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board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board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board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board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board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board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board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board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boar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>
        <a:latin typeface="Lucida Grande"/>
        <a:ea typeface="Lucida Grande"/>
        <a:cs typeface="Lucida Grande"/>
        <a:sym typeface="Lucida Grande"/>
      </a:defRPr>
    </a:lvl1pPr>
    <a:lvl2pPr defTabSz="457200" latinLnBrk="0">
      <a:defRPr>
        <a:latin typeface="Lucida Grande"/>
        <a:ea typeface="Lucida Grande"/>
        <a:cs typeface="Lucida Grande"/>
        <a:sym typeface="Lucida Grande"/>
      </a:defRPr>
    </a:lvl2pPr>
    <a:lvl3pPr defTabSz="457200" latinLnBrk="0">
      <a:defRPr>
        <a:latin typeface="Lucida Grande"/>
        <a:ea typeface="Lucida Grande"/>
        <a:cs typeface="Lucida Grande"/>
        <a:sym typeface="Lucida Grande"/>
      </a:defRPr>
    </a:lvl3pPr>
    <a:lvl4pPr defTabSz="457200" latinLnBrk="0">
      <a:defRPr>
        <a:latin typeface="Lucida Grande"/>
        <a:ea typeface="Lucida Grande"/>
        <a:cs typeface="Lucida Grande"/>
        <a:sym typeface="Lucida Grande"/>
      </a:defRPr>
    </a:lvl4pPr>
    <a:lvl5pPr defTabSz="457200" latinLnBrk="0">
      <a:defRPr>
        <a:latin typeface="Lucida Grande"/>
        <a:ea typeface="Lucida Grande"/>
        <a:cs typeface="Lucida Grande"/>
        <a:sym typeface="Lucida Grande"/>
      </a:defRPr>
    </a:lvl5pPr>
    <a:lvl6pPr defTabSz="457200" latinLnBrk="0">
      <a:defRPr>
        <a:latin typeface="Lucida Grande"/>
        <a:ea typeface="Lucida Grande"/>
        <a:cs typeface="Lucida Grande"/>
        <a:sym typeface="Lucida Grande"/>
      </a:defRPr>
    </a:lvl6pPr>
    <a:lvl7pPr defTabSz="457200" latinLnBrk="0">
      <a:defRPr>
        <a:latin typeface="Lucida Grande"/>
        <a:ea typeface="Lucida Grande"/>
        <a:cs typeface="Lucida Grande"/>
        <a:sym typeface="Lucida Grande"/>
      </a:defRPr>
    </a:lvl7pPr>
    <a:lvl8pPr defTabSz="457200" latinLnBrk="0">
      <a:defRPr>
        <a:latin typeface="Lucida Grande"/>
        <a:ea typeface="Lucida Grande"/>
        <a:cs typeface="Lucida Grande"/>
        <a:sym typeface="Lucida Grande"/>
      </a:defRPr>
    </a:lvl8pPr>
    <a:lvl9pPr defTabSz="457200" latinLnBrk="0">
      <a:defRPr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25654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2070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Image"/>
          <p:cNvSpPr/>
          <p:nvPr>
            <p:ph type="pic" sz="quarter" idx="13"/>
          </p:nvPr>
        </p:nvSpPr>
        <p:spPr>
          <a:xfrm>
            <a:off x="7124700" y="3073400"/>
            <a:ext cx="4140200" cy="54864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75000"/>
              </a:srgbClr>
            </a:outerShdw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1270000" y="2946400"/>
            <a:ext cx="5105400" cy="5740400"/>
          </a:xfrm>
          <a:prstGeom prst="rect">
            <a:avLst/>
          </a:prstGeom>
        </p:spPr>
        <p:txBody>
          <a:bodyPr/>
          <a:lstStyle>
            <a:lvl1pPr marL="863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1pPr>
            <a:lvl2pPr marL="14099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2pPr>
            <a:lvl3pPr marL="19433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3pPr>
            <a:lvl4pPr marL="2514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4pPr>
            <a:lvl5pPr marL="30990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6337301" y="9261331"/>
            <a:ext cx="329261" cy="3906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1270000" y="2946400"/>
            <a:ext cx="5105400" cy="5740400"/>
          </a:xfrm>
          <a:prstGeom prst="rect">
            <a:avLst/>
          </a:prstGeom>
        </p:spPr>
        <p:txBody>
          <a:bodyPr/>
          <a:lstStyle>
            <a:lvl1pPr marL="863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1pPr>
            <a:lvl2pPr marL="14099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2pPr>
            <a:lvl3pPr marL="19433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3pPr>
            <a:lvl4pPr marL="2514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4pPr>
            <a:lvl5pPr marL="30990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7607300" y="2946400"/>
            <a:ext cx="4127500" cy="5740400"/>
          </a:xfrm>
          <a:prstGeom prst="rect">
            <a:avLst/>
          </a:prstGeom>
        </p:spPr>
        <p:txBody>
          <a:bodyPr/>
          <a:lstStyle>
            <a:lvl1pPr marL="863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1pPr>
            <a:lvl2pPr marL="14099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2pPr>
            <a:lvl3pPr marL="19433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3pPr>
            <a:lvl4pPr marL="2514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4pPr>
            <a:lvl5pPr marL="30990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1270000" y="2946400"/>
            <a:ext cx="10464800" cy="5740400"/>
          </a:xfrm>
          <a:prstGeom prst="rect">
            <a:avLst/>
          </a:prstGeom>
        </p:spPr>
        <p:txBody>
          <a:bodyPr/>
          <a:lstStyle>
            <a:lvl1pPr>
              <a:spcBef>
                <a:spcPts val="3000"/>
              </a:spcBef>
              <a:buBlip>
                <a:blip r:embed="rId2"/>
              </a:buBlip>
            </a:lvl1pPr>
            <a:lvl2pPr>
              <a:spcBef>
                <a:spcPts val="3000"/>
              </a:spcBef>
              <a:buBlip>
                <a:blip r:embed="rId2"/>
              </a:buBlip>
            </a:lvl2pPr>
            <a:lvl3pPr>
              <a:spcBef>
                <a:spcPts val="3000"/>
              </a:spcBef>
              <a:buBlip>
                <a:blip r:embed="rId2"/>
              </a:buBlip>
            </a:lvl3pPr>
            <a:lvl4pPr>
              <a:spcBef>
                <a:spcPts val="3000"/>
              </a:spcBef>
              <a:buBlip>
                <a:blip r:embed="rId2"/>
              </a:buBlip>
            </a:lvl4pPr>
            <a:lvl5pPr>
              <a:spcBef>
                <a:spcPts val="3000"/>
              </a:spcBef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270000" y="2946400"/>
            <a:ext cx="10464800" cy="5740400"/>
          </a:xfrm>
          <a:prstGeom prst="rect">
            <a:avLst/>
          </a:prstGeom>
        </p:spPr>
        <p:txBody>
          <a:bodyPr numCol="2" spcCol="523240" anchor="t"/>
          <a:lstStyle>
            <a:lvl1pPr marL="863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1pPr>
            <a:lvl2pPr marL="14099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2pPr>
            <a:lvl3pPr marL="19433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3pPr>
            <a:lvl4pPr marL="2514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4pPr>
            <a:lvl5pPr marL="30990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sz="quarter" idx="13"/>
          </p:nvPr>
        </p:nvSpPr>
        <p:spPr>
          <a:xfrm>
            <a:off x="3771900" y="2673350"/>
            <a:ext cx="5461000" cy="4127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75000"/>
              </a:srgbClr>
            </a:outerShdw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828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sz="quarter" idx="13"/>
          </p:nvPr>
        </p:nvSpPr>
        <p:spPr>
          <a:xfrm>
            <a:off x="7124700" y="2133600"/>
            <a:ext cx="4140200" cy="54864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75000"/>
              </a:srgbClr>
            </a:outerShdw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596900" y="1790700"/>
            <a:ext cx="6032500" cy="30480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596900" y="4940300"/>
            <a:ext cx="6032500" cy="3048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300" y="9261331"/>
            <a:ext cx="329261" cy="3906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9pPr>
    </p:titleStyle>
    <p:bodyStyle>
      <a:lvl1pPr marL="893697" marR="0" indent="-436497" algn="l" defTabSz="457200" rtl="0" latinLnBrk="0">
        <a:lnSpc>
          <a:spcPct val="100000"/>
        </a:lnSpc>
        <a:spcBef>
          <a:spcPts val="60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1pPr>
      <a:lvl2pPr marL="1439797" marR="0" indent="-436497" algn="l" defTabSz="457200" rtl="0" latinLnBrk="0">
        <a:lnSpc>
          <a:spcPct val="100000"/>
        </a:lnSpc>
        <a:spcBef>
          <a:spcPts val="60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2pPr>
      <a:lvl3pPr marL="1973197" marR="0" indent="-436497" algn="l" defTabSz="457200" rtl="0" latinLnBrk="0">
        <a:lnSpc>
          <a:spcPct val="100000"/>
        </a:lnSpc>
        <a:spcBef>
          <a:spcPts val="60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3pPr>
      <a:lvl4pPr marL="2544697" marR="0" indent="-436497" algn="l" defTabSz="457200" rtl="0" latinLnBrk="0">
        <a:lnSpc>
          <a:spcPct val="100000"/>
        </a:lnSpc>
        <a:spcBef>
          <a:spcPts val="60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4pPr>
      <a:lvl5pPr marL="3128897" marR="0" indent="-436497" algn="l" defTabSz="457200" rtl="0" latinLnBrk="0">
        <a:lnSpc>
          <a:spcPct val="100000"/>
        </a:lnSpc>
        <a:spcBef>
          <a:spcPts val="60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5pPr>
      <a:lvl6pPr marL="3484497" marR="0" indent="-436497" algn="l" defTabSz="457200" rtl="0" latinLnBrk="0">
        <a:lnSpc>
          <a:spcPct val="100000"/>
        </a:lnSpc>
        <a:spcBef>
          <a:spcPts val="60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6pPr>
      <a:lvl7pPr marL="3840097" marR="0" indent="-436497" algn="l" defTabSz="457200" rtl="0" latinLnBrk="0">
        <a:lnSpc>
          <a:spcPct val="100000"/>
        </a:lnSpc>
        <a:spcBef>
          <a:spcPts val="60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7pPr>
      <a:lvl8pPr marL="4195697" marR="0" indent="-436497" algn="l" defTabSz="457200" rtl="0" latinLnBrk="0">
        <a:lnSpc>
          <a:spcPct val="100000"/>
        </a:lnSpc>
        <a:spcBef>
          <a:spcPts val="60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8pPr>
      <a:lvl9pPr marL="4551297" marR="0" indent="-436497" algn="l" defTabSz="457200" rtl="0" latinLnBrk="0">
        <a:lnSpc>
          <a:spcPct val="100000"/>
        </a:lnSpc>
        <a:spcBef>
          <a:spcPts val="60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board"/>
        </a:defRPr>
      </a:lvl9pPr>
    </p:bodyStyle>
    <p:otherStyle>
      <a:lvl1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board"/>
        </a:defRPr>
      </a:lvl1pPr>
      <a:lvl2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board"/>
        </a:defRPr>
      </a:lvl2pPr>
      <a:lvl3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board"/>
        </a:defRPr>
      </a:lvl3pPr>
      <a:lvl4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board"/>
        </a:defRPr>
      </a:lvl4pPr>
      <a:lvl5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board"/>
        </a:defRPr>
      </a:lvl5pPr>
      <a:lvl6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board"/>
        </a:defRPr>
      </a:lvl6pPr>
      <a:lvl7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board"/>
        </a:defRPr>
      </a:lvl7pPr>
      <a:lvl8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board"/>
        </a:defRPr>
      </a:lvl8pPr>
      <a:lvl9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boar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hyperlink" Target="http://theoatmeal.com/comics/tesla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opic Sent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Topic Sentences</a:t>
            </a:r>
          </a:p>
        </p:txBody>
      </p:sp>
      <p:sp>
        <p:nvSpPr>
          <p:cNvPr id="143" name="Purpose: to support your the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Purpose: to support your thesis</a:t>
            </a:r>
          </a:p>
          <a:p>
            <a:pPr>
              <a:buBlip>
                <a:blip r:embed="rId2"/>
              </a:buBlip>
            </a:pPr>
            <a:r>
              <a:t>Must be full sentence that gives evidence your thesis is valid</a:t>
            </a:r>
          </a:p>
          <a:p>
            <a:pPr>
              <a:buBlip>
                <a:blip r:embed="rId2"/>
              </a:buBlip>
            </a:pPr>
            <a:r>
              <a:t>Must be logically ordered (by importance, timeline, etc.)</a:t>
            </a:r>
          </a:p>
          <a:p>
            <a:pPr>
              <a:buBlip>
                <a:blip r:embed="rId2"/>
              </a:buBlip>
            </a:pPr>
            <a:r>
              <a:t>Must be clearly &amp; directly related to thesis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opic Sentence Check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Topic Sentence Checklist</a:t>
            </a:r>
          </a:p>
        </p:txBody>
      </p:sp>
      <p:sp>
        <p:nvSpPr>
          <p:cNvPr id="146" name="First, turn thesis into ques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First, turn thesis into question</a:t>
            </a:r>
          </a:p>
          <a:p>
            <a:pPr>
              <a:buBlip>
                <a:blip r:embed="rId2"/>
              </a:buBlip>
            </a:pPr>
            <a:r>
              <a:t>Does the topic sentence answer the question?</a:t>
            </a:r>
          </a:p>
          <a:p>
            <a:pPr>
              <a:buBlip>
                <a:blip r:embed="rId2"/>
              </a:buBlip>
            </a:pPr>
            <a:r>
              <a:t>If not, it needs to be rethought</a:t>
            </a:r>
          </a:p>
          <a:p>
            <a:pPr>
              <a:buBlip>
                <a:blip r:embed="rId2"/>
              </a:buBlip>
            </a:pPr>
            <a:r>
              <a:t>Does it follow with clear details/examples from the reading?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An Example</a:t>
            </a:r>
          </a:p>
        </p:txBody>
      </p:sp>
      <p:sp>
        <p:nvSpPr>
          <p:cNvPr id="149" name="Essay question: Who is an historical figure you admire, and why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Essay question: Who is an historical figure you admire, and why?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mp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Sample Outline</a:t>
            </a:r>
          </a:p>
        </p:txBody>
      </p:sp>
      <p:sp>
        <p:nvSpPr>
          <p:cNvPr id="152" name="Thesis: Nikola Tesla was one of the greatest inventors ev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Thesis: Nikola Tesla was one of the greatest inventors ever.</a:t>
            </a:r>
          </a:p>
          <a:p>
            <a:pPr lvl="1" marL="0" indent="1003300">
              <a:buSzTx/>
              <a:buNone/>
            </a:pPr>
            <a:r>
              <a:t>A. He invented many things we couldn’t imagine living without today.</a:t>
            </a:r>
          </a:p>
          <a:p>
            <a:pPr lvl="2" marL="0" indent="1536700">
              <a:buSzTx/>
              <a:buNone/>
            </a:pPr>
            <a:r>
              <a:t>1. Radar</a:t>
            </a:r>
          </a:p>
          <a:p>
            <a:pPr lvl="2" marL="0" indent="1536700">
              <a:buSzTx/>
              <a:buNone/>
            </a:pPr>
            <a:r>
              <a:t>2. Radio</a:t>
            </a:r>
          </a:p>
          <a:p>
            <a:pPr lvl="2" marL="0" indent="1536700">
              <a:buSzTx/>
              <a:buNone/>
            </a:pPr>
            <a:r>
              <a:t>3. AC electricity 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ample Outline (cont’d)"/>
          <p:cNvSpPr txBox="1"/>
          <p:nvPr>
            <p:ph type="title"/>
          </p:nvPr>
        </p:nvSpPr>
        <p:spPr>
          <a:xfrm>
            <a:off x="1270000" y="215900"/>
            <a:ext cx="10464800" cy="2540000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Sample Outline (cont’d)</a:t>
            </a:r>
          </a:p>
        </p:txBody>
      </p:sp>
      <p:sp>
        <p:nvSpPr>
          <p:cNvPr id="155" name="B. He cared more about science and helping humanity than anything else.…"/>
          <p:cNvSpPr txBox="1"/>
          <p:nvPr>
            <p:ph type="body" idx="1"/>
          </p:nvPr>
        </p:nvSpPr>
        <p:spPr>
          <a:xfrm>
            <a:off x="1270000" y="2565400"/>
            <a:ext cx="10464800" cy="6489700"/>
          </a:xfrm>
          <a:prstGeom prst="rect">
            <a:avLst/>
          </a:prstGeom>
        </p:spPr>
        <p:txBody>
          <a:bodyPr/>
          <a:lstStyle/>
          <a:p>
            <a:pPr lvl="1" marL="0" indent="1003300">
              <a:buSzTx/>
              <a:buNone/>
            </a:pPr>
            <a:r>
              <a:t>B. He cared more about science and helping humanity than anything else.</a:t>
            </a:r>
          </a:p>
          <a:p>
            <a:pPr lvl="2" marL="0" indent="1536700">
              <a:buSzTx/>
              <a:buNone/>
            </a:pPr>
            <a:r>
              <a:t>1. He was celibate and never married in his 86 years of life</a:t>
            </a:r>
          </a:p>
          <a:p>
            <a:pPr lvl="2" marL="0" indent="1536700">
              <a:buSzTx/>
              <a:buNone/>
            </a:pPr>
            <a:r>
              <a:t>2. He was unselfish</a:t>
            </a:r>
          </a:p>
          <a:p>
            <a:pPr lvl="3" marL="0" indent="2108200">
              <a:buSzTx/>
              <a:buNone/>
            </a:pPr>
            <a:r>
              <a:t>a. When rival scientist Marconi took credit for developing radio, he allowed him to continue, even though he used 17 of Tesla’s patents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ample Outline (cont’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Sample Outline (cont’d)</a:t>
            </a:r>
          </a:p>
        </p:txBody>
      </p:sp>
      <p:sp>
        <p:nvSpPr>
          <p:cNvPr id="158" name="C. He showed great integrity and perseverance throughout his difficult lif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0" indent="913002" defTabSz="416052">
              <a:spcBef>
                <a:spcPts val="2700"/>
              </a:spcBef>
              <a:buSzTx/>
              <a:buNone/>
              <a:defRPr sz="3276"/>
            </a:pPr>
            <a:r>
              <a:t>C. He showed great integrity and perseverance throughout his difficult life.</a:t>
            </a:r>
          </a:p>
          <a:p>
            <a:pPr lvl="2" marL="0" indent="1398397" defTabSz="416052">
              <a:spcBef>
                <a:spcPts val="2700"/>
              </a:spcBef>
              <a:buSzTx/>
              <a:buNone/>
              <a:defRPr sz="3276"/>
            </a:pPr>
            <a:r>
              <a:t>1. He never gave up in the face of adversity</a:t>
            </a:r>
          </a:p>
          <a:p>
            <a:pPr lvl="3" marL="0" indent="1918461" defTabSz="416052">
              <a:spcBef>
                <a:spcPts val="2700"/>
              </a:spcBef>
              <a:buSzTx/>
              <a:buNone/>
              <a:defRPr sz="3276"/>
            </a:pPr>
            <a:r>
              <a:t>a. Won the AC/DC electrical system debate over Thomas Edison</a:t>
            </a:r>
          </a:p>
          <a:p>
            <a:pPr lvl="3" marL="0" indent="1918461" defTabSz="416052">
              <a:spcBef>
                <a:spcPts val="2700"/>
              </a:spcBef>
              <a:buSzTx/>
              <a:buNone/>
              <a:defRPr sz="3276"/>
            </a:pPr>
            <a:r>
              <a:t>b. Although Edison had fame and wealth as support, Tesla relied on science and reason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ample Outline (cont’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Sample Outline (cont’d)</a:t>
            </a:r>
          </a:p>
        </p:txBody>
      </p:sp>
      <p:sp>
        <p:nvSpPr>
          <p:cNvPr id="161" name="2. Even in poverty, he devoted his energy to scientific work &amp; helping humanity…"/>
          <p:cNvSpPr txBox="1"/>
          <p:nvPr>
            <p:ph type="body" idx="1"/>
          </p:nvPr>
        </p:nvSpPr>
        <p:spPr>
          <a:xfrm>
            <a:off x="1270000" y="2298700"/>
            <a:ext cx="10464800" cy="7023100"/>
          </a:xfrm>
          <a:prstGeom prst="rect">
            <a:avLst/>
          </a:prstGeom>
        </p:spPr>
        <p:txBody>
          <a:bodyPr/>
          <a:lstStyle/>
          <a:p>
            <a:pPr lvl="2" marL="0" indent="1536700">
              <a:buSzTx/>
              <a:buNone/>
            </a:pPr>
            <a:r>
              <a:t>2. Even in poverty, he devoted his energy to scientific work &amp; helping humanity</a:t>
            </a:r>
          </a:p>
          <a:p>
            <a:pPr lvl="3" marL="0" indent="2108200">
              <a:buSzTx/>
              <a:buNone/>
            </a:pPr>
            <a:r>
              <a:t>a. Although others took advantage of his work, he cared more about his research than money</a:t>
            </a:r>
          </a:p>
          <a:p>
            <a:pPr lvl="3" marL="0" indent="2108200">
              <a:buSzTx/>
              <a:buNone/>
            </a:pPr>
            <a:r>
              <a:t>b. Developed concepts to facilitate world peace</a:t>
            </a:r>
          </a:p>
          <a:p>
            <a:pPr lvl="4" marL="0" indent="2692400">
              <a:buSzTx/>
              <a:buNone/>
            </a:pPr>
            <a:r>
              <a:t>i. Devised “Peace ray” as military deterrent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n 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In Summary</a:t>
            </a:r>
          </a:p>
        </p:txBody>
      </p:sp>
      <p:sp>
        <p:nvSpPr>
          <p:cNvPr id="164" name="The outline is important as a guide to the essay…"/>
          <p:cNvSpPr txBox="1"/>
          <p:nvPr>
            <p:ph type="body" idx="1"/>
          </p:nvPr>
        </p:nvSpPr>
        <p:spPr>
          <a:xfrm>
            <a:off x="1270000" y="2654300"/>
            <a:ext cx="10464800" cy="63246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 outline is important as a guide to the essay</a:t>
            </a:r>
          </a:p>
          <a:p>
            <a:pPr>
              <a:buBlip>
                <a:blip r:embed="rId2"/>
              </a:buBlip>
            </a:pPr>
            <a:r>
              <a:t>It includes a thesis, topic sentences, and supporting details</a:t>
            </a:r>
          </a:p>
          <a:p>
            <a:pPr>
              <a:buBlip>
                <a:blip r:embed="rId2"/>
              </a:buBlip>
            </a:pPr>
            <a:r>
              <a:t>There is a pattern: start broad, then become more particular and exact</a:t>
            </a:r>
          </a:p>
          <a:p>
            <a:pPr>
              <a:buBlip>
                <a:blip r:embed="rId2"/>
              </a:buBlip>
            </a:pPr>
            <a:r>
              <a:t>Following checklists helps ensure logical arguments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appy Writing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Happy Writing!</a:t>
            </a:r>
          </a:p>
        </p:txBody>
      </p:sp>
      <p:pic>
        <p:nvPicPr>
          <p:cNvPr id="167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2946400"/>
            <a:ext cx="2997200" cy="4108132"/>
          </a:xfrm>
          <a:prstGeom prst="rect">
            <a:avLst/>
          </a:prstGeom>
          <a:ln w="88900">
            <a:miter lim="400000"/>
          </a:ln>
        </p:spPr>
      </p:pic>
      <p:sp>
        <p:nvSpPr>
          <p:cNvPr id="168" name="Nikola Tesla (1856-1943):…"/>
          <p:cNvSpPr/>
          <p:nvPr/>
        </p:nvSpPr>
        <p:spPr>
          <a:xfrm>
            <a:off x="4645291" y="3794486"/>
            <a:ext cx="6692901" cy="215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Nikola Tesla (1856-1943):</a:t>
            </a:r>
          </a:p>
          <a:p>
            <a:pPr/>
            <a:r>
              <a:t>Greatest. Inventor. Ever.</a:t>
            </a:r>
          </a:p>
        </p:txBody>
      </p:sp>
      <p:sp>
        <p:nvSpPr>
          <p:cNvPr id="169" name="Image: http://theoatmeal.com/comics/tesla"/>
          <p:cNvSpPr/>
          <p:nvPr/>
        </p:nvSpPr>
        <p:spPr>
          <a:xfrm>
            <a:off x="925646" y="6997700"/>
            <a:ext cx="3721101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/>
            </a:pPr>
            <a:r>
              <a:t>Image: </a:t>
            </a:r>
            <a:r>
              <a:rPr u="sng">
                <a:hlinkClick r:id="rId3" invalidUrl="" action="" tgtFrame="" tooltip="" history="1" highlightClick="0" endSnd="0"/>
              </a:rPr>
              <a:t>http://theoatmeal.com/comics/tesla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ow to Write an Outline"/>
          <p:cNvSpPr txBox="1"/>
          <p:nvPr>
            <p:ph type="ctrTitle"/>
          </p:nvPr>
        </p:nvSpPr>
        <p:spPr>
          <a:xfrm>
            <a:off x="1270000" y="10160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How to Write an Outline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his Presentation Cover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This Presentation Covers:</a:t>
            </a:r>
          </a:p>
        </p:txBody>
      </p:sp>
      <p:sp>
        <p:nvSpPr>
          <p:cNvPr id="122" name="1. What is an Outl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What is an Outline</a:t>
            </a:r>
          </a:p>
          <a:p>
            <a:pPr marL="0" indent="0">
              <a:buSzTx/>
              <a:buNone/>
            </a:pPr>
            <a:r>
              <a:t>2. Why an Outline is Important</a:t>
            </a:r>
          </a:p>
          <a:p>
            <a:pPr marL="0" indent="0">
              <a:buSzTx/>
              <a:buNone/>
            </a:pPr>
            <a:r>
              <a:t>3. Components and Details of an Outline</a:t>
            </a:r>
          </a:p>
          <a:p>
            <a:pPr marL="0" indent="0">
              <a:buSzTx/>
              <a:buNone/>
            </a:pPr>
            <a:r>
              <a:t>4. Checklists </a:t>
            </a:r>
          </a:p>
          <a:p>
            <a:pPr marL="0" indent="0">
              <a:buSzTx/>
              <a:buNone/>
            </a:pPr>
            <a:r>
              <a:t>5. Sample Outline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at is an Outlin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What is an Outline?</a:t>
            </a:r>
          </a:p>
        </p:txBody>
      </p:sp>
      <p:sp>
        <p:nvSpPr>
          <p:cNvPr id="125" name="An Outlin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An Outline:</a:t>
            </a:r>
          </a:p>
          <a:p>
            <a:pPr marL="436497" indent="-436497">
              <a:buBlip>
                <a:blip r:embed="rId2"/>
              </a:buBlip>
            </a:pPr>
            <a:r>
              <a:t>Is a plan/roadmap for your writing</a:t>
            </a:r>
          </a:p>
          <a:p>
            <a:pPr marL="436497" indent="-436497">
              <a:buBlip>
                <a:blip r:embed="rId2"/>
              </a:buBlip>
            </a:pPr>
            <a:r>
              <a:t>Clearly states your thesis</a:t>
            </a:r>
          </a:p>
          <a:p>
            <a:pPr marL="436497" indent="-436497">
              <a:buBlip>
                <a:blip r:embed="rId2"/>
              </a:buBlip>
            </a:pPr>
            <a:r>
              <a:t>Contains supporting points &amp; their details</a:t>
            </a:r>
          </a:p>
          <a:p>
            <a:pPr marL="436497" indent="-436497">
              <a:buBlip>
                <a:blip r:embed="rId2"/>
              </a:buBlip>
            </a:pPr>
            <a:r>
              <a:t>Shows relationship between all parts of essay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y Do I Need an Outlin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Why Do I Need an Outline?</a:t>
            </a:r>
          </a:p>
        </p:txBody>
      </p:sp>
      <p:sp>
        <p:nvSpPr>
          <p:cNvPr id="128" name="Acts as your guide (map) when wri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Acts as your guide (map) when writing</a:t>
            </a:r>
          </a:p>
          <a:p>
            <a:pPr>
              <a:buBlip>
                <a:blip r:embed="rId2"/>
              </a:buBlip>
            </a:pPr>
            <a:r>
              <a:t>Allows you to organize your thoughts and how they relate to each other clearly, in written form</a:t>
            </a:r>
          </a:p>
          <a:p>
            <a:pPr>
              <a:buBlip>
                <a:blip r:embed="rId2"/>
              </a:buBlip>
            </a:pPr>
            <a:r>
              <a:t>Shows divisions and categories of ideas</a:t>
            </a:r>
          </a:p>
          <a:p>
            <a:pPr>
              <a:buBlip>
                <a:blip r:embed="rId2"/>
              </a:buBlip>
            </a:pPr>
            <a:r>
              <a:t>Allows you to check for logical errors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hat Does it Contai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What Does it Contain?</a:t>
            </a:r>
          </a:p>
        </p:txBody>
      </p:sp>
      <p:sp>
        <p:nvSpPr>
          <p:cNvPr id="131" name="Thesis statement (controlling idea of essay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Thesis statement (controlling idea of essay)</a:t>
            </a:r>
          </a:p>
          <a:p>
            <a:pPr>
              <a:buBlip>
                <a:blip r:embed="rId2"/>
              </a:buBlip>
            </a:pPr>
            <a:r>
              <a:t>Topic sentences (controlling ideas for body paragraphs)</a:t>
            </a:r>
          </a:p>
          <a:p>
            <a:pPr>
              <a:buBlip>
                <a:blip r:embed="rId2"/>
              </a:buBlip>
            </a:pPr>
            <a:r>
              <a:t>Supporting details/examples for each body paragraph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utline Templ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Outline Template</a:t>
            </a:r>
          </a:p>
        </p:txBody>
      </p:sp>
      <p:sp>
        <p:nvSpPr>
          <p:cNvPr id="134" name="Thesis: (one full sentence)…"/>
          <p:cNvSpPr txBox="1"/>
          <p:nvPr>
            <p:ph type="body" idx="1"/>
          </p:nvPr>
        </p:nvSpPr>
        <p:spPr>
          <a:xfrm>
            <a:off x="1270000" y="2171700"/>
            <a:ext cx="10464800" cy="7048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/>
            </a:pPr>
            <a:r>
              <a:t>Thesis: (one full sentence)</a:t>
            </a:r>
          </a:p>
          <a:p>
            <a:pPr lvl="1" marL="0" indent="1003300">
              <a:buSzTx/>
              <a:buNone/>
              <a:defRPr sz="2400"/>
            </a:pPr>
            <a:r>
              <a:t>A. Topic Sentence (directly supports </a:t>
            </a:r>
            <a:r>
              <a:rPr b="1"/>
              <a:t>thesis</a:t>
            </a:r>
            <a:r>
              <a:t>)</a:t>
            </a:r>
          </a:p>
          <a:p>
            <a:pPr lvl="2" marL="0" indent="1536700">
              <a:buSzTx/>
              <a:buNone/>
              <a:defRPr sz="2400"/>
            </a:pPr>
            <a:r>
              <a:t>1. Supporting detail/example (directly supports </a:t>
            </a:r>
            <a:r>
              <a:rPr b="1"/>
              <a:t>topic sentence)</a:t>
            </a:r>
          </a:p>
          <a:p>
            <a:pPr lvl="2" marL="0" indent="1536700">
              <a:buSzTx/>
              <a:buNone/>
              <a:defRPr sz="2400"/>
            </a:pPr>
            <a:r>
              <a:t>2. Supporting detail/example</a:t>
            </a:r>
          </a:p>
          <a:p>
            <a:pPr lvl="1" marL="0" indent="1003300">
              <a:buSzTx/>
              <a:buNone/>
              <a:defRPr sz="2400"/>
            </a:pPr>
            <a:r>
              <a:t>B. Topic Sentence (again, directly supporting thesis)</a:t>
            </a:r>
          </a:p>
          <a:p>
            <a:pPr lvl="2" marL="0" indent="1536700">
              <a:buSzTx/>
              <a:buNone/>
              <a:defRPr sz="2400"/>
            </a:pPr>
            <a:r>
              <a:t>1. Supporting detail/example</a:t>
            </a:r>
          </a:p>
          <a:p>
            <a:pPr lvl="2" marL="0" indent="1536700">
              <a:buSzTx/>
              <a:buNone/>
              <a:defRPr sz="2400"/>
            </a:pPr>
            <a:r>
              <a:t>2. Supporting detail/example</a:t>
            </a:r>
          </a:p>
          <a:p>
            <a:pPr lvl="3" marL="0" indent="2108200">
              <a:buSzTx/>
              <a:buNone/>
              <a:defRPr sz="2400"/>
            </a:pPr>
            <a:r>
              <a:t>a. Subpoint (giving extra information about previous idea)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hesis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Thesis Statement</a:t>
            </a:r>
          </a:p>
        </p:txBody>
      </p:sp>
      <p:sp>
        <p:nvSpPr>
          <p:cNvPr id="137" name="One single sent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One single sentence</a:t>
            </a:r>
          </a:p>
          <a:p>
            <a:pPr>
              <a:buBlip>
                <a:blip r:embed="rId2"/>
              </a:buBlip>
            </a:pPr>
            <a:r>
              <a:t>Must be full, grammatically correct sentence</a:t>
            </a:r>
          </a:p>
          <a:p>
            <a:pPr>
              <a:buBlip>
                <a:blip r:embed="rId2"/>
              </a:buBlip>
            </a:pPr>
            <a:r>
              <a:t>Make sure it clearly, directly addresses essay question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hesis Check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Thesis Checklist</a:t>
            </a:r>
          </a:p>
        </p:txBody>
      </p:sp>
      <p:sp>
        <p:nvSpPr>
          <p:cNvPr id="140" name="Does it answer the quest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Does it answer the question?</a:t>
            </a:r>
          </a:p>
          <a:p>
            <a:pPr>
              <a:buBlip>
                <a:blip r:embed="rId2"/>
              </a:buBlip>
            </a:pPr>
            <a:r>
              <a:t>Is it focussed only on task at hand?</a:t>
            </a:r>
          </a:p>
          <a:p>
            <a:pPr>
              <a:buBlip>
                <a:blip r:embed="rId2"/>
              </a:buBlip>
            </a:pPr>
            <a:r>
              <a:t>Is it one sentence?</a:t>
            </a:r>
          </a:p>
          <a:p>
            <a:pPr>
              <a:buBlip>
                <a:blip r:embed="rId2"/>
              </a:buBlip>
            </a:pPr>
            <a:r>
              <a:t>Is it grammatically correct?</a:t>
            </a:r>
          </a:p>
          <a:p>
            <a:pPr>
              <a:buBlip>
                <a:blip r:embed="rId2"/>
              </a:buBlip>
            </a:pPr>
            <a:r>
              <a:t>Is its structure parallel?</a:t>
            </a:r>
          </a:p>
          <a:p>
            <a:pPr>
              <a:buBlip>
                <a:blip r:embed="rId2"/>
              </a:buBlip>
            </a:pPr>
            <a:r>
              <a:t>Is it logical?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board"/>
        <a:ea typeface="Chalkboard"/>
        <a:cs typeface="Chalkboard"/>
      </a:majorFont>
      <a:minorFont>
        <a:latin typeface="Chalkboard"/>
        <a:ea typeface="Chalkboard"/>
        <a:cs typeface="Chalkboard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boar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boar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board"/>
        <a:ea typeface="Chalkboard"/>
        <a:cs typeface="Chalkboard"/>
      </a:majorFont>
      <a:minorFont>
        <a:latin typeface="Chalkboard"/>
        <a:ea typeface="Chalkboard"/>
        <a:cs typeface="Chalkboard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boar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boar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