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257" r:id="rId4"/>
    <p:sldId id="258" r:id="rId5"/>
    <p:sldId id="259" r:id="rId6"/>
    <p:sldId id="260" r:id="rId7"/>
    <p:sldId id="286" r:id="rId8"/>
    <p:sldId id="287" r:id="rId9"/>
    <p:sldId id="261" r:id="rId10"/>
    <p:sldId id="288" r:id="rId11"/>
    <p:sldId id="289" r:id="rId12"/>
    <p:sldId id="290" r:id="rId13"/>
    <p:sldId id="291" r:id="rId14"/>
    <p:sldId id="262" r:id="rId15"/>
    <p:sldId id="263" r:id="rId16"/>
    <p:sldId id="264" r:id="rId17"/>
    <p:sldId id="285" r:id="rId18"/>
    <p:sldId id="292" r:id="rId19"/>
    <p:sldId id="293" r:id="rId20"/>
    <p:sldId id="265" r:id="rId21"/>
    <p:sldId id="294" r:id="rId22"/>
    <p:sldId id="266" r:id="rId23"/>
    <p:sldId id="295" r:id="rId24"/>
    <p:sldId id="296" r:id="rId25"/>
    <p:sldId id="267" r:id="rId26"/>
    <p:sldId id="297" r:id="rId27"/>
    <p:sldId id="298" r:id="rId28"/>
    <p:sldId id="299" r:id="rId29"/>
    <p:sldId id="300"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98" autoAdjust="0"/>
    <p:restoredTop sz="75696" autoAdjust="0"/>
  </p:normalViewPr>
  <p:slideViewPr>
    <p:cSldViewPr snapToGrid="0">
      <p:cViewPr>
        <p:scale>
          <a:sx n="87" d="100"/>
          <a:sy n="87" d="100"/>
        </p:scale>
        <p:origin x="2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E927F-BF1B-4D23-8674-EDFC561321B4}" type="datetimeFigureOut">
              <a:rPr lang="en-CA" smtClean="0"/>
              <a:t>2019-10-22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36CC-A74E-4218-AD51-7E1DF348A9CE}" type="slidenum">
              <a:rPr lang="en-CA" smtClean="0"/>
              <a:t>‹#›</a:t>
            </a:fld>
            <a:endParaRPr lang="en-CA"/>
          </a:p>
        </p:txBody>
      </p:sp>
    </p:spTree>
    <p:extLst>
      <p:ext uri="{BB962C8B-B14F-4D97-AF65-F5344CB8AC3E}">
        <p14:creationId xmlns:p14="http://schemas.microsoft.com/office/powerpoint/2010/main" val="323709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voip-sip-sdk.com/"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www.asterisk.org/get-started" TargetMode="External"/><Relationship Id="rId4" Type="http://schemas.openxmlformats.org/officeDocument/2006/relationships/hyperlink" Target="http://www.voip-sip-sdk.com/p_24-ozeki-voip-sip-sdk-quick-start-guide-voip.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032607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Packet Switching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dedicated circuit is good for voice communication it is not good for transmitting digital data.  The dedicated circuit is too inefficient in bandwidth when a million bits can be sent in a fraction of a second.  Therefore Packet Switching is the most popular form of connection for Ethernet and the Internet.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For example, suppose you and 4 of your friends had a card with the number 1 to 5 on it.  And you all decided to travel independently from </a:t>
            </a:r>
            <a:r>
              <a:rPr lang="en-US" sz="1200" kern="1200" dirty="0" err="1">
                <a:solidFill>
                  <a:schemeClr val="tx1"/>
                </a:solidFill>
                <a:effectLst/>
                <a:latin typeface="+mn-lt"/>
                <a:ea typeface="+mn-ea"/>
                <a:cs typeface="+mn-cs"/>
              </a:rPr>
              <a:t>Seneca@York</a:t>
            </a:r>
            <a:r>
              <a:rPr lang="en-US" sz="1200" kern="1200" dirty="0">
                <a:solidFill>
                  <a:schemeClr val="tx1"/>
                </a:solidFill>
                <a:effectLst/>
                <a:latin typeface="+mn-lt"/>
                <a:ea typeface="+mn-ea"/>
                <a:cs typeface="+mn-cs"/>
              </a:rPr>
              <a:t> to the CN tower.   One person may take a bus to the tower, another may take the subway, another a taxi and one may decide to drive his/her own car.  By each travelling his/her own path, no one path will be congested.  But if a traffic jam occurs and the ones driving or taking a taxi are delayed, all will eventually reach the Tower.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only problem is that some of your friends may arrive at the tower out of sequence (number 4 arrives before number 1), requiring the message to be reassembled in order.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how packet switched networking works.  Large messages are fragmented into small individual messages.  Because of the time, it takes to reassemble the packets into a message, packet switching requires speedy connections, if used for live audio or video transmission.  The biggest advantage of packet switching is its efficient use of bandwidth by not holding a connection open until a message reaches its destination, Packet switching also enhances line efficiency as packets from multiple applications can be multiplexed over the carrier. The Internet uses packet switching; packet switching enables the user to differentiate data streams based on priorities. Packets are stored and forwarded based on their priority to provide quality of service.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term “Packet-Switching” is a misnomer because on single network frames are switched and on internets packets are routed.  Unfortunately, data communications do not have terminology police to ensure consistent use of terms.  Thus, Packet-Switching is a generic term for fragmentation of large messages into smaller ones which are independently addressed and sent across a link.  The term is correctly used when referring to how the Internet routes packets, the term is never used on single networks or internets.</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37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term “Packet-Switching” is a misnomer because on single network frames are switched and on internets packets are routed.  Unfortunately, data communications do not have terminology police to ensure consistent use of terms.  Thus, Packet-Switching is a generic term for fragmentation of large messages into smaller ones which are independently addressed and sent across a link.  The term is correctly used when referring to how the Internet routes packets, the term is never used on single networks or internets.</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must try to be consistent – Frames are switched across single networks – Packets are routed across internets</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496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523638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Host A wishes to send information to Host B. We can see there are 2 switched paths CDF and CEF. When the frame arrives at switch C, how does switch C know to send the information to switch E, instead of switch D?  The answer is switch C has a switching table with two columns: one for the destination of the frame, and the other for the switch to use to reach the destination host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switch-by-switch decision making continues across each physical link until the final switch forwards the frame to Host B.  Switches only know their neighbor; they do not know the entire path.  The path from Host A to CEF and final to Host B is called a data link.  There is only 1 data link across a single network, regardless of the number of switches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 Internet was being developed, ARPANET consisted of several switched networks with no communication between them.  Bob Kahn and </a:t>
            </a:r>
            <a:r>
              <a:rPr lang="en-US" sz="1200" kern="1200" dirty="0" err="1">
                <a:solidFill>
                  <a:schemeClr val="tx1"/>
                </a:solidFill>
                <a:effectLst/>
                <a:latin typeface="+mn-lt"/>
                <a:ea typeface="+mn-ea"/>
                <a:cs typeface="+mn-cs"/>
              </a:rPr>
              <a:t>Vint</a:t>
            </a:r>
            <a:r>
              <a:rPr lang="en-US" sz="1200" kern="1200" dirty="0">
                <a:solidFill>
                  <a:schemeClr val="tx1"/>
                </a:solidFill>
                <a:effectLst/>
                <a:latin typeface="+mn-lt"/>
                <a:ea typeface="+mn-ea"/>
                <a:cs typeface="+mn-cs"/>
              </a:rPr>
              <a:t> Cerf devised a new device which they called a “gateway” which used a technology which linked single networks together.  Today, we call this device a router ( the term gateway is still used as a point of access to a network)</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Routing is built on top of switching as discussed last lecture</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578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Routers connect different signal networks together.  Single networks have no idea what a router is, they only know how to deliver frames to their neighbour.  They do not open the packet and look inside to see the message in the frame.  Routers work by acting as hosts on the network.  Like a PC, a router has a NIC and a unique IP address.  Unlike switches, routers and PCs have software that can open the frame to see the packet and view the source and destination IP addresses.  Kahn and Cerf solved the problem of connecting single networks by creating a new type of message, an IP packet.  Unlike frames, IP packets travel across all networks from source to destination.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Host A on Network Y, wants to send an application message to Host B on Network Z.  On Network Y, the router acts as a destination host, accepting the frame across Network Y data link.  Router O creates a new frame acceptable to Network Z.  Looking at its routing table, Router O, knows that to reach Network Z, it needs to send the frame to interface 4.5.6.7.  Router P acts like a host accepting the frame from Router O and forwards the frame to switch J.  Switch J uses its switching table to forward the frame to switch H which in turn forwards it to switch G and finally to Host B.</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442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forwarding frames is done link by link.  From the table below we can see that there are 9 physical links.  Each single network has a single data link across it, so there are 3 data links, indicated in red in the diagram.  For each data link, a frame must be created which is compatible with the next network.  This is the job of the Router O.  It removes the Network Y frame header, and recreates a WAN header compatible with the data link to Router P.  Then it recalculates the LAN trailer and forwards the IP packet based on the destination IP address.  Router P receives the packet, rips off the WAN header and recreates a LAN header compatible with Network Z.  Router P also recalculates the LAN trailer and forwards the frame across the data link of Network Z to Host B.  A route is a path taken by a packet from the source to the destination host across and internet.  There is always only one packet created by Host A and one route from Host A to Host B as indicated by the dashed red line.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97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44363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switches which are organized in a hierarchical fashion and only have one path to the destination host, a router is organized in a mesh with multiple paths to the destination host.  This is especially true for routers that border the Internet.  The rows in the routing table are in the thousands with each row identifying a destination path. Thus, the router must make a forwarding decision as to the best route making routing much slower than switching.  Routers have specific routing algorithms to help in the decision making,</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89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the router finds the best path is based on the type of routing protocol. We will not be discussing routing protocols.</a:t>
            </a:r>
          </a:p>
          <a:p>
            <a:r>
              <a:rPr lang="en-CA" dirty="0"/>
              <a:t>But regardless of the protocol all routers follow a 3 step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     The router finds the destination IP address. IPv4 by ANDing the IP address with the network mask.</a:t>
            </a:r>
          </a:p>
          <a:p>
            <a:pPr marL="228600" indent="-228600">
              <a:buFont typeface="+mj-lt"/>
              <a:buAutoNum type="arabicPeriod"/>
            </a:pPr>
            <a:r>
              <a:rPr lang="en-US" sz="1200" kern="1200" dirty="0">
                <a:solidFill>
                  <a:schemeClr val="tx1"/>
                </a:solidFill>
                <a:effectLst/>
                <a:latin typeface="+mn-lt"/>
                <a:ea typeface="+mn-ea"/>
                <a:cs typeface="+mn-cs"/>
              </a:rPr>
              <a:t>The router than compares the destination address with each line in its routing table.  The router must run through all of the lines because as a “mesh” it will probably have multiple paths to the same destination network.  All of the paths found, the router will use the “longest match” to find the best path.</a:t>
            </a:r>
          </a:p>
          <a:p>
            <a:pPr marL="228600" indent="-228600">
              <a:buFont typeface="+mj-lt"/>
              <a:buAutoNum type="arabicPeriod"/>
            </a:pPr>
            <a:endParaRPr lang="en-US" sz="1200" kern="1200" dirty="0">
              <a:solidFill>
                <a:schemeClr val="tx1"/>
              </a:solidFill>
              <a:effectLst/>
              <a:latin typeface="+mn-lt"/>
              <a:ea typeface="+mn-ea"/>
              <a:cs typeface="+mn-cs"/>
            </a:endParaRPr>
          </a:p>
          <a:p>
            <a:pPr marL="0" indent="0">
              <a:buFont typeface="+mj-lt"/>
              <a:buNone/>
            </a:pPr>
            <a:r>
              <a:rPr lang="en-US" sz="1200" kern="1200" dirty="0">
                <a:solidFill>
                  <a:schemeClr val="tx1"/>
                </a:solidFill>
                <a:effectLst/>
                <a:latin typeface="+mn-lt"/>
                <a:ea typeface="+mn-ea"/>
                <a:cs typeface="+mn-cs"/>
              </a:rPr>
              <a:t>  For example, suppose a packet was destined to </a:t>
            </a:r>
            <a:r>
              <a:rPr lang="en-US" sz="1200" kern="1200" dirty="0" err="1">
                <a:solidFill>
                  <a:schemeClr val="tx1"/>
                </a:solidFill>
                <a:effectLst/>
                <a:latin typeface="+mn-lt"/>
                <a:ea typeface="+mn-ea"/>
                <a:cs typeface="+mn-cs"/>
              </a:rPr>
              <a:t>MySeneca</a:t>
            </a:r>
            <a:r>
              <a:rPr lang="en-US" sz="1200" kern="1200" dirty="0">
                <a:solidFill>
                  <a:schemeClr val="tx1"/>
                </a:solidFill>
                <a:effectLst/>
                <a:latin typeface="+mn-lt"/>
                <a:ea typeface="+mn-ea"/>
                <a:cs typeface="+mn-cs"/>
              </a:rPr>
              <a:t> on the Seneca College network, IPv4 142.204.250.120.  The router would apply the mask of 255.255.0.0 which means that the address range is 16 bits. If we apply this mask to the network address, we get 142.204.0.0.</a:t>
            </a:r>
          </a:p>
          <a:p>
            <a:pPr marL="0" indent="0">
              <a:buFont typeface="+mj-lt"/>
              <a:buNone/>
            </a:pP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router then compares the network address of 142.204 to every row in its routing table.  Because routers are connected to meshes, the router can’t stop after the first match, but must process through all rows to find all matching paths.  From the list of matches, the router must decide which route is the best-match.  The rule the router follows is which route is the longest match. For example, if the routing table showed 2 routes to </a:t>
            </a:r>
            <a:r>
              <a:rPr lang="en-US" sz="1200" kern="1200" dirty="0" err="1">
                <a:solidFill>
                  <a:schemeClr val="tx1"/>
                </a:solidFill>
                <a:effectLst/>
                <a:latin typeface="+mn-lt"/>
                <a:ea typeface="+mn-ea"/>
                <a:cs typeface="+mn-cs"/>
              </a:rPr>
              <a:t>MySeneca</a:t>
            </a:r>
            <a:r>
              <a:rPr lang="en-US" sz="1200" kern="1200" dirty="0">
                <a:solidFill>
                  <a:schemeClr val="tx1"/>
                </a:solidFill>
                <a:effectLst/>
                <a:latin typeface="+mn-lt"/>
                <a:ea typeface="+mn-ea"/>
                <a:cs typeface="+mn-cs"/>
              </a:rPr>
              <a:t>, 142.204.0.0/16 and 142.204.0.0/24, and the packet was destined for network 142.204.250.120; the router would choose the destination row with the 24 bit host.  Why? The router’s job is to get the packet as close to the destination as possible, and the longest match rule ensures the packet will get to the Seneca subnet of 250.</a:t>
            </a:r>
          </a:p>
          <a:p>
            <a:pPr lvl="0"/>
            <a:endParaRPr lang="en-CA" sz="1200" kern="1200" dirty="0">
              <a:solidFill>
                <a:schemeClr val="tx1"/>
              </a:solidFill>
              <a:effectLst/>
              <a:latin typeface="+mn-lt"/>
              <a:ea typeface="+mn-ea"/>
              <a:cs typeface="+mn-cs"/>
            </a:endParaRPr>
          </a:p>
          <a:p>
            <a:pPr marL="228600" lvl="0" indent="-228600">
              <a:buFont typeface="+mj-lt"/>
              <a:buAutoNum type="arabicPeriod" startAt="3"/>
            </a:pPr>
            <a:r>
              <a:rPr lang="en-US" sz="1200" kern="1200" dirty="0">
                <a:solidFill>
                  <a:schemeClr val="tx1"/>
                </a:solidFill>
                <a:effectLst/>
                <a:latin typeface="+mn-lt"/>
                <a:ea typeface="+mn-ea"/>
                <a:cs typeface="+mn-cs"/>
              </a:rPr>
              <a:t>Sometimes, however, you will not only have multiple matches, but some rows may have the same longest match.  In this case the router uses some metric to break the tie.  The metric will depend on the routing protocol used.  Usually, the tie breaker will be the shortest distance.  For example, suppose two rows had identical matches, but one row had a metric of 2 and the other of 6.  The router would choose the metric of 2, or the shortest distance to the destination.  Two hops is shorter than 6 hops.  The metric could also be cost, which is preset by the administrator for each route and the route in this case would choose the route with the lowest cost.</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2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17102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258369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switches are layer 2, Data link devices; however, more modern switches work at layer 3 which is the Internet layer and forward packets based on IP address.  These new switches are in fact routers which work like switches.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in this lecture we looked at how routers handle IP packets.  They open the LAN frame to find the incoming packet’s destination IP address, then they compare the address to every row in the routing table, select the best match, recalculate the FCS and send the packet out the appropriate port to reach the next link towards the destination host.  The next packet arrives and the router follows the same procedure.  This processing can lead to latency as each router forwards the packet.  Multiprotocol Label Switching (MPLS) is a new standard which greatly simplifies routing and basically allows the router to function like a switch.  This technology can be used with any LAN technology, like Ethernet, but is currently being used by third parties to provide MAN and WAN configurations.  More importantly, MPLS is done completely transparently to the sending and receiving host.  MPLS adds a new header in between the existing LAN and IP headers (note: the LAN and IP headers are not changed).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an MPLS network, when two hosts begin to communicate, they do not immediately send packets, Instead, they determine the best path for the packets. This best path is called the “label-switched path”.  This dedicated path is slow to set up, but once created all subsequent packets can be forwarded very quickly.  This is especially true if the MPLS network is controlled by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MAN service provider, as in the diagram below.  In this situation, each site can have a unique label number and each router only has one path to the destination host, like a switch.  The router does not have to open the packet and pass the packet to the Internet layer to find the destination IP address.  Also, since the packet is not opened and new MAC addresses for the next link in the route, the FCS does not have to be recalculated.  These factors greatly decrease the latency of a typical router.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host at Site A wants to send a packet to a host at Site D.  Host D on the MAN network is assigned a label of 3.  Host A sends an ordinary LAN frame and IP packet to the host at Site D.  The first MPLS capable router places a label header in between the LAN frame header and the IP header with the label number 3.   This label number identifies the label-switch path to Site D.  No further routing is necessary.  Since each router knows the one path to the destination network, the router is in fact functioning like a switch.  The last label-switched router removes the label because the packet has reached the destination Site 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MPLS greatly simplifies the routing process and provides faster routing.  The technology is also being used on internets.  For example, if a route gets too congested, the traffic can be moved between 2 routers to an alternative route.  Many ISPs are using this technology to provide better load balancing on their network.  Technically, there is no limit to how far MPLS networks can work.  They could be used for WANs and speed up the Internet, however, this is unlikely to happen due to coordination difficulties between ISPs.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53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switches are layer 2, Data link devices; however, more modern switches work at layer 3 which is the Internet layer and forward packets based on IP address.  These new switches are in fact routers which work like switches.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in this lecture we looked at how routers handle IP packets.  They open the LAN frame to find the incoming packet’s destination IP address, then they compare the address to every row in the routing table, select the best match, recalculate the FCS and send the packet out the appropriate port to reach the next link towards the destination host.  The next packet arrives and the router follows the same procedure.  This processing can lead to latency as each router forwards the packet.  Multiprotocol Label Switching (MPLS) is a new standard which greatly simplifies routing and basically allows the router to function like a switch.  This technology can be used with any LAN technology, like Ethernet, but is currently being used by third parties to provide MAN and WAN configurations.  More importantly, MPLS is done completely transparently to the sending and receiving host.  MPLS adds a new header in between the existing LAN and IP headers (note: the LAN and IP headers are not changed).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an MPLS network, when two hosts begin to communicate, they do not immediately send packets, Instead, they determine the best path for the packets. This best path is called the “label-switched path”.  This dedicated path is slow to set up, but once created all subsequent packets can be forwarded very quickly.  This is especially true if the MPLS network is controlled by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MAN service provider, as in the diagram below.  In this situation, each site can have a unique label number and each router only has one path to the destination host, like a switch.  The router does not have to open the packet and pass the packet to the Internet layer to find the destination IP address.  Also, since the packet is not opened and new MAC addresses for the next link in the route, the FCS does not have to be recalculated.  These factors greatly decrease the latency of a typical router.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host at Site A wants to send a packet to a host at Site D.  Host D on the MAN network is assigned a label of 3.  Host A sends an ordinary LAN frame and IP packet to the host at Site D.  The first MPLS capable router places a label header in between the LAN frame header and the IP header with the label number 3.   This label number identifies the label-switch path to Site D.  No further routing is necessary.  Since each router knows the one path to the destination network, the router is in fact functioning like a switch.  The last label-switched router removes the label because the packet has reached the destination Site 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MPLS greatly simplifies the routing process and provides faster routing.  The technology is also being used on internets.  For example, if a route gets too congested, the traffic can be moved between 2 routers to an alternative route.  Many ISPs are using this technology to provide better load balancing on their network.  Technically, there is no limit to how far MPLS networks can work.  They could be used for WANs and speed up the Internet, however, this is unlikely to happen due to coordination difficulties between ISPs.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82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197711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Programmers are now designing applications which combine both data and voice.  Businesses like the convergence because it means they only manage one network; this is less expensive and more efficient than managing separate networks.  In addition, since calls are made using the Internet, governments have not taxed VoIP calls like land lines, thus calls are much cheaper.  Employees like it too because VoIP applications increase mobility and are available from the warehouse, home or on the road.  VoIP applications also increase collaboration between and improve customer relations by allowing video chat, Web conference, and instant messaging (each technology can be used individually or all of them simultaneously), through a single, easy-to-use interface.  Callers are less likely to get ensnared in voicemail menus or put on hold, which can improve customer loyalty and company profits.  For the above reasons, VoIP applications are growing in the business sector.  We should have a basic understanding of the technology and how it works.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587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VoIP is a client/server architecture which uses data devices to send real time audio communication as well as data over the TCP/IP Ethernet network.  The servers set up the connection, and once made, the clients then send IP packets back and forth until the call has ended and the servers take down the connection.  There is an excellent 1 hour tutorial on VoIP on you tube from Eli the Computer Guy</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Clients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clients can be a PC with speakers and microphone and VoIP software.  A client could also be a specialized VoIP telephone, which looks like a regular land line, but instead of using a standard RJ-11 connector, it uses an RJ-45 connector. These telephones have built in codecs to convert the digital IP packet to analog voice.  A traditional land line can also be a client provided the VoIP communication goes through a media gateway which does the conversion.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757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Servers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major VoIP signaling protocols, H.323 which is an ITU-T standard or SIP (Session Initiation Protocol) created by the IETF.  SIP is the newer standard and will probably replace H.323 in time.  All of the major </a:t>
            </a:r>
            <a:r>
              <a:rPr lang="en-US" sz="1200" kern="1200" dirty="0" err="1">
                <a:solidFill>
                  <a:schemeClr val="tx1"/>
                </a:solidFill>
                <a:effectLst/>
                <a:latin typeface="+mn-lt"/>
                <a:ea typeface="+mn-ea"/>
                <a:cs typeface="+mn-cs"/>
              </a:rPr>
              <a:t>telcos</a:t>
            </a:r>
            <a:r>
              <a:rPr lang="en-US" sz="1200" kern="1200" dirty="0">
                <a:solidFill>
                  <a:schemeClr val="tx1"/>
                </a:solidFill>
                <a:effectLst/>
                <a:latin typeface="+mn-lt"/>
                <a:ea typeface="+mn-ea"/>
                <a:cs typeface="+mn-cs"/>
              </a:rPr>
              <a:t> and cable companies offer VoIP services.  Most businesses and home users are buying the service from third party providers.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there is an open source version called </a:t>
            </a:r>
            <a:r>
              <a:rPr lang="en-US" sz="1200" kern="1200" dirty="0" err="1">
                <a:solidFill>
                  <a:schemeClr val="tx1"/>
                </a:solidFill>
                <a:effectLst/>
                <a:latin typeface="+mn-lt"/>
                <a:ea typeface="+mn-ea"/>
                <a:cs typeface="+mn-cs"/>
              </a:rPr>
              <a:t>OfficeSIP</a:t>
            </a:r>
            <a:r>
              <a:rPr lang="en-US" sz="1200" kern="1200" dirty="0">
                <a:solidFill>
                  <a:schemeClr val="tx1"/>
                </a:solidFill>
                <a:effectLst/>
                <a:latin typeface="+mn-lt"/>
                <a:ea typeface="+mn-ea"/>
                <a:cs typeface="+mn-cs"/>
              </a:rPr>
              <a:t> which works with Windows and can be downloaded onto any PC to act as a server.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Eli the Computer Guy, “Introduction to VoIP” at https://www.youtube.com/watch?v=2x3Ie6VZ_sg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268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would think that VoIP would be based on the TCP Transport protocol. TCP is connection-oriented which means that it sets up a pathway from source to destination before sending any packets.  It also has an acknowledgement system which guarantees delivery.  However, these features of TCP create latency in the communication greater than 250 milliseconds which makes verbal communication impossible.  Voice needs to be transmitted in real time. To provide better voice communication, the UDP, User Datagram Protocol is used.  This protocol is connectionless, does not guarantee delivery and reduces the processing load an VoIP phones.  To improve UDP the Real Time Protocol (RTP) is used in conjunction. This protocol places a RTP header in between UDP header and the application message.  The header adds a sequence number, so that all packets can be associated with the same conversation and reassembled in the correct order, and a time stamp. VoIP is highly sensitive to jitter, which is variable latency in packet delivery; the  time stamp helps the receive to know which packets are to be played relative to the previous packet.  This allows smooth playback.  If packets are lost, the receiver can create fake noise for the lost codec bytes by extrapolating between the content of the proceeding and following packets.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34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the popularity of VoIP applications, you will no doubt be writing VoIP applications.  It is important to understand some programming concepts.  To get started programming VoIP applications for Windows using the .NET languages (including C#, C, C++, VB, etc.) there are several VoIP development kits.  These kits allow you to build a “softphone” – a PC with telephone capabilities, a VoIP gateway sever, or a PBX system.  These kits save development time because the libraries and components are prebuilt and can be integrated into your application.  A common kit for Windows is </a:t>
            </a:r>
            <a:r>
              <a:rPr lang="en-US" sz="1200" kern="1200" dirty="0" err="1">
                <a:solidFill>
                  <a:schemeClr val="tx1"/>
                </a:solidFill>
                <a:effectLst/>
                <a:latin typeface="+mn-lt"/>
                <a:ea typeface="+mn-ea"/>
                <a:cs typeface="+mn-cs"/>
              </a:rPr>
              <a:t>Ozeki</a:t>
            </a:r>
            <a:r>
              <a:rPr lang="en-US" sz="1200" kern="1200" dirty="0">
                <a:solidFill>
                  <a:schemeClr val="tx1"/>
                </a:solidFill>
                <a:effectLst/>
                <a:latin typeface="+mn-lt"/>
                <a:ea typeface="+mn-ea"/>
                <a:cs typeface="+mn-cs"/>
              </a:rPr>
              <a:t> VoIP SIP SDK.  A trial version can be downloaded from </a:t>
            </a:r>
            <a:r>
              <a:rPr lang="en-US" sz="1200" u="sng" kern="1200" dirty="0">
                <a:solidFill>
                  <a:schemeClr val="tx1"/>
                </a:solidFill>
                <a:effectLst/>
                <a:latin typeface="+mn-lt"/>
                <a:ea typeface="+mn-ea"/>
                <a:cs typeface="+mn-cs"/>
                <a:hlinkClick r:id="rId3"/>
              </a:rPr>
              <a:t>www.voip-sip-sdk.com</a:t>
            </a:r>
            <a:r>
              <a:rPr lang="en-US" sz="1200" kern="1200" dirty="0">
                <a:solidFill>
                  <a:schemeClr val="tx1"/>
                </a:solidFill>
                <a:effectLst/>
                <a:latin typeface="+mn-lt"/>
                <a:ea typeface="+mn-ea"/>
                <a:cs typeface="+mn-cs"/>
              </a:rPr>
              <a:t>.  To get more information on how to use </a:t>
            </a:r>
            <a:r>
              <a:rPr lang="en-US" sz="1200" kern="1200" dirty="0" err="1">
                <a:solidFill>
                  <a:schemeClr val="tx1"/>
                </a:solidFill>
                <a:effectLst/>
                <a:latin typeface="+mn-lt"/>
                <a:ea typeface="+mn-ea"/>
                <a:cs typeface="+mn-cs"/>
              </a:rPr>
              <a:t>Ozeki</a:t>
            </a:r>
            <a:r>
              <a:rPr lang="en-US" sz="1200" kern="1200" dirty="0">
                <a:solidFill>
                  <a:schemeClr val="tx1"/>
                </a:solidFill>
                <a:effectLst/>
                <a:latin typeface="+mn-lt"/>
                <a:ea typeface="+mn-ea"/>
                <a:cs typeface="+mn-cs"/>
              </a:rPr>
              <a:t> go to </a:t>
            </a:r>
            <a:r>
              <a:rPr lang="en-US" sz="1200" u="sng" kern="1200" dirty="0">
                <a:solidFill>
                  <a:schemeClr val="tx1"/>
                </a:solidFill>
                <a:effectLst/>
                <a:latin typeface="+mn-lt"/>
                <a:ea typeface="+mn-ea"/>
                <a:cs typeface="+mn-cs"/>
                <a:hlinkClick r:id="rId4"/>
              </a:rPr>
              <a:t>http://www.voip-sip-sdk.com/p_24-ozeki-voip-sip-sdk-quick-start-guide-voip.html</a:t>
            </a:r>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cross platform, open source SDK is Asterisk.  It includes all components necessary to build softphones, PBXs, or VoIP gateways. Asterisk is open source, free to use and can be modified to fit organizational needs.  It is stable, reliable and used by many of the Fortune 1000 list of companies.   For more information on getting started with Asterisk go to </a:t>
            </a:r>
            <a:r>
              <a:rPr lang="en-US" sz="1200" u="sng" kern="1200" dirty="0">
                <a:solidFill>
                  <a:schemeClr val="tx1"/>
                </a:solidFill>
                <a:effectLst/>
                <a:latin typeface="+mn-lt"/>
                <a:ea typeface="+mn-ea"/>
                <a:cs typeface="+mn-cs"/>
                <a:hlinkClick r:id="rId5"/>
              </a:rPr>
              <a:t>http://www.asterisk.org/get-started</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39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Data Link Layer</a:t>
            </a:r>
          </a:p>
          <a:p>
            <a:r>
              <a:rPr lang="en-CA" sz="1200" kern="1200" dirty="0">
                <a:solidFill>
                  <a:schemeClr val="tx1"/>
                </a:solidFill>
                <a:effectLst/>
                <a:latin typeface="+mn-lt"/>
                <a:ea typeface="+mn-ea"/>
                <a:cs typeface="+mn-cs"/>
              </a:rPr>
              <a:t>Logical Link Layer</a:t>
            </a:r>
          </a:p>
          <a:p>
            <a:r>
              <a:rPr lang="en-CA" sz="1200" kern="1200" dirty="0">
                <a:solidFill>
                  <a:schemeClr val="tx1"/>
                </a:solidFill>
                <a:effectLst/>
                <a:latin typeface="+mn-lt"/>
                <a:ea typeface="+mn-ea"/>
                <a:cs typeface="+mn-cs"/>
              </a:rPr>
              <a:t>Media Access Layer</a:t>
            </a:r>
          </a:p>
          <a:p>
            <a:r>
              <a:rPr lang="en-CA" dirty="0">
                <a:effectLst/>
              </a:rPr>
              <a:t>The data link layer is not a single layer, but 2 layers: Logical Link Layer and the Media Access Layer </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Logical Link Layer is only used by 802.2 Ethernet (old Ethernet) and will not be discussed.  Modern Ethernet is defined by the IEEE 802.3 standard and does not use the Logical Link Layer.  However, all types of Ethernet have one think in common- they all use the Media Access Layer to access the network.  This layer uses a protocol called CSMA/CD to control how network PCs </a:t>
            </a:r>
            <a:r>
              <a:rPr lang="en-US" sz="1200" kern="1200" dirty="0" err="1">
                <a:solidFill>
                  <a:schemeClr val="tx1"/>
                </a:solidFill>
                <a:effectLst/>
                <a:latin typeface="+mn-lt"/>
                <a:ea typeface="+mn-ea"/>
                <a:cs typeface="+mn-cs"/>
              </a:rPr>
              <a:t>accee</a:t>
            </a:r>
            <a:r>
              <a:rPr lang="en-US" sz="1200" kern="1200" dirty="0">
                <a:solidFill>
                  <a:schemeClr val="tx1"/>
                </a:solidFill>
                <a:effectLst/>
                <a:latin typeface="+mn-lt"/>
                <a:ea typeface="+mn-ea"/>
                <a:cs typeface="+mn-cs"/>
              </a:rPr>
              <a:t> the communications channel.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60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CSMA/CD stands for Carrier Sense Multiple Access with Collision Detection. To understand Ethernet, you must first understand CSMA/CD.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36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term Carrier Sense means that Ethernet NICs listen to the network channel for noise level and only transmit when the noise level goes down, meaning  that no other PCs are transmitting .  </a:t>
            </a:r>
          </a:p>
          <a:p>
            <a:r>
              <a:rPr lang="en-US" sz="1200" kern="1200" dirty="0">
                <a:solidFill>
                  <a:schemeClr val="tx1"/>
                </a:solidFill>
                <a:effectLst/>
                <a:latin typeface="+mn-lt"/>
                <a:ea typeface="+mn-ea"/>
                <a:cs typeface="+mn-cs"/>
              </a:rPr>
              <a:t>Multiple Access means that there is nothing to prevent two Ethernet devices from transmitting at the same time.  In CSMA/CD  when a device wants to transmit data it must first access the transmission channel and determine whether the channel is free.  If the channel is not free (noise level is high) it waits and checks again after a brief amount of time.  If the channel is free, the mode transmits data.  Any PC can transmit its data.  However, if two nodes transmit at the same time a collision will occur which will destroy the data. </a:t>
            </a:r>
          </a:p>
          <a:p>
            <a:r>
              <a:rPr lang="en-US" sz="1200" kern="1200" dirty="0">
                <a:solidFill>
                  <a:schemeClr val="tx1"/>
                </a:solidFill>
                <a:effectLst/>
                <a:latin typeface="+mn-lt"/>
                <a:ea typeface="+mn-ea"/>
                <a:cs typeface="+mn-cs"/>
              </a:rPr>
              <a:t> This is where the third component Collision Detection comes in.  If a collision occurs ( a spike in the noise level), both devices stop transmitting.  The NIC cards of each device will send a special 32 bit sequence that indicates to the rest of the network, that its previous transmission was faulty and that those data frames are to be deleted.  Each node then waits a random amount of time and, if the network channel is free, it automatically retransmits the data.</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wired Ethernet switched network the media access layer is not used because each device has a dedicated channel to transmit.  However, wireless Ethernet is a shared medium and the process outlined above is followed (</a:t>
            </a:r>
            <a:r>
              <a:rPr lang="en-US" sz="1200" kern="1200" dirty="0" err="1">
                <a:solidFill>
                  <a:schemeClr val="tx1"/>
                </a:solidFill>
                <a:effectLst/>
                <a:latin typeface="+mn-lt"/>
                <a:ea typeface="+mn-ea"/>
                <a:cs typeface="+mn-cs"/>
              </a:rPr>
              <a:t>actually,a</a:t>
            </a:r>
            <a:r>
              <a:rPr lang="en-US" sz="1200" kern="1200" dirty="0">
                <a:solidFill>
                  <a:schemeClr val="tx1"/>
                </a:solidFill>
                <a:effectLst/>
                <a:latin typeface="+mn-lt"/>
                <a:ea typeface="+mn-ea"/>
                <a:cs typeface="+mn-cs"/>
              </a:rPr>
              <a:t> wireless network use a protocol called CSMA/CA. It works like CSMA/CD, but has extra steps to avoid collisions).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heavily trafficked network segment, collisions are fairly common.  The larger the segment the more collisions will occur.  Collisions combined with broadcast traffic can eat up the bandwidth of the channel and network performance will suffer.  Performance can be improved by dividing the “collision domain” into smaller segments using switches.</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73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 a wired Ethernet switched network the media access layer is not used because each device has a dedicated channel to transmit.  However, wireless Ethernet is a shared medium and the process CSMA/CA is used to avoid collision instead of detecting it.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algorithm of wireless CSMA/CD is above, notice that the wireless device is checking for collision after each bit is sent.  If a collision is detected, the device stops transmitting, waits for the noise level to fall and retransmits the bit. The goal is to avoid a collision in wireless because the time to retransmit a frame, due to a collision, will adversely affect performance on a shared medium.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CSMA/CA:</a:t>
            </a:r>
          </a:p>
          <a:p>
            <a:r>
              <a:rPr lang="en-US" sz="1200" kern="1200" dirty="0">
                <a:solidFill>
                  <a:schemeClr val="tx1"/>
                </a:solidFill>
                <a:effectLst/>
                <a:latin typeface="+mn-lt"/>
                <a:ea typeface="+mn-ea"/>
                <a:cs typeface="+mn-cs"/>
              </a:rPr>
              <a:t>This is the CSMA protocol with collision avoidance.</a:t>
            </a:r>
            <a:r>
              <a:rPr lang="en-US" dirty="0">
                <a:effectLst/>
              </a:rPr>
              <a:t> </a:t>
            </a:r>
          </a:p>
          <a:p>
            <a:r>
              <a:rPr lang="en-US" sz="1200" kern="1200" dirty="0">
                <a:solidFill>
                  <a:schemeClr val="tx1"/>
                </a:solidFill>
                <a:effectLst/>
                <a:latin typeface="+mn-lt"/>
                <a:ea typeface="+mn-ea"/>
                <a:cs typeface="+mn-cs"/>
              </a:rPr>
              <a:t>• The station ready to transmit, senses the line by using one of the persistent strategies.</a:t>
            </a:r>
            <a:r>
              <a:rPr lang="en-US" dirty="0">
                <a:effectLst/>
              </a:rPr>
              <a:t> </a:t>
            </a:r>
          </a:p>
          <a:p>
            <a:r>
              <a:rPr lang="en-US" sz="1200" kern="1200" dirty="0">
                <a:solidFill>
                  <a:schemeClr val="tx1"/>
                </a:solidFill>
                <a:effectLst/>
                <a:latin typeface="+mn-lt"/>
                <a:ea typeface="+mn-ea"/>
                <a:cs typeface="+mn-cs"/>
              </a:rPr>
              <a:t>• As soon as it find the line to be idle, the station waits for an IFG (Interframe gap) amount of time.</a:t>
            </a:r>
            <a:r>
              <a:rPr lang="en-US" dirty="0">
                <a:effectLst/>
              </a:rPr>
              <a:t> </a:t>
            </a:r>
          </a:p>
          <a:p>
            <a:r>
              <a:rPr lang="en-US" sz="1200" kern="1200" dirty="0">
                <a:solidFill>
                  <a:schemeClr val="tx1"/>
                </a:solidFill>
                <a:effectLst/>
                <a:latin typeface="+mn-lt"/>
                <a:ea typeface="+mn-ea"/>
                <a:cs typeface="+mn-cs"/>
              </a:rPr>
              <a:t>• If then waits for some random time and sends the frame.</a:t>
            </a:r>
            <a:r>
              <a:rPr lang="en-US" dirty="0">
                <a:effectLst/>
              </a:rPr>
              <a:t> </a:t>
            </a:r>
          </a:p>
          <a:p>
            <a:r>
              <a:rPr lang="en-US" sz="1200" kern="1200" dirty="0">
                <a:solidFill>
                  <a:schemeClr val="tx1"/>
                </a:solidFill>
                <a:effectLst/>
                <a:latin typeface="+mn-lt"/>
                <a:ea typeface="+mn-ea"/>
                <a:cs typeface="+mn-cs"/>
              </a:rPr>
              <a:t>• After sending the frame, it sets a timer and waits for the acknowledgement from the receiver.</a:t>
            </a:r>
            <a:r>
              <a:rPr lang="en-US" dirty="0">
                <a:effectLst/>
              </a:rPr>
              <a:t> </a:t>
            </a:r>
          </a:p>
          <a:p>
            <a:r>
              <a:rPr lang="en-US" sz="1200" kern="1200" dirty="0">
                <a:solidFill>
                  <a:schemeClr val="tx1"/>
                </a:solidFill>
                <a:effectLst/>
                <a:latin typeface="+mn-lt"/>
                <a:ea typeface="+mn-ea"/>
                <a:cs typeface="+mn-cs"/>
              </a:rPr>
              <a:t>• If the acknowledgement is received before expiry of the timer, then the transmission is successful.</a:t>
            </a:r>
            <a:r>
              <a:rPr lang="en-US" dirty="0">
                <a:effectLst/>
              </a:rPr>
              <a:t> </a:t>
            </a:r>
          </a:p>
          <a:p>
            <a:r>
              <a:rPr lang="en-US" sz="1200" kern="1200" dirty="0">
                <a:solidFill>
                  <a:schemeClr val="tx1"/>
                </a:solidFill>
                <a:effectLst/>
                <a:latin typeface="+mn-lt"/>
                <a:ea typeface="+mn-ea"/>
                <a:cs typeface="+mn-cs"/>
              </a:rPr>
              <a:t>• But if the transmitting station does not receive the expected acknowledgement before the timer expiry then it increments the back off parameter, waits for the back off time and </a:t>
            </a:r>
            <a:r>
              <a:rPr lang="en-US" sz="1200" kern="1200" dirty="0" err="1">
                <a:solidFill>
                  <a:schemeClr val="tx1"/>
                </a:solidFill>
                <a:effectLst/>
                <a:latin typeface="+mn-lt"/>
                <a:ea typeface="+mn-ea"/>
                <a:cs typeface="+mn-cs"/>
              </a:rPr>
              <a:t>resenses</a:t>
            </a:r>
            <a:r>
              <a:rPr lang="en-US" sz="1200" kern="1200" dirty="0">
                <a:solidFill>
                  <a:schemeClr val="tx1"/>
                </a:solidFill>
                <a:effectLst/>
                <a:latin typeface="+mn-lt"/>
                <a:ea typeface="+mn-ea"/>
                <a:cs typeface="+mn-cs"/>
              </a:rPr>
              <a:t> the line. </a:t>
            </a:r>
            <a:endParaRPr lang="en-US" dirty="0">
              <a:effectLst/>
            </a:endParaRPr>
          </a:p>
          <a:p>
            <a:r>
              <a:rPr lang="en-US" sz="1200" kern="1200" dirty="0">
                <a:solidFill>
                  <a:schemeClr val="tx1"/>
                </a:solidFill>
                <a:effectLst/>
                <a:latin typeface="+mn-lt"/>
                <a:ea typeface="+mn-ea"/>
                <a:cs typeface="+mn-cs"/>
              </a:rPr>
              <a:t>Whenever the channel is found idle, the station does not transmit immediately. It waits for a period of time called interframe gap (IFS).</a:t>
            </a:r>
            <a:r>
              <a:rPr lang="en-US" dirty="0">
                <a:effectLst/>
              </a:rPr>
              <a:t> </a:t>
            </a:r>
          </a:p>
          <a:p>
            <a:r>
              <a:rPr lang="en-US" sz="1200" kern="1200" dirty="0">
                <a:solidFill>
                  <a:schemeClr val="tx1"/>
                </a:solidFill>
                <a:effectLst/>
                <a:latin typeface="+mn-lt"/>
                <a:ea typeface="+mn-ea"/>
                <a:cs typeface="+mn-cs"/>
              </a:rPr>
              <a:t>• When channel is sensed to be idle, it may be possible that same distant station may have already started transmitting and the signal of that distant station has not yet reached other stations.</a:t>
            </a:r>
            <a:r>
              <a:rPr lang="en-US" dirty="0">
                <a:effectLst/>
              </a:rPr>
              <a:t> </a:t>
            </a:r>
          </a:p>
          <a:p>
            <a:r>
              <a:rPr lang="en-US" sz="1200" kern="1200" dirty="0">
                <a:solidFill>
                  <a:schemeClr val="tx1"/>
                </a:solidFill>
                <a:effectLst/>
                <a:latin typeface="+mn-lt"/>
                <a:ea typeface="+mn-ea"/>
                <a:cs typeface="+mn-cs"/>
              </a:rPr>
              <a:t>• Therefore the purpose of IFG time is to allow this transmitted signal to reach other stations.</a:t>
            </a:r>
            <a:r>
              <a:rPr lang="en-US"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0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kern="1200" dirty="0">
                <a:solidFill>
                  <a:schemeClr val="tx1"/>
                </a:solidFill>
                <a:effectLst/>
                <a:latin typeface="+mn-lt"/>
                <a:ea typeface="+mn-ea"/>
                <a:cs typeface="+mn-cs"/>
              </a:rPr>
              <a:t>Switching is a process to forward frames coming in one port and forwarded out the destination port which copies the MAC address of the device attached to it. Switching is used because it is much faster than routing.  It is used to improve performance by minimizing broadcast and collision traffic which consume bandwidth.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Switches forward frames based on MAC address. </a:t>
            </a:r>
            <a:br>
              <a:rPr lang="en-US" sz="1200" dirty="0"/>
            </a:br>
            <a:endParaRPr lang="en-US" sz="1200" dirty="0"/>
          </a:p>
          <a:p>
            <a:pPr marL="285750" indent="-285750">
              <a:buFont typeface="Arial" panose="020B0604020202020204" pitchFamily="34" charset="0"/>
              <a:buChar char="•"/>
            </a:pPr>
            <a:r>
              <a:rPr lang="en-US" sz="1200" dirty="0"/>
              <a:t>The  switches port copies the MAC address of the device attached to it</a:t>
            </a:r>
            <a:br>
              <a:rPr lang="en-US" sz="1200" dirty="0"/>
            </a:br>
            <a:endParaRPr lang="en-US" sz="1200" dirty="0"/>
          </a:p>
          <a:p>
            <a:pPr marL="285750" indent="-285750">
              <a:buFont typeface="Arial" panose="020B0604020202020204" pitchFamily="34" charset="0"/>
              <a:buChar char="•"/>
            </a:pPr>
            <a:r>
              <a:rPr lang="en-US" sz="1200" dirty="0"/>
              <a:t>Much faster than routers and improve performance when collisions or broadcast traffic slow network down</a:t>
            </a:r>
            <a:endParaRPr lang="en-CA" sz="120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04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Broadly speaking there are 2 types of switching networks</a:t>
            </a:r>
          </a:p>
          <a:p>
            <a:r>
              <a:rPr lang="en-US" sz="1200" b="0" kern="1200" dirty="0">
                <a:solidFill>
                  <a:schemeClr val="tx1"/>
                </a:solidFill>
                <a:effectLst/>
                <a:latin typeface="+mn-lt"/>
                <a:ea typeface="+mn-ea"/>
                <a:cs typeface="+mn-cs"/>
              </a:rPr>
              <a:t>Circuit Switched networks and</a:t>
            </a:r>
          </a:p>
          <a:p>
            <a:r>
              <a:rPr lang="en-US" sz="1200" b="0" kern="1200" dirty="0">
                <a:solidFill>
                  <a:schemeClr val="tx1"/>
                </a:solidFill>
                <a:effectLst/>
                <a:latin typeface="+mn-lt"/>
                <a:ea typeface="+mn-ea"/>
                <a:cs typeface="+mn-cs"/>
              </a:rPr>
              <a:t>Packet Switched networks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62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Circuit Switching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circuit switching a connection is established between two network nodes before they begin transmitting data.  Bandwidth is dedicated to this connection and remains available until the users terminate the communication.  The Public Telephone Switched Network (PSTN) is a perfect example of a circuit switched network and for voice communication it is a good choice.  For example, some network applications benefit from a “dedicated” path. Such as live audio or videoconferencing which can’t tolerate the time delay if the data packets had to take different paths..  Circuits can be permanent or temporary. Applications which use circuit switching may have to go through three phases: establish a circuit, transfer the data and disconnect the circuit.  Another example of circuit switched networks is if you connect your home PC to an ISP’s access line using DSL, previously discussed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7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2019-10-22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98598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2019-10-22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266066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2019-10-22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45122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124407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10/22/2019</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2476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10/22/2019</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681150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10/22/2019</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96565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2019-10-22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0367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516C8C-64E8-401F-8F33-812892E29407}" type="datetimeFigureOut">
              <a:rPr lang="en-CA" smtClean="0"/>
              <a:t>2019-10-22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05181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1516C8C-64E8-401F-8F33-812892E29407}" type="datetimeFigureOut">
              <a:rPr lang="en-CA" smtClean="0"/>
              <a:t>2019-10-22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221337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1516C8C-64E8-401F-8F33-812892E29407}" type="datetimeFigureOut">
              <a:rPr lang="en-CA" smtClean="0"/>
              <a:t>2019-10-22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48918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1516C8C-64E8-401F-8F33-812892E29407}" type="datetimeFigureOut">
              <a:rPr lang="en-CA" smtClean="0"/>
              <a:t>2019-10-22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427829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16C8C-64E8-401F-8F33-812892E29407}" type="datetimeFigureOut">
              <a:rPr lang="en-CA" smtClean="0"/>
              <a:t>2019-10-22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77942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16C8C-64E8-401F-8F33-812892E29407}" type="datetimeFigureOut">
              <a:rPr lang="en-CA" smtClean="0"/>
              <a:t>2019-10-22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23741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16C8C-64E8-401F-8F33-812892E29407}" type="datetimeFigureOut">
              <a:rPr lang="en-CA" smtClean="0"/>
              <a:t>2019-10-22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49881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16C8C-64E8-401F-8F33-812892E29407}" type="datetimeFigureOut">
              <a:rPr lang="en-CA" smtClean="0"/>
              <a:t>2019-10-22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FB069-71B6-4F65-B0ED-72318FB45108}" type="slidenum">
              <a:rPr lang="en-CA" smtClean="0"/>
              <a:t>‹#›</a:t>
            </a:fld>
            <a:endParaRPr lang="en-CA"/>
          </a:p>
        </p:txBody>
      </p:sp>
    </p:spTree>
    <p:extLst>
      <p:ext uri="{BB962C8B-B14F-4D97-AF65-F5344CB8AC3E}">
        <p14:creationId xmlns:p14="http://schemas.microsoft.com/office/powerpoint/2010/main" val="164635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10/22/2019</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113378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www.voip-sip-sdk.com/p_24-ozeki-voip-sip-sdk-quick-start-guide-voip.html"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asterisk.org/get-starte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a:t>Lecture 7 </a:t>
            </a:r>
            <a:r>
              <a:rPr lang="en-US" dirty="0"/>
              <a:t>|   Switching and Routing</a:t>
            </a:r>
          </a:p>
        </p:txBody>
      </p:sp>
    </p:spTree>
    <p:extLst>
      <p:ext uri="{BB962C8B-B14F-4D97-AF65-F5344CB8AC3E}">
        <p14:creationId xmlns:p14="http://schemas.microsoft.com/office/powerpoint/2010/main" val="318949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Circuit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10" name="TextBox 9"/>
          <p:cNvSpPr txBox="1"/>
          <p:nvPr/>
        </p:nvSpPr>
        <p:spPr>
          <a:xfrm>
            <a:off x="1200331" y="1331452"/>
            <a:ext cx="357486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Used by the PTSN when connecting land lines</a:t>
            </a:r>
            <a:br>
              <a:rPr lang="en-US" sz="2400" dirty="0"/>
            </a:br>
            <a:endParaRPr lang="en-US" sz="2400" dirty="0"/>
          </a:p>
          <a:p>
            <a:pPr marL="285750" indent="-285750">
              <a:buFont typeface="Arial" panose="020B0604020202020204" pitchFamily="34" charset="0"/>
              <a:buChar char="•"/>
            </a:pPr>
            <a:r>
              <a:rPr lang="en-US" sz="2400" dirty="0"/>
              <a:t>Dedicated circuit ideal for voice, live audio and videoconferencing</a:t>
            </a:r>
          </a:p>
          <a:p>
            <a:pPr marL="742950" lvl="1" indent="-285750">
              <a:buFont typeface="Arial" panose="020B0604020202020204" pitchFamily="34" charset="0"/>
              <a:buChar char="•"/>
            </a:pPr>
            <a:r>
              <a:rPr lang="en-US" sz="2400" dirty="0"/>
              <a:t>Temporary or Permanent Circuit</a:t>
            </a:r>
            <a:br>
              <a:rPr lang="en-US" sz="2400" dirty="0"/>
            </a:br>
            <a:endParaRPr lang="en-US" sz="2400" dirty="0"/>
          </a:p>
          <a:p>
            <a:pPr marL="285750" indent="-285750">
              <a:buFont typeface="Arial" panose="020B0604020202020204" pitchFamily="34" charset="0"/>
              <a:buChar char="•"/>
            </a:pPr>
            <a:r>
              <a:rPr lang="en-CA" sz="2400" dirty="0"/>
              <a:t>Using circuit switching requires establishing a path, transmitting the data and disconnecting the circuit</a:t>
            </a:r>
          </a:p>
        </p:txBody>
      </p:sp>
      <p:pic>
        <p:nvPicPr>
          <p:cNvPr id="3" name="Picture 2"/>
          <p:cNvPicPr>
            <a:picLocks noChangeAspect="1"/>
          </p:cNvPicPr>
          <p:nvPr/>
        </p:nvPicPr>
        <p:blipFill>
          <a:blip r:embed="rId3"/>
          <a:stretch>
            <a:fillRect/>
          </a:stretch>
        </p:blipFill>
        <p:spPr>
          <a:xfrm>
            <a:off x="4997076" y="1453404"/>
            <a:ext cx="7083163" cy="3658488"/>
          </a:xfrm>
          <a:prstGeom prst="rect">
            <a:avLst/>
          </a:prstGeom>
        </p:spPr>
      </p:pic>
      <p:sp>
        <p:nvSpPr>
          <p:cNvPr id="7" name="Rectangle 6"/>
          <p:cNvSpPr/>
          <p:nvPr/>
        </p:nvSpPr>
        <p:spPr>
          <a:xfrm>
            <a:off x="5486400" y="5324192"/>
            <a:ext cx="5770880" cy="1035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Circuit Switching too inefficient to send data</a:t>
            </a:r>
          </a:p>
        </p:txBody>
      </p:sp>
    </p:spTree>
    <p:extLst>
      <p:ext uri="{BB962C8B-B14F-4D97-AF65-F5344CB8AC3E}">
        <p14:creationId xmlns:p14="http://schemas.microsoft.com/office/powerpoint/2010/main" val="171736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Packet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998772"/>
            <a:ext cx="4237566"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Packet Switching most popular form of connection. Used on the Internet and Ethernet networks</a:t>
            </a:r>
            <a:br>
              <a:rPr lang="en-US" sz="2400" dirty="0"/>
            </a:br>
            <a:endParaRPr lang="en-US" sz="2400" dirty="0"/>
          </a:p>
          <a:p>
            <a:pPr marL="285750" indent="-285750">
              <a:buFont typeface="Arial" panose="020B0604020202020204" pitchFamily="34" charset="0"/>
              <a:buChar char="•"/>
            </a:pPr>
            <a:r>
              <a:rPr lang="en-US" sz="2400" dirty="0"/>
              <a:t>Large messages fragmented into smaller messages each one individually addressed</a:t>
            </a:r>
            <a:br>
              <a:rPr lang="en-US" sz="2400" dirty="0"/>
            </a:br>
            <a:endParaRPr lang="en-US" sz="2400" dirty="0"/>
          </a:p>
          <a:p>
            <a:pPr marL="285750" indent="-285750">
              <a:buFont typeface="Arial" panose="020B0604020202020204" pitchFamily="34" charset="0"/>
              <a:buChar char="•"/>
            </a:pPr>
            <a:r>
              <a:rPr lang="en-US" sz="2400" dirty="0"/>
              <a:t>A temporary circuit created and each message travels a different path</a:t>
            </a:r>
            <a:br>
              <a:rPr lang="en-US" sz="2400" dirty="0"/>
            </a:br>
            <a:endParaRPr lang="en-US" sz="2400" dirty="0"/>
          </a:p>
          <a:p>
            <a:pPr marL="285750" indent="-285750">
              <a:buFont typeface="Arial" panose="020B0604020202020204" pitchFamily="34" charset="0"/>
              <a:buChar char="•"/>
            </a:pPr>
            <a:r>
              <a:rPr lang="en-US" sz="2400" dirty="0"/>
              <a:t>Faster with less congestion</a:t>
            </a:r>
            <a:endParaRPr lang="en-CA" sz="2400" dirty="0"/>
          </a:p>
        </p:txBody>
      </p:sp>
      <p:pic>
        <p:nvPicPr>
          <p:cNvPr id="3" name="Picture 2"/>
          <p:cNvPicPr>
            <a:picLocks noChangeAspect="1"/>
          </p:cNvPicPr>
          <p:nvPr/>
        </p:nvPicPr>
        <p:blipFill>
          <a:blip r:embed="rId3"/>
          <a:stretch>
            <a:fillRect/>
          </a:stretch>
        </p:blipFill>
        <p:spPr>
          <a:xfrm>
            <a:off x="5437897" y="904626"/>
            <a:ext cx="6242831" cy="4461502"/>
          </a:xfrm>
          <a:prstGeom prst="rect">
            <a:avLst/>
          </a:prstGeom>
        </p:spPr>
      </p:pic>
    </p:spTree>
    <p:extLst>
      <p:ext uri="{BB962C8B-B14F-4D97-AF65-F5344CB8AC3E}">
        <p14:creationId xmlns:p14="http://schemas.microsoft.com/office/powerpoint/2010/main" val="360508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842258"/>
            <a:ext cx="9509760" cy="1222292"/>
          </a:xfrm>
        </p:spPr>
        <p:txBody>
          <a:bodyPr>
            <a:normAutofit fontScale="90000"/>
          </a:bodyPr>
          <a:lstStyle/>
          <a:p>
            <a:r>
              <a:rPr lang="en-US" b="1" dirty="0"/>
              <a:t>Packet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3347678"/>
            <a:ext cx="46438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Two types of switching</a:t>
            </a:r>
            <a:br>
              <a:rPr lang="en-US" dirty="0"/>
            </a:br>
            <a:endParaRPr lang="en-US" dirty="0"/>
          </a:p>
          <a:p>
            <a:pPr marL="742950" lvl="1" indent="-285750">
              <a:buFont typeface="Arial" panose="020B0604020202020204" pitchFamily="34" charset="0"/>
              <a:buChar char="•"/>
            </a:pPr>
            <a:r>
              <a:rPr lang="en-US" dirty="0"/>
              <a:t>Circuit Switching</a:t>
            </a:r>
            <a:br>
              <a:rPr lang="en-US" dirty="0"/>
            </a:br>
            <a:endParaRPr lang="en-US" dirty="0"/>
          </a:p>
          <a:p>
            <a:pPr marL="742950" lvl="1" indent="-285750">
              <a:buFont typeface="Arial" panose="020B0604020202020204" pitchFamily="34" charset="0"/>
              <a:buChar char="•"/>
            </a:pPr>
            <a:r>
              <a:rPr lang="en-US" dirty="0"/>
              <a:t>Packet Switching</a:t>
            </a:r>
            <a:endParaRPr lang="en-CA" dirty="0"/>
          </a:p>
        </p:txBody>
      </p:sp>
      <p:pic>
        <p:nvPicPr>
          <p:cNvPr id="12" name="Picture 11"/>
          <p:cNvPicPr>
            <a:picLocks noChangeAspect="1"/>
          </p:cNvPicPr>
          <p:nvPr/>
        </p:nvPicPr>
        <p:blipFill>
          <a:blip r:embed="rId3"/>
          <a:stretch>
            <a:fillRect/>
          </a:stretch>
        </p:blipFill>
        <p:spPr>
          <a:xfrm>
            <a:off x="1015268" y="1664194"/>
            <a:ext cx="10916205" cy="3160812"/>
          </a:xfrm>
          <a:prstGeom prst="rect">
            <a:avLst/>
          </a:prstGeom>
        </p:spPr>
      </p:pic>
      <p:sp>
        <p:nvSpPr>
          <p:cNvPr id="3" name="Rectangle 2"/>
          <p:cNvSpPr/>
          <p:nvPr/>
        </p:nvSpPr>
        <p:spPr>
          <a:xfrm>
            <a:off x="1341120" y="5181600"/>
            <a:ext cx="999744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Frames are switched  across single networks ------- Packets are routed across internets</a:t>
            </a:r>
          </a:p>
        </p:txBody>
      </p:sp>
    </p:spTree>
    <p:extLst>
      <p:ext uri="{BB962C8B-B14F-4D97-AF65-F5344CB8AC3E}">
        <p14:creationId xmlns:p14="http://schemas.microsoft.com/office/powerpoint/2010/main" val="206395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Operation</a:t>
            </a:r>
          </a:p>
        </p:txBody>
      </p:sp>
      <p:sp>
        <p:nvSpPr>
          <p:cNvPr id="3" name="Content Placeholder 2"/>
          <p:cNvSpPr>
            <a:spLocks noGrp="1"/>
          </p:cNvSpPr>
          <p:nvPr>
            <p:ph type="body" idx="1"/>
          </p:nvPr>
        </p:nvSpPr>
        <p:spPr/>
        <p:txBody>
          <a:bodyPr/>
          <a:lstStyle/>
          <a:p>
            <a:pPr lvl="0"/>
            <a:r>
              <a:rPr lang="en-US" dirty="0"/>
              <a:t>Across Single </a:t>
            </a:r>
            <a:r>
              <a:rPr lang="en-US" dirty="0" err="1"/>
              <a:t>Networksl</a:t>
            </a:r>
            <a:endParaRPr lang="en-US" dirty="0"/>
          </a:p>
        </p:txBody>
      </p:sp>
    </p:spTree>
    <p:extLst>
      <p:ext uri="{BB962C8B-B14F-4D97-AF65-F5344CB8AC3E}">
        <p14:creationId xmlns:p14="http://schemas.microsoft.com/office/powerpoint/2010/main" val="17268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Switch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8" name="TextBox 7"/>
          <p:cNvSpPr txBox="1"/>
          <p:nvPr/>
        </p:nvSpPr>
        <p:spPr>
          <a:xfrm>
            <a:off x="1496395" y="1628096"/>
            <a:ext cx="3890613"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Host A needs to send frame to Host B</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2 different paths CDF or CEF</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Switch uses its switching table</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For Host B use send to Switch E</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Switches only know their neighbour </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Process repeated at each switch across each physical link.</a:t>
            </a: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5705061" y="1938280"/>
            <a:ext cx="6365344" cy="2984484"/>
          </a:xfrm>
          <a:prstGeom prst="rect">
            <a:avLst/>
          </a:prstGeom>
        </p:spPr>
      </p:pic>
      <p:sp>
        <p:nvSpPr>
          <p:cNvPr id="5" name="Rectangle 4"/>
          <p:cNvSpPr/>
          <p:nvPr/>
        </p:nvSpPr>
        <p:spPr>
          <a:xfrm>
            <a:off x="5705061" y="5208104"/>
            <a:ext cx="6202017" cy="113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The path across a single network is called a “Data-Link”</a:t>
            </a:r>
          </a:p>
        </p:txBody>
      </p:sp>
    </p:spTree>
    <p:extLst>
      <p:ext uri="{BB962C8B-B14F-4D97-AF65-F5344CB8AC3E}">
        <p14:creationId xmlns:p14="http://schemas.microsoft.com/office/powerpoint/2010/main" val="18066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Switch\Router Operation;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778442" y="1163586"/>
            <a:ext cx="7507605" cy="5260519"/>
          </a:xfrm>
          <a:prstGeom prst="rect">
            <a:avLst/>
          </a:prstGeom>
        </p:spPr>
      </p:pic>
    </p:spTree>
    <p:extLst>
      <p:ext uri="{BB962C8B-B14F-4D97-AF65-F5344CB8AC3E}">
        <p14:creationId xmlns:p14="http://schemas.microsoft.com/office/powerpoint/2010/main" val="37793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Switch\Router Operation;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5499585" y="1143707"/>
            <a:ext cx="6509784" cy="456135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66949555"/>
              </p:ext>
            </p:extLst>
          </p:nvPr>
        </p:nvGraphicFramePr>
        <p:xfrm>
          <a:off x="519417" y="1493013"/>
          <a:ext cx="4980168" cy="4166357"/>
        </p:xfrm>
        <a:graphic>
          <a:graphicData uri="http://schemas.openxmlformats.org/drawingml/2006/table">
            <a:tbl>
              <a:tblPr firstRow="1" firstCol="1" bandRow="1">
                <a:tableStyleId>{5C22544A-7EE6-4342-B048-85BDC9FD1C3A}</a:tableStyleId>
              </a:tblPr>
              <a:tblGrid>
                <a:gridCol w="1660056">
                  <a:extLst>
                    <a:ext uri="{9D8B030D-6E8A-4147-A177-3AD203B41FA5}">
                      <a16:colId xmlns:a16="http://schemas.microsoft.com/office/drawing/2014/main" val="945313705"/>
                    </a:ext>
                  </a:extLst>
                </a:gridCol>
                <a:gridCol w="1660056">
                  <a:extLst>
                    <a:ext uri="{9D8B030D-6E8A-4147-A177-3AD203B41FA5}">
                      <a16:colId xmlns:a16="http://schemas.microsoft.com/office/drawing/2014/main" val="1063157784"/>
                    </a:ext>
                  </a:extLst>
                </a:gridCol>
                <a:gridCol w="1660056">
                  <a:extLst>
                    <a:ext uri="{9D8B030D-6E8A-4147-A177-3AD203B41FA5}">
                      <a16:colId xmlns:a16="http://schemas.microsoft.com/office/drawing/2014/main" val="448855914"/>
                    </a:ext>
                  </a:extLst>
                </a:gridCol>
              </a:tblGrid>
              <a:tr h="675088">
                <a:tc>
                  <a:txBody>
                    <a:bodyPr/>
                    <a:lstStyle/>
                    <a:p>
                      <a:pPr algn="ctr">
                        <a:lnSpc>
                          <a:spcPct val="115000"/>
                        </a:lnSpc>
                        <a:spcAft>
                          <a:spcPts val="0"/>
                        </a:spcAft>
                      </a:pPr>
                      <a:r>
                        <a:rPr lang="en-US" sz="2000" b="1" kern="1200" dirty="0">
                          <a:solidFill>
                            <a:schemeClr val="lt1"/>
                          </a:solidFill>
                          <a:effectLst/>
                          <a:latin typeface="+mn-lt"/>
                          <a:ea typeface="+mn-ea"/>
                          <a:cs typeface="+mn-cs"/>
                        </a:rPr>
                        <a:t>Type</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lt1"/>
                          </a:solidFill>
                          <a:effectLst/>
                          <a:latin typeface="+mn-lt"/>
                          <a:ea typeface="+mn-ea"/>
                          <a:cs typeface="+mn-cs"/>
                        </a:rPr>
                        <a:t>Number</a:t>
                      </a:r>
                      <a:endParaRPr lang="en-CA" sz="2000" b="1" kern="120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lt1"/>
                          </a:solidFill>
                          <a:effectLst/>
                          <a:latin typeface="+mn-lt"/>
                          <a:ea typeface="+mn-ea"/>
                          <a:cs typeface="+mn-cs"/>
                        </a:rPr>
                        <a:t>Description</a:t>
                      </a:r>
                      <a:endParaRPr lang="en-CA" sz="2000" b="1" kern="120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3682367073"/>
                  </a:ext>
                </a:extLst>
              </a:tr>
              <a:tr h="1370229">
                <a:tc>
                  <a:txBody>
                    <a:bodyPr/>
                    <a:lstStyle/>
                    <a:p>
                      <a:pPr>
                        <a:lnSpc>
                          <a:spcPct val="115000"/>
                        </a:lnSpc>
                        <a:spcAft>
                          <a:spcPts val="0"/>
                        </a:spcAft>
                      </a:pPr>
                      <a:r>
                        <a:rPr lang="en-US" sz="2000" b="1" kern="1200" dirty="0">
                          <a:solidFill>
                            <a:schemeClr val="lt1"/>
                          </a:solidFill>
                          <a:effectLst/>
                          <a:latin typeface="+mn-lt"/>
                          <a:ea typeface="+mn-ea"/>
                          <a:cs typeface="+mn-cs"/>
                        </a:rPr>
                        <a:t>Physical Links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dirty="0">
                          <a:solidFill>
                            <a:schemeClr val="tx1"/>
                          </a:solidFill>
                          <a:effectLst/>
                          <a:latin typeface="+mn-lt"/>
                          <a:ea typeface="+mn-ea"/>
                          <a:cs typeface="+mn-cs"/>
                        </a:rPr>
                        <a:t>9</a:t>
                      </a:r>
                      <a:endParaRPr lang="en-CA" sz="2000" b="1" kern="1200" dirty="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AC,CE,EF,FO,OP,PJ,JH,HG,GB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338430087"/>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Data Links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3</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AO,OP,PB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2193719198"/>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Frames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3</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AO,OP,PB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1828743282"/>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Packet</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dirty="0">
                          <a:solidFill>
                            <a:schemeClr val="tx1"/>
                          </a:solidFill>
                          <a:effectLst/>
                          <a:latin typeface="+mn-lt"/>
                          <a:ea typeface="+mn-ea"/>
                          <a:cs typeface="+mn-cs"/>
                        </a:rPr>
                        <a:t>1</a:t>
                      </a:r>
                      <a:endParaRPr lang="en-CA" sz="2000" b="1" kern="1200" dirty="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2654117796"/>
                  </a:ext>
                </a:extLst>
              </a:tr>
              <a:tr h="530260">
                <a:tc>
                  <a:txBody>
                    <a:bodyPr/>
                    <a:lstStyle/>
                    <a:p>
                      <a:pPr>
                        <a:lnSpc>
                          <a:spcPct val="115000"/>
                        </a:lnSpc>
                        <a:spcAft>
                          <a:spcPts val="0"/>
                        </a:spcAft>
                      </a:pPr>
                      <a:r>
                        <a:rPr lang="en-US" sz="2000" b="1" kern="1200">
                          <a:solidFill>
                            <a:schemeClr val="lt1"/>
                          </a:solidFill>
                          <a:effectLst/>
                          <a:latin typeface="+mn-lt"/>
                          <a:ea typeface="+mn-ea"/>
                          <a:cs typeface="+mn-cs"/>
                        </a:rPr>
                        <a:t>Route</a:t>
                      </a:r>
                      <a:endParaRPr lang="en-CA" sz="2000" b="1" kern="120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1</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420896941"/>
                  </a:ext>
                </a:extLst>
              </a:tr>
            </a:tbl>
          </a:graphicData>
        </a:graphic>
      </p:graphicFrame>
      <p:pic>
        <p:nvPicPr>
          <p:cNvPr id="5" name="Picture 4"/>
          <p:cNvPicPr>
            <a:picLocks noChangeAspect="1"/>
          </p:cNvPicPr>
          <p:nvPr/>
        </p:nvPicPr>
        <p:blipFill>
          <a:blip r:embed="rId4"/>
          <a:stretch>
            <a:fillRect/>
          </a:stretch>
        </p:blipFill>
        <p:spPr>
          <a:xfrm>
            <a:off x="834887" y="5920659"/>
            <a:ext cx="10989065" cy="735497"/>
          </a:xfrm>
          <a:prstGeom prst="rect">
            <a:avLst/>
          </a:prstGeom>
        </p:spPr>
      </p:pic>
    </p:spTree>
    <p:extLst>
      <p:ext uri="{BB962C8B-B14F-4D97-AF65-F5344CB8AC3E}">
        <p14:creationId xmlns:p14="http://schemas.microsoft.com/office/powerpoint/2010/main" val="415080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Operation</a:t>
            </a:r>
          </a:p>
        </p:txBody>
      </p:sp>
      <p:sp>
        <p:nvSpPr>
          <p:cNvPr id="3" name="Content Placeholder 2"/>
          <p:cNvSpPr>
            <a:spLocks noGrp="1"/>
          </p:cNvSpPr>
          <p:nvPr>
            <p:ph type="body" idx="1"/>
          </p:nvPr>
        </p:nvSpPr>
        <p:spPr/>
        <p:txBody>
          <a:bodyPr/>
          <a:lstStyle/>
          <a:p>
            <a:pPr lvl="0"/>
            <a:r>
              <a:rPr lang="en-US" dirty="0"/>
              <a:t>Across internets</a:t>
            </a:r>
          </a:p>
        </p:txBody>
      </p:sp>
    </p:spTree>
    <p:extLst>
      <p:ext uri="{BB962C8B-B14F-4D97-AF65-F5344CB8AC3E}">
        <p14:creationId xmlns:p14="http://schemas.microsoft.com/office/powerpoint/2010/main" val="99275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Router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4" y="1508114"/>
            <a:ext cx="4376085" cy="40934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 router is a more complex device than a switch and must determine the best path for a packet among many paths</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Switches are organized in a hierarchical manner so there is only one path</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Routers are organized in a “mesh” manner with many alternate paths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6169817" y="1554231"/>
            <a:ext cx="5757140" cy="2692649"/>
          </a:xfrm>
          <a:prstGeom prst="rect">
            <a:avLst/>
          </a:prstGeom>
        </p:spPr>
      </p:pic>
    </p:spTree>
    <p:extLst>
      <p:ext uri="{BB962C8B-B14F-4D97-AF65-F5344CB8AC3E}">
        <p14:creationId xmlns:p14="http://schemas.microsoft.com/office/powerpoint/2010/main" val="39443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Router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5" y="1508114"/>
            <a:ext cx="5412404"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How the router makes a the forwarding decision will depend on the routing protocol</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Follow 3 steps:</a:t>
            </a:r>
            <a:br>
              <a:rPr lang="en-CA" sz="2000" dirty="0">
                <a:solidFill>
                  <a:srgbClr val="404040"/>
                </a:solidFill>
                <a:latin typeface="Corbel"/>
              </a:rPr>
            </a:b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AND IPv4 address with  subnet mask to find the destination network</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CA" sz="2000" dirty="0">
                <a:solidFill>
                  <a:srgbClr val="404040"/>
                </a:solidFill>
                <a:latin typeface="Corbel"/>
              </a:rPr>
              <a:t>Compare destination network with each line in its routing table. Best match is longest match.</a:t>
            </a:r>
            <a:br>
              <a:rPr lang="en-CA" sz="2000" dirty="0">
                <a:solidFill>
                  <a:srgbClr val="404040"/>
                </a:solidFill>
                <a:latin typeface="Corbel"/>
              </a:rPr>
            </a:b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CA" sz="2000" dirty="0">
                <a:solidFill>
                  <a:srgbClr val="404040"/>
                </a:solidFill>
                <a:latin typeface="Corbel"/>
              </a:rPr>
              <a:t>Multiple matching addresses metric  used to choose best match,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6482079" y="1249431"/>
            <a:ext cx="5119757" cy="2394541"/>
          </a:xfrm>
          <a:prstGeom prst="rect">
            <a:avLst/>
          </a:prstGeom>
        </p:spPr>
      </p:pic>
    </p:spTree>
    <p:extLst>
      <p:ext uri="{BB962C8B-B14F-4D97-AF65-F5344CB8AC3E}">
        <p14:creationId xmlns:p14="http://schemas.microsoft.com/office/powerpoint/2010/main" val="318378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Link Layer</a:t>
            </a:r>
          </a:p>
          <a:p>
            <a:pPr lvl="1"/>
            <a:r>
              <a:rPr lang="en-US" dirty="0"/>
              <a:t>Logical Link Layer</a:t>
            </a:r>
          </a:p>
          <a:p>
            <a:pPr lvl="1"/>
            <a:r>
              <a:rPr lang="en-US" dirty="0"/>
              <a:t>Media Access Layer</a:t>
            </a:r>
          </a:p>
          <a:p>
            <a:r>
              <a:rPr lang="en-US" dirty="0"/>
              <a:t>Circuit  and  Packet Switching</a:t>
            </a:r>
          </a:p>
          <a:p>
            <a:r>
              <a:rPr lang="en-US" dirty="0"/>
              <a:t>Switch and Router Operation</a:t>
            </a:r>
          </a:p>
          <a:p>
            <a:r>
              <a:rPr lang="en-US" dirty="0"/>
              <a:t>MLPS Networks</a:t>
            </a:r>
          </a:p>
          <a:p>
            <a:r>
              <a:rPr lang="en-US" dirty="0"/>
              <a:t>VoIP Networks</a:t>
            </a:r>
          </a:p>
        </p:txBody>
      </p:sp>
    </p:spTree>
    <p:extLst>
      <p:ext uri="{BB962C8B-B14F-4D97-AF65-F5344CB8AC3E}">
        <p14:creationId xmlns:p14="http://schemas.microsoft.com/office/powerpoint/2010/main" val="420879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MPLS</a:t>
            </a:r>
          </a:p>
        </p:txBody>
      </p:sp>
      <p:sp>
        <p:nvSpPr>
          <p:cNvPr id="3" name="Content Placeholder 2"/>
          <p:cNvSpPr>
            <a:spLocks noGrp="1"/>
          </p:cNvSpPr>
          <p:nvPr>
            <p:ph type="body" idx="1"/>
          </p:nvPr>
        </p:nvSpPr>
        <p:spPr/>
        <p:txBody>
          <a:bodyPr/>
          <a:lstStyle/>
          <a:p>
            <a:pPr lvl="0"/>
            <a:r>
              <a:rPr lang="en-US" dirty="0"/>
              <a:t>Data Networks</a:t>
            </a:r>
          </a:p>
        </p:txBody>
      </p:sp>
    </p:spTree>
    <p:extLst>
      <p:ext uri="{BB962C8B-B14F-4D97-AF65-F5344CB8AC3E}">
        <p14:creationId xmlns:p14="http://schemas.microsoft.com/office/powerpoint/2010/main" val="296410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MPLS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46752" y="1901953"/>
            <a:ext cx="4260744" cy="467820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MPLS networks have switches that function at layer 3</a:t>
            </a:r>
            <a:br>
              <a:rPr kumimoji="0" lang="en-CA" sz="2000" b="0" i="0" u="none" strike="noStrike" kern="1200" cap="none" spc="0" normalizeH="0" baseline="0" noProof="0" dirty="0">
                <a:ln>
                  <a:noFill/>
                </a:ln>
                <a:solidFill>
                  <a:srgbClr val="404040"/>
                </a:solidFill>
                <a:effectLst/>
                <a:uLnTx/>
                <a:uFillTx/>
                <a:latin typeface="Corbel"/>
                <a:ea typeface="+mn-ea"/>
                <a:cs typeface="+mn-cs"/>
              </a:rPr>
            </a:br>
            <a:br>
              <a:rPr kumimoji="0" lang="en-CA" sz="2000" b="0" i="0" u="none" strike="noStrike" kern="1200" cap="none" spc="0" normalizeH="0" baseline="0" noProof="0" dirty="0">
                <a:ln>
                  <a:noFill/>
                </a:ln>
                <a:solidFill>
                  <a:srgbClr val="404040"/>
                </a:solidFill>
                <a:effectLst/>
                <a:uLnTx/>
                <a:uFillTx/>
                <a:latin typeface="Corbel"/>
                <a:ea typeface="+mn-ea"/>
                <a:cs typeface="+mn-cs"/>
              </a:rPr>
            </a:br>
            <a:r>
              <a:rPr kumimoji="0" lang="en-CA" sz="2000" b="0" i="0" u="none" strike="noStrike" kern="1200" cap="none" spc="0" normalizeH="0" baseline="0" noProof="0" dirty="0">
                <a:ln>
                  <a:noFill/>
                </a:ln>
                <a:solidFill>
                  <a:srgbClr val="404040"/>
                </a:solidFill>
                <a:effectLst/>
                <a:uLnTx/>
                <a:uFillTx/>
                <a:latin typeface="Corbel"/>
                <a:ea typeface="+mn-ea"/>
                <a:cs typeface="+mn-cs"/>
              </a:rPr>
              <a:t>Routing slow must pass packet to Internet layer to read IP address</a:t>
            </a:r>
            <a:br>
              <a:rPr kumimoji="0" lang="en-CA" sz="2000" b="0" i="0" u="none" strike="noStrike" kern="1200" cap="none" spc="0" normalizeH="0" baseline="0" noProof="0" dirty="0">
                <a:ln>
                  <a:noFill/>
                </a:ln>
                <a:solidFill>
                  <a:srgbClr val="404040"/>
                </a:solidFill>
                <a:effectLst/>
                <a:uLnTx/>
                <a:uFillTx/>
                <a:latin typeface="Corbel"/>
                <a:ea typeface="+mn-ea"/>
                <a:cs typeface="+mn-cs"/>
              </a:rPr>
            </a:br>
            <a:r>
              <a:rPr kumimoji="0" lang="en-CA" sz="2000" b="0" i="0" u="none" strike="noStrike" kern="1200" cap="none" spc="0" normalizeH="0" baseline="0" noProof="0" dirty="0">
                <a:ln>
                  <a:noFill/>
                </a:ln>
                <a:solidFill>
                  <a:srgbClr val="404040"/>
                </a:solidFill>
                <a:effectLst/>
                <a:uLnTx/>
                <a:uFillTx/>
                <a:latin typeface="Corbel"/>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Add MAC address to frame to pass frame to next link</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Must recalculate the FCS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MLPS simplifies routing by making it more like switching</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601864" y="1700784"/>
            <a:ext cx="6329045" cy="4219363"/>
          </a:xfrm>
          <a:prstGeom prst="rect">
            <a:avLst/>
          </a:prstGeom>
        </p:spPr>
      </p:pic>
    </p:spTree>
    <p:extLst>
      <p:ext uri="{BB962C8B-B14F-4D97-AF65-F5344CB8AC3E}">
        <p14:creationId xmlns:p14="http://schemas.microsoft.com/office/powerpoint/2010/main" val="141094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80" y="58133"/>
            <a:ext cx="9509760" cy="1233424"/>
          </a:xfrm>
        </p:spPr>
        <p:txBody>
          <a:bodyPr>
            <a:normAutofit/>
          </a:bodyPr>
          <a:lstStyle/>
          <a:p>
            <a:r>
              <a:rPr lang="en-US" b="1" dirty="0"/>
              <a:t>MPLS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06112" y="1291557"/>
            <a:ext cx="4260744"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Site A wants to send a packet to Site D</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Calculate the best route called “label-switched path” </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Path assigned unique address</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New MLPS header added between LAN header and IP header with new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Each address is unique within the data network</a:t>
            </a:r>
          </a:p>
          <a:p>
            <a:pPr marR="0" lvl="0" algn="l" defTabSz="914400" rtl="0" eaLnBrk="1" fontAlgn="auto" latinLnBrk="0" hangingPunct="1">
              <a:lnSpc>
                <a:spcPct val="100000"/>
              </a:lnSpc>
              <a:spcBef>
                <a:spcPts val="0"/>
              </a:spcBef>
              <a:spcAft>
                <a:spcPts val="0"/>
              </a:spcAft>
              <a:buClrTx/>
              <a:buSzTx/>
              <a:tabLst/>
              <a:defRPr/>
            </a:pP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266856" y="1700784"/>
            <a:ext cx="6752823" cy="4345876"/>
          </a:xfrm>
          <a:prstGeom prst="rect">
            <a:avLst/>
          </a:prstGeom>
        </p:spPr>
      </p:pic>
    </p:spTree>
    <p:extLst>
      <p:ext uri="{BB962C8B-B14F-4D97-AF65-F5344CB8AC3E}">
        <p14:creationId xmlns:p14="http://schemas.microsoft.com/office/powerpoint/2010/main" val="151441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VoIP</a:t>
            </a:r>
          </a:p>
        </p:txBody>
      </p:sp>
      <p:sp>
        <p:nvSpPr>
          <p:cNvPr id="3" name="Content Placeholder 2"/>
          <p:cNvSpPr>
            <a:spLocks noGrp="1"/>
          </p:cNvSpPr>
          <p:nvPr>
            <p:ph type="body" idx="1"/>
          </p:nvPr>
        </p:nvSpPr>
        <p:spPr/>
        <p:txBody>
          <a:bodyPr/>
          <a:lstStyle/>
          <a:p>
            <a:pPr lvl="0"/>
            <a:r>
              <a:rPr lang="en-US" dirty="0"/>
              <a:t>Networks</a:t>
            </a:r>
          </a:p>
        </p:txBody>
      </p:sp>
    </p:spTree>
    <p:extLst>
      <p:ext uri="{BB962C8B-B14F-4D97-AF65-F5344CB8AC3E}">
        <p14:creationId xmlns:p14="http://schemas.microsoft.com/office/powerpoint/2010/main" val="133178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VoIP</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772160" y="2146390"/>
            <a:ext cx="485679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VoIP applications growing in the business sector</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Business deals with one network</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Increases mobility </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Increases worker collaboration</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Improves customer relations</a:t>
            </a:r>
          </a:p>
        </p:txBody>
      </p:sp>
      <p:pic>
        <p:nvPicPr>
          <p:cNvPr id="14" name="Picture 13"/>
          <p:cNvPicPr>
            <a:picLocks noChangeAspect="1"/>
          </p:cNvPicPr>
          <p:nvPr/>
        </p:nvPicPr>
        <p:blipFill>
          <a:blip r:embed="rId3"/>
          <a:stretch>
            <a:fillRect/>
          </a:stretch>
        </p:blipFill>
        <p:spPr>
          <a:xfrm>
            <a:off x="5628957" y="1241107"/>
            <a:ext cx="5790883" cy="4857554"/>
          </a:xfrm>
          <a:prstGeom prst="rect">
            <a:avLst/>
          </a:prstGeom>
        </p:spPr>
      </p:pic>
    </p:spTree>
    <p:extLst>
      <p:ext uri="{BB962C8B-B14F-4D97-AF65-F5344CB8AC3E}">
        <p14:creationId xmlns:p14="http://schemas.microsoft.com/office/powerpoint/2010/main" val="202784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1" y="1577132"/>
            <a:ext cx="3332480" cy="415498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b="1" dirty="0">
                <a:solidFill>
                  <a:srgbClr val="404040"/>
                </a:solidFill>
                <a:latin typeface="Corbel"/>
              </a:rPr>
              <a:t>Client</a:t>
            </a:r>
          </a:p>
          <a:p>
            <a:pPr marL="800100" lvl="1" indent="-342900">
              <a:buFont typeface="Arial" panose="020B0604020202020204" pitchFamily="34" charset="0"/>
              <a:buChar char="•"/>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PC  with speakers, microphone and VoIP software</a:t>
            </a:r>
          </a:p>
          <a:p>
            <a:pPr marL="800100" lvl="1" indent="-342900">
              <a:buFont typeface="Arial" panose="020B0604020202020204" pitchFamily="34" charset="0"/>
              <a:buChar char="•"/>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or IP-enabled Phone with VoIP software</a:t>
            </a:r>
          </a:p>
          <a:p>
            <a:pPr marL="342900" indent="-342900">
              <a:buFont typeface="Arial" panose="020B0604020202020204" pitchFamily="34" charset="0"/>
              <a:buChar char="•"/>
              <a:defRPr/>
            </a:pPr>
            <a:r>
              <a:rPr lang="en-CA" sz="2400" dirty="0">
                <a:solidFill>
                  <a:srgbClr val="404040"/>
                </a:solidFill>
                <a:latin typeface="Corbel"/>
              </a:rPr>
              <a:t>Built-in CODECS to convert digital IP packet to analog voice</a:t>
            </a: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4633094" y="1290320"/>
            <a:ext cx="7294746" cy="4297680"/>
          </a:xfrm>
          <a:prstGeom prst="rect">
            <a:avLst/>
          </a:prstGeom>
        </p:spPr>
      </p:pic>
    </p:spTree>
    <p:extLst>
      <p:ext uri="{BB962C8B-B14F-4D97-AF65-F5344CB8AC3E}">
        <p14:creationId xmlns:p14="http://schemas.microsoft.com/office/powerpoint/2010/main" val="385709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1" y="1577132"/>
            <a:ext cx="3332480" cy="489364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b="1" dirty="0">
                <a:solidFill>
                  <a:srgbClr val="404040"/>
                </a:solidFill>
                <a:latin typeface="Corbel"/>
              </a:rPr>
              <a:t>Server</a:t>
            </a:r>
          </a:p>
          <a:p>
            <a:pPr marL="800100" lvl="1" indent="-342900">
              <a:buFont typeface="Arial" panose="020B0604020202020204" pitchFamily="34" charset="0"/>
              <a:buChar char="•"/>
              <a:defRPr/>
            </a:pPr>
            <a:r>
              <a:rPr lang="en-CA" sz="2400" dirty="0">
                <a:solidFill>
                  <a:srgbClr val="404040"/>
                </a:solidFill>
                <a:latin typeface="Corbel"/>
              </a:rPr>
              <a:t>Two signaling protocols H.323 and SIP</a:t>
            </a:r>
          </a:p>
          <a:p>
            <a:pPr marL="800100" lvl="1" indent="-342900">
              <a:buFont typeface="Arial" panose="020B0604020202020204" pitchFamily="34" charset="0"/>
              <a:buChar char="•"/>
              <a:defRPr/>
            </a:pPr>
            <a:r>
              <a:rPr lang="en-CA" sz="2400" dirty="0">
                <a:solidFill>
                  <a:srgbClr val="404040"/>
                </a:solidFill>
                <a:latin typeface="Corbel"/>
              </a:rPr>
              <a:t>SIP newer Internet standard and replace H.323 in time</a:t>
            </a:r>
          </a:p>
          <a:p>
            <a:pPr marL="342900" indent="-342900">
              <a:buFont typeface="Arial" panose="020B0604020202020204" pitchFamily="34" charset="0"/>
              <a:buChar char="•"/>
              <a:defRPr/>
            </a:pPr>
            <a:r>
              <a:rPr lang="en-CA" sz="2400" dirty="0">
                <a:solidFill>
                  <a:srgbClr val="404040"/>
                </a:solidFill>
                <a:latin typeface="Corbel"/>
              </a:rPr>
              <a:t>Server service offered by all </a:t>
            </a:r>
            <a:r>
              <a:rPr lang="en-CA" sz="2400" dirty="0" err="1">
                <a:solidFill>
                  <a:srgbClr val="404040"/>
                </a:solidFill>
                <a:latin typeface="Corbel"/>
              </a:rPr>
              <a:t>Telcos</a:t>
            </a:r>
            <a:r>
              <a:rPr lang="en-CA" sz="2400" dirty="0">
                <a:solidFill>
                  <a:srgbClr val="404040"/>
                </a:solidFill>
                <a:latin typeface="Corbel"/>
              </a:rPr>
              <a:t>, Cable companies and 3</a:t>
            </a:r>
            <a:r>
              <a:rPr lang="en-CA" sz="2400" baseline="30000" dirty="0">
                <a:solidFill>
                  <a:srgbClr val="404040"/>
                </a:solidFill>
                <a:latin typeface="Corbel"/>
              </a:rPr>
              <a:t>rd</a:t>
            </a:r>
            <a:r>
              <a:rPr lang="en-CA" sz="2400" dirty="0">
                <a:solidFill>
                  <a:srgbClr val="404040"/>
                </a:solidFill>
                <a:latin typeface="Corbel"/>
              </a:rPr>
              <a:t> party providers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p:txBody>
      </p:sp>
      <p:pic>
        <p:nvPicPr>
          <p:cNvPr id="5" name="Picture 4"/>
          <p:cNvPicPr>
            <a:picLocks noChangeAspect="1"/>
          </p:cNvPicPr>
          <p:nvPr/>
        </p:nvPicPr>
        <p:blipFill>
          <a:blip r:embed="rId3"/>
          <a:stretch>
            <a:fillRect/>
          </a:stretch>
        </p:blipFill>
        <p:spPr>
          <a:xfrm>
            <a:off x="5357394" y="1290320"/>
            <a:ext cx="6570445" cy="3870960"/>
          </a:xfrm>
          <a:prstGeom prst="rect">
            <a:avLst/>
          </a:prstGeom>
        </p:spPr>
      </p:pic>
      <p:sp>
        <p:nvSpPr>
          <p:cNvPr id="6" name="Rectangle 5"/>
          <p:cNvSpPr/>
          <p:nvPr/>
        </p:nvSpPr>
        <p:spPr>
          <a:xfrm>
            <a:off x="5357394" y="5506720"/>
            <a:ext cx="6543040" cy="964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err="1"/>
              <a:t>OfficeSIP</a:t>
            </a:r>
            <a:r>
              <a:rPr lang="en-CA" sz="2000" dirty="0"/>
              <a:t> is an Open Source Server Service which can be installed on Windows</a:t>
            </a:r>
          </a:p>
        </p:txBody>
      </p:sp>
    </p:spTree>
    <p:extLst>
      <p:ext uri="{BB962C8B-B14F-4D97-AF65-F5344CB8AC3E}">
        <p14:creationId xmlns:p14="http://schemas.microsoft.com/office/powerpoint/2010/main" val="266581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0" y="1577132"/>
            <a:ext cx="4124959" cy="489364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VoIP require real time transmission TCP to slow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UDP is used lower overhead than TCP</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Combined with RTP (real time protocol)</a:t>
            </a:r>
          </a:p>
          <a:p>
            <a:pPr marL="800100" lvl="1" indent="-342900">
              <a:buFont typeface="Arial" panose="020B0604020202020204" pitchFamily="34" charset="0"/>
              <a:buChar char="•"/>
              <a:defRPr/>
            </a:pPr>
            <a:r>
              <a:rPr lang="en-CA" sz="2400" dirty="0">
                <a:solidFill>
                  <a:srgbClr val="404040"/>
                </a:solidFill>
                <a:latin typeface="Corbel"/>
              </a:rPr>
              <a:t>Adds a header between the UDB header and application message</a:t>
            </a:r>
          </a:p>
          <a:p>
            <a:pPr marL="800100" lvl="1" indent="-342900">
              <a:buFont typeface="Arial" panose="020B0604020202020204" pitchFamily="34" charset="0"/>
              <a:buChar char="•"/>
              <a:defRPr/>
            </a:pPr>
            <a:r>
              <a:rPr lang="en-CA" sz="2400" dirty="0">
                <a:solidFill>
                  <a:srgbClr val="404040"/>
                </a:solidFill>
                <a:latin typeface="Corbel"/>
              </a:rPr>
              <a:t>Header adds a sequence number and timestamp to avoid jitter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p:txBody>
      </p:sp>
      <p:pic>
        <p:nvPicPr>
          <p:cNvPr id="5" name="Picture 4"/>
          <p:cNvPicPr>
            <a:picLocks noChangeAspect="1"/>
          </p:cNvPicPr>
          <p:nvPr/>
        </p:nvPicPr>
        <p:blipFill>
          <a:blip r:embed="rId3"/>
          <a:stretch>
            <a:fillRect/>
          </a:stretch>
        </p:blipFill>
        <p:spPr>
          <a:xfrm>
            <a:off x="5357394" y="1290320"/>
            <a:ext cx="6570445" cy="3870960"/>
          </a:xfrm>
          <a:prstGeom prst="rect">
            <a:avLst/>
          </a:prstGeom>
        </p:spPr>
      </p:pic>
    </p:spTree>
    <p:extLst>
      <p:ext uri="{BB962C8B-B14F-4D97-AF65-F5344CB8AC3E}">
        <p14:creationId xmlns:p14="http://schemas.microsoft.com/office/powerpoint/2010/main" val="39866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Programming VoIP Applications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0" y="1577132"/>
            <a:ext cx="10708640" cy="464742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Use prebuilt SDK kits to build:</a:t>
            </a:r>
          </a:p>
          <a:p>
            <a:pPr marL="800100" lvl="1" indent="-342900">
              <a:buFont typeface="Arial" panose="020B0604020202020204" pitchFamily="34" charset="0"/>
              <a:buChar char="•"/>
              <a:defRPr/>
            </a:pPr>
            <a:r>
              <a:rPr lang="en-CA" sz="2400" dirty="0">
                <a:solidFill>
                  <a:srgbClr val="404040"/>
                </a:solidFill>
                <a:latin typeface="Corbel"/>
              </a:rPr>
              <a:t>Softphone</a:t>
            </a:r>
          </a:p>
          <a:p>
            <a:pPr marL="800100" lvl="1" indent="-342900">
              <a:buFont typeface="Arial" panose="020B0604020202020204" pitchFamily="34" charset="0"/>
              <a:buChar char="•"/>
              <a:defRPr/>
            </a:pPr>
            <a:r>
              <a:rPr lang="en-CA" sz="2400" dirty="0">
                <a:solidFill>
                  <a:srgbClr val="404040"/>
                </a:solidFill>
                <a:latin typeface="Corbel"/>
              </a:rPr>
              <a:t>VoIP gateway server</a:t>
            </a:r>
          </a:p>
          <a:p>
            <a:pPr marL="800100" lvl="1" indent="-342900">
              <a:buFont typeface="Arial" panose="020B0604020202020204" pitchFamily="34" charset="0"/>
              <a:buChar char="•"/>
              <a:defRPr/>
            </a:pPr>
            <a:r>
              <a:rPr lang="en-CA" sz="2400" dirty="0">
                <a:solidFill>
                  <a:srgbClr val="404040"/>
                </a:solidFill>
                <a:latin typeface="Corbel"/>
              </a:rPr>
              <a:t>PBX system</a:t>
            </a:r>
          </a:p>
          <a:p>
            <a:pPr marL="342900" indent="-342900">
              <a:buFont typeface="Arial" panose="020B0604020202020204" pitchFamily="34" charset="0"/>
              <a:buChar char="•"/>
              <a:defRPr/>
            </a:pPr>
            <a:r>
              <a:rPr lang="en-CA" sz="2400" dirty="0">
                <a:solidFill>
                  <a:srgbClr val="404040"/>
                </a:solidFill>
                <a:latin typeface="Corbel"/>
              </a:rPr>
              <a:t>Saves development time</a:t>
            </a:r>
            <a:br>
              <a:rPr lang="en-CA" sz="2400" dirty="0">
                <a:solidFill>
                  <a:srgbClr val="404040"/>
                </a:solidFill>
                <a:latin typeface="Corbel"/>
              </a:rPr>
            </a:br>
            <a:endParaRPr lang="en-CA" sz="2400" dirty="0">
              <a:solidFill>
                <a:srgbClr val="404040"/>
              </a:solidFill>
              <a:latin typeface="Corbel"/>
            </a:endParaRPr>
          </a:p>
          <a:p>
            <a:pPr marL="342900" indent="-342900">
              <a:buFont typeface="Arial" panose="020B0604020202020204" pitchFamily="34" charset="0"/>
              <a:buChar char="•"/>
              <a:defRPr/>
            </a:pPr>
            <a:r>
              <a:rPr lang="en-CA" sz="2400" dirty="0">
                <a:solidFill>
                  <a:srgbClr val="404040"/>
                </a:solidFill>
                <a:latin typeface="Corbel"/>
              </a:rPr>
              <a:t>Common kit for Windows is </a:t>
            </a:r>
            <a:r>
              <a:rPr lang="en-CA" sz="2400" b="1" dirty="0" err="1">
                <a:solidFill>
                  <a:srgbClr val="404040"/>
                </a:solidFill>
                <a:latin typeface="Corbel"/>
              </a:rPr>
              <a:t>Ozeki</a:t>
            </a:r>
            <a:r>
              <a:rPr lang="en-CA" sz="2400" b="1" dirty="0">
                <a:solidFill>
                  <a:srgbClr val="404040"/>
                </a:solidFill>
                <a:latin typeface="Corbel"/>
              </a:rPr>
              <a:t> VoIP SIP SDK</a:t>
            </a:r>
            <a:br>
              <a:rPr lang="en-CA" sz="2400" b="1" dirty="0">
                <a:solidFill>
                  <a:srgbClr val="404040"/>
                </a:solidFill>
                <a:latin typeface="Corbel"/>
              </a:rPr>
            </a:br>
            <a:endParaRPr lang="en-CA" sz="2400" b="1" dirty="0">
              <a:solidFill>
                <a:srgbClr val="404040"/>
              </a:solidFill>
              <a:latin typeface="Corbel"/>
            </a:endParaRPr>
          </a:p>
          <a:p>
            <a:pPr marL="800100" lvl="1" indent="-342900">
              <a:buFont typeface="Arial" panose="020B0604020202020204" pitchFamily="34" charset="0"/>
              <a:buChar char="•"/>
              <a:defRPr/>
            </a:pPr>
            <a:r>
              <a:rPr lang="en-US" sz="2000" u="sng" dirty="0">
                <a:hlinkClick r:id="rId3"/>
              </a:rPr>
              <a:t>http://www.voip-sip-sdk.com/p_24-ozeki-voip-sip-sdk-quick-start-guide-voip.html</a:t>
            </a:r>
            <a:br>
              <a:rPr lang="en-US" sz="2000" u="sng" dirty="0"/>
            </a:br>
            <a:endParaRPr lang="en-US" sz="2000" u="sng" dirty="0"/>
          </a:p>
          <a:p>
            <a:pPr marL="342900" indent="-342900">
              <a:buFont typeface="Arial" panose="020B0604020202020204" pitchFamily="34" charset="0"/>
              <a:buChar char="•"/>
              <a:defRPr/>
            </a:pPr>
            <a:r>
              <a:rPr lang="en-US" sz="2000" dirty="0"/>
              <a:t>Cross Platform kit is Asterisk which is open source, free to use and can be modified</a:t>
            </a:r>
          </a:p>
          <a:p>
            <a:pPr marL="800100" lvl="1" indent="-342900">
              <a:buFont typeface="Arial" panose="020B0604020202020204" pitchFamily="34" charset="0"/>
              <a:buChar char="•"/>
              <a:defRPr/>
            </a:pPr>
            <a:r>
              <a:rPr lang="en-US" sz="2000" dirty="0"/>
              <a:t> to </a:t>
            </a:r>
            <a:r>
              <a:rPr lang="en-US" sz="2000" u="sng" dirty="0">
                <a:hlinkClick r:id="rId4"/>
              </a:rPr>
              <a:t>http://www.asterisk.org/get-started</a:t>
            </a:r>
            <a:endParaRPr lang="en-CA" sz="2000" dirty="0">
              <a:solidFill>
                <a:srgbClr val="404040"/>
              </a:solidFill>
              <a:latin typeface="Corbel"/>
            </a:endParaRPr>
          </a:p>
          <a:p>
            <a:pPr marL="800100" lvl="1" indent="-342900">
              <a:buFont typeface="Arial" panose="020B0604020202020204" pitchFamily="34" charset="0"/>
              <a:buChar char="•"/>
              <a:defRPr/>
            </a:pPr>
            <a:endParaRPr lang="en-CA" sz="2400" dirty="0">
              <a:solidFill>
                <a:srgbClr val="404040"/>
              </a:solidFill>
              <a:latin typeface="Corbel"/>
            </a:endParaRPr>
          </a:p>
        </p:txBody>
      </p:sp>
      <p:pic>
        <p:nvPicPr>
          <p:cNvPr id="6" name="Picture 5"/>
          <p:cNvPicPr>
            <a:picLocks noChangeAspect="1"/>
          </p:cNvPicPr>
          <p:nvPr/>
        </p:nvPicPr>
        <p:blipFill>
          <a:blip r:embed="rId5"/>
          <a:stretch>
            <a:fillRect/>
          </a:stretch>
        </p:blipFill>
        <p:spPr>
          <a:xfrm>
            <a:off x="6489700" y="1779018"/>
            <a:ext cx="4808220" cy="1905000"/>
          </a:xfrm>
          <a:prstGeom prst="rect">
            <a:avLst/>
          </a:prstGeom>
        </p:spPr>
      </p:pic>
      <p:pic>
        <p:nvPicPr>
          <p:cNvPr id="8" name="Picture 7"/>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416800" y="5435335"/>
            <a:ext cx="1805486" cy="1063544"/>
          </a:xfrm>
          <a:prstGeom prst="rect">
            <a:avLst/>
          </a:prstGeom>
        </p:spPr>
      </p:pic>
    </p:spTree>
    <p:extLst>
      <p:ext uri="{BB962C8B-B14F-4D97-AF65-F5344CB8AC3E}">
        <p14:creationId xmlns:p14="http://schemas.microsoft.com/office/powerpoint/2010/main" val="106644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422980"/>
            <a:ext cx="9867448" cy="5217306"/>
          </a:xfrm>
        </p:spPr>
        <p:txBody>
          <a:bodyPr>
            <a:normAutofit lnSpcReduction="10000"/>
          </a:bodyPr>
          <a:lstStyle/>
          <a:p>
            <a:pPr marL="502920" indent="-457200">
              <a:buFont typeface="+mj-lt"/>
              <a:buAutoNum type="arabicPeriod"/>
            </a:pPr>
            <a:r>
              <a:rPr lang="en-US" dirty="0"/>
              <a:t>The data link layer is divided into two sub layers: Logical Link Control and the Media Access Control.  The former is used by older Ethernet and some other technologies.  The latter is used by wireless Ethernet which shares bandwidth</a:t>
            </a:r>
          </a:p>
          <a:p>
            <a:pPr marL="502920" indent="-457200">
              <a:buFont typeface="+mj-lt"/>
              <a:buAutoNum type="arabicPeriod"/>
            </a:pPr>
            <a:r>
              <a:rPr lang="en-US" dirty="0"/>
              <a:t>The protocol of the MAC sublayer is CSMA/CD.  This protocol controls when and how hosts send data and respond to collisions.  A variation of this protocol called CSMA/CA is used for wireless Ethernet to avoid collisions and having to retransmit</a:t>
            </a:r>
          </a:p>
          <a:p>
            <a:pPr marL="502920" indent="-457200">
              <a:buFont typeface="+mj-lt"/>
              <a:buAutoNum type="arabicPeriod"/>
            </a:pPr>
            <a:r>
              <a:rPr lang="en-US" dirty="0"/>
              <a:t>Switches are layer 2 devices and forward frames based on the MAC address.  Routing are layer 3 devices and forward packets based on the IP address.  Routing is more complicated and slower than switching because routers are connected to meshes and must determine the best route among alternate paths.  Switches work in a hierarchical fashion and only have one path to the destination</a:t>
            </a:r>
          </a:p>
          <a:p>
            <a:pPr marL="502920" indent="-457200">
              <a:buFont typeface="+mj-lt"/>
              <a:buAutoNum type="arabicPeriod"/>
            </a:pPr>
            <a:r>
              <a:rPr lang="en-US" dirty="0"/>
              <a:t>MPLS is a new technology which basically makes router work like switches. A MPLS is currently being used as a MAN technology to make routing faster</a:t>
            </a:r>
          </a:p>
          <a:p>
            <a:pPr marL="502920" indent="-457200">
              <a:buFont typeface="+mj-lt"/>
              <a:buAutoNum type="arabicPeriod"/>
            </a:pPr>
            <a:r>
              <a:rPr lang="en-US" dirty="0"/>
              <a:t>VoIP applications are growing in the business world because they combine data and voice into one network which lowers cost.  VoIP applications also increase mobility and improve customer satisfaction.  Writing VoIP applications should be done with prebuilt SDK kits such as </a:t>
            </a:r>
            <a:r>
              <a:rPr lang="en-US" dirty="0" err="1"/>
              <a:t>Ozeki</a:t>
            </a:r>
            <a:r>
              <a:rPr lang="en-US" dirty="0"/>
              <a:t> for Windows and Asterisk for cross </a:t>
            </a:r>
            <a:r>
              <a:rPr lang="en-US"/>
              <a:t>platform applications</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335999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type="body" idx="1"/>
          </p:nvPr>
        </p:nvSpPr>
        <p:spPr/>
        <p:txBody>
          <a:bodyPr/>
          <a:lstStyle/>
          <a:p>
            <a:pPr lvl="0"/>
            <a:r>
              <a:rPr lang="en-US" dirty="0"/>
              <a:t>2 Layers: MAC and LLC</a:t>
            </a:r>
          </a:p>
        </p:txBody>
      </p:sp>
    </p:spTree>
    <p:extLst>
      <p:ext uri="{BB962C8B-B14F-4D97-AF65-F5344CB8AC3E}">
        <p14:creationId xmlns:p14="http://schemas.microsoft.com/office/powerpoint/2010/main" val="39587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Data Link Layer </a:t>
            </a:r>
          </a:p>
        </p:txBody>
      </p:sp>
      <p:sp>
        <p:nvSpPr>
          <p:cNvPr id="3" name="Content Placeholder 2"/>
          <p:cNvSpPr>
            <a:spLocks noGrp="1"/>
          </p:cNvSpPr>
          <p:nvPr>
            <p:ph idx="1"/>
          </p:nvPr>
        </p:nvSpPr>
        <p:spPr>
          <a:xfrm>
            <a:off x="1487489" y="1408467"/>
            <a:ext cx="4437061" cy="4498847"/>
          </a:xfrm>
        </p:spPr>
        <p:txBody>
          <a:bodyPr>
            <a:noAutofit/>
          </a:bodyPr>
          <a:lstStyle/>
          <a:p>
            <a:r>
              <a:rPr lang="en-CA" dirty="0"/>
              <a:t>The data is actually divided into two layers</a:t>
            </a:r>
          </a:p>
          <a:p>
            <a:pPr lvl="1"/>
            <a:r>
              <a:rPr lang="en-CA" dirty="0"/>
              <a:t>Logical Link Layer</a:t>
            </a:r>
          </a:p>
          <a:p>
            <a:pPr lvl="1"/>
            <a:r>
              <a:rPr lang="en-CA" dirty="0"/>
              <a:t>Media Access Layer</a:t>
            </a:r>
          </a:p>
          <a:p>
            <a:r>
              <a:rPr lang="en-CA" dirty="0"/>
              <a:t>Logical Link Layer designed for older Ethernet 802.2 and is used by some LAN/WAN technologies. Not used by modern Ethernet 802.3</a:t>
            </a:r>
          </a:p>
          <a:p>
            <a:r>
              <a:rPr lang="en-CA" dirty="0"/>
              <a:t>Media Access Layer is used by shared networks and is based on the CSMA/CD protocol</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924550" y="1799771"/>
            <a:ext cx="6019800" cy="2380343"/>
          </a:xfrm>
          <a:prstGeom prst="rect">
            <a:avLst/>
          </a:prstGeom>
        </p:spPr>
      </p:pic>
    </p:spTree>
    <p:extLst>
      <p:ext uri="{BB962C8B-B14F-4D97-AF65-F5344CB8AC3E}">
        <p14:creationId xmlns:p14="http://schemas.microsoft.com/office/powerpoint/2010/main" val="5752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Media Access Layer</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059543" y="1320524"/>
            <a:ext cx="5413828" cy="101566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The media access layer controls who can send on a shared medium based on protocol CSMA/CD</a:t>
            </a:r>
          </a:p>
        </p:txBody>
      </p:sp>
      <p:pic>
        <p:nvPicPr>
          <p:cNvPr id="5" name="Picture 4"/>
          <p:cNvPicPr>
            <a:picLocks noChangeAspect="1"/>
          </p:cNvPicPr>
          <p:nvPr/>
        </p:nvPicPr>
        <p:blipFill>
          <a:blip r:embed="rId3"/>
          <a:stretch>
            <a:fillRect/>
          </a:stretch>
        </p:blipFill>
        <p:spPr>
          <a:xfrm>
            <a:off x="7251904" y="587116"/>
            <a:ext cx="4324350" cy="4419600"/>
          </a:xfrm>
          <a:prstGeom prst="rect">
            <a:avLst/>
          </a:prstGeom>
        </p:spPr>
      </p:pic>
    </p:spTree>
    <p:extLst>
      <p:ext uri="{BB962C8B-B14F-4D97-AF65-F5344CB8AC3E}">
        <p14:creationId xmlns:p14="http://schemas.microsoft.com/office/powerpoint/2010/main" val="334294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CSMA/CD</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059543" y="1320524"/>
            <a:ext cx="5413828" cy="4093428"/>
          </a:xfrm>
          <a:prstGeom prst="rect">
            <a:avLst/>
          </a:prstGeom>
          <a:noFill/>
        </p:spPr>
        <p:txBody>
          <a:bodyPr wrap="square" rtlCol="0">
            <a:spAutoFit/>
          </a:bodyPr>
          <a:lstStyle/>
          <a:p>
            <a:pPr marL="742950" lvl="1" indent="-285750">
              <a:buFont typeface="Arial" panose="020B0604020202020204" pitchFamily="34" charset="0"/>
              <a:buChar char="•"/>
            </a:pPr>
            <a:r>
              <a:rPr lang="en-CA" sz="2000" dirty="0">
                <a:solidFill>
                  <a:srgbClr val="404040"/>
                </a:solidFill>
                <a:latin typeface="Corbel"/>
              </a:rPr>
              <a:t>CS – each computer NIC listens to the noise level on the line, when the noise is low, it sends data</a:t>
            </a:r>
          </a:p>
          <a:p>
            <a:pPr marL="742950" lvl="1"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MA – nothing preventing 2 computers to send data at the same time, if they do, collision and data is lost</a:t>
            </a:r>
          </a:p>
          <a:p>
            <a:pPr marL="742950" lvl="1" indent="-285750">
              <a:buFont typeface="Arial" panose="020B0604020202020204" pitchFamily="34" charset="0"/>
              <a:buChar char="•"/>
            </a:pPr>
            <a:r>
              <a:rPr lang="en-CA" sz="2000" dirty="0">
                <a:solidFill>
                  <a:srgbClr val="404040"/>
                </a:solidFill>
                <a:latin typeface="Corbel"/>
              </a:rPr>
              <a:t>CD – each computer NIC listens to the noise level and if it detects a spike in noise, a collision has occurred.  </a:t>
            </a:r>
            <a:r>
              <a:rPr kumimoji="0" lang="en-CA" sz="2000" b="0" i="0" u="none" strike="noStrike" kern="1200" cap="none" spc="0" normalizeH="0" baseline="0" noProof="0" dirty="0">
                <a:ln>
                  <a:noFill/>
                </a:ln>
                <a:solidFill>
                  <a:srgbClr val="404040"/>
                </a:solidFill>
                <a:effectLst/>
                <a:uLnTx/>
                <a:uFillTx/>
                <a:latin typeface="Corbel"/>
                <a:ea typeface="+mn-ea"/>
                <a:cs typeface="+mn-cs"/>
              </a:rPr>
              <a:t>Both devices stop sending. Special packet sent to delete transmission</a:t>
            </a:r>
          </a:p>
          <a:p>
            <a:pPr marL="1200150" lvl="2"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Each computer then waits a random amount of time and resends the data</a:t>
            </a:r>
          </a:p>
        </p:txBody>
      </p:sp>
      <p:pic>
        <p:nvPicPr>
          <p:cNvPr id="5" name="Picture 4"/>
          <p:cNvPicPr>
            <a:picLocks noChangeAspect="1"/>
          </p:cNvPicPr>
          <p:nvPr/>
        </p:nvPicPr>
        <p:blipFill>
          <a:blip r:embed="rId3"/>
          <a:stretch>
            <a:fillRect/>
          </a:stretch>
        </p:blipFill>
        <p:spPr>
          <a:xfrm>
            <a:off x="6754948" y="626872"/>
            <a:ext cx="4821306" cy="5570728"/>
          </a:xfrm>
          <a:prstGeom prst="rect">
            <a:avLst/>
          </a:prstGeom>
        </p:spPr>
      </p:pic>
    </p:spTree>
    <p:extLst>
      <p:ext uri="{BB962C8B-B14F-4D97-AF65-F5344CB8AC3E}">
        <p14:creationId xmlns:p14="http://schemas.microsoft.com/office/powerpoint/2010/main" val="295361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CSMA/CA</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0" y="1014662"/>
            <a:ext cx="5626638" cy="4093428"/>
          </a:xfrm>
          <a:prstGeom prst="rect">
            <a:avLst/>
          </a:prstGeom>
          <a:noFill/>
        </p:spPr>
        <p:txBody>
          <a:bodyPr wrap="square" rtlCol="0">
            <a:spAutoFit/>
          </a:bodyPr>
          <a:lstStyle/>
          <a:p>
            <a:pPr marL="742950" lvl="1" indent="-285750">
              <a:buFont typeface="Arial" panose="020B0604020202020204" pitchFamily="34" charset="0"/>
              <a:buChar char="•"/>
            </a:pPr>
            <a:r>
              <a:rPr lang="en-CA" sz="2000" dirty="0">
                <a:solidFill>
                  <a:srgbClr val="404040"/>
                </a:solidFill>
                <a:latin typeface="Corbel"/>
              </a:rPr>
              <a:t>CSMA/CD not used on switched Ethernet because each device has a dedicated path.</a:t>
            </a:r>
          </a:p>
          <a:p>
            <a:pPr marL="742950" lvl="1"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CSMA/CA is used on wireless Ethernet which is a shared med</a:t>
            </a:r>
            <a:r>
              <a:rPr lang="en-CA" sz="2000" dirty="0" err="1">
                <a:solidFill>
                  <a:srgbClr val="404040"/>
                </a:solidFill>
                <a:latin typeface="Corbel"/>
              </a:rPr>
              <a:t>ium</a:t>
            </a:r>
            <a:r>
              <a:rPr lang="en-CA" sz="2000" dirty="0">
                <a:solidFill>
                  <a:srgbClr val="404040"/>
                </a:solidFill>
                <a:latin typeface="Corbel"/>
              </a:rPr>
              <a:t> with extra counters to prevent collisions</a:t>
            </a:r>
          </a:p>
          <a:p>
            <a:pPr marL="742950" lvl="1" indent="-285750">
              <a:buFont typeface="Arial" panose="020B0604020202020204" pitchFamily="34" charset="0"/>
              <a:buChar char="•"/>
            </a:pPr>
            <a:r>
              <a:rPr lang="en-CA" sz="2000" dirty="0">
                <a:solidFill>
                  <a:srgbClr val="404040"/>
                </a:solidFill>
                <a:latin typeface="Corbel"/>
              </a:rPr>
              <a:t>Algorithm for wireless Ethernet CSMA/CA works like CSMA/CD except it checks if collision after each bit is sent and if collision stops sending.</a:t>
            </a:r>
          </a:p>
          <a:p>
            <a:pPr marL="742950" lvl="1" indent="-285750">
              <a:buFont typeface="Arial" panose="020B0604020202020204" pitchFamily="34" charset="0"/>
              <a:buChar char="•"/>
            </a:pPr>
            <a:r>
              <a:rPr lang="en-CA" sz="2000" dirty="0">
                <a:solidFill>
                  <a:srgbClr val="404040"/>
                </a:solidFill>
                <a:latin typeface="Corbel"/>
              </a:rPr>
              <a:t>Waits for the noise level to fall and resends another bit</a:t>
            </a:r>
          </a:p>
          <a:p>
            <a:pPr marL="742950" lvl="1" indent="-285750">
              <a:buFont typeface="Arial" panose="020B0604020202020204" pitchFamily="34" charset="0"/>
              <a:buChar char="•"/>
            </a:pPr>
            <a:endParaRPr lang="en-CA" sz="2000" dirty="0">
              <a:solidFill>
                <a:srgbClr val="404040"/>
              </a:solidFill>
              <a:latin typeface="Corbel"/>
            </a:endParaRPr>
          </a:p>
          <a:p>
            <a:pPr marL="742950" lvl="1" indent="-285750">
              <a:buFont typeface="Arial" panose="020B0604020202020204" pitchFamily="34" charset="0"/>
              <a:buChar cha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a:extLst>
              <a:ext uri="{FF2B5EF4-FFF2-40B4-BE49-F238E27FC236}">
                <a16:creationId xmlns:a16="http://schemas.microsoft.com/office/drawing/2014/main" id="{A02CEDCB-0462-4330-9236-C39F70E6970F}"/>
              </a:ext>
            </a:extLst>
          </p:cNvPr>
          <p:cNvPicPr>
            <a:picLocks noChangeAspect="1"/>
          </p:cNvPicPr>
          <p:nvPr/>
        </p:nvPicPr>
        <p:blipFill>
          <a:blip r:embed="rId3"/>
          <a:stretch>
            <a:fillRect/>
          </a:stretch>
        </p:blipFill>
        <p:spPr>
          <a:xfrm>
            <a:off x="5690967" y="90161"/>
            <a:ext cx="4840644" cy="6090432"/>
          </a:xfrm>
          <a:prstGeom prst="rect">
            <a:avLst/>
          </a:prstGeom>
        </p:spPr>
      </p:pic>
      <p:sp>
        <p:nvSpPr>
          <p:cNvPr id="7" name="Rectangle 6">
            <a:extLst>
              <a:ext uri="{FF2B5EF4-FFF2-40B4-BE49-F238E27FC236}">
                <a16:creationId xmlns:a16="http://schemas.microsoft.com/office/drawing/2014/main" id="{1D799BC9-A570-4F3B-BA61-78268805D8B1}"/>
              </a:ext>
            </a:extLst>
          </p:cNvPr>
          <p:cNvSpPr/>
          <p:nvPr/>
        </p:nvSpPr>
        <p:spPr>
          <a:xfrm>
            <a:off x="548161" y="4423070"/>
            <a:ext cx="3057994" cy="2092881"/>
          </a:xfrm>
          <a:prstGeom prst="rect">
            <a:avLst/>
          </a:prstGeom>
        </p:spPr>
        <p:txBody>
          <a:bodyPr wrap="square">
            <a:spAutoFit/>
          </a:bodyPr>
          <a:lstStyle/>
          <a:p>
            <a:r>
              <a:rPr lang="en-US" sz="2000" b="1" dirty="0"/>
              <a:t>How collision can be detected:</a:t>
            </a:r>
          </a:p>
          <a:p>
            <a:pPr marL="285750" indent="-285750">
              <a:buFont typeface="Arial" panose="020B0604020202020204" pitchFamily="34" charset="0"/>
              <a:buChar char="•"/>
            </a:pPr>
            <a:r>
              <a:rPr lang="en-US" dirty="0"/>
              <a:t>detecting voltage level on the line</a:t>
            </a:r>
          </a:p>
          <a:p>
            <a:pPr marL="285750" indent="-285750">
              <a:buFont typeface="Arial" panose="020B0604020202020204" pitchFamily="34" charset="0"/>
              <a:buChar char="•"/>
            </a:pPr>
            <a:r>
              <a:rPr lang="en-US" dirty="0"/>
              <a:t>detecting power level</a:t>
            </a:r>
          </a:p>
          <a:p>
            <a:pPr marL="285750" indent="-285750">
              <a:buFont typeface="Arial" panose="020B0604020202020204" pitchFamily="34" charset="0"/>
              <a:buChar char="•"/>
            </a:pPr>
            <a:r>
              <a:rPr lang="en-US" dirty="0"/>
              <a:t>detecting simultaneous transmission &amp; reception</a:t>
            </a:r>
          </a:p>
        </p:txBody>
      </p:sp>
    </p:spTree>
    <p:extLst>
      <p:ext uri="{BB962C8B-B14F-4D97-AF65-F5344CB8AC3E}">
        <p14:creationId xmlns:p14="http://schemas.microsoft.com/office/powerpoint/2010/main" val="88028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Switches forward frames based on MAC address. </a:t>
            </a:r>
            <a:br>
              <a:rPr lang="en-US" sz="2000" dirty="0"/>
            </a:br>
            <a:endParaRPr lang="en-US" sz="2000" dirty="0"/>
          </a:p>
          <a:p>
            <a:pPr marL="285750" indent="-285750">
              <a:buFont typeface="Arial" panose="020B0604020202020204" pitchFamily="34" charset="0"/>
              <a:buChar char="•"/>
            </a:pPr>
            <a:r>
              <a:rPr lang="en-US" sz="2000" dirty="0"/>
              <a:t>The  switches port copies the MAC address of the device attached to it</a:t>
            </a:r>
            <a:br>
              <a:rPr lang="en-US" sz="2000" dirty="0"/>
            </a:br>
            <a:endParaRPr lang="en-US" sz="2000" dirty="0"/>
          </a:p>
          <a:p>
            <a:pPr marL="285750" indent="-285750">
              <a:buFont typeface="Arial" panose="020B0604020202020204" pitchFamily="34" charset="0"/>
              <a:buChar char="•"/>
            </a:pPr>
            <a:r>
              <a:rPr lang="en-US" sz="2000" dirty="0"/>
              <a:t>Much faster than routers and improve performance when collisions or broadcast traffic slow network down</a:t>
            </a:r>
            <a:endParaRPr lang="en-CA" sz="2000" dirty="0"/>
          </a:p>
        </p:txBody>
      </p:sp>
      <p:pic>
        <p:nvPicPr>
          <p:cNvPr id="7" name="Picture 6"/>
          <p:cNvPicPr>
            <a:picLocks noChangeAspect="1"/>
          </p:cNvPicPr>
          <p:nvPr/>
        </p:nvPicPr>
        <p:blipFill>
          <a:blip r:embed="rId3"/>
          <a:stretch>
            <a:fillRect/>
          </a:stretch>
        </p:blipFill>
        <p:spPr>
          <a:xfrm>
            <a:off x="6293772" y="1689652"/>
            <a:ext cx="4983827" cy="2977964"/>
          </a:xfrm>
          <a:prstGeom prst="rect">
            <a:avLst/>
          </a:prstGeom>
        </p:spPr>
      </p:pic>
    </p:spTree>
    <p:extLst>
      <p:ext uri="{BB962C8B-B14F-4D97-AF65-F5344CB8AC3E}">
        <p14:creationId xmlns:p14="http://schemas.microsoft.com/office/powerpoint/2010/main" val="40380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2 Types of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341120" y="1567700"/>
            <a:ext cx="4643878" cy="1754326"/>
          </a:xfrm>
          <a:prstGeom prst="rect">
            <a:avLst/>
          </a:prstGeom>
          <a:noFill/>
        </p:spPr>
        <p:txBody>
          <a:bodyPr wrap="square" rtlCol="0">
            <a:spAutoFit/>
          </a:bodyPr>
          <a:lstStyle/>
          <a:p>
            <a:br>
              <a:rPr lang="en-US" dirty="0"/>
            </a:br>
            <a:endParaRPr lang="en-US" dirty="0"/>
          </a:p>
          <a:p>
            <a:pPr marL="742950" lvl="1" indent="-285750">
              <a:buFont typeface="Arial" panose="020B0604020202020204" pitchFamily="34" charset="0"/>
              <a:buChar char="•"/>
            </a:pPr>
            <a:r>
              <a:rPr lang="en-US" sz="2400" dirty="0"/>
              <a:t>Circuit Switching</a:t>
            </a:r>
            <a:br>
              <a:rPr lang="en-US" sz="2400" dirty="0"/>
            </a:br>
            <a:endParaRPr lang="en-US" sz="2400" dirty="0"/>
          </a:p>
          <a:p>
            <a:pPr marL="742950" lvl="1" indent="-285750">
              <a:buFont typeface="Arial" panose="020B0604020202020204" pitchFamily="34" charset="0"/>
              <a:buChar char="•"/>
            </a:pPr>
            <a:r>
              <a:rPr lang="en-US" sz="2400" dirty="0"/>
              <a:t>Packet Switching</a:t>
            </a:r>
            <a:endParaRPr lang="en-CA" sz="2400" dirty="0"/>
          </a:p>
        </p:txBody>
      </p:sp>
      <p:pic>
        <p:nvPicPr>
          <p:cNvPr id="3" name="Picture 2"/>
          <p:cNvPicPr>
            <a:picLocks noChangeAspect="1"/>
          </p:cNvPicPr>
          <p:nvPr/>
        </p:nvPicPr>
        <p:blipFill>
          <a:blip r:embed="rId3"/>
          <a:stretch>
            <a:fillRect/>
          </a:stretch>
        </p:blipFill>
        <p:spPr>
          <a:xfrm>
            <a:off x="5793220" y="1217644"/>
            <a:ext cx="4986960" cy="2981202"/>
          </a:xfrm>
          <a:prstGeom prst="rect">
            <a:avLst/>
          </a:prstGeom>
        </p:spPr>
      </p:pic>
    </p:spTree>
    <p:extLst>
      <p:ext uri="{BB962C8B-B14F-4D97-AF65-F5344CB8AC3E}">
        <p14:creationId xmlns:p14="http://schemas.microsoft.com/office/powerpoint/2010/main" val="317377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5906</Words>
  <Application>Microsoft Office PowerPoint</Application>
  <PresentationFormat>Widescreen</PresentationFormat>
  <Paragraphs>286</Paragraphs>
  <Slides>29</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Corbel</vt:lpstr>
      <vt:lpstr>Euphemia</vt:lpstr>
      <vt:lpstr>Wingdings</vt:lpstr>
      <vt:lpstr>Office Theme</vt:lpstr>
      <vt:lpstr>Banded Design Blue 16x9</vt:lpstr>
      <vt:lpstr>DCF255</vt:lpstr>
      <vt:lpstr>Agenda</vt:lpstr>
      <vt:lpstr>Data Link Layer</vt:lpstr>
      <vt:lpstr>Data Link Layer </vt:lpstr>
      <vt:lpstr>Media Access Layer  </vt:lpstr>
      <vt:lpstr>CSMA/CD  </vt:lpstr>
      <vt:lpstr>CSMA/CA  </vt:lpstr>
      <vt:lpstr>Switching  </vt:lpstr>
      <vt:lpstr>2 Types of Switching  </vt:lpstr>
      <vt:lpstr>Circuit Switching  </vt:lpstr>
      <vt:lpstr>Packet Switching  </vt:lpstr>
      <vt:lpstr>Packet Switching  </vt:lpstr>
      <vt:lpstr>Switch Operation</vt:lpstr>
      <vt:lpstr>Switch Operation </vt:lpstr>
      <vt:lpstr>Switch\Router Operation; Case Study </vt:lpstr>
      <vt:lpstr>Switch\Router Operation; Case Study </vt:lpstr>
      <vt:lpstr>Router Operation</vt:lpstr>
      <vt:lpstr>Router Operation </vt:lpstr>
      <vt:lpstr>Router Operation </vt:lpstr>
      <vt:lpstr>MPLS</vt:lpstr>
      <vt:lpstr>MPLS</vt:lpstr>
      <vt:lpstr>MPLS</vt:lpstr>
      <vt:lpstr>VoIP</vt:lpstr>
      <vt:lpstr>VoIP</vt:lpstr>
      <vt:lpstr>VoIP Applications : Client\Server Architecture</vt:lpstr>
      <vt:lpstr>VoIP Applications: Client\Server Architecture</vt:lpstr>
      <vt:lpstr>VoIP Applications: Client\Server Architecture</vt:lpstr>
      <vt:lpstr>Programming VoIP Applications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Najma Ismat</cp:lastModifiedBy>
  <cp:revision>39</cp:revision>
  <dcterms:created xsi:type="dcterms:W3CDTF">2017-01-02T15:17:07Z</dcterms:created>
  <dcterms:modified xsi:type="dcterms:W3CDTF">2019-10-22T18:00:19Z</dcterms:modified>
</cp:coreProperties>
</file>