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31" r:id="rId30"/>
    <p:sldId id="301" r:id="rId31"/>
    <p:sldId id="310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94660"/>
  </p:normalViewPr>
  <p:slideViewPr>
    <p:cSldViewPr>
      <p:cViewPr varScale="1">
        <p:scale>
          <a:sx n="114" d="100"/>
          <a:sy n="114" d="100"/>
        </p:scale>
        <p:origin x="4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web222/ajax/ajaxjson.html" TargetMode="External"/><Relationship Id="rId2" Type="http://schemas.openxmlformats.org/officeDocument/2006/relationships/hyperlink" Target="https://zenit.senecac.on.ca/~wei.song/web222/ajax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int222/ajax/ajaxjson2.html" TargetMode="External"/><Relationship Id="rId4" Type="http://schemas.openxmlformats.org/officeDocument/2006/relationships/hyperlink" Target="https://zenit.senecac.on.ca/~wei.song/web222/ajax/nationArray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zenit.senecac.on.ca/~wei.song/web222/ajax/nationArray.json" TargetMode="External"/><Relationship Id="rId2" Type="http://schemas.openxmlformats.org/officeDocument/2006/relationships/hyperlink" Target="https://zenit.senecac.on.ca/~wei.song/web222/ajax/ajaxjs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web222/ajax/student.js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AJAX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DEBC3F-5A30-4DD0-9320-46682B631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the most important part of AJAX</a:t>
            </a:r>
            <a:r>
              <a:rPr lang="en-US" sz="28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a JavaScript object </a:t>
            </a:r>
          </a:p>
          <a:p>
            <a:pPr lvl="1"/>
            <a:r>
              <a:rPr lang="en-US" sz="2400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Creation:</a:t>
            </a:r>
          </a:p>
          <a:p>
            <a:pPr lvl="1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myRequest</a:t>
            </a:r>
            <a:r>
              <a:rPr lang="en-US" sz="2400" dirty="0"/>
              <a:t> = new </a:t>
            </a:r>
            <a:r>
              <a:rPr lang="en-US" sz="2400" dirty="0" err="1"/>
              <a:t>XMLHttpRequest</a:t>
            </a:r>
            <a:r>
              <a:rPr lang="en-US" sz="2400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</a:rPr>
              <a:t>getResponseHeader</a:t>
            </a:r>
            <a:r>
              <a:rPr lang="en-US" sz="2800" dirty="0">
                <a:effectLst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>
                <a:effectLst/>
              </a:rPr>
              <a:t>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</a:rPr>
              <a:t>overrideMimeType</a:t>
            </a:r>
            <a:r>
              <a:rPr lang="en-US" sz="2800" dirty="0">
                <a:effectLst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sz="2800" dirty="0"/>
              <a:t>	// 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Onreadystatechange</a:t>
            </a:r>
            <a:r>
              <a:rPr lang="en-US" sz="2800" dirty="0"/>
              <a:t> </a:t>
            </a:r>
            <a:r>
              <a:rPr lang="en-US" sz="2400" dirty="0"/>
              <a:t>- event handler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readyState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responseText</a:t>
            </a:r>
            <a:r>
              <a:rPr lang="en-US" sz="2800" dirty="0"/>
              <a:t> </a:t>
            </a:r>
            <a:r>
              <a:rPr lang="en-US" sz="2400" dirty="0"/>
              <a:t>- used when receiving JSON or plain text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responseXML</a:t>
            </a:r>
            <a:r>
              <a:rPr lang="en-US" sz="2800" dirty="0"/>
              <a:t> </a:t>
            </a:r>
            <a:r>
              <a:rPr lang="en-US" sz="2400" dirty="0"/>
              <a:t>- used when receiving XML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responseType</a:t>
            </a:r>
            <a:r>
              <a:rPr lang="en-US" sz="2400" dirty="0"/>
              <a:t> - set to change the response type</a:t>
            </a:r>
            <a:endParaRPr lang="en-US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Step 1 – makes an HTTP request object</a:t>
            </a:r>
            <a:endParaRPr lang="en-US" sz="2800" dirty="0"/>
          </a:p>
          <a:p>
            <a:pPr lvl="1">
              <a:buNone/>
            </a:pPr>
            <a:r>
              <a:rPr lang="en-US" sz="2000" dirty="0">
                <a:solidFill>
                  <a:srgbClr val="006600"/>
                </a:solidFill>
              </a:rPr>
              <a:t>// creating a cross-browser instance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/>
              <a:t>httpRequest</a:t>
            </a:r>
            <a:r>
              <a:rPr lang="en-US" sz="2000" dirty="0"/>
              <a:t>;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000" dirty="0"/>
              <a:t> (</a:t>
            </a:r>
            <a:r>
              <a:rPr lang="en-US" sz="2000" dirty="0" err="1"/>
              <a:t>window.XMLHttpRequest</a:t>
            </a:r>
            <a:r>
              <a:rPr lang="en-US" sz="2000" dirty="0"/>
              <a:t>) { </a:t>
            </a:r>
            <a:r>
              <a:rPr lang="en-US" sz="2000" dirty="0">
                <a:solidFill>
                  <a:srgbClr val="006600"/>
                </a:solidFill>
              </a:rPr>
              <a:t>// Mozilla, Safari, ... 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err="1"/>
              <a:t>httpRequest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XMLHttpRequest</a:t>
            </a:r>
            <a:r>
              <a:rPr lang="en-US" sz="2000" dirty="0"/>
              <a:t>(); </a:t>
            </a:r>
          </a:p>
          <a:p>
            <a:pPr lvl="1">
              <a:buNone/>
            </a:pPr>
            <a:r>
              <a:rPr lang="en-US" sz="2000" dirty="0"/>
              <a:t>}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000" dirty="0"/>
              <a:t> (</a:t>
            </a:r>
            <a:r>
              <a:rPr lang="en-US" sz="2000" dirty="0" err="1"/>
              <a:t>window.ActiveXObject</a:t>
            </a:r>
            <a:r>
              <a:rPr lang="en-US" sz="2000" dirty="0"/>
              <a:t>) { // IE 8 and older 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err="1"/>
              <a:t>httpRequest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ActiveXObject</a:t>
            </a:r>
            <a:r>
              <a:rPr lang="en-US" sz="2000" dirty="0"/>
              <a:t>("</a:t>
            </a:r>
            <a:r>
              <a:rPr lang="en-US" sz="2000" dirty="0" err="1"/>
              <a:t>Microsoft.XMLHTTP</a:t>
            </a:r>
            <a:r>
              <a:rPr lang="en-US" sz="2000" dirty="0"/>
              <a:t>"); </a:t>
            </a:r>
          </a:p>
          <a:p>
            <a:pPr lvl="1">
              <a:buNone/>
            </a:pPr>
            <a:r>
              <a:rPr lang="en-US" sz="2000" dirty="0"/>
              <a:t>}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</a:t>
            </a:r>
            <a:r>
              <a:rPr lang="en-US" sz="2400" dirty="0">
                <a:solidFill>
                  <a:srgbClr val="006600"/>
                </a:solidFill>
              </a:rPr>
              <a:t>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dirty="0"/>
              <a:t>(){ 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6600"/>
                </a:solidFill>
                <a:effectLst/>
              </a:rPr>
              <a:t>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Step 3 - make the request</a:t>
            </a:r>
          </a:p>
          <a:p>
            <a:pPr lvl="1">
              <a:buNone/>
            </a:pPr>
            <a:r>
              <a:rPr lang="en-CA" sz="2400" dirty="0">
                <a:solidFill>
                  <a:srgbClr val="006600"/>
                </a:solidFill>
              </a:rPr>
              <a:t>// Specifies the type of request</a:t>
            </a:r>
            <a:endParaRPr lang="en-US" sz="24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 err="1"/>
              <a:t>httpRequest.open</a:t>
            </a:r>
            <a:r>
              <a:rPr lang="en-US" sz="2400" dirty="0"/>
              <a:t>('GET', 'http://www.example.org/some.file',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dirty="0"/>
              <a:t>); 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006600"/>
                </a:solidFill>
              </a:rPr>
              <a:t>// </a:t>
            </a:r>
            <a:r>
              <a:rPr lang="en-CA" sz="2400" dirty="0">
                <a:solidFill>
                  <a:srgbClr val="006600"/>
                </a:solidFill>
              </a:rPr>
              <a:t>Sends the request off to the server.</a:t>
            </a:r>
            <a:endParaRPr lang="en-US" sz="24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 err="1"/>
              <a:t>httpRequest.send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2400" dirty="0"/>
              <a:t>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2050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Parameters of the open(</a:t>
            </a:r>
            <a:r>
              <a:rPr lang="en-CA" sz="2800" i="1" dirty="0"/>
              <a:t>method, </a:t>
            </a:r>
            <a:r>
              <a:rPr lang="en-CA" sz="2800" i="1" dirty="0" err="1"/>
              <a:t>url</a:t>
            </a:r>
            <a:r>
              <a:rPr lang="en-CA" sz="2800" i="1" dirty="0"/>
              <a:t>, </a:t>
            </a:r>
            <a:r>
              <a:rPr lang="en-CA" sz="2800" i="1" dirty="0" err="1"/>
              <a:t>async</a:t>
            </a:r>
            <a:r>
              <a:rPr lang="en-US" sz="2800" dirty="0"/>
              <a:t>) method: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para: HTTP request method - GET, POST, …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para: the URL of the page this requesting</a:t>
            </a:r>
          </a:p>
          <a:p>
            <a:pPr lvl="1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para: sets whether the request is 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Parameters of the send(</a:t>
            </a:r>
            <a:r>
              <a:rPr lang="en-CA" sz="2800" i="1" dirty="0"/>
              <a:t>string</a:t>
            </a:r>
            <a:r>
              <a:rPr lang="en-US" sz="2800" dirty="0"/>
              <a:t>) method:</a:t>
            </a:r>
          </a:p>
          <a:p>
            <a:pPr lvl="1"/>
            <a:r>
              <a:rPr lang="en-CA" sz="2400" dirty="0"/>
              <a:t>The</a:t>
            </a:r>
            <a:r>
              <a:rPr lang="en-CA" sz="2400" i="1" dirty="0"/>
              <a:t> “string“ </a:t>
            </a:r>
            <a:r>
              <a:rPr lang="en-CA" sz="2400" dirty="0"/>
              <a:t>para: Only used for POST requests.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any data you want to send to the server if using POST method. This can be as a query string, like: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800" dirty="0"/>
              <a:t>name=</a:t>
            </a:r>
            <a:r>
              <a:rPr lang="en-US" sz="1800" dirty="0" err="1"/>
              <a:t>value&amp;anothername</a:t>
            </a:r>
            <a:r>
              <a:rPr lang="en-US" sz="1800" dirty="0"/>
              <a:t>="+</a:t>
            </a:r>
            <a:r>
              <a:rPr lang="en-US" sz="1800" dirty="0" err="1"/>
              <a:t>encodeURIComponent</a:t>
            </a:r>
            <a:r>
              <a:rPr lang="en-US" sz="1800" dirty="0"/>
              <a:t>(</a:t>
            </a:r>
            <a:r>
              <a:rPr lang="en-US" sz="1800" dirty="0" err="1"/>
              <a:t>myVar</a:t>
            </a:r>
            <a:r>
              <a:rPr lang="en-US" sz="1800" dirty="0"/>
              <a:t>)+"&amp;so=on"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6450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6600"/>
                </a:solidFill>
              </a:rPr>
              <a:t>// check for the state of response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600" dirty="0"/>
              <a:t> (</a:t>
            </a:r>
            <a:r>
              <a:rPr lang="en-US" sz="2600" dirty="0" err="1"/>
              <a:t>httpRequest.readyState</a:t>
            </a:r>
            <a:r>
              <a:rPr lang="en-US" sz="2600" dirty="0"/>
              <a:t> === 4) { </a:t>
            </a:r>
          </a:p>
          <a:p>
            <a:pPr lvl="1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everything is good, the response is received </a:t>
            </a:r>
          </a:p>
          <a:p>
            <a:pPr lvl="1">
              <a:buNone/>
            </a:pPr>
            <a:r>
              <a:rPr lang="en-US" sz="2400" dirty="0">
                <a:solidFill>
                  <a:srgbClr val="006600"/>
                </a:solidFill>
              </a:rPr>
              <a:t>     // do next process here</a:t>
            </a:r>
          </a:p>
          <a:p>
            <a:pPr lvl="1">
              <a:buNone/>
            </a:pPr>
            <a:endParaRPr lang="en-US" sz="24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600" dirty="0"/>
              <a:t>} </a:t>
            </a:r>
            <a:r>
              <a:rPr 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600" dirty="0"/>
              <a:t> { </a:t>
            </a:r>
          </a:p>
          <a:p>
            <a:pPr lvl="1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still not ready </a:t>
            </a:r>
          </a:p>
          <a:p>
            <a:pPr lvl="1">
              <a:buNone/>
            </a:pPr>
            <a:r>
              <a:rPr lang="en-US" sz="2400" dirty="0"/>
              <a:t>	}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(uninitialized), 1 (loading), 2 (loaded), 3 (interactive), 4 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28800"/>
            <a:ext cx="8540750" cy="40324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4 – handling the server response </a:t>
            </a:r>
            <a:r>
              <a:rPr lang="en-US" sz="2400" b="1" dirty="0"/>
              <a:t>(</a:t>
            </a:r>
            <a:r>
              <a:rPr lang="en-US" sz="2400" b="1" dirty="0" err="1"/>
              <a:t>cont</a:t>
            </a:r>
            <a:r>
              <a:rPr lang="en-US" sz="2400" b="1" dirty="0"/>
              <a:t>’)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400" dirty="0">
                <a:solidFill>
                  <a:srgbClr val="006600"/>
                </a:solidFill>
              </a:rPr>
              <a:t>// check is the response code of the HTTP server response</a:t>
            </a:r>
            <a:endParaRPr lang="en-US" sz="2800" dirty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/>
              <a:t>if (</a:t>
            </a:r>
            <a:r>
              <a:rPr lang="en-US" sz="2600" dirty="0" err="1"/>
              <a:t>httpRequest.status</a:t>
            </a:r>
            <a:r>
              <a:rPr lang="en-US" sz="2600" dirty="0"/>
              <a:t> === 200) { 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perfect! </a:t>
            </a:r>
          </a:p>
          <a:p>
            <a:pPr>
              <a:buNone/>
            </a:pPr>
            <a:r>
              <a:rPr lang="en-US" sz="2400" dirty="0">
                <a:solidFill>
                  <a:srgbClr val="006600"/>
                </a:solidFill>
              </a:rPr>
              <a:t>            // do next process here</a:t>
            </a:r>
          </a:p>
          <a:p>
            <a:pPr>
              <a:buNone/>
            </a:pPr>
            <a:endParaRPr lang="en-US" sz="2400" dirty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/>
              <a:t>} else { 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there was a problem with the request, </a:t>
            </a:r>
          </a:p>
          <a:p>
            <a:pPr>
              <a:buNone/>
            </a:pPr>
            <a:r>
              <a:rPr lang="en-US" sz="2400" dirty="0">
                <a:solidFill>
                  <a:srgbClr val="006600"/>
                </a:solidFill>
              </a:rPr>
              <a:t>		// for example the response may contain a 404 (Not Found) </a:t>
            </a:r>
          </a:p>
          <a:p>
            <a:pPr>
              <a:buNone/>
            </a:pPr>
            <a:r>
              <a:rPr lang="en-US" sz="2400" dirty="0">
                <a:solidFill>
                  <a:srgbClr val="006600"/>
                </a:solidFill>
              </a:rPr>
              <a:t>		// or 500 (Internal Server Error) response code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/>
              <a:t>}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AJAX</a:t>
            </a:r>
          </a:p>
          <a:p>
            <a:pPr lvl="1" eaLnBrk="1" hangingPunct="1">
              <a:defRPr/>
            </a:pPr>
            <a:r>
              <a:rPr lang="en-CA" altLang="en-US" dirty="0"/>
              <a:t>Simulating 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Set the button to start</a:t>
            </a:r>
          </a:p>
          <a:p>
            <a:pPr marL="400050" lvl="1" indent="0">
              <a:buNone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2000" dirty="0"/>
              <a:t>="button" </a:t>
            </a:r>
          </a:p>
          <a:p>
            <a:pPr marL="400050" lvl="1" indent="0">
              <a:buNone/>
            </a:pPr>
            <a:r>
              <a:rPr lang="en-CA" sz="2000" dirty="0"/>
              <a:t>            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000" dirty="0"/>
              <a:t>="</a:t>
            </a:r>
            <a:r>
              <a:rPr lang="en-CA" sz="2000" dirty="0" err="1"/>
              <a:t>makeRequest</a:t>
            </a:r>
            <a:r>
              <a:rPr lang="en-CA" sz="2000" dirty="0"/>
              <a:t>();"&gt;Make a request&lt;/</a:t>
            </a: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sz="2000" dirty="0"/>
              <a:t>&gt;</a:t>
            </a:r>
            <a:endParaRPr 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If the server response is in XML format, e.g.</a:t>
            </a:r>
          </a:p>
          <a:p>
            <a:pPr lvl="2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?xml</a:t>
            </a:r>
            <a:r>
              <a:rPr lang="en-US" sz="2000" dirty="0"/>
              <a:t> version="1.0"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US" sz="2000" dirty="0"/>
              <a:t>&gt; </a:t>
            </a:r>
          </a:p>
          <a:p>
            <a:pPr lvl="2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000" dirty="0"/>
              <a:t>&gt; </a:t>
            </a:r>
          </a:p>
          <a:p>
            <a:pPr lvl="3">
              <a:buNone/>
            </a:pPr>
            <a:r>
              <a:rPr lang="en-US" sz="1800" dirty="0"/>
              <a:t>I'm a test. </a:t>
            </a:r>
          </a:p>
          <a:p>
            <a:pPr lvl="2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000" dirty="0"/>
              <a:t>&gt;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Parsing XML data 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  <a:r>
              <a:rPr lang="en-US" sz="2000" dirty="0"/>
              <a:t>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If server response is in JSON format, e.g.</a:t>
            </a:r>
          </a:p>
          <a:p>
            <a:pPr lvl="1">
              <a:buNone/>
            </a:pPr>
            <a:r>
              <a:rPr lang="en-US" sz="2000" dirty="0"/>
              <a:t>{"name": "Kevin", "age": 22 }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Parsing JSON data:</a:t>
            </a:r>
          </a:p>
          <a:p>
            <a:pPr lvl="1">
              <a:buNone/>
            </a:pPr>
            <a:r>
              <a:rPr lang="en-US" sz="2000" dirty="0">
                <a:solidFill>
                  <a:srgbClr val="006600"/>
                </a:solidFill>
              </a:rPr>
              <a:t>// function </a:t>
            </a:r>
            <a:r>
              <a:rPr lang="en-US" sz="2000" dirty="0" err="1">
                <a:solidFill>
                  <a:srgbClr val="006600"/>
                </a:solidFill>
              </a:rPr>
              <a:t>JSON.parse</a:t>
            </a:r>
            <a:r>
              <a:rPr lang="en-US" sz="2000" dirty="0">
                <a:solidFill>
                  <a:srgbClr val="006600"/>
                </a:solidFill>
              </a:rPr>
              <a:t>(): convert JSON object to JavaScript object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http_request.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JSON.parse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name =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000" dirty="0"/>
              <a:t>.name;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age = </a:t>
            </a:r>
            <a:r>
              <a:rPr 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000" dirty="0" err="1"/>
              <a:t>.age</a:t>
            </a:r>
            <a:r>
              <a:rPr lang="en-US" sz="20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5246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JSON stands for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</a:t>
            </a:r>
            <a:r>
              <a:rPr lang="en-US" sz="3000" dirty="0"/>
              <a:t>. </a:t>
            </a:r>
          </a:p>
          <a:p>
            <a:pPr lvl="1"/>
            <a:r>
              <a:rPr lang="en-US" sz="2600" dirty="0"/>
              <a:t>specified by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a lightweight text based data-interchange format.</a:t>
            </a:r>
          </a:p>
          <a:p>
            <a:pPr lvl="1"/>
            <a:r>
              <a:rPr lang="en-US" sz="2600" dirty="0"/>
              <a:t>"self-describing" and easy to understand</a:t>
            </a:r>
          </a:p>
          <a:p>
            <a:pPr lvl="1"/>
            <a:r>
              <a:rPr lang="en-US" sz="2600" dirty="0"/>
              <a:t>smaller than XML, and faster and easier to parse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JSON parsers and JSON libraries exists for many different programming languages.</a:t>
            </a:r>
          </a:p>
          <a:p>
            <a:pPr lvl="1"/>
            <a:r>
              <a:rPr lang="en-US" sz="2600" dirty="0"/>
              <a:t>e.g. C, C++, Java, Python, Perl, PHP etc.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JSON filename extension is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sz="3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JSON Internet Media type is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sz="3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sz="3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pairs.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{ "</a:t>
            </a:r>
            <a:r>
              <a:rPr lang="en-CA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"</a:t>
            </a:r>
            <a:r>
              <a:rPr lang="en-CA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": 25,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address</a:t>
            </a:r>
            <a:r>
              <a:rPr lang="en-CA" sz="1600" dirty="0">
                <a:latin typeface="Lucida Console" pitchFamily="49" charset="0"/>
              </a:rPr>
              <a:t>": {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street</a:t>
            </a:r>
            <a:r>
              <a:rPr lang="en-CA" sz="1600" dirty="0">
                <a:latin typeface="Lucida Console" pitchFamily="49" charset="0"/>
              </a:rPr>
              <a:t>": "21 2nd Street",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city</a:t>
            </a:r>
            <a:r>
              <a:rPr lang="en-CA" sz="1600" dirty="0">
                <a:latin typeface="Lucida Console" pitchFamily="49" charset="0"/>
              </a:rPr>
              <a:t>": "North York",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“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province</a:t>
            </a:r>
            <a:r>
              <a:rPr lang="en-CA" sz="1600" dirty="0">
                <a:latin typeface="Lucida Console" pitchFamily="49" charset="0"/>
              </a:rPr>
              <a:t>": “ON",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"</a:t>
            </a:r>
            <a:r>
              <a:rPr lang="en-CA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“M2M6T6" }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} 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[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Kevin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Kate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f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Steven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25,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Bill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objects, including Arrays.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But JSON objects are text-based or </a:t>
            </a:r>
            <a:r>
              <a:rPr lang="en-CA" sz="2800" dirty="0">
                <a:latin typeface="Lucida Console" pitchFamily="49" charset="0"/>
              </a:rPr>
              <a:t>"</a:t>
            </a:r>
            <a:r>
              <a:rPr lang="en-CA" sz="2800" dirty="0" err="1"/>
              <a:t>string</a:t>
            </a:r>
            <a:r>
              <a:rPr lang="en-CA" sz="2800" dirty="0" err="1">
                <a:latin typeface="Lucida Console" pitchFamily="49" charset="0"/>
              </a:rPr>
              <a:t>"</a:t>
            </a:r>
            <a:r>
              <a:rPr lang="en-CA" sz="2800" dirty="0" err="1"/>
              <a:t>s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properties of JSON objects must to be quoted.</a:t>
            </a:r>
          </a:p>
          <a:p>
            <a:pPr marL="400050" lvl="1" indent="0">
              <a:buNone/>
            </a:pPr>
            <a:r>
              <a:rPr lang="en-CA" sz="2400" dirty="0"/>
              <a:t> e.g.</a:t>
            </a:r>
          </a:p>
          <a:p>
            <a:pPr marL="400050" lvl="2" indent="0">
              <a:buNone/>
            </a:pPr>
            <a:r>
              <a:rPr lang="en-US" sz="2000" dirty="0"/>
              <a:t>         {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JavaScript built-in object: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-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convert data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JSON and JavaScript objects.</a:t>
            </a:r>
            <a:endParaRPr lang="en-CA" sz="2400" dirty="0"/>
          </a:p>
          <a:p>
            <a:pPr lvl="1"/>
            <a:r>
              <a:rPr lang="en-CA" sz="2400" dirty="0"/>
              <a:t>Serializing JavaScript object (converting JavaScript object to JSON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 </a:t>
            </a: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jsObject</a:t>
            </a:r>
            <a:r>
              <a:rPr lang="en-CA" sz="2000" dirty="0"/>
              <a:t> =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n-CA" sz="2000" dirty="0"/>
              <a:t>: "Java",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en-CA" sz="2000" dirty="0"/>
              <a:t>: "JAC444" };</a:t>
            </a:r>
          </a:p>
          <a:p>
            <a:pPr marL="857250" lvl="2" indent="0">
              <a:buNone/>
            </a:pPr>
            <a:r>
              <a:rPr lang="en-CA" sz="2000" dirty="0"/>
              <a:t> </a:t>
            </a: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JSONString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0000FF"/>
                </a:solidFill>
              </a:rPr>
              <a:t>JSON</a:t>
            </a:r>
            <a:r>
              <a:rPr lang="en-CA" sz="2000" dirty="0" err="1"/>
              <a:t>.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stringify</a:t>
            </a:r>
            <a:r>
              <a:rPr lang="en-CA" sz="2000" dirty="0"/>
              <a:t>(object1 );</a:t>
            </a:r>
          </a:p>
          <a:p>
            <a:pPr marL="857250" lvl="2" indent="0">
              <a:buNone/>
            </a:pPr>
            <a:endParaRPr lang="en-CA" sz="2000" dirty="0"/>
          </a:p>
          <a:p>
            <a:pPr lvl="1"/>
            <a:r>
              <a:rPr lang="en-CA" sz="2400" dirty="0"/>
              <a:t>Parsing JSON string (converting JSON object to JavaScript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JSONString2 =  '{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"language"</a:t>
            </a:r>
            <a:r>
              <a:rPr lang="en-CA" sz="2000" dirty="0"/>
              <a:t> : "C++",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"course"</a:t>
            </a:r>
            <a:r>
              <a:rPr lang="en-CA" sz="2000" dirty="0"/>
              <a:t> : "OPP344" }';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jsObject2 =  </a:t>
            </a:r>
            <a:r>
              <a:rPr lang="en-CA" sz="2000" dirty="0" err="1">
                <a:solidFill>
                  <a:srgbClr val="0000FF"/>
                </a:solidFill>
              </a:rPr>
              <a:t>JSON</a:t>
            </a:r>
            <a:r>
              <a:rPr lang="en-CA" sz="2000" dirty="0" err="1"/>
              <a:t>.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en-CA" sz="2000" dirty="0"/>
              <a:t>(JSONString2);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JSON object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{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n-CA" sz="1400" dirty="0"/>
              <a:t>": { 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1400" dirty="0"/>
              <a:t>": "file",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          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"File",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          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</a:t>
            </a:r>
            <a:r>
              <a:rPr lang="en-CA" sz="1400" dirty="0"/>
              <a:t>": {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                   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": [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	                     {"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"New",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": "</a:t>
            </a:r>
            <a:r>
              <a:rPr lang="en-CA" sz="1400" dirty="0" err="1"/>
              <a:t>CreateDoc</a:t>
            </a:r>
            <a:r>
              <a:rPr lang="en-CA" sz="1400" dirty="0"/>
              <a:t>()"},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	                     {"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"Open",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": "OpenDoc()"},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	                     {"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"Close",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": "</a:t>
            </a:r>
            <a:r>
              <a:rPr lang="en-CA" sz="1400" dirty="0" err="1"/>
              <a:t>CloseDoc</a:t>
            </a:r>
            <a:r>
              <a:rPr lang="en-CA" sz="1400" dirty="0"/>
              <a:t>()"}       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                }             }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Equivalent XML document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?xml </a:t>
            </a:r>
            <a:r>
              <a:rPr lang="en-CA" sz="1400" dirty="0"/>
              <a:t>version="1.0" 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CA" sz="1400" dirty="0"/>
              <a:t>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CA" sz="1400" dirty="0"/>
              <a:t>&gt;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1400" dirty="0"/>
              <a:t>="file"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="File"&gt;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</a:t>
            </a:r>
            <a:r>
              <a:rPr lang="en-CA" sz="1400" dirty="0"/>
              <a:t>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     &lt;</a:t>
            </a:r>
            <a:r>
              <a:rPr lang="en-CA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="New"  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="</a:t>
            </a:r>
            <a:r>
              <a:rPr lang="en-CA" sz="1400" dirty="0" err="1"/>
              <a:t>CreateDoc</a:t>
            </a:r>
            <a:r>
              <a:rPr lang="en-CA" sz="1400" dirty="0"/>
              <a:t>()" /&gt;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     &lt;</a:t>
            </a:r>
            <a:r>
              <a:rPr lang="en-CA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="Open" 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="OpenDoc()" /&gt;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     &lt;</a:t>
            </a:r>
            <a:r>
              <a:rPr lang="en-CA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="Close" 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="</a:t>
            </a:r>
            <a:r>
              <a:rPr lang="en-CA" sz="1400" dirty="0" err="1"/>
              <a:t>CloseDoc</a:t>
            </a:r>
            <a:r>
              <a:rPr lang="en-CA" sz="1400" dirty="0"/>
              <a:t>()" /&gt;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&lt;/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</a:t>
            </a:r>
            <a:r>
              <a:rPr lang="en-CA" sz="1400" dirty="0"/>
              <a:t>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&lt;/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n-CA" sz="14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&lt;/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CA" sz="14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simulating AJAX calls 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662863" cy="449897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1: calling a web service with </a:t>
            </a:r>
            <a:r>
              <a:rPr lang="en-CA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6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2"/>
              </a:rPr>
              <a:t>https://zenit.senecac.on.ca/~wei.song/web222/ajax/firstnation.json</a:t>
            </a:r>
            <a:r>
              <a:rPr lang="en-CA" sz="1700" dirty="0"/>
              <a:t> 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u="sng" dirty="0">
                <a:hlinkClick r:id="rId3"/>
              </a:rPr>
              <a:t>https://zenit.senecac.on.ca/~wei.song/web222/ajax/ajaxjson.html</a:t>
            </a:r>
            <a:r>
              <a:rPr lang="en-CA" sz="1700" dirty="0"/>
              <a:t>  </a:t>
            </a:r>
          </a:p>
          <a:p>
            <a:pPr marL="857250" lvl="2" indent="0">
              <a:buNone/>
            </a:pPr>
            <a:endParaRPr lang="en-CA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2: calling a web service with </a:t>
            </a:r>
            <a:r>
              <a:rPr lang="en-CA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array</a:t>
            </a:r>
            <a:r>
              <a:rPr lang="en-CA" sz="26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4"/>
              </a:rPr>
              <a:t>https://zenit.senecac.on.ca/~wei.song/web222/ajax/nationArray.json</a:t>
            </a:r>
            <a:r>
              <a:rPr lang="en-CA" sz="1700" dirty="0"/>
              <a:t>  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dirty="0">
                <a:hlinkClick r:id="rId5"/>
              </a:rPr>
              <a:t>https://zenit.senecac.on.ca/~wei.song/int222/ajax/ajaxjson2.html</a:t>
            </a:r>
            <a:r>
              <a:rPr lang="en-CA" sz="1700" dirty="0"/>
              <a:t> </a:t>
            </a:r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AJAX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For security reason, web browsers do not allow c</a:t>
            </a:r>
            <a:r>
              <a:rPr lang="en-CA" sz="2800" dirty="0"/>
              <a:t>ross-domain AJAX calls.</a:t>
            </a:r>
          </a:p>
          <a:p>
            <a:pPr lvl="1"/>
            <a:r>
              <a:rPr lang="en-CA" sz="2400" dirty="0"/>
              <a:t>An Ajax call for web services from your PC/local web page will not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protocol used for the web page and the protocol for an Ajax call must match.</a:t>
            </a:r>
          </a:p>
          <a:p>
            <a:pPr lvl="1"/>
            <a:r>
              <a:rPr lang="en-CA" sz="2400" dirty="0"/>
              <a:t>E.g.</a:t>
            </a:r>
          </a:p>
          <a:p>
            <a:pPr marL="457200" lvl="1" indent="0">
              <a:buNone/>
            </a:pPr>
            <a:r>
              <a:rPr lang="en-CA" sz="2400" dirty="0"/>
              <a:t>use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//zenit.senecac.on.ca/~wei.song/web222/ajax/ajaxjson.html </a:t>
            </a:r>
            <a:r>
              <a:rPr lang="en-CA" sz="2400" dirty="0"/>
              <a:t>call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: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//zenit.senecac.on.ca/~wei.song/web222/ajax/nationArray.json </a:t>
            </a:r>
            <a:r>
              <a:rPr lang="en-CA" sz="2400" dirty="0"/>
              <a:t>will not work.</a:t>
            </a:r>
          </a:p>
          <a:p>
            <a:pPr lvl="1"/>
            <a:endParaRPr lang="en-CA" sz="2400" dirty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Download the JSON file: </a:t>
            </a:r>
            <a:r>
              <a:rPr lang="en-US" sz="2000" dirty="0">
                <a:hlinkClick r:id="rId2"/>
              </a:rPr>
              <a:t>https://zenit.senecac.on.ca/~wei.song/web222/ajax/student.json</a:t>
            </a:r>
            <a:r>
              <a:rPr lang="en-US" sz="2000" dirty="0"/>
              <a:t> 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Create an HTML5 file that loads data using an AJAX call to fetch the JSON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Update the 2 files to the </a:t>
            </a:r>
            <a:r>
              <a:rPr lang="en-CA" dirty="0" err="1"/>
              <a:t>public_html</a:t>
            </a:r>
            <a:r>
              <a:rPr lang="en-CA" dirty="0"/>
              <a:t> folder of your Matrix or Zenit account, and make your app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HTML page is showed at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MDN: AJAX - </a:t>
            </a:r>
            <a:r>
              <a:rPr lang="en-US" sz="2800" dirty="0" err="1"/>
              <a:t>Getting_Started</a:t>
            </a:r>
            <a:endParaRPr lang="en-US" sz="2800" dirty="0"/>
          </a:p>
          <a:p>
            <a:pPr lvl="1"/>
            <a:r>
              <a:rPr lang="en-US" sz="1800" dirty="0">
                <a:hlinkClick r:id="rId2"/>
              </a:rPr>
              <a:t>https://developer.mozilla.org/en-US/docs/AJAX/Getting_Started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3"/>
              </a:rPr>
              <a:t>JavaScript Object Notation (</a:t>
            </a:r>
            <a:r>
              <a:rPr lang="en-CA" sz="2800" b="1" dirty="0">
                <a:hlinkClick r:id="rId3"/>
              </a:rPr>
              <a:t>JSON</a:t>
            </a:r>
            <a:r>
              <a:rPr lang="en-CA" sz="2800" dirty="0">
                <a:hlinkClick r:id="rId3"/>
              </a:rPr>
              <a:t>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4"/>
              </a:rPr>
              <a:t>Browser Object Model - Wikipedia, the free encyclopedia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HTML/CSS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XML/JSON, XSLT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Maps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2"/>
              </a:rPr>
              <a:t>http://maps.google.com/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Suggest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http://www.google.com/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Conventional web application transmit information to and from the sever using synchronous requests.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This means you fill out a form, hit submit, and get directed to a new page with new information from the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Using AJAX – we are able to request data from the server &amp; update the DOM with the result without leaving the page!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XML was originally used as the format in AJA</a:t>
            </a:r>
            <a:r>
              <a:rPr lang="en-US" sz="2800" b="1" dirty="0"/>
              <a:t>X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2" tooltip="https://developer.mozilla.org/en-US/docs/JSON"/>
              </a:rPr>
              <a:t>JSON</a:t>
            </a:r>
            <a:r>
              <a:rPr lang="en-US" sz="2800" dirty="0"/>
              <a:t> is used more than XML nowadays .</a:t>
            </a:r>
          </a:p>
          <a:p>
            <a:pPr lvl="1"/>
            <a:r>
              <a:rPr lang="en-US" sz="2400" dirty="0"/>
              <a:t>Advantages of JSON: Concise, readable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</a:t>
            </a:r>
            <a:r>
              <a:rPr lang="en-US" sz="2800" dirty="0"/>
              <a:t> formats, e.g.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1658</Words>
  <Application>Microsoft Office PowerPoint</Application>
  <PresentationFormat>On-screen Show (4:3)</PresentationFormat>
  <Paragraphs>280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Lucida Console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More about AJAX calls </vt:lpstr>
      <vt:lpstr>Exercise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Wei Song</dc:creator>
  <cp:lastModifiedBy>Wei Song</cp:lastModifiedBy>
  <cp:revision>150</cp:revision>
  <cp:lastPrinted>2001-07-23T19:37:02Z</cp:lastPrinted>
  <dcterms:created xsi:type="dcterms:W3CDTF">2001-03-26T00:24:34Z</dcterms:created>
  <dcterms:modified xsi:type="dcterms:W3CDTF">2017-11-15T14:41:09Z</dcterms:modified>
</cp:coreProperties>
</file>