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Merriweather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italic.fntdata"/><Relationship Id="rId20" Type="http://schemas.openxmlformats.org/officeDocument/2006/relationships/slide" Target="slides/slide15.xml"/><Relationship Id="rId41" Type="http://schemas.openxmlformats.org/officeDocument/2006/relationships/font" Target="fonts/Merriweather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39" Type="http://schemas.openxmlformats.org/officeDocument/2006/relationships/font" Target="fonts/Merriweather-bold.fntdata"/><Relationship Id="rId16" Type="http://schemas.openxmlformats.org/officeDocument/2006/relationships/slide" Target="slides/slide11.xml"/><Relationship Id="rId38" Type="http://schemas.openxmlformats.org/officeDocument/2006/relationships/font" Target="fonts/Merriweather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09e3ecc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09e3ecc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3ff9c43fe_3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e3ff9c43fe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3ff9c43fe_3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e3ff9c43fe_3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3ff9c43fe_3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e3ff9c43fe_3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3ff9c43fe_3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e3ff9c43fe_3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2f371355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2f371355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2d68c453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2d68c453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2f371355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2f371355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2f371355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2f371355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2f371355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52f371355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3ff9c43fe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3ff9c43fe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2f371355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52f371355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3ff9c43fe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e3ff9c43fe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508b57460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508b57460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0c2f52ab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50c2f52ab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0c2f52ab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0c2f52ab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e3ff9c43fe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e3ff9c43fe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3ff9c43fe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e3ff9c43fe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e3ff9c43fe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e3ff9c43fe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2f371355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52f371355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2f371355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2f371355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2f371355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2f371355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3ff9c43fe_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3ff9c43fe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3ff9c43fe_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3ff9c43fe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09e3ecce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09e3ecc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3ff9c43f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3ff9c43f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3ff9c43fe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3ff9c43fe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emo-ml.polymatica.ru/sroring_hse/api/docs#/Execute/execute_view_sroring_hse_api_v1_execute_models__post" TargetMode="External"/><Relationship Id="rId4" Type="http://schemas.openxmlformats.org/officeDocument/2006/relationships/hyperlink" Target="http://demo-ml.polymatica.ru/sroring_hse/api/docs#/Execute/execute_view_sroring_hse_api_v1_execute_models__post" TargetMode="External"/><Relationship Id="rId5" Type="http://schemas.openxmlformats.org/officeDocument/2006/relationships/image" Target="../media/image15.png"/><Relationship Id="rId6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21.png"/><Relationship Id="rId6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2900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Кредитный конвейер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Логинов Лука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Павлова Арина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Захарова Юлия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4793325" y="270500"/>
            <a:ext cx="4166400" cy="4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Корреляции между параметрами заявки</a:t>
            </a:r>
            <a:endParaRPr sz="1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000" y="983225"/>
            <a:ext cx="4643749" cy="385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>
            <p:ph type="title"/>
          </p:nvPr>
        </p:nvSpPr>
        <p:spPr>
          <a:xfrm>
            <a:off x="276475" y="2643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EDA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построена в ПО Polymatica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88" y="1355400"/>
            <a:ext cx="8770432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СПР построена  в ПО Polymatica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0649" y="418125"/>
            <a:ext cx="4935650" cy="430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213625" y="2255000"/>
            <a:ext cx="332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Бизнес-правило: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заявки заёмщиков с Debt/Income Ratio &gt; 2 отклоняются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13" y="5401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Две модели задеплоены в контейнер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688" y="1544875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Модель без случайной составляющей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 txBox="1"/>
          <p:nvPr>
            <p:ph idx="2" type="body"/>
          </p:nvPr>
        </p:nvSpPr>
        <p:spPr>
          <a:xfrm>
            <a:off x="4832388" y="1544875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Модель с случайной составляющей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290" y="1920350"/>
            <a:ext cx="2743312" cy="30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6675" y="2243675"/>
            <a:ext cx="2822349" cy="275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Десктоп приложение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311713" y="5401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920"/>
              <a:t>К одной из моделей можно делать запрос из .exe приложения</a:t>
            </a:r>
            <a:endParaRPr sz="1920"/>
          </a:p>
        </p:txBody>
      </p:sp>
      <p:pic>
        <p:nvPicPr>
          <p:cNvPr id="184" name="Google Shape;184;p28"/>
          <p:cNvPicPr preferRelativeResize="0"/>
          <p:nvPr/>
        </p:nvPicPr>
        <p:blipFill rotWithShape="1">
          <a:blip r:embed="rId3">
            <a:alphaModFix/>
          </a:blip>
          <a:srcRect b="6915" l="1470" r="6022" t="1609"/>
          <a:stretch/>
        </p:blipFill>
        <p:spPr>
          <a:xfrm>
            <a:off x="311725" y="2041825"/>
            <a:ext cx="5389951" cy="28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/>
        </p:nvSpPr>
        <p:spPr>
          <a:xfrm>
            <a:off x="349150" y="1402713"/>
            <a:ext cx="53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Merriweather"/>
                <a:ea typeface="Merriweather"/>
                <a:cs typeface="Merriweather"/>
                <a:sym typeface="Merriweather"/>
              </a:rPr>
              <a:t>Базовая форма: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9"/>
          <p:cNvPicPr preferRelativeResize="0"/>
          <p:nvPr/>
        </p:nvPicPr>
        <p:blipFill rotWithShape="1">
          <a:blip r:embed="rId3">
            <a:alphaModFix/>
          </a:blip>
          <a:srcRect b="3707" l="2789" r="1690" t="0"/>
          <a:stretch/>
        </p:blipFill>
        <p:spPr>
          <a:xfrm>
            <a:off x="260075" y="2751213"/>
            <a:ext cx="4039801" cy="218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/>
          <p:cNvPicPr preferRelativeResize="0"/>
          <p:nvPr/>
        </p:nvPicPr>
        <p:blipFill rotWithShape="1">
          <a:blip r:embed="rId4">
            <a:alphaModFix/>
          </a:blip>
          <a:srcRect b="10065" l="8178" r="6366" t="8824"/>
          <a:stretch/>
        </p:blipFill>
        <p:spPr>
          <a:xfrm>
            <a:off x="6217975" y="3103325"/>
            <a:ext cx="2143125" cy="147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 rotWithShape="1">
          <a:blip r:embed="rId5">
            <a:alphaModFix/>
          </a:blip>
          <a:srcRect b="3775" l="2598" r="1872" t="6109"/>
          <a:stretch/>
        </p:blipFill>
        <p:spPr>
          <a:xfrm>
            <a:off x="260075" y="305875"/>
            <a:ext cx="4039800" cy="213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29"/>
          <p:cNvCxnSpPr>
            <a:stCxn id="190" idx="3"/>
            <a:endCxn id="191" idx="1"/>
          </p:cNvCxnSpPr>
          <p:nvPr/>
        </p:nvCxnSpPr>
        <p:spPr>
          <a:xfrm>
            <a:off x="4299876" y="3842688"/>
            <a:ext cx="19182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4" name="Google Shape;19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8275" y="708088"/>
            <a:ext cx="2193975" cy="1332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29"/>
          <p:cNvCxnSpPr>
            <a:stCxn id="192" idx="3"/>
            <a:endCxn id="194" idx="1"/>
          </p:cNvCxnSpPr>
          <p:nvPr/>
        </p:nvCxnSpPr>
        <p:spPr>
          <a:xfrm>
            <a:off x="4299875" y="1374513"/>
            <a:ext cx="19785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Web-форма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1"/>
          <p:cNvPicPr preferRelativeResize="0"/>
          <p:nvPr/>
        </p:nvPicPr>
        <p:blipFill rotWithShape="1">
          <a:blip r:embed="rId3">
            <a:alphaModFix/>
          </a:blip>
          <a:srcRect b="30924" l="0" r="0" t="0"/>
          <a:stretch/>
        </p:blipFill>
        <p:spPr>
          <a:xfrm>
            <a:off x="2672113" y="4452150"/>
            <a:ext cx="3676275" cy="42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43343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6175" y="313250"/>
            <a:ext cx="3291650" cy="3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0575" y="-14412"/>
            <a:ext cx="2433425" cy="51723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31"/>
          <p:cNvCxnSpPr>
            <a:stCxn id="208" idx="1"/>
            <a:endCxn id="207" idx="2"/>
          </p:cNvCxnSpPr>
          <p:nvPr/>
        </p:nvCxnSpPr>
        <p:spPr>
          <a:xfrm rot="10800000">
            <a:off x="4571875" y="670348"/>
            <a:ext cx="2138700" cy="19014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31"/>
          <p:cNvCxnSpPr>
            <a:stCxn id="206" idx="3"/>
            <a:endCxn id="205" idx="0"/>
          </p:cNvCxnSpPr>
          <p:nvPr/>
        </p:nvCxnSpPr>
        <p:spPr>
          <a:xfrm>
            <a:off x="2433432" y="2571750"/>
            <a:ext cx="2076900" cy="18804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31"/>
          <p:cNvSpPr txBox="1"/>
          <p:nvPr/>
        </p:nvSpPr>
        <p:spPr>
          <a:xfrm>
            <a:off x="3303325" y="2253450"/>
            <a:ext cx="279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Merriweather"/>
                <a:ea typeface="Merriweather"/>
                <a:cs typeface="Merriweather"/>
                <a:sym typeface="Merriweather"/>
              </a:rPr>
              <a:t>Примеры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Merriweather"/>
                <a:ea typeface="Merriweather"/>
                <a:cs typeface="Merriweather"/>
                <a:sym typeface="Merriweather"/>
              </a:rPr>
              <a:t>использования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Исследование предметной области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4850"/>
            <a:ext cx="4921399" cy="385865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сообщений об ошибках</a:t>
            </a:r>
            <a:endParaRPr/>
          </a:p>
        </p:txBody>
      </p:sp>
      <p:sp>
        <p:nvSpPr>
          <p:cNvPr id="218" name="Google Shape;218;p32"/>
          <p:cNvSpPr txBox="1"/>
          <p:nvPr/>
        </p:nvSpPr>
        <p:spPr>
          <a:xfrm>
            <a:off x="5425025" y="1398875"/>
            <a:ext cx="30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Merriweather"/>
                <a:ea typeface="Merriweather"/>
                <a:cs typeface="Merriweather"/>
                <a:sym typeface="Merriweather"/>
              </a:rPr>
              <a:t>В приложении: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9150" y="1861475"/>
            <a:ext cx="2028475" cy="115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2300" y="3453750"/>
            <a:ext cx="1945325" cy="140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311700" y="539725"/>
            <a:ext cx="8690400" cy="18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Дашборды </a:t>
            </a:r>
            <a:r>
              <a:rPr lang="ru"/>
              <a:t> для мониторинга работы конвейера на этапе эксплуатации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63" y="152400"/>
            <a:ext cx="5943476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4"/>
          <p:cNvSpPr txBox="1"/>
          <p:nvPr>
            <p:ph idx="4294967295" type="title"/>
          </p:nvPr>
        </p:nvSpPr>
        <p:spPr>
          <a:xfrm>
            <a:off x="276475" y="2643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Train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313" y="152400"/>
            <a:ext cx="593937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5"/>
          <p:cNvSpPr txBox="1"/>
          <p:nvPr>
            <p:ph idx="4294967295" type="title"/>
          </p:nvPr>
        </p:nvSpPr>
        <p:spPr>
          <a:xfrm>
            <a:off x="276475" y="2643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200" y="152400"/>
            <a:ext cx="5911605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6"/>
          <p:cNvSpPr txBox="1"/>
          <p:nvPr>
            <p:ph idx="4294967295" type="title"/>
          </p:nvPr>
        </p:nvSpPr>
        <p:spPr>
          <a:xfrm>
            <a:off x="276475" y="2643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Test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idx="4294967295" type="title"/>
          </p:nvPr>
        </p:nvSpPr>
        <p:spPr>
          <a:xfrm>
            <a:off x="276475" y="2643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All</a:t>
            </a:r>
            <a:endParaRPr/>
          </a:p>
        </p:txBody>
      </p:sp>
      <p:pic>
        <p:nvPicPr>
          <p:cNvPr id="249" name="Google Shape;24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088" y="142300"/>
            <a:ext cx="5961825" cy="485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63" y="317110"/>
            <a:ext cx="7915276" cy="450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063" y="152400"/>
            <a:ext cx="852388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Дальнейшие перспективы</a:t>
            </a:r>
            <a:endParaRPr/>
          </a:p>
        </p:txBody>
      </p:sp>
      <p:sp>
        <p:nvSpPr>
          <p:cNvPr id="265" name="Google Shape;265;p40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0"/>
          <p:cNvSpPr txBox="1"/>
          <p:nvPr/>
        </p:nvSpPr>
        <p:spPr>
          <a:xfrm>
            <a:off x="3999875" y="1227450"/>
            <a:ext cx="4843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AutoNum type="arabicParenR"/>
            </a:pPr>
            <a:r>
              <a:rPr lang="ru">
                <a:latin typeface="Merriweather"/>
                <a:ea typeface="Merriweather"/>
                <a:cs typeface="Merriweather"/>
                <a:sym typeface="Merriweather"/>
              </a:rPr>
              <a:t>Хостинг web-формы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AutoNum type="arabicParenR"/>
            </a:pPr>
            <a:r>
              <a:rPr lang="ru">
                <a:latin typeface="Merriweather"/>
                <a:ea typeface="Merriweather"/>
                <a:cs typeface="Merriweather"/>
                <a:sym typeface="Merriweather"/>
              </a:rPr>
              <a:t>Дизайн приложения + удобный запуск для пользователя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AutoNum type="arabicParenR"/>
            </a:pPr>
            <a:r>
              <a:rPr lang="ru">
                <a:latin typeface="Merriweather"/>
                <a:ea typeface="Merriweather"/>
                <a:cs typeface="Merriweather"/>
                <a:sym typeface="Merriweather"/>
              </a:rPr>
              <a:t>Оптимизация скорости работы приложения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AutoNum type="arabicParenR"/>
            </a:pPr>
            <a:r>
              <a:rPr lang="ru">
                <a:latin typeface="Merriweather"/>
                <a:ea typeface="Merriweather"/>
                <a:cs typeface="Merriweather"/>
                <a:sym typeface="Merriweather"/>
              </a:rPr>
              <a:t>Разработать и внедрить методы расчета условий для одобренных заёмщиков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известных решений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509075" y="1401450"/>
            <a:ext cx="4531200" cy="23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Выделяемые преимущества:</a:t>
            </a:r>
            <a:endParaRPr b="1" sz="1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Char char="-"/>
            </a:pPr>
            <a:r>
              <a:rPr lang="ru" sz="1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увеличение прибыли за счет оптимизации (скорость и автоматизация) обработки заявки </a:t>
            </a:r>
            <a:endParaRPr sz="1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Char char="-"/>
            </a:pPr>
            <a:r>
              <a:rPr lang="ru" sz="1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прием решения на основе полной и корректной информации</a:t>
            </a:r>
            <a:endParaRPr sz="1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известных решений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4493775" y="1010050"/>
            <a:ext cx="4615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Функционал:</a:t>
            </a:r>
            <a:endParaRPr b="1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1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1) Проверка во внутренних источниках организации</a:t>
            </a:r>
            <a:endParaRPr>
              <a:solidFill>
                <a:schemeClr val="accent1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1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2) Проверка во внешних сервисах. </a:t>
            </a:r>
            <a:endParaRPr>
              <a:solidFill>
                <a:schemeClr val="accent1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1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3) Проверка по бизнес-правилам (BRMS). </a:t>
            </a:r>
            <a:endParaRPr>
              <a:solidFill>
                <a:schemeClr val="accent1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1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4) Скоринговая проверка.</a:t>
            </a:r>
            <a:endParaRPr>
              <a:solidFill>
                <a:schemeClr val="accent1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1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5) Принятие решения</a:t>
            </a:r>
            <a:endParaRPr>
              <a:solidFill>
                <a:schemeClr val="accent1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1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6) Мониторинг работы конвейера.</a:t>
            </a:r>
            <a:endParaRPr>
              <a:solidFill>
                <a:schemeClr val="accent1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1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7) Формирование аналитической отчетности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238675" y="2963350"/>
            <a:ext cx="1275300" cy="62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Схема кредитного конвейера (СПР)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1854975" y="3845400"/>
            <a:ext cx="1347900" cy="80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1891275" y="1644575"/>
            <a:ext cx="1275300" cy="107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3661750" y="2856200"/>
            <a:ext cx="1347900" cy="84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5313463" y="2856250"/>
            <a:ext cx="1388700" cy="84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7191950" y="2963350"/>
            <a:ext cx="1275300" cy="62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Google Shape;94;p17"/>
          <p:cNvCxnSpPr>
            <a:stCxn id="87" idx="3"/>
            <a:endCxn id="90" idx="1"/>
          </p:cNvCxnSpPr>
          <p:nvPr/>
        </p:nvCxnSpPr>
        <p:spPr>
          <a:xfrm flipH="1" rot="10800000">
            <a:off x="1513975" y="2179600"/>
            <a:ext cx="377400" cy="10956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7"/>
          <p:cNvCxnSpPr>
            <a:stCxn id="87" idx="3"/>
            <a:endCxn id="89" idx="1"/>
          </p:cNvCxnSpPr>
          <p:nvPr/>
        </p:nvCxnSpPr>
        <p:spPr>
          <a:xfrm>
            <a:off x="1513975" y="3275200"/>
            <a:ext cx="341100" cy="970500"/>
          </a:xfrm>
          <a:prstGeom prst="bentConnector3">
            <a:avLst>
              <a:gd fmla="val 5336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7"/>
          <p:cNvCxnSpPr>
            <a:stCxn id="90" idx="3"/>
            <a:endCxn id="91" idx="1"/>
          </p:cNvCxnSpPr>
          <p:nvPr/>
        </p:nvCxnSpPr>
        <p:spPr>
          <a:xfrm>
            <a:off x="3166575" y="2179625"/>
            <a:ext cx="495300" cy="10998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7"/>
          <p:cNvCxnSpPr>
            <a:stCxn id="91" idx="3"/>
            <a:endCxn id="92" idx="1"/>
          </p:cNvCxnSpPr>
          <p:nvPr/>
        </p:nvCxnSpPr>
        <p:spPr>
          <a:xfrm>
            <a:off x="5009650" y="3279500"/>
            <a:ext cx="303900" cy="6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7"/>
          <p:cNvCxnSpPr>
            <a:stCxn id="92" idx="3"/>
            <a:endCxn id="93" idx="1"/>
          </p:cNvCxnSpPr>
          <p:nvPr/>
        </p:nvCxnSpPr>
        <p:spPr>
          <a:xfrm flipH="1" rot="10800000">
            <a:off x="6702163" y="3275050"/>
            <a:ext cx="489900" cy="45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7"/>
          <p:cNvSpPr txBox="1"/>
          <p:nvPr/>
        </p:nvSpPr>
        <p:spPr>
          <a:xfrm>
            <a:off x="313800" y="3075100"/>
            <a:ext cx="108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Заявка</a:t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1972925" y="1779425"/>
            <a:ext cx="1112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Запрос к внешним источникам данных</a:t>
            </a:r>
            <a:endParaRPr sz="10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1938213" y="3945450"/>
            <a:ext cx="1181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Корпоративное хранилище данных</a:t>
            </a:r>
            <a:endParaRPr sz="9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791788" y="3027100"/>
            <a:ext cx="1087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Модельная оценка</a:t>
            </a:r>
            <a:endParaRPr sz="11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5463962" y="2998150"/>
            <a:ext cx="1087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Бизнес-</a:t>
            </a:r>
            <a:endParaRPr sz="11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правила</a:t>
            </a:r>
            <a:endParaRPr sz="11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7285738" y="3075100"/>
            <a:ext cx="108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Результат</a:t>
            </a:r>
            <a:endParaRPr sz="11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05" name="Google Shape;105;p17"/>
          <p:cNvCxnSpPr>
            <a:stCxn id="91" idx="1"/>
            <a:endCxn id="89" idx="3"/>
          </p:cNvCxnSpPr>
          <p:nvPr/>
        </p:nvCxnSpPr>
        <p:spPr>
          <a:xfrm flipH="1">
            <a:off x="3202750" y="3279500"/>
            <a:ext cx="459000" cy="966000"/>
          </a:xfrm>
          <a:prstGeom prst="bentConnector3">
            <a:avLst>
              <a:gd fmla="val 524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Анализ данных</a:t>
            </a:r>
            <a:endParaRPr sz="3600"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1700" y="2121425"/>
            <a:ext cx="8439000" cy="22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latin typeface="Merriweather"/>
                <a:ea typeface="Merriweather"/>
                <a:cs typeface="Merriweather"/>
                <a:sym typeface="Merriweather"/>
              </a:rPr>
              <a:t>Набор данных о долевом участии в строительстве жилья (HMEQ) содержит базовую информацию и информацию об эффективности кредитования по 5960 недавним займам на долевое участие в строительстве жилья. Целевой показатель (BAD) - это двоичная переменная, указывающая, допустил ли заявитель в конечном итоге дефолт или был серьезным правонарушителем. Этот неблагоприятный исход имел место в 1189 случаях (20%). Для каждого заявителя было записано 12 входных переменных.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276475" y="2643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EDA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b="0" l="3157" r="0" t="0"/>
          <a:stretch/>
        </p:blipFill>
        <p:spPr>
          <a:xfrm>
            <a:off x="4734150" y="696950"/>
            <a:ext cx="4085950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263" y="3206750"/>
            <a:ext cx="4085974" cy="18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276475" y="4396650"/>
            <a:ext cx="40209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HomeImp = home improvement;</a:t>
            </a:r>
            <a:endParaRPr sz="105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DebtCon= debt consolidation which means taking out a new loan to pay off other liabilities and consumer debts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4684900" y="2837175"/>
            <a:ext cx="41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Причины выдачи кредитов (REASON)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4660275" y="100725"/>
            <a:ext cx="413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Распределение величины кредита (LOAN) 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276475" y="2643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EDA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4684900" y="2837175"/>
            <a:ext cx="413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Распределение количества кредитных линий (CLNO)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4660275" y="100725"/>
            <a:ext cx="413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Распределение просроченных кредитных линий (DELINQ)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0" l="4580" r="0" t="0"/>
          <a:stretch/>
        </p:blipFill>
        <p:spPr>
          <a:xfrm>
            <a:off x="4684900" y="645675"/>
            <a:ext cx="3356400" cy="20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4900" y="3328550"/>
            <a:ext cx="3548425" cy="160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276475" y="2643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EDA</a:t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4660275" y="2439175"/>
            <a:ext cx="41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Количество лет на текущей работе (YOJ)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4660275" y="100725"/>
            <a:ext cx="41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Категории профессий заёмщиков (JOB)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450" y="562025"/>
            <a:ext cx="2588878" cy="181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4450" y="3105767"/>
            <a:ext cx="4135199" cy="1808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