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70" r:id="rId11"/>
    <p:sldId id="271" r:id="rId12"/>
    <p:sldId id="272" r:id="rId13"/>
    <p:sldId id="269" r:id="rId14"/>
    <p:sldId id="277" r:id="rId15"/>
    <p:sldId id="273" r:id="rId16"/>
    <p:sldId id="27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5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2020. 5. 5.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2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2020. 5. 5.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2020. 5. 5.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11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2020. 5. 5.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3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2020. 5. 5.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49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2020. 5. 5.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31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2020. 5. 5.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26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2020. 5. 5.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50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2020. 5. 5.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21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2020. 5. 5.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33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2020. 5. 5.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52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2020. 5. 5.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34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naver.com/PostView.nhn?blogId=hdj20&amp;logNo=4015594402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unabated.tistory.com/entry/mail-%EC%A0%84%EC%86%A1%EC%9D%98-%EC%9B%90%EB%A6%A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ux.co.kr/unixwebhosting/telnet/#1.%20telnet%EC%9D%B4%EB%9E%8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둥근 사각형 1"/>
          <p:cNvSpPr/>
          <p:nvPr/>
        </p:nvSpPr>
        <p:spPr>
          <a:xfrm flipH="1">
            <a:off x="863600" y="444500"/>
            <a:ext cx="11328400" cy="6413500"/>
          </a:xfrm>
          <a:prstGeom prst="round1Rect">
            <a:avLst>
              <a:gd name="adj" fmla="val 3217"/>
            </a:avLst>
          </a:prstGeom>
          <a:solidFill>
            <a:srgbClr val="5A497D"/>
          </a:solidFill>
          <a:ln>
            <a:noFill/>
          </a:ln>
          <a:effectLst>
            <a:outerShdw blurRad="457200" dist="88900" dir="135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61590" y="1663690"/>
            <a:ext cx="78409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 err="1">
                <a:solidFill>
                  <a:schemeClr val="bg1"/>
                </a:solidFill>
              </a:rPr>
              <a:t>네프</a:t>
            </a:r>
            <a:r>
              <a:rPr lang="ko-KR" altLang="en-US" sz="3600" dirty="0">
                <a:solidFill>
                  <a:schemeClr val="bg1"/>
                </a:solidFill>
              </a:rPr>
              <a:t> 과목 </a:t>
            </a:r>
            <a:r>
              <a:rPr lang="en-US" altLang="ko-KR" sz="3600" dirty="0">
                <a:solidFill>
                  <a:schemeClr val="bg1"/>
                </a:solidFill>
              </a:rPr>
              <a:t>1</a:t>
            </a:r>
            <a:r>
              <a:rPr lang="ko-KR" altLang="en-US" sz="3600" dirty="0" err="1">
                <a:solidFill>
                  <a:schemeClr val="bg1"/>
                </a:solidFill>
              </a:rPr>
              <a:t>차과제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endParaRPr lang="en-US" altLang="ko-KR" sz="3600" dirty="0">
              <a:solidFill>
                <a:schemeClr val="bg1"/>
              </a:solidFill>
            </a:endParaRPr>
          </a:p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(</a:t>
            </a:r>
            <a:r>
              <a:rPr lang="en-US" altLang="ko-KR" sz="3600" dirty="0" err="1">
                <a:solidFill>
                  <a:srgbClr val="FB787E"/>
                </a:solidFill>
              </a:rPr>
              <a:t>unix</a:t>
            </a:r>
            <a:r>
              <a:rPr lang="en-US" altLang="ko-KR" sz="3600" dirty="0">
                <a:solidFill>
                  <a:schemeClr val="bg1"/>
                </a:solidFill>
              </a:rPr>
              <a:t> </a:t>
            </a:r>
            <a:r>
              <a:rPr lang="ko-KR" altLang="en-US" sz="3600" dirty="0">
                <a:solidFill>
                  <a:schemeClr val="bg1"/>
                </a:solidFill>
              </a:rPr>
              <a:t>네트워크 프로그램 조사</a:t>
            </a:r>
            <a:r>
              <a:rPr lang="en-US" altLang="ko-KR" sz="3600" dirty="0">
                <a:solidFill>
                  <a:schemeClr val="bg1"/>
                </a:solidFill>
              </a:rPr>
              <a:t>)</a:t>
            </a:r>
          </a:p>
          <a:p>
            <a:pPr algn="ctr"/>
            <a:endParaRPr lang="en-US" altLang="ko-KR" sz="2800" dirty="0">
              <a:solidFill>
                <a:schemeClr val="bg1"/>
              </a:solidFill>
            </a:endParaRPr>
          </a:p>
          <a:p>
            <a:pPr algn="ctr"/>
            <a:endParaRPr lang="en-US" altLang="ko-KR" sz="2800" dirty="0">
              <a:solidFill>
                <a:schemeClr val="bg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 </a:t>
            </a:r>
            <a:endParaRPr lang="ko-KR" altLang="en-US" sz="3200" dirty="0">
              <a:solidFill>
                <a:schemeClr val="bg1"/>
              </a:solidFill>
            </a:endParaRPr>
          </a:p>
          <a:p>
            <a:pPr algn="ctr"/>
            <a:r>
              <a:rPr lang="ko-KR" altLang="en-US" sz="2800" dirty="0" err="1">
                <a:solidFill>
                  <a:schemeClr val="bg1"/>
                </a:solidFill>
              </a:rPr>
              <a:t>권한길</a:t>
            </a:r>
            <a:r>
              <a:rPr lang="en-US" altLang="ko-KR" sz="2800" dirty="0">
                <a:solidFill>
                  <a:schemeClr val="bg1"/>
                </a:solidFill>
              </a:rPr>
              <a:t>(2017154043) </a:t>
            </a:r>
          </a:p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컴퓨터공학전공 </a:t>
            </a:r>
            <a:r>
              <a:rPr lang="en-US" altLang="ko-KR" sz="2800" dirty="0">
                <a:solidFill>
                  <a:schemeClr val="bg1"/>
                </a:solidFill>
              </a:rPr>
              <a:t>4</a:t>
            </a:r>
            <a:r>
              <a:rPr lang="ko-KR" altLang="en-US" sz="2800" dirty="0">
                <a:solidFill>
                  <a:schemeClr val="bg1"/>
                </a:solidFill>
              </a:rPr>
              <a:t>학년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>
                <a:solidFill>
                  <a:schemeClr val="bg1"/>
                </a:solidFill>
              </a:rPr>
              <a:t>2020. 5. 5 </a:t>
            </a:r>
            <a:endParaRPr lang="ko-KR" altLang="en-US" sz="3200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한쪽 모서리가 둥근 사각형 3"/>
          <p:cNvSpPr/>
          <p:nvPr/>
        </p:nvSpPr>
        <p:spPr>
          <a:xfrm flipH="1">
            <a:off x="961901" y="546264"/>
            <a:ext cx="11230098" cy="6311735"/>
          </a:xfrm>
          <a:prstGeom prst="round1Rect">
            <a:avLst>
              <a:gd name="adj" fmla="val 1909"/>
            </a:avLst>
          </a:prstGeom>
          <a:noFill/>
          <a:ln>
            <a:solidFill>
              <a:srgbClr val="46396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308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543018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클라이언트가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FB85ED6E-7AF3-DC42-8A2C-DF19C2709C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1653" b="-927"/>
          <a:stretch/>
        </p:blipFill>
        <p:spPr>
          <a:xfrm>
            <a:off x="7606313" y="3264183"/>
            <a:ext cx="4374776" cy="3588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C9F94E4-E355-C748-BD43-E6904937DF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53" b="11385"/>
          <a:stretch/>
        </p:blipFill>
        <p:spPr>
          <a:xfrm>
            <a:off x="7606314" y="4659956"/>
            <a:ext cx="4374776" cy="517686"/>
          </a:xfrm>
          <a:prstGeom prst="rect">
            <a:avLst/>
          </a:prstGeom>
        </p:spPr>
      </p:pic>
      <p:sp>
        <p:nvSpPr>
          <p:cNvPr id="11" name="아래쪽 화살표[D] 10">
            <a:extLst>
              <a:ext uri="{FF2B5EF4-FFF2-40B4-BE49-F238E27FC236}">
                <a16:creationId xmlns:a16="http://schemas.microsoft.com/office/drawing/2014/main" id="{5B079E78-67AB-5540-9F5B-C5B28191BD8F}"/>
              </a:ext>
            </a:extLst>
          </p:cNvPr>
          <p:cNvSpPr/>
          <p:nvPr/>
        </p:nvSpPr>
        <p:spPr>
          <a:xfrm>
            <a:off x="9262754" y="3835729"/>
            <a:ext cx="415636" cy="605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B9554-4C65-3043-BFA9-5EA5BEE7E1C3}"/>
              </a:ext>
            </a:extLst>
          </p:cNvPr>
          <p:cNvSpPr txBox="1"/>
          <p:nvPr/>
        </p:nvSpPr>
        <p:spPr>
          <a:xfrm>
            <a:off x="941746" y="1543792"/>
            <a:ext cx="81191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설정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endParaRPr lang="en-US" altLang="ko-KR" b="1" dirty="0"/>
          </a:p>
          <a:p>
            <a:r>
              <a:rPr lang="en" altLang="ko-Kore-KR" b="1" dirty="0"/>
              <a:t>Telnet </a:t>
            </a:r>
            <a:r>
              <a:rPr lang="ko-KR" altLang="en-US" b="1" dirty="0"/>
              <a:t>서버 설치하기</a:t>
            </a:r>
            <a:endParaRPr lang="en-US" altLang="ko-KR" b="1" dirty="0"/>
          </a:p>
          <a:p>
            <a:r>
              <a:rPr kumimoji="1" lang="en-US" altLang="ko-KR" b="1" dirty="0"/>
              <a:t>-</a:t>
            </a:r>
            <a:r>
              <a:rPr kumimoji="1" lang="ko-KR" altLang="en-US" b="1" dirty="0"/>
              <a:t>설치 유무 확인 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</a:t>
            </a:r>
            <a:r>
              <a:rPr kumimoji="1" lang="en-US" altLang="ko-KR" b="1" dirty="0" err="1"/>
              <a:t>dpkg</a:t>
            </a:r>
            <a:r>
              <a:rPr kumimoji="1" lang="en-US" altLang="ko-KR" b="1" dirty="0"/>
              <a:t> –s </a:t>
            </a:r>
            <a:r>
              <a:rPr kumimoji="1" lang="en-US" altLang="ko-KR" b="1" dirty="0" err="1"/>
              <a:t>telnetd</a:t>
            </a:r>
            <a:endParaRPr kumimoji="1" lang="en-US" altLang="ko-KR" b="1" dirty="0"/>
          </a:p>
          <a:p>
            <a:r>
              <a:rPr kumimoji="1" lang="en-US" altLang="ko-KR" b="1" dirty="0"/>
              <a:t>-telnet </a:t>
            </a:r>
            <a:r>
              <a:rPr kumimoji="1" lang="ko-KR" altLang="en-US" b="1" dirty="0"/>
              <a:t>설치 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</a:t>
            </a:r>
            <a:r>
              <a:rPr kumimoji="1" lang="en-US" altLang="ko-KR" b="1" dirty="0" err="1"/>
              <a:t>sudo</a:t>
            </a:r>
            <a:r>
              <a:rPr kumimoji="1" lang="en-US" altLang="ko-KR" b="1" dirty="0"/>
              <a:t> apt-get install </a:t>
            </a:r>
            <a:r>
              <a:rPr kumimoji="1" lang="en-US" altLang="ko-KR" b="1" dirty="0" err="1"/>
              <a:t>telnetd</a:t>
            </a:r>
            <a:endParaRPr kumimoji="1" lang="en-US" altLang="ko-KR" b="1" dirty="0"/>
          </a:p>
          <a:p>
            <a:endParaRPr lang="en" altLang="ko-Kore-KR" b="1" dirty="0"/>
          </a:p>
          <a:p>
            <a:r>
              <a:rPr lang="en" altLang="ko-Kore-KR" b="1" dirty="0"/>
              <a:t>Telnet </a:t>
            </a:r>
            <a:r>
              <a:rPr lang="ko-KR" altLang="en-US" b="1" dirty="0"/>
              <a:t>사용방법</a:t>
            </a:r>
            <a:endParaRPr lang="ko-KR" altLang="en-US" dirty="0"/>
          </a:p>
          <a:p>
            <a:r>
              <a:rPr lang="ko-KR" altLang="en-US" dirty="0"/>
              <a:t>유닉스 명령어로 텔넷 접속 후 사용할 수 있는 명령어들입니다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-</a:t>
            </a:r>
            <a:r>
              <a:rPr lang="en" altLang="ko-Kore-KR" b="1" dirty="0"/>
              <a:t>ls</a:t>
            </a:r>
            <a:r>
              <a:rPr lang="en" altLang="ko-Kore-KR" dirty="0"/>
              <a:t> (List contents of a directory)</a:t>
            </a:r>
            <a:br>
              <a:rPr lang="en" altLang="ko-Kore-KR" dirty="0"/>
            </a:br>
            <a:r>
              <a:rPr lang="ko-KR" altLang="en-US" dirty="0"/>
              <a:t>파일이 있는 디렉토리의 리스트를 보여 주는 명령입니다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-</a:t>
            </a:r>
            <a:r>
              <a:rPr lang="en" altLang="ko-Kore-KR" b="1" dirty="0"/>
              <a:t>cd</a:t>
            </a:r>
            <a:r>
              <a:rPr lang="en-US" altLang="ko-KR" b="1" dirty="0"/>
              <a:t>-</a:t>
            </a:r>
            <a:r>
              <a:rPr lang="ko-KR" altLang="en-US" b="1" dirty="0"/>
              <a:t> </a:t>
            </a:r>
            <a:r>
              <a:rPr lang="en" altLang="ko-Kore-KR" dirty="0"/>
              <a:t>cd </a:t>
            </a:r>
            <a:r>
              <a:rPr lang="ko-KR" altLang="en-US" dirty="0"/>
              <a:t>디렉토리 이름을 사용하여 디렉토리를 </a:t>
            </a:r>
            <a:r>
              <a:rPr lang="ko-KR" altLang="en-US" dirty="0" err="1"/>
              <a:t>바꿀수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-</a:t>
            </a:r>
            <a:r>
              <a:rPr lang="en" altLang="ko-Kore-KR" b="1" dirty="0"/>
              <a:t>cp</a:t>
            </a:r>
            <a:r>
              <a:rPr lang="en" altLang="ko-Kore-KR" dirty="0"/>
              <a:t> - copy</a:t>
            </a:r>
            <a:br>
              <a:rPr lang="en" altLang="ko-Kore-KR" dirty="0"/>
            </a:br>
            <a:r>
              <a:rPr lang="ko-KR" altLang="en-US" dirty="0"/>
              <a:t>화일을 복사하고자 </a:t>
            </a:r>
            <a:r>
              <a:rPr lang="ko-KR" altLang="en-US" dirty="0" err="1"/>
              <a:t>할때</a:t>
            </a:r>
            <a:r>
              <a:rPr lang="ko-KR" altLang="en-US" dirty="0"/>
              <a:t> 사용합니다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-</a:t>
            </a:r>
            <a:r>
              <a:rPr lang="en-US" altLang="ko-Kore-KR" b="1" dirty="0"/>
              <a:t>r</a:t>
            </a:r>
            <a:r>
              <a:rPr lang="en" altLang="ko-Kore-KR" b="1" dirty="0"/>
              <a:t>m</a:t>
            </a:r>
            <a:r>
              <a:rPr lang="en" altLang="ko-Kore-KR" dirty="0"/>
              <a:t> - remove</a:t>
            </a:r>
            <a:br>
              <a:rPr lang="en" altLang="ko-Kore-KR" dirty="0"/>
            </a:br>
            <a:r>
              <a:rPr lang="ko-KR" altLang="en-US" dirty="0"/>
              <a:t>파일을 </a:t>
            </a:r>
            <a:r>
              <a:rPr lang="ko-KR" altLang="en-US" dirty="0" err="1"/>
              <a:t>지울때</a:t>
            </a:r>
            <a:r>
              <a:rPr lang="ko-KR" altLang="en-US" dirty="0"/>
              <a:t> 사용하는 명령어입니다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-</a:t>
            </a:r>
            <a:r>
              <a:rPr lang="en" altLang="ko-Kore-KR" b="1" dirty="0" err="1"/>
              <a:t>pwd</a:t>
            </a:r>
            <a:r>
              <a:rPr lang="en" altLang="ko-Kore-KR" dirty="0"/>
              <a:t> - </a:t>
            </a:r>
            <a:r>
              <a:rPr lang="ko-KR" altLang="en-US" dirty="0"/>
              <a:t>현재의 디렉토리 표시</a:t>
            </a:r>
            <a:endParaRPr lang="en-US" altLang="ko-KR" dirty="0"/>
          </a:p>
          <a:p>
            <a:r>
              <a:rPr lang="en-US" altLang="ko-KR" b="1" dirty="0"/>
              <a:t>-</a:t>
            </a:r>
            <a:r>
              <a:rPr lang="en" altLang="ko-Kore-KR" b="1" dirty="0"/>
              <a:t>Pico-</a:t>
            </a:r>
            <a:r>
              <a:rPr lang="ko-KR" altLang="en-US" dirty="0"/>
              <a:t>유닉스 상의 텍스트 에디터 입니다</a:t>
            </a:r>
            <a:r>
              <a:rPr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EC23EC-3B9C-0748-BE96-9FD75DBBCC34}"/>
              </a:ext>
            </a:extLst>
          </p:cNvPr>
          <p:cNvSpPr/>
          <p:nvPr/>
        </p:nvSpPr>
        <p:spPr>
          <a:xfrm>
            <a:off x="1082731" y="463008"/>
            <a:ext cx="1463479" cy="655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TELNET</a:t>
            </a:r>
          </a:p>
        </p:txBody>
      </p:sp>
    </p:spTree>
    <p:extLst>
      <p:ext uri="{BB962C8B-B14F-4D97-AF65-F5344CB8AC3E}">
        <p14:creationId xmlns:p14="http://schemas.microsoft.com/office/powerpoint/2010/main" val="369275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543018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클라이언트가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174955" y="451578"/>
            <a:ext cx="867545" cy="655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SSH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4FFD27-6058-C941-ABFE-F9D06B30BA68}"/>
              </a:ext>
            </a:extLst>
          </p:cNvPr>
          <p:cNvSpPr txBox="1"/>
          <p:nvPr/>
        </p:nvSpPr>
        <p:spPr>
          <a:xfrm>
            <a:off x="1250503" y="1631576"/>
            <a:ext cx="92202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프로그램 이름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en-US" altLang="ko-KR" sz="2000" dirty="0" err="1"/>
              <a:t>ssh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용도</a:t>
            </a:r>
            <a:r>
              <a:rPr kumimoji="1" lang="en-US" altLang="ko-KR" sz="2000" dirty="0"/>
              <a:t>:SSH(Secure Shell)</a:t>
            </a:r>
            <a:r>
              <a:rPr kumimoji="1" lang="ko-KR" altLang="en-US" sz="2000" dirty="0"/>
              <a:t>는 원격지 호스트 컴퓨터에 접속하기 위해 사용되는 인터넷 프로토콜이다</a:t>
            </a:r>
            <a:r>
              <a:rPr kumimoji="1" lang="en-US" altLang="ko-KR" sz="2000" dirty="0"/>
              <a:t>. </a:t>
            </a:r>
            <a:r>
              <a:rPr kumimoji="1" lang="ko-KR" altLang="en-US" sz="2000" dirty="0"/>
              <a:t>뜻 그대로 보안 셸이다</a:t>
            </a:r>
            <a:r>
              <a:rPr kumimoji="1" lang="en-US" altLang="ko-KR" sz="2000" dirty="0"/>
              <a:t>. </a:t>
            </a:r>
            <a:r>
              <a:rPr kumimoji="1" lang="ko-KR" altLang="en-US" sz="2000" dirty="0"/>
              <a:t>기존의 유닉스 시스템 셸에 원격 접속하기 위해 사용하던 텔넷은 암호화가 이루어지지 않아 계정 정보가 탈취될 위험이 높으므로</a:t>
            </a:r>
            <a:r>
              <a:rPr kumimoji="1" lang="en-US" altLang="ko-KR" sz="2000" dirty="0"/>
              <a:t>, </a:t>
            </a:r>
            <a:r>
              <a:rPr kumimoji="1" lang="ko-KR" altLang="en-US" sz="2000" dirty="0"/>
              <a:t>여기에 암호화 기능을 추가하여 </a:t>
            </a:r>
            <a:r>
              <a:rPr kumimoji="1" lang="en-US" altLang="ko-KR" sz="2000" dirty="0"/>
              <a:t>1995</a:t>
            </a:r>
            <a:r>
              <a:rPr kumimoji="1" lang="ko-KR" altLang="en-US" sz="2000" dirty="0"/>
              <a:t>년에 나온 프로토콜이다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특징</a:t>
            </a:r>
            <a:r>
              <a:rPr kumimoji="1" lang="en-US" altLang="ko-KR" sz="2000" dirty="0"/>
              <a:t>:</a:t>
            </a:r>
          </a:p>
          <a:p>
            <a:r>
              <a:rPr kumimoji="1" lang="ko-KR" altLang="en-US" sz="2000" dirty="0"/>
              <a:t>보안 접속을 통한 </a:t>
            </a:r>
            <a:r>
              <a:rPr kumimoji="1" lang="en-US" altLang="ko-KR" sz="2000" dirty="0" err="1"/>
              <a:t>rsh</a:t>
            </a:r>
            <a:r>
              <a:rPr kumimoji="1" lang="en-US" altLang="ko-KR" sz="2000" dirty="0"/>
              <a:t>, </a:t>
            </a:r>
            <a:r>
              <a:rPr kumimoji="1" lang="en-US" altLang="ko-KR" sz="2000" dirty="0" err="1"/>
              <a:t>rcp</a:t>
            </a:r>
            <a:r>
              <a:rPr kumimoji="1" lang="en-US" altLang="ko-KR" sz="2000" dirty="0"/>
              <a:t>, rlogin, </a:t>
            </a:r>
            <a:r>
              <a:rPr kumimoji="1" lang="en-US" altLang="ko-KR" sz="2000" dirty="0" err="1"/>
              <a:t>rexec</a:t>
            </a:r>
            <a:r>
              <a:rPr kumimoji="1" lang="en-US" altLang="ko-KR" sz="2000" dirty="0"/>
              <a:t>, telnet, ftp </a:t>
            </a:r>
            <a:r>
              <a:rPr kumimoji="1" lang="ko-KR" altLang="en-US" sz="2000" dirty="0"/>
              <a:t>등을 제공</a:t>
            </a:r>
            <a:r>
              <a:rPr kumimoji="1" lang="en-US" altLang="ko-KR" sz="2000" dirty="0"/>
              <a:t>.</a:t>
            </a:r>
          </a:p>
          <a:p>
            <a:r>
              <a:rPr kumimoji="1" lang="en-US" altLang="ko-KR" sz="2000" dirty="0"/>
              <a:t>IP spoofing (IP</a:t>
            </a:r>
            <a:r>
              <a:rPr kumimoji="1" lang="ko-KR" altLang="en-US" sz="2000" dirty="0" err="1"/>
              <a:t>스푸핑</a:t>
            </a:r>
            <a:r>
              <a:rPr kumimoji="1" lang="en-US" altLang="ko-KR" sz="2000" dirty="0"/>
              <a:t>, </a:t>
            </a:r>
            <a:r>
              <a:rPr kumimoji="1" lang="ko-KR" altLang="en-US" sz="2000" dirty="0" err="1"/>
              <a:t>아이피</a:t>
            </a:r>
            <a:r>
              <a:rPr kumimoji="1" lang="ko-KR" altLang="en-US" sz="2000" dirty="0"/>
              <a:t> 위</a:t>
            </a:r>
            <a:r>
              <a:rPr kumimoji="1" lang="en-US" altLang="ko-KR" sz="2000" dirty="0"/>
              <a:t>/</a:t>
            </a:r>
            <a:r>
              <a:rPr kumimoji="1" lang="ko-KR" altLang="en-US" sz="2000" dirty="0"/>
              <a:t>변조 </a:t>
            </a:r>
            <a:r>
              <a:rPr kumimoji="1" lang="ko-KR" altLang="en-US" sz="2000" dirty="0" err="1"/>
              <a:t>기법중</a:t>
            </a:r>
            <a:r>
              <a:rPr kumimoji="1" lang="ko-KR" altLang="en-US" sz="2000" dirty="0"/>
              <a:t> 하나</a:t>
            </a:r>
            <a:r>
              <a:rPr kumimoji="1" lang="en-US" altLang="ko-KR" sz="2000" dirty="0"/>
              <a:t>)</a:t>
            </a:r>
            <a:r>
              <a:rPr kumimoji="1" lang="ko-KR" altLang="en-US" sz="2000" dirty="0"/>
              <a:t>을 방지하기 위한 기능을 제공</a:t>
            </a:r>
            <a:r>
              <a:rPr kumimoji="1" lang="en-US" altLang="ko-KR" sz="2000" dirty="0"/>
              <a:t>.</a:t>
            </a:r>
          </a:p>
          <a:p>
            <a:r>
              <a:rPr kumimoji="1" lang="en-US" altLang="ko-KR" sz="2000" dirty="0"/>
              <a:t>X11 </a:t>
            </a:r>
            <a:r>
              <a:rPr kumimoji="1" lang="ko-KR" altLang="en-US" sz="2000" dirty="0"/>
              <a:t>패킷 </a:t>
            </a:r>
            <a:r>
              <a:rPr kumimoji="1" lang="ko-KR" altLang="en-US" sz="2000" dirty="0" err="1"/>
              <a:t>포워딩</a:t>
            </a:r>
            <a:r>
              <a:rPr kumimoji="1" lang="ko-KR" altLang="en-US" sz="2000" dirty="0"/>
              <a:t> 및 일반적인 </a:t>
            </a:r>
            <a:r>
              <a:rPr kumimoji="1" lang="en-US" altLang="ko-KR" sz="2000" dirty="0"/>
              <a:t>TCP/IP </a:t>
            </a:r>
            <a:r>
              <a:rPr kumimoji="1" lang="ko-KR" altLang="en-US" sz="2000" dirty="0"/>
              <a:t>패킷 </a:t>
            </a:r>
            <a:r>
              <a:rPr kumimoji="1" lang="ko-KR" altLang="en-US" sz="2000" dirty="0" err="1"/>
              <a:t>포워딩을</a:t>
            </a:r>
            <a:r>
              <a:rPr kumimoji="1" lang="ko-KR" altLang="en-US" sz="2000" dirty="0"/>
              <a:t> 제공</a:t>
            </a:r>
            <a:r>
              <a:rPr kumimoji="1"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7574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543018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클라이언트가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4FFD27-6058-C941-ABFE-F9D06B30BA68}"/>
              </a:ext>
            </a:extLst>
          </p:cNvPr>
          <p:cNvSpPr txBox="1"/>
          <p:nvPr/>
        </p:nvSpPr>
        <p:spPr>
          <a:xfrm>
            <a:off x="1250503" y="1631576"/>
            <a:ext cx="92202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구성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SSH </a:t>
            </a:r>
            <a:r>
              <a:rPr kumimoji="1" lang="ko-KR" altLang="en-US" sz="2000" dirty="0"/>
              <a:t>키</a:t>
            </a:r>
            <a:r>
              <a:rPr kumimoji="1" lang="en-US" altLang="ko-KR" sz="2000" dirty="0"/>
              <a:t>(Key)</a:t>
            </a:r>
            <a:r>
              <a:rPr kumimoji="1" lang="ko-KR" altLang="en-US" sz="2000" dirty="0"/>
              <a:t>는 공개키</a:t>
            </a:r>
            <a:r>
              <a:rPr kumimoji="1" lang="en-US" altLang="ko-KR" sz="2000" dirty="0"/>
              <a:t>(public key)</a:t>
            </a:r>
            <a:r>
              <a:rPr kumimoji="1" lang="ko-KR" altLang="en-US" sz="2000" dirty="0"/>
              <a:t>와 </a:t>
            </a:r>
            <a:r>
              <a:rPr kumimoji="1" lang="ko-KR" altLang="en-US" sz="2000" dirty="0" err="1"/>
              <a:t>비공개키</a:t>
            </a:r>
            <a:r>
              <a:rPr kumimoji="1" lang="en-US" altLang="ko-KR" sz="2000" dirty="0"/>
              <a:t>(private key)</a:t>
            </a:r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동작</a:t>
            </a:r>
            <a:r>
              <a:rPr kumimoji="1" lang="en-US" altLang="ko-KR" sz="2000" dirty="0"/>
              <a:t>:</a:t>
            </a:r>
          </a:p>
          <a:p>
            <a:r>
              <a:rPr kumimoji="1" lang="en-US" altLang="ko-KR" sz="2000" dirty="0"/>
              <a:t>SSH </a:t>
            </a:r>
            <a:r>
              <a:rPr kumimoji="1" lang="ko-KR" altLang="en-US" sz="2000" dirty="0"/>
              <a:t>키</a:t>
            </a:r>
            <a:r>
              <a:rPr kumimoji="1" lang="en-US" altLang="ko-KR" sz="2000" dirty="0"/>
              <a:t>(Key)</a:t>
            </a:r>
            <a:r>
              <a:rPr kumimoji="1" lang="ko-KR" altLang="en-US" sz="2000" dirty="0"/>
              <a:t>는 공개키</a:t>
            </a:r>
            <a:r>
              <a:rPr kumimoji="1" lang="en-US" altLang="ko-KR" sz="2000" dirty="0"/>
              <a:t>(public key)</a:t>
            </a:r>
            <a:r>
              <a:rPr kumimoji="1" lang="ko-KR" altLang="en-US" sz="2000" dirty="0"/>
              <a:t>와 </a:t>
            </a:r>
            <a:r>
              <a:rPr kumimoji="1" lang="ko-KR" altLang="en-US" sz="2000" dirty="0" err="1"/>
              <a:t>비공개키</a:t>
            </a:r>
            <a:r>
              <a:rPr kumimoji="1" lang="en-US" altLang="ko-KR" sz="2000" dirty="0"/>
              <a:t>(private key)</a:t>
            </a:r>
            <a:r>
              <a:rPr kumimoji="1" lang="ko-KR" altLang="en-US" sz="2000" dirty="0"/>
              <a:t>로 이루어지는데 이 두개의 관계를 이해하는 것이 </a:t>
            </a:r>
            <a:r>
              <a:rPr kumimoji="1" lang="en-US" altLang="ko-KR" sz="2000" dirty="0"/>
              <a:t>SSH Key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이해하는데 핵심이다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키를 생성하면 </a:t>
            </a:r>
            <a:r>
              <a:rPr kumimoji="1" lang="ko-KR" altLang="en-US" sz="2000" dirty="0" err="1"/>
              <a:t>공개키와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비공개키가</a:t>
            </a:r>
            <a:r>
              <a:rPr kumimoji="1" lang="ko-KR" altLang="en-US" sz="2000" dirty="0"/>
              <a:t> 만들어진다</a:t>
            </a:r>
            <a:r>
              <a:rPr kumimoji="1" lang="en-US" altLang="ko-KR" sz="2000" dirty="0"/>
              <a:t>. </a:t>
            </a:r>
            <a:r>
              <a:rPr kumimoji="1" lang="ko-KR" altLang="en-US" sz="2000" dirty="0"/>
              <a:t>이 중에 </a:t>
            </a:r>
            <a:r>
              <a:rPr kumimoji="1" lang="ko-KR" altLang="en-US" sz="2000" dirty="0" err="1"/>
              <a:t>비공개키는</a:t>
            </a:r>
            <a:r>
              <a:rPr kumimoji="1" lang="ko-KR" altLang="en-US" sz="2000" dirty="0"/>
              <a:t> 로컬 </a:t>
            </a:r>
            <a:r>
              <a:rPr kumimoji="1" lang="ko-KR" altLang="en-US" sz="2000" dirty="0" err="1"/>
              <a:t>머신에</a:t>
            </a:r>
            <a:r>
              <a:rPr kumimoji="1" lang="ko-KR" altLang="en-US" sz="2000" dirty="0"/>
              <a:t> 위치해야 하고</a:t>
            </a:r>
            <a:r>
              <a:rPr kumimoji="1" lang="en-US" altLang="ko-KR" sz="2000" dirty="0"/>
              <a:t>, </a:t>
            </a:r>
            <a:r>
              <a:rPr kumimoji="1" lang="ko-KR" altLang="en-US" sz="2000" dirty="0"/>
              <a:t>공개키는 </a:t>
            </a:r>
            <a:r>
              <a:rPr kumimoji="1" lang="ko-KR" altLang="en-US" sz="2000" dirty="0" err="1"/>
              <a:t>리모트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머신에</a:t>
            </a:r>
            <a:r>
              <a:rPr kumimoji="1" lang="ko-KR" altLang="en-US" sz="2000" dirty="0"/>
              <a:t> 위치해야 한다</a:t>
            </a:r>
            <a:r>
              <a:rPr kumimoji="1" lang="en-US" altLang="ko-KR" sz="2000" dirty="0"/>
              <a:t>.(</a:t>
            </a:r>
            <a:r>
              <a:rPr kumimoji="1" lang="ko-KR" altLang="en-US" sz="2000" dirty="0"/>
              <a:t>로컬 </a:t>
            </a:r>
            <a:r>
              <a:rPr kumimoji="1" lang="ko-KR" altLang="en-US" sz="2000" dirty="0" err="1"/>
              <a:t>머신은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SSH Client, </a:t>
            </a:r>
            <a:r>
              <a:rPr kumimoji="1" lang="ko-KR" altLang="en-US" sz="2000" dirty="0"/>
              <a:t>원격 </a:t>
            </a:r>
            <a:r>
              <a:rPr kumimoji="1" lang="ko-KR" altLang="en-US" sz="2000" dirty="0" err="1"/>
              <a:t>머신은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SSH Server</a:t>
            </a:r>
            <a:r>
              <a:rPr kumimoji="1" lang="ko-KR" altLang="en-US" sz="2000" dirty="0"/>
              <a:t>가 설치된 컴퓨터를 의미한다</a:t>
            </a:r>
            <a:r>
              <a:rPr kumimoji="1" lang="en-US" altLang="ko-KR" sz="2000" dirty="0"/>
              <a:t>) SSH </a:t>
            </a:r>
            <a:r>
              <a:rPr kumimoji="1" lang="ko-KR" altLang="en-US" sz="2000" dirty="0"/>
              <a:t>접속을 시도하면 </a:t>
            </a:r>
            <a:r>
              <a:rPr kumimoji="1" lang="en-US" altLang="ko-KR" sz="2000" dirty="0"/>
              <a:t>SSH Client</a:t>
            </a:r>
            <a:r>
              <a:rPr kumimoji="1" lang="ko-KR" altLang="en-US" sz="2000" dirty="0"/>
              <a:t>가 로컬 </a:t>
            </a:r>
            <a:r>
              <a:rPr kumimoji="1" lang="ko-KR" altLang="en-US" sz="2000" dirty="0" err="1"/>
              <a:t>머신의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비공개키와</a:t>
            </a:r>
            <a:r>
              <a:rPr kumimoji="1" lang="ko-KR" altLang="en-US" sz="2000" dirty="0"/>
              <a:t> 원격 </a:t>
            </a:r>
            <a:r>
              <a:rPr kumimoji="1" lang="ko-KR" altLang="en-US" sz="2000" dirty="0" err="1"/>
              <a:t>머신의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비공개키를</a:t>
            </a:r>
            <a:r>
              <a:rPr kumimoji="1" lang="ko-KR" altLang="en-US" sz="2000" dirty="0"/>
              <a:t> 비교해서 둘이 일치하는지를 확인한다</a:t>
            </a:r>
            <a:r>
              <a:rPr kumimoji="1" lang="en-US" altLang="ko-KR" sz="2000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3E791E-622F-1F4A-8BCB-6E918768A659}"/>
              </a:ext>
            </a:extLst>
          </p:cNvPr>
          <p:cNvSpPr/>
          <p:nvPr/>
        </p:nvSpPr>
        <p:spPr>
          <a:xfrm>
            <a:off x="1174955" y="451578"/>
            <a:ext cx="867545" cy="655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SSH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299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543018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클라이언트가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4FFD27-6058-C941-ABFE-F9D06B30BA68}"/>
              </a:ext>
            </a:extLst>
          </p:cNvPr>
          <p:cNvSpPr txBox="1"/>
          <p:nvPr/>
        </p:nvSpPr>
        <p:spPr>
          <a:xfrm>
            <a:off x="1250503" y="1631576"/>
            <a:ext cx="9220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sz="2000" dirty="0"/>
          </a:p>
          <a:p>
            <a:endParaRPr kumimoji="1" lang="en-US" altLang="ko-KR" sz="2000" dirty="0"/>
          </a:p>
        </p:txBody>
      </p:sp>
      <p:pic>
        <p:nvPicPr>
          <p:cNvPr id="10" name="그림 9" descr="스크린샷, 조류, 나무이(가) 표시된 사진&#10;&#10;자동 생성된 설명">
            <a:extLst>
              <a:ext uri="{FF2B5EF4-FFF2-40B4-BE49-F238E27FC236}">
                <a16:creationId xmlns:a16="http://schemas.microsoft.com/office/drawing/2014/main" id="{9D3555A4-92BE-2447-93EE-C766E4EE1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330" y="1285362"/>
            <a:ext cx="7988300" cy="2108200"/>
          </a:xfrm>
          <a:prstGeom prst="rect">
            <a:avLst/>
          </a:prstGeom>
        </p:spPr>
      </p:pic>
      <p:pic>
        <p:nvPicPr>
          <p:cNvPr id="11" name="그림 10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2A7657FF-0AB8-8643-9779-3A19D44D66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61" b="-1"/>
          <a:stretch/>
        </p:blipFill>
        <p:spPr>
          <a:xfrm>
            <a:off x="4068330" y="3513606"/>
            <a:ext cx="7988300" cy="30746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8C07FF-E33F-A84B-B9F0-9A522B94EED1}"/>
              </a:ext>
            </a:extLst>
          </p:cNvPr>
          <p:cNvSpPr txBox="1"/>
          <p:nvPr/>
        </p:nvSpPr>
        <p:spPr>
          <a:xfrm>
            <a:off x="1250503" y="1631576"/>
            <a:ext cx="25556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사용법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</a:p>
          <a:p>
            <a:r>
              <a:rPr kumimoji="1" lang="en-US" altLang="ko-KR" dirty="0"/>
              <a:t>$</a:t>
            </a:r>
            <a:r>
              <a:rPr kumimoji="1" lang="ko-KR" altLang="en-US" dirty="0"/>
              <a:t> </a:t>
            </a:r>
            <a:r>
              <a:rPr kumimoji="1" lang="en-US" altLang="ko-Kore-KR" dirty="0" err="1"/>
              <a:t>ssh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아이디</a:t>
            </a:r>
            <a:r>
              <a:rPr kumimoji="1" lang="en-US" altLang="ko-KR" dirty="0"/>
              <a:t>@</a:t>
            </a:r>
            <a:r>
              <a:rPr kumimoji="1" lang="ko-KR" altLang="en-US" dirty="0"/>
              <a:t>주소 </a:t>
            </a:r>
            <a:r>
              <a:rPr kumimoji="1" lang="en-US" altLang="ko-KR" dirty="0"/>
              <a:t>–p </a:t>
            </a:r>
            <a:r>
              <a:rPr kumimoji="1" lang="ko-KR" altLang="en-US" dirty="0"/>
              <a:t>포트번호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비밀번호 입력 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원격 서버에 접속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B3FD11-6E1B-D640-9614-1BABFD010817}"/>
              </a:ext>
            </a:extLst>
          </p:cNvPr>
          <p:cNvSpPr/>
          <p:nvPr/>
        </p:nvSpPr>
        <p:spPr>
          <a:xfrm>
            <a:off x="1174955" y="451578"/>
            <a:ext cx="867545" cy="655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SSH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169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543018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클라이언트가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07172" y="531588"/>
            <a:ext cx="1843198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NSLOOKUP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4FFD27-6058-C941-ABFE-F9D06B30BA68}"/>
              </a:ext>
            </a:extLst>
          </p:cNvPr>
          <p:cNvSpPr txBox="1"/>
          <p:nvPr/>
        </p:nvSpPr>
        <p:spPr>
          <a:xfrm>
            <a:off x="1250503" y="1631576"/>
            <a:ext cx="922027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이름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en-US" altLang="ko-KR" sz="2400" b="1" dirty="0" err="1"/>
              <a:t>nslookup</a:t>
            </a:r>
            <a:endParaRPr kumimoji="1" lang="en-US" altLang="ko-KR" sz="2000" b="1" dirty="0"/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출처</a:t>
            </a:r>
            <a:r>
              <a:rPr kumimoji="1" lang="en-US" altLang="ko-KR" sz="2000" dirty="0"/>
              <a:t>:https://</a:t>
            </a:r>
            <a:r>
              <a:rPr kumimoji="1" lang="en-US" altLang="ko-KR" sz="2000" dirty="0" err="1"/>
              <a:t>ko.wikipedia.org</a:t>
            </a:r>
            <a:r>
              <a:rPr kumimoji="1" lang="en-US" altLang="ko-KR" sz="2000" dirty="0"/>
              <a:t>/wiki/</a:t>
            </a:r>
            <a:r>
              <a:rPr kumimoji="1" lang="en-US" altLang="ko-KR" sz="2000" dirty="0" err="1"/>
              <a:t>Nslookup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용도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도메인 네임을 얻거나 </a:t>
            </a:r>
            <a:r>
              <a:rPr kumimoji="1" lang="en-US" altLang="ko-KR" sz="2000" dirty="0"/>
              <a:t>IP </a:t>
            </a:r>
            <a:r>
              <a:rPr kumimoji="1" lang="ko-KR" altLang="en-US" sz="2000" dirty="0"/>
              <a:t>주소 매핑 또는 다른 특정한 </a:t>
            </a:r>
            <a:r>
              <a:rPr kumimoji="1" lang="en-US" altLang="ko-KR" sz="2000" dirty="0"/>
              <a:t>DNS </a:t>
            </a:r>
            <a:r>
              <a:rPr kumimoji="1" lang="ko-KR" altLang="en-US" sz="2000" dirty="0"/>
              <a:t>레코드를</a:t>
            </a:r>
            <a:endParaRPr kumimoji="1" lang="en-US" altLang="ko-KR" sz="2000" dirty="0"/>
          </a:p>
          <a:p>
            <a:r>
              <a:rPr kumimoji="1" lang="ko-KR" altLang="en-US" sz="2000" dirty="0"/>
              <a:t> 도메인 네임 시스템</a:t>
            </a:r>
            <a:r>
              <a:rPr kumimoji="1" lang="en-US" altLang="ko-KR" sz="2000" dirty="0"/>
              <a:t>(DNS)</a:t>
            </a:r>
            <a:r>
              <a:rPr kumimoji="1" lang="ko-KR" altLang="en-US" sz="2000" dirty="0"/>
              <a:t>에 질의할 때 사용된다</a:t>
            </a:r>
            <a:r>
              <a:rPr kumimoji="1" lang="en-US" altLang="ko-KR" sz="2000" dirty="0"/>
              <a:t>.</a:t>
            </a:r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특징 </a:t>
            </a:r>
            <a:r>
              <a:rPr kumimoji="1" lang="en-US" altLang="ko-KR" sz="2000" dirty="0"/>
              <a:t>: </a:t>
            </a:r>
            <a:r>
              <a:rPr kumimoji="1" lang="ko-KR" altLang="en-US" sz="2000" dirty="0"/>
              <a:t>호스트 이름으로부터 </a:t>
            </a:r>
            <a:r>
              <a:rPr kumimoji="1" lang="en-US" altLang="ko-KR" sz="2000" dirty="0"/>
              <a:t>IP</a:t>
            </a:r>
            <a:r>
              <a:rPr kumimoji="1" lang="ko-KR" altLang="en-US" sz="2000" dirty="0"/>
              <a:t>주소를 얻어내는 것 뿐만 아니라</a:t>
            </a:r>
            <a:r>
              <a:rPr kumimoji="1" lang="en-US" altLang="ko-KR" sz="2000" dirty="0"/>
              <a:t>, </a:t>
            </a:r>
            <a:r>
              <a:rPr kumimoji="1" lang="ko-KR" altLang="en-US" sz="2000" dirty="0"/>
              <a:t>네임 서버를 운영하면서 문제가 생겼을 때 트러블 슈팅으로 많이 쓰이게 된다</a:t>
            </a:r>
            <a:r>
              <a:rPr kumimoji="1" lang="en-US" altLang="ko-KR" sz="20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AE56DB-12C1-0C4D-A536-2F4DD84B7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7770" y="1165318"/>
            <a:ext cx="2094230" cy="194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12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543018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클라이언트가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4FFD27-6058-C941-ABFE-F9D06B30BA68}"/>
              </a:ext>
            </a:extLst>
          </p:cNvPr>
          <p:cNvSpPr txBox="1"/>
          <p:nvPr/>
        </p:nvSpPr>
        <p:spPr>
          <a:xfrm>
            <a:off x="1684843" y="3460376"/>
            <a:ext cx="92202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동작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 </a:t>
            </a:r>
            <a:r>
              <a:rPr kumimoji="1" lang="en-US" altLang="ko-KR" sz="2000" dirty="0" err="1"/>
              <a:t>nslookup</a:t>
            </a:r>
            <a:r>
              <a:rPr kumimoji="1" lang="ko-KR" altLang="en-US" sz="2000" dirty="0"/>
              <a:t>은 상호 또는 비 상호 모드로 동작한다</a:t>
            </a:r>
            <a:r>
              <a:rPr kumimoji="1" lang="en-US" altLang="ko-KR" sz="2000" dirty="0"/>
              <a:t>. </a:t>
            </a:r>
            <a:r>
              <a:rPr kumimoji="1" lang="ko-KR" altLang="en-US" sz="2000" dirty="0"/>
              <a:t>인자 없이 또는 첫 번째 인자를 </a:t>
            </a:r>
            <a:r>
              <a:rPr kumimoji="1" lang="en-US" altLang="ko-KR" sz="2000" dirty="0"/>
              <a:t>-(</a:t>
            </a:r>
            <a:r>
              <a:rPr kumimoji="1" lang="ko-KR" altLang="en-US" sz="2000" dirty="0"/>
              <a:t>마이너스</a:t>
            </a:r>
            <a:r>
              <a:rPr kumimoji="1" lang="en-US" altLang="ko-KR" sz="2000" dirty="0"/>
              <a:t>)</a:t>
            </a:r>
            <a:r>
              <a:rPr kumimoji="1" lang="ko-KR" altLang="en-US" sz="2000" dirty="0"/>
              <a:t>로</a:t>
            </a:r>
            <a:r>
              <a:rPr kumimoji="1" lang="en-US" altLang="ko-KR" sz="2000" dirty="0"/>
              <a:t>, </a:t>
            </a:r>
            <a:r>
              <a:rPr kumimoji="1" lang="ko-KR" altLang="en-US" sz="2000" dirty="0"/>
              <a:t>두 번째 인자를 네임 서버의 호스트명이나 인터넷 주소 넣은 경우 상호작용을 하게 되며 사용자는 </a:t>
            </a:r>
            <a:r>
              <a:rPr kumimoji="1" lang="en-US" altLang="ko-KR" sz="2000" dirty="0" err="1"/>
              <a:t>nslookup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프롬프트</a:t>
            </a:r>
            <a:r>
              <a:rPr kumimoji="1" lang="en-US" altLang="ko-KR" sz="2000" dirty="0"/>
              <a:t>(&gt;)</a:t>
            </a:r>
            <a:r>
              <a:rPr kumimoji="1" lang="ko-KR" altLang="en-US" sz="2000" dirty="0"/>
              <a:t>에서 </a:t>
            </a:r>
            <a:r>
              <a:rPr kumimoji="1" lang="ko-KR" altLang="en-US" sz="2000" dirty="0" err="1"/>
              <a:t>파라미터</a:t>
            </a:r>
            <a:r>
              <a:rPr kumimoji="1" lang="ko-KR" altLang="en-US" sz="2000" dirty="0"/>
              <a:t> 설정을 하거나 요청을 할 수 있다</a:t>
            </a:r>
            <a:r>
              <a:rPr kumimoji="1" lang="en-US" altLang="ko-KR" sz="2000" dirty="0"/>
              <a:t>.</a:t>
            </a:r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컴파일</a:t>
            </a:r>
            <a:r>
              <a:rPr kumimoji="1" lang="en-US" altLang="ko-KR" sz="2000" dirty="0"/>
              <a:t>, </a:t>
            </a:r>
            <a:r>
              <a:rPr kumimoji="1" lang="ko-KR" altLang="en-US" sz="2000" dirty="0"/>
              <a:t>설정</a:t>
            </a:r>
            <a:r>
              <a:rPr kumimoji="1" lang="en-US" altLang="ko-KR" sz="2000" dirty="0"/>
              <a:t>, </a:t>
            </a:r>
            <a:r>
              <a:rPr kumimoji="1" lang="ko-KR" altLang="en-US" sz="2000" dirty="0"/>
              <a:t>사용법 </a:t>
            </a:r>
            <a:r>
              <a:rPr kumimoji="1" lang="en-US" altLang="ko-KR" sz="2000" dirty="0"/>
              <a:t>: </a:t>
            </a:r>
            <a:r>
              <a:rPr kumimoji="1" lang="ko-KR" altLang="en-US" sz="2000" dirty="0"/>
              <a:t>인자가 주어지지 않은 경우</a:t>
            </a:r>
            <a:r>
              <a:rPr kumimoji="1" lang="en-US" altLang="ko-KR" sz="2000" dirty="0"/>
              <a:t>, </a:t>
            </a:r>
            <a:r>
              <a:rPr kumimoji="1" lang="ko-KR" altLang="en-US" sz="2000" dirty="0"/>
              <a:t>명령어는 기본 서버에 질의한다</a:t>
            </a:r>
            <a:r>
              <a:rPr kumimoji="1" lang="en-US" altLang="ko-KR" sz="2000" dirty="0"/>
              <a:t>. -(</a:t>
            </a:r>
            <a:r>
              <a:rPr kumimoji="1" lang="ko-KR" altLang="en-US" sz="2000" dirty="0"/>
              <a:t>마이너스</a:t>
            </a:r>
            <a:r>
              <a:rPr kumimoji="1" lang="en-US" altLang="ko-KR" sz="2000" dirty="0"/>
              <a:t>)</a:t>
            </a:r>
            <a:r>
              <a:rPr kumimoji="1" lang="ko-KR" altLang="en-US" sz="2000" dirty="0"/>
              <a:t>는 명령 줄에서 특정되는 </a:t>
            </a:r>
            <a:r>
              <a:rPr kumimoji="1" lang="ko-KR" altLang="en-US" sz="2000" dirty="0" err="1"/>
              <a:t>부명령어를</a:t>
            </a:r>
            <a:r>
              <a:rPr kumimoji="1" lang="ko-KR" altLang="en-US" sz="2000" dirty="0"/>
              <a:t> 유발하며</a:t>
            </a:r>
            <a:r>
              <a:rPr kumimoji="1" lang="en-US" altLang="ko-KR" sz="2000" dirty="0"/>
              <a:t>, </a:t>
            </a:r>
            <a:r>
              <a:rPr kumimoji="1" lang="en-US" altLang="ko-KR" sz="2000" dirty="0" err="1"/>
              <a:t>nslookup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명령어에 선행되어야 한다</a:t>
            </a:r>
            <a:r>
              <a:rPr kumimoji="1" lang="en-US" altLang="ko-KR" sz="2000" dirty="0"/>
              <a:t>. </a:t>
            </a:r>
            <a:r>
              <a:rPr kumimoji="1" lang="ko-KR" altLang="en-US" sz="2000" dirty="0"/>
              <a:t>비 상호 모드에서</a:t>
            </a:r>
            <a:r>
              <a:rPr kumimoji="1" lang="en-US" altLang="ko-KR" sz="2000" dirty="0"/>
              <a:t>, </a:t>
            </a:r>
            <a:r>
              <a:rPr kumimoji="1" lang="ko-KR" altLang="en-US" sz="2000" dirty="0"/>
              <a:t>즉 첫 번째 인자가 검색할 호스트의 이름이나 </a:t>
            </a:r>
            <a:r>
              <a:rPr kumimoji="1" lang="en-US" altLang="ko-KR" sz="2000" dirty="0"/>
              <a:t>IP </a:t>
            </a:r>
            <a:r>
              <a:rPr kumimoji="1" lang="ko-KR" altLang="en-US" sz="2000" dirty="0"/>
              <a:t>주소인 경우 파라미터들과 질의는 화면에서 결과로 나온다</a:t>
            </a:r>
            <a:r>
              <a:rPr kumimoji="1" lang="en-US" altLang="ko-KR" sz="2000" dirty="0"/>
              <a:t>. </a:t>
            </a:r>
            <a:r>
              <a:rPr kumimoji="1" lang="ko-KR" altLang="en-US" sz="2000" dirty="0"/>
              <a:t>비 상호 모드는 기본 네임 서버를 사용해서 특정한 호스트의 정보를 검색한다</a:t>
            </a:r>
            <a:r>
              <a:rPr kumimoji="1" lang="en-US" altLang="ko-KR" sz="2000" dirty="0"/>
              <a:t>.</a:t>
            </a:r>
          </a:p>
        </p:txBody>
      </p:sp>
      <p:pic>
        <p:nvPicPr>
          <p:cNvPr id="12" name="그림 11" descr="스크린샷, 조류, 나무이(가) 표시된 사진&#10;&#10;자동 생성된 설명">
            <a:extLst>
              <a:ext uri="{FF2B5EF4-FFF2-40B4-BE49-F238E27FC236}">
                <a16:creationId xmlns:a16="http://schemas.microsoft.com/office/drawing/2014/main" id="{8C5B9967-870E-1A46-B823-9C39F1381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1378324"/>
            <a:ext cx="7302500" cy="20193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BB9568-504B-DB4A-8068-635D7CCA05FD}"/>
              </a:ext>
            </a:extLst>
          </p:cNvPr>
          <p:cNvSpPr/>
          <p:nvPr/>
        </p:nvSpPr>
        <p:spPr>
          <a:xfrm>
            <a:off x="1007172" y="531588"/>
            <a:ext cx="1843198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NSLOOKUP</a:t>
            </a:r>
          </a:p>
        </p:txBody>
      </p:sp>
    </p:spTree>
    <p:extLst>
      <p:ext uri="{BB962C8B-B14F-4D97-AF65-F5344CB8AC3E}">
        <p14:creationId xmlns:p14="http://schemas.microsoft.com/office/powerpoint/2010/main" val="3877251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둥근 사각형 1"/>
          <p:cNvSpPr/>
          <p:nvPr/>
        </p:nvSpPr>
        <p:spPr>
          <a:xfrm flipH="1">
            <a:off x="863600" y="444500"/>
            <a:ext cx="11328400" cy="6413500"/>
          </a:xfrm>
          <a:prstGeom prst="round1Rect">
            <a:avLst>
              <a:gd name="adj" fmla="val 3217"/>
            </a:avLst>
          </a:prstGeom>
          <a:solidFill>
            <a:srgbClr val="5A497D"/>
          </a:solidFill>
          <a:ln>
            <a:noFill/>
          </a:ln>
          <a:effectLst>
            <a:outerShdw blurRad="457200" dist="88900" dir="135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21560" y="2818120"/>
            <a:ext cx="784098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6600" b="1" dirty="0">
                <a:solidFill>
                  <a:schemeClr val="bg1"/>
                </a:solidFill>
              </a:rPr>
              <a:t>.</a:t>
            </a:r>
            <a:endParaRPr lang="ko-KR" altLang="en-US" sz="60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한쪽 모서리가 둥근 사각형 3"/>
          <p:cNvSpPr/>
          <p:nvPr/>
        </p:nvSpPr>
        <p:spPr>
          <a:xfrm flipH="1">
            <a:off x="961901" y="546264"/>
            <a:ext cx="11230098" cy="6311735"/>
          </a:xfrm>
          <a:prstGeom prst="round1Rect">
            <a:avLst>
              <a:gd name="adj" fmla="val 1909"/>
            </a:avLst>
          </a:prstGeom>
          <a:noFill/>
          <a:ln>
            <a:solidFill>
              <a:srgbClr val="46396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55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543018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클라이언트가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114101" y="417288"/>
            <a:ext cx="806376" cy="655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FTP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4FFD27-6058-C941-ABFE-F9D06B30BA68}"/>
              </a:ext>
            </a:extLst>
          </p:cNvPr>
          <p:cNvSpPr txBox="1"/>
          <p:nvPr/>
        </p:nvSpPr>
        <p:spPr>
          <a:xfrm>
            <a:off x="1250503" y="1631576"/>
            <a:ext cx="922027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/>
              <a:t>프로그램</a:t>
            </a:r>
            <a:r>
              <a:rPr kumimoji="1" lang="ko-KR" altLang="en-US" sz="2400" dirty="0"/>
              <a:t> 명칭 </a:t>
            </a:r>
            <a:r>
              <a:rPr kumimoji="1" lang="en-US" altLang="ko-KR" sz="2400" b="1" dirty="0"/>
              <a:t>:</a:t>
            </a:r>
            <a:r>
              <a:rPr kumimoji="1" lang="ko-KR" altLang="en-US" sz="2400" b="1" dirty="0"/>
              <a:t>  </a:t>
            </a:r>
            <a:r>
              <a:rPr kumimoji="1" lang="en" altLang="ko-KR" sz="2400" b="1" dirty="0"/>
              <a:t>FTP </a:t>
            </a:r>
          </a:p>
          <a:p>
            <a:endParaRPr kumimoji="1" lang="en-US" altLang="ko-KR" sz="2400" dirty="0"/>
          </a:p>
          <a:p>
            <a:r>
              <a:rPr kumimoji="1" lang="ko-KR" altLang="en-US" dirty="0"/>
              <a:t>용도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인터넷을 통한 파일 송수신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출처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" altLang="ko-KR" dirty="0">
                <a:hlinkClick r:id="rId2"/>
              </a:rPr>
              <a:t>http://blog.naver.com/PostView.nhn?blogId=hdj20&amp;logNo=40155944026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특징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" altLang="ko-Kore-KR" dirty="0"/>
              <a:t>FTP</a:t>
            </a:r>
            <a:r>
              <a:rPr kumimoji="1" lang="ko-KR" altLang="en-US" dirty="0"/>
              <a:t>는 파일 전송을 위한 프로토콜로 서버에 접속하여 파일을 업로드하거나 다운로드 할 수 있는 프로그램이다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동작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FTP </a:t>
            </a:r>
            <a:r>
              <a:rPr kumimoji="1" lang="ko-KR" altLang="en-US" dirty="0"/>
              <a:t>서비스를 제공하는 서버와 여기에 접속하는 클라이언트 사이에 두 개의 연결이 생성되는데</a:t>
            </a:r>
            <a:r>
              <a:rPr kumimoji="1" lang="en-US" altLang="ko-KR" dirty="0"/>
              <a:t>, </a:t>
            </a:r>
            <a:r>
              <a:rPr kumimoji="1" lang="ko-KR" altLang="en-US" dirty="0"/>
              <a:t>하나는 데이터 전송을 제어하기 위한 신호를 주고 받기 위함이고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다른 하나는 실제 데이터 전송에 사용된다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여기서 네트워크 포트란 네트워크를 통해 데이터가 이동하는 통로를 말한다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6882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543018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클라이언트가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4FFD27-6058-C941-ABFE-F9D06B30BA68}"/>
              </a:ext>
            </a:extLst>
          </p:cNvPr>
          <p:cNvSpPr txBox="1"/>
          <p:nvPr/>
        </p:nvSpPr>
        <p:spPr>
          <a:xfrm>
            <a:off x="1250503" y="1402976"/>
            <a:ext cx="922027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컴파일</a:t>
            </a:r>
            <a:r>
              <a:rPr kumimoji="1" lang="en-US" altLang="ko-KR" sz="2000" dirty="0"/>
              <a:t>, </a:t>
            </a:r>
            <a:r>
              <a:rPr kumimoji="1" lang="ko-KR" altLang="en-US" sz="2000" dirty="0"/>
              <a:t>설정</a:t>
            </a:r>
            <a:r>
              <a:rPr kumimoji="1" lang="en-US" altLang="ko-KR" sz="2000" dirty="0"/>
              <a:t>, </a:t>
            </a:r>
            <a:r>
              <a:rPr kumimoji="1" lang="ko-KR" altLang="en-US" sz="2000" dirty="0"/>
              <a:t>사용법 </a:t>
            </a:r>
            <a:r>
              <a:rPr kumimoji="1" lang="en-US" altLang="ko-KR" sz="2000" dirty="0"/>
              <a:t>: </a:t>
            </a:r>
          </a:p>
          <a:p>
            <a:endParaRPr kumimoji="1" lang="en-US" altLang="ko-KR" sz="2000" dirty="0"/>
          </a:p>
          <a:p>
            <a:r>
              <a:rPr kumimoji="1" lang="en-US" altLang="ko-KR" sz="2000" dirty="0"/>
              <a:t>1. </a:t>
            </a:r>
            <a:r>
              <a:rPr kumimoji="1" lang="ko-KR" altLang="en-US" sz="2000" dirty="0" err="1"/>
              <a:t>접속시도</a:t>
            </a:r>
            <a:endParaRPr kumimoji="1" lang="ko-KR" altLang="en-US" sz="2000" dirty="0"/>
          </a:p>
          <a:p>
            <a:r>
              <a:rPr kumimoji="1" lang="ko-KR" altLang="en-US" sz="2000" dirty="0"/>
              <a:t>       </a:t>
            </a:r>
            <a:r>
              <a:rPr kumimoji="1" lang="en-US" altLang="ko-KR" sz="2000" dirty="0"/>
              <a:t>$&gt;</a:t>
            </a:r>
            <a:r>
              <a:rPr kumimoji="1" lang="en" altLang="ko-Kore-KR" sz="2000" dirty="0"/>
              <a:t>ftp </a:t>
            </a:r>
            <a:r>
              <a:rPr kumimoji="1" lang="en" altLang="ko-Kore-KR" sz="2000" dirty="0" err="1"/>
              <a:t>xxx.xxx.xxx.xxx</a:t>
            </a:r>
            <a:endParaRPr kumimoji="1" lang="en" altLang="ko-Kore-KR" sz="2000" dirty="0"/>
          </a:p>
          <a:p>
            <a:r>
              <a:rPr kumimoji="1" lang="en" altLang="ko-Kore-KR" sz="2000" dirty="0"/>
              <a:t>       ftp&gt;id</a:t>
            </a:r>
            <a:r>
              <a:rPr kumimoji="1" lang="ko-KR" altLang="en-US" sz="2000" dirty="0"/>
              <a:t>입력</a:t>
            </a:r>
          </a:p>
          <a:p>
            <a:r>
              <a:rPr kumimoji="1" lang="ko-KR" altLang="en-US" sz="2000" dirty="0"/>
              <a:t>       </a:t>
            </a:r>
            <a:r>
              <a:rPr kumimoji="1" lang="en" altLang="ko-Kore-KR" sz="2000" dirty="0"/>
              <a:t>ftp&gt;pw</a:t>
            </a:r>
            <a:r>
              <a:rPr kumimoji="1" lang="ko-KR" altLang="en-US" sz="2000" dirty="0"/>
              <a:t>입력</a:t>
            </a:r>
          </a:p>
          <a:p>
            <a:endParaRPr kumimoji="1" lang="ko-KR" altLang="en-US" sz="2000" dirty="0"/>
          </a:p>
          <a:p>
            <a:r>
              <a:rPr kumimoji="1" lang="en-US" altLang="ko-KR" sz="2000" dirty="0"/>
              <a:t>2. </a:t>
            </a:r>
            <a:r>
              <a:rPr kumimoji="1" lang="ko-KR" altLang="en-US" sz="2000" dirty="0"/>
              <a:t>접속된 서버의 디렉토리 위치 확인</a:t>
            </a:r>
          </a:p>
          <a:p>
            <a:r>
              <a:rPr kumimoji="1" lang="ko-KR" altLang="en-US" sz="2000" dirty="0"/>
              <a:t>       </a:t>
            </a:r>
            <a:r>
              <a:rPr kumimoji="1" lang="en" altLang="ko-Kore-KR" sz="2000" dirty="0"/>
              <a:t>ftp&gt;</a:t>
            </a:r>
            <a:r>
              <a:rPr kumimoji="1" lang="en" altLang="ko-Kore-KR" sz="2000" dirty="0" err="1"/>
              <a:t>pwd</a:t>
            </a:r>
            <a:endParaRPr kumimoji="1" lang="en" altLang="ko-Kore-KR" sz="2000" dirty="0"/>
          </a:p>
          <a:p>
            <a:endParaRPr kumimoji="1" lang="en" altLang="ko-Kore-KR" sz="2000" dirty="0"/>
          </a:p>
          <a:p>
            <a:r>
              <a:rPr kumimoji="1" lang="en" altLang="ko-Kore-KR" sz="2000" dirty="0"/>
              <a:t>3. </a:t>
            </a:r>
            <a:r>
              <a:rPr kumimoji="1" lang="ko-KR" altLang="en-US" sz="2000" dirty="0"/>
              <a:t>접속을 시도한 로컬 위치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현재</a:t>
            </a:r>
            <a:r>
              <a:rPr kumimoji="1" lang="en-US" altLang="ko-KR" sz="2000" dirty="0"/>
              <a:t>) </a:t>
            </a:r>
            <a:r>
              <a:rPr kumimoji="1" lang="ko-KR" altLang="en-US" sz="2000" dirty="0"/>
              <a:t>확인</a:t>
            </a:r>
          </a:p>
          <a:p>
            <a:r>
              <a:rPr kumimoji="1" lang="ko-KR" altLang="en-US" sz="2000" dirty="0"/>
              <a:t>       </a:t>
            </a:r>
            <a:r>
              <a:rPr kumimoji="1" lang="en" altLang="ko-Kore-KR" sz="2000" dirty="0"/>
              <a:t>ftp&gt;!</a:t>
            </a:r>
            <a:r>
              <a:rPr kumimoji="1" lang="en" altLang="ko-Kore-KR" sz="2000" dirty="0" err="1"/>
              <a:t>pwd</a:t>
            </a:r>
            <a:r>
              <a:rPr kumimoji="1" lang="en" altLang="ko-Kore-KR" sz="2000" dirty="0"/>
              <a:t>            &lt;== </a:t>
            </a:r>
            <a:r>
              <a:rPr kumimoji="1" lang="en" altLang="ko-Kore-KR" sz="2000" dirty="0" err="1"/>
              <a:t>unix</a:t>
            </a:r>
            <a:r>
              <a:rPr kumimoji="1" lang="en" altLang="ko-Kore-KR" sz="2000" dirty="0"/>
              <a:t> shell</a:t>
            </a:r>
            <a:r>
              <a:rPr kumimoji="1" lang="ko-KR" altLang="en-US" sz="2000" dirty="0"/>
              <a:t>의 </a:t>
            </a:r>
            <a:r>
              <a:rPr kumimoji="1" lang="en" altLang="ko-Kore-KR" sz="2000" dirty="0" err="1"/>
              <a:t>pwd</a:t>
            </a:r>
            <a:r>
              <a:rPr kumimoji="1" lang="en" altLang="ko-Kore-KR" sz="2000" dirty="0"/>
              <a:t> </a:t>
            </a:r>
            <a:r>
              <a:rPr kumimoji="1" lang="ko-KR" altLang="en-US" sz="2000" dirty="0"/>
              <a:t>실행</a:t>
            </a:r>
            <a:r>
              <a:rPr kumimoji="1" lang="en-US" altLang="ko-KR" sz="2000" dirty="0"/>
              <a:t>.</a:t>
            </a:r>
          </a:p>
          <a:p>
            <a:r>
              <a:rPr kumimoji="1" lang="en-US" altLang="ko-KR" sz="2000" dirty="0"/>
              <a:t>       </a:t>
            </a:r>
            <a:r>
              <a:rPr kumimoji="1" lang="en" altLang="ko-Kore-KR" sz="2000" dirty="0"/>
              <a:t>ftp&gt;!                  &lt;== </a:t>
            </a:r>
            <a:r>
              <a:rPr kumimoji="1" lang="ko-KR" altLang="en-US" sz="2000" dirty="0"/>
              <a:t>잠시 </a:t>
            </a:r>
            <a:r>
              <a:rPr kumimoji="1" lang="en" altLang="ko-Kore-KR" sz="2000" dirty="0" err="1"/>
              <a:t>unix</a:t>
            </a:r>
            <a:r>
              <a:rPr kumimoji="1" lang="en" altLang="ko-Kore-KR" sz="2000" dirty="0"/>
              <a:t> shell</a:t>
            </a:r>
            <a:r>
              <a:rPr kumimoji="1" lang="ko-KR" altLang="en-US" sz="2000" dirty="0"/>
              <a:t>로 나가기</a:t>
            </a:r>
          </a:p>
          <a:p>
            <a:endParaRPr kumimoji="1" lang="ko-KR" altLang="en-US" sz="2000" dirty="0"/>
          </a:p>
          <a:p>
            <a:endParaRPr kumimoji="1" lang="ko-Kore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88EE4C-ED6E-AB41-847A-09E1C8BC2A24}"/>
              </a:ext>
            </a:extLst>
          </p:cNvPr>
          <p:cNvSpPr/>
          <p:nvPr/>
        </p:nvSpPr>
        <p:spPr>
          <a:xfrm>
            <a:off x="1114101" y="417288"/>
            <a:ext cx="806376" cy="655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FTP</a:t>
            </a:r>
          </a:p>
        </p:txBody>
      </p:sp>
      <p:pic>
        <p:nvPicPr>
          <p:cNvPr id="10" name="그림 9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09C6AA28-97CB-B045-BEBE-BF39014C2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02976"/>
            <a:ext cx="5782588" cy="290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56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543018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클라이언트가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4FFD27-6058-C941-ABFE-F9D06B30BA68}"/>
              </a:ext>
            </a:extLst>
          </p:cNvPr>
          <p:cNvSpPr txBox="1"/>
          <p:nvPr/>
        </p:nvSpPr>
        <p:spPr>
          <a:xfrm>
            <a:off x="1250503" y="1345826"/>
            <a:ext cx="922027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4. </a:t>
            </a:r>
            <a:r>
              <a:rPr kumimoji="1" lang="ko-KR" altLang="en-US" sz="1600" dirty="0"/>
              <a:t>접속된 원격의 서버에서 </a:t>
            </a:r>
            <a:r>
              <a:rPr kumimoji="1" lang="ko-KR" altLang="en-US" sz="1600" dirty="0" err="1"/>
              <a:t>경로이동</a:t>
            </a:r>
            <a:r>
              <a:rPr kumimoji="1" lang="en-US" altLang="ko-KR" sz="1600" dirty="0"/>
              <a:t>:</a:t>
            </a:r>
            <a:r>
              <a:rPr kumimoji="1" lang="en" altLang="ko-Kore-KR" sz="1600" dirty="0"/>
              <a:t>cd </a:t>
            </a:r>
            <a:r>
              <a:rPr kumimoji="1" lang="en" altLang="ko-Kore-KR" sz="1600" dirty="0" err="1"/>
              <a:t>cdup</a:t>
            </a:r>
            <a:r>
              <a:rPr kumimoji="1" lang="en" altLang="ko-Kore-KR" sz="1600" dirty="0"/>
              <a:t> or cd .. or cd ~/</a:t>
            </a:r>
            <a:r>
              <a:rPr kumimoji="1" lang="en" altLang="ko-Kore-KR" sz="1600" dirty="0" err="1"/>
              <a:t>src</a:t>
            </a:r>
            <a:r>
              <a:rPr kumimoji="1" lang="en" altLang="ko-Kore-KR" sz="1600" dirty="0"/>
              <a:t> </a:t>
            </a:r>
            <a:r>
              <a:rPr kumimoji="1" lang="ko-KR" altLang="en-US" sz="1600" dirty="0"/>
              <a:t>등</a:t>
            </a:r>
            <a:r>
              <a:rPr kumimoji="1" lang="en-US" altLang="ko-KR" sz="1600" dirty="0"/>
              <a:t>...</a:t>
            </a:r>
          </a:p>
          <a:p>
            <a:r>
              <a:rPr kumimoji="1" lang="en-US" altLang="ko-KR" sz="1600" dirty="0"/>
              <a:t>       </a:t>
            </a:r>
            <a:r>
              <a:rPr kumimoji="1" lang="en" altLang="ko-Kore-KR" sz="1600" dirty="0"/>
              <a:t>ftp&gt;cd </a:t>
            </a:r>
            <a:r>
              <a:rPr kumimoji="1" lang="en" altLang="ko-Kore-KR" sz="1600" dirty="0" err="1"/>
              <a:t>src</a:t>
            </a:r>
            <a:r>
              <a:rPr kumimoji="1" lang="en" altLang="ko-Kore-KR" sz="1600" dirty="0"/>
              <a:t>          &lt;== remote </a:t>
            </a:r>
            <a:r>
              <a:rPr kumimoji="1" lang="ko-KR" altLang="en-US" sz="1600" dirty="0"/>
              <a:t>서버의 현재 위치에서 하위의 </a:t>
            </a:r>
            <a:r>
              <a:rPr kumimoji="1" lang="en" altLang="ko-Kore-KR" sz="1600" dirty="0" err="1"/>
              <a:t>src</a:t>
            </a:r>
            <a:r>
              <a:rPr kumimoji="1" lang="en" altLang="ko-Kore-KR" sz="1600" dirty="0"/>
              <a:t> </a:t>
            </a:r>
            <a:r>
              <a:rPr kumimoji="1" lang="ko-KR" altLang="en-US" sz="1600" dirty="0"/>
              <a:t>폴더로 이동</a:t>
            </a:r>
            <a:r>
              <a:rPr kumimoji="1" lang="en-US" altLang="ko-KR" sz="1600" dirty="0"/>
              <a:t>.</a:t>
            </a:r>
          </a:p>
          <a:p>
            <a:endParaRPr kumimoji="1" lang="en-US" altLang="ko-KR" sz="1600" dirty="0"/>
          </a:p>
          <a:p>
            <a:r>
              <a:rPr kumimoji="1" lang="en-US" altLang="ko-KR" sz="1600" dirty="0"/>
              <a:t>       </a:t>
            </a:r>
            <a:r>
              <a:rPr kumimoji="1" lang="en" altLang="ko-Kore-KR" sz="1600" dirty="0"/>
              <a:t>ftp&gt;</a:t>
            </a:r>
            <a:r>
              <a:rPr kumimoji="1" lang="en" altLang="ko-Kore-KR" sz="1600" dirty="0" err="1"/>
              <a:t>lcd</a:t>
            </a:r>
            <a:r>
              <a:rPr kumimoji="1" lang="en" altLang="ko-Kore-KR" sz="1600" dirty="0"/>
              <a:t> </a:t>
            </a:r>
            <a:r>
              <a:rPr kumimoji="1" lang="en" altLang="ko-Kore-KR" sz="1600" dirty="0" err="1"/>
              <a:t>src</a:t>
            </a:r>
            <a:r>
              <a:rPr kumimoji="1" lang="en" altLang="ko-Kore-KR" sz="1600" dirty="0"/>
              <a:t>         &lt;== local </a:t>
            </a:r>
            <a:r>
              <a:rPr kumimoji="1" lang="ko-KR" altLang="en-US" sz="1600" dirty="0"/>
              <a:t>서버의 현재 위치에서 하위의 </a:t>
            </a:r>
            <a:r>
              <a:rPr kumimoji="1" lang="en" altLang="ko-Kore-KR" sz="1600" dirty="0" err="1"/>
              <a:t>src</a:t>
            </a:r>
            <a:r>
              <a:rPr kumimoji="1" lang="en" altLang="ko-Kore-KR" sz="1600" dirty="0"/>
              <a:t> </a:t>
            </a:r>
            <a:r>
              <a:rPr kumimoji="1" lang="ko-KR" altLang="en-US" sz="1600" dirty="0"/>
              <a:t>폴더로 이동</a:t>
            </a:r>
            <a:r>
              <a:rPr kumimoji="1" lang="en-US" altLang="ko-KR" sz="1600" dirty="0"/>
              <a:t>.</a:t>
            </a:r>
          </a:p>
          <a:p>
            <a:endParaRPr kumimoji="1" lang="en-US" altLang="ko-KR" sz="1600" dirty="0"/>
          </a:p>
          <a:p>
            <a:r>
              <a:rPr kumimoji="1" lang="en-US" altLang="ko-KR" sz="1600" dirty="0"/>
              <a:t>       </a:t>
            </a:r>
            <a:r>
              <a:rPr kumimoji="1" lang="en" altLang="ko-Kore-KR" sz="1600" dirty="0"/>
              <a:t>ftp&gt;!</a:t>
            </a:r>
          </a:p>
          <a:p>
            <a:r>
              <a:rPr kumimoji="1" lang="en" altLang="ko-Kore-KR" sz="1600" dirty="0"/>
              <a:t>       $&gt;cd </a:t>
            </a:r>
            <a:r>
              <a:rPr kumimoji="1" lang="en" altLang="ko-Kore-KR" sz="1600" dirty="0" err="1"/>
              <a:t>src</a:t>
            </a:r>
            <a:endParaRPr kumimoji="1" lang="en" altLang="ko-Kore-KR" sz="1600" dirty="0"/>
          </a:p>
          <a:p>
            <a:r>
              <a:rPr kumimoji="1" lang="en" altLang="ko-Kore-KR" sz="1600" dirty="0"/>
              <a:t>       $&gt;exit</a:t>
            </a:r>
          </a:p>
          <a:p>
            <a:r>
              <a:rPr kumimoji="1" lang="en" altLang="ko-Kore-KR" sz="1600" dirty="0"/>
              <a:t>       ftp&gt;</a:t>
            </a:r>
          </a:p>
          <a:p>
            <a:endParaRPr kumimoji="1" lang="en" altLang="ko-Kore-KR" sz="1600" dirty="0"/>
          </a:p>
          <a:p>
            <a:r>
              <a:rPr kumimoji="1" lang="en" altLang="ko-Kore-KR" sz="1600" dirty="0"/>
              <a:t>5.</a:t>
            </a:r>
            <a:r>
              <a:rPr kumimoji="1" lang="ko-KR" altLang="en-US" sz="1600" dirty="0"/>
              <a:t>화일 확인 및 전송 준비</a:t>
            </a:r>
          </a:p>
          <a:p>
            <a:r>
              <a:rPr kumimoji="1" lang="ko-KR" altLang="en-US" sz="1600" dirty="0"/>
              <a:t>       </a:t>
            </a:r>
            <a:r>
              <a:rPr kumimoji="1" lang="en" altLang="ko-Kore-KR" sz="1600" dirty="0"/>
              <a:t>ftp&gt;</a:t>
            </a:r>
            <a:r>
              <a:rPr kumimoji="1" lang="en" altLang="ko-Kore-KR" sz="1600" dirty="0" err="1"/>
              <a:t>pwd</a:t>
            </a:r>
            <a:r>
              <a:rPr kumimoji="1" lang="en" altLang="ko-Kore-KR" sz="1600" dirty="0"/>
              <a:t>           &lt;==</a:t>
            </a:r>
            <a:r>
              <a:rPr kumimoji="1" lang="ko-KR" altLang="en-US" sz="1600" dirty="0" err="1"/>
              <a:t>현위치</a:t>
            </a:r>
            <a:r>
              <a:rPr kumimoji="1" lang="ko-KR" altLang="en-US" sz="1600" dirty="0"/>
              <a:t> 확인</a:t>
            </a:r>
          </a:p>
          <a:p>
            <a:r>
              <a:rPr kumimoji="1" lang="ko-KR" altLang="en-US" sz="1600" dirty="0"/>
              <a:t>       </a:t>
            </a:r>
            <a:r>
              <a:rPr kumimoji="1" lang="en" altLang="ko-Kore-KR" sz="1600" dirty="0"/>
              <a:t>ftp&gt;ls               &lt;== </a:t>
            </a:r>
            <a:r>
              <a:rPr kumimoji="1" lang="ko-KR" altLang="en-US" sz="1600" dirty="0"/>
              <a:t>목록 확인</a:t>
            </a:r>
          </a:p>
          <a:p>
            <a:r>
              <a:rPr kumimoji="1" lang="ko-KR" altLang="en-US" sz="1600" dirty="0"/>
              <a:t>       </a:t>
            </a:r>
            <a:r>
              <a:rPr kumimoji="1" lang="en" altLang="ko-Kore-KR" sz="1600" dirty="0"/>
              <a:t>ftp&gt;bin             &lt;== </a:t>
            </a:r>
            <a:r>
              <a:rPr kumimoji="1" lang="ko-KR" altLang="en-US" sz="1600" dirty="0" err="1"/>
              <a:t>전송모드</a:t>
            </a:r>
            <a:r>
              <a:rPr kumimoji="1" lang="ko-KR" altLang="en-US" sz="1600" dirty="0"/>
              <a:t> </a:t>
            </a:r>
            <a:r>
              <a:rPr kumimoji="1" lang="en" altLang="ko-Kore-KR" sz="1600" dirty="0"/>
              <a:t>binary </a:t>
            </a:r>
            <a:r>
              <a:rPr kumimoji="1" lang="ko-KR" altLang="en-US" sz="1600" dirty="0"/>
              <a:t>전환</a:t>
            </a:r>
          </a:p>
          <a:p>
            <a:r>
              <a:rPr kumimoji="1" lang="ko-KR" altLang="en-US" sz="1600" dirty="0"/>
              <a:t>       </a:t>
            </a:r>
            <a:r>
              <a:rPr kumimoji="1" lang="en" altLang="ko-Kore-KR" sz="1600" dirty="0"/>
              <a:t>ftp&gt;hash           &lt;==</a:t>
            </a:r>
            <a:r>
              <a:rPr kumimoji="1" lang="ko-KR" altLang="en-US" sz="1600" dirty="0"/>
              <a:t>파일전송 도중에 </a:t>
            </a:r>
            <a:r>
              <a:rPr kumimoji="1" lang="en-US" altLang="ko-KR" sz="1600" dirty="0"/>
              <a:t>"#"</a:t>
            </a:r>
            <a:r>
              <a:rPr kumimoji="1" lang="ko-KR" altLang="en-US" sz="1600" dirty="0"/>
              <a:t>표시를 하여 </a:t>
            </a:r>
            <a:r>
              <a:rPr kumimoji="1" lang="ko-KR" altLang="en-US" sz="1600" dirty="0" err="1"/>
              <a:t>전송중임을</a:t>
            </a:r>
            <a:r>
              <a:rPr kumimoji="1" lang="ko-KR" altLang="en-US" sz="1600" dirty="0"/>
              <a:t> 나타낸다</a:t>
            </a:r>
            <a:r>
              <a:rPr kumimoji="1" lang="en-US" altLang="ko-KR" sz="1600" dirty="0"/>
              <a:t>.(</a:t>
            </a:r>
            <a:r>
              <a:rPr kumimoji="1" lang="en" altLang="ko-Kore-KR" sz="1600" dirty="0"/>
              <a:t>hash)</a:t>
            </a:r>
          </a:p>
          <a:p>
            <a:r>
              <a:rPr kumimoji="1" lang="en" altLang="ko-Kore-KR" sz="1600" dirty="0"/>
              <a:t>       ftp&gt;get </a:t>
            </a:r>
            <a:r>
              <a:rPr kumimoji="1" lang="ko-KR" altLang="en-US" sz="1600" dirty="0"/>
              <a:t>파일명   </a:t>
            </a:r>
            <a:r>
              <a:rPr kumimoji="1" lang="en-US" altLang="ko-KR" sz="1600" dirty="0"/>
              <a:t>&lt;== </a:t>
            </a:r>
            <a:r>
              <a:rPr kumimoji="1" lang="ko-KR" altLang="en-US" sz="1600" dirty="0"/>
              <a:t>파일명을 </a:t>
            </a:r>
            <a:r>
              <a:rPr kumimoji="1" lang="en" altLang="ko-Kore-KR" sz="1600" dirty="0"/>
              <a:t>remote</a:t>
            </a:r>
            <a:r>
              <a:rPr kumimoji="1" lang="ko-KR" altLang="en-US" sz="1600" dirty="0"/>
              <a:t>에서 </a:t>
            </a:r>
            <a:r>
              <a:rPr kumimoji="1" lang="en" altLang="ko-Kore-KR" sz="1600" dirty="0"/>
              <a:t>local</a:t>
            </a:r>
            <a:r>
              <a:rPr kumimoji="1" lang="ko-KR" altLang="en-US" sz="1600" dirty="0"/>
              <a:t>로 </a:t>
            </a:r>
            <a:r>
              <a:rPr kumimoji="1" lang="en" altLang="ko-Kore-KR" sz="1600" dirty="0"/>
              <a:t>download</a:t>
            </a:r>
          </a:p>
          <a:p>
            <a:r>
              <a:rPr kumimoji="1" lang="en" altLang="ko-Kore-KR" sz="1600" dirty="0"/>
              <a:t>       ftp&gt;put </a:t>
            </a:r>
            <a:r>
              <a:rPr kumimoji="1" lang="ko-KR" altLang="en-US" sz="1600" dirty="0"/>
              <a:t>파일명   </a:t>
            </a:r>
            <a:r>
              <a:rPr kumimoji="1" lang="en-US" altLang="ko-KR" sz="1600" dirty="0"/>
              <a:t>&lt;== </a:t>
            </a:r>
            <a:r>
              <a:rPr kumimoji="1" lang="ko-KR" altLang="en-US" sz="1600" dirty="0"/>
              <a:t>파일명을 </a:t>
            </a:r>
            <a:r>
              <a:rPr kumimoji="1" lang="en" altLang="ko-Kore-KR" sz="1600" dirty="0"/>
              <a:t>local</a:t>
            </a:r>
            <a:r>
              <a:rPr kumimoji="1" lang="ko-KR" altLang="en-US" sz="1600" dirty="0"/>
              <a:t>에서 </a:t>
            </a:r>
            <a:r>
              <a:rPr kumimoji="1" lang="en" altLang="ko-Kore-KR" sz="1600" dirty="0"/>
              <a:t>remote</a:t>
            </a:r>
            <a:r>
              <a:rPr kumimoji="1" lang="ko-KR" altLang="en-US" sz="1600" dirty="0"/>
              <a:t>로 </a:t>
            </a:r>
            <a:r>
              <a:rPr kumimoji="1" lang="en" altLang="ko-Kore-KR" sz="1600" dirty="0"/>
              <a:t>upload</a:t>
            </a:r>
          </a:p>
          <a:p>
            <a:endParaRPr kumimoji="1" lang="en" altLang="ko-Kore-KR" sz="1600" dirty="0"/>
          </a:p>
          <a:p>
            <a:r>
              <a:rPr kumimoji="1" lang="en" altLang="ko-Kore-KR" sz="1600" dirty="0"/>
              <a:t>6.ftp </a:t>
            </a:r>
            <a:r>
              <a:rPr kumimoji="1" lang="ko-KR" altLang="en-US" sz="1600" dirty="0"/>
              <a:t>종료</a:t>
            </a:r>
            <a:r>
              <a:rPr kumimoji="1" lang="en-US" altLang="ko-KR" sz="1600" dirty="0"/>
              <a:t>:</a:t>
            </a:r>
            <a:r>
              <a:rPr kumimoji="1" lang="en" altLang="ko-Kore-KR" sz="1600" dirty="0"/>
              <a:t>bye</a:t>
            </a:r>
          </a:p>
          <a:p>
            <a:r>
              <a:rPr kumimoji="1" lang="en" altLang="ko-Kore-KR" sz="1600" dirty="0"/>
              <a:t>       ftp&gt;bye</a:t>
            </a:r>
          </a:p>
          <a:p>
            <a:r>
              <a:rPr kumimoji="1" lang="en" altLang="ko-Kore-KR" sz="1600" dirty="0"/>
              <a:t>       $&gt;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39F3EE-F137-104C-B43F-4EB67E4EF884}"/>
              </a:ext>
            </a:extLst>
          </p:cNvPr>
          <p:cNvSpPr/>
          <p:nvPr/>
        </p:nvSpPr>
        <p:spPr>
          <a:xfrm>
            <a:off x="1114101" y="417288"/>
            <a:ext cx="806376" cy="655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FTP</a:t>
            </a:r>
          </a:p>
        </p:txBody>
      </p:sp>
    </p:spTree>
    <p:extLst>
      <p:ext uri="{BB962C8B-B14F-4D97-AF65-F5344CB8AC3E}">
        <p14:creationId xmlns:p14="http://schemas.microsoft.com/office/powerpoint/2010/main" val="2928667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543018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클라이언트가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140978" y="463008"/>
            <a:ext cx="1164101" cy="655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SMTP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4FFD27-6058-C941-ABFE-F9D06B30BA68}"/>
              </a:ext>
            </a:extLst>
          </p:cNvPr>
          <p:cNvSpPr txBox="1"/>
          <p:nvPr/>
        </p:nvSpPr>
        <p:spPr>
          <a:xfrm>
            <a:off x="1250503" y="1631576"/>
            <a:ext cx="92202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/>
              <a:t>프로그램</a:t>
            </a:r>
            <a:r>
              <a:rPr kumimoji="1" lang="ko-KR" altLang="en-US" sz="2400" dirty="0"/>
              <a:t> 명칭 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</a:t>
            </a:r>
            <a:r>
              <a:rPr kumimoji="1" lang="en" altLang="ko-KR" sz="2400" b="1" dirty="0"/>
              <a:t>smtp</a:t>
            </a:r>
          </a:p>
          <a:p>
            <a:endParaRPr kumimoji="1" lang="en-US" altLang="ko-KR" sz="2400" dirty="0"/>
          </a:p>
          <a:p>
            <a:r>
              <a:rPr kumimoji="1" lang="ko-KR" altLang="en-US" sz="2400" dirty="0"/>
              <a:t>출처 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</a:t>
            </a:r>
            <a:r>
              <a:rPr lang="en" altLang="ko-Kore-KR" sz="2400" dirty="0">
                <a:hlinkClick r:id="rId2"/>
              </a:rPr>
              <a:t>https://unabated.tistory.com/entry/mail-%EC%A0%84%EC%86%A1%EC%9D%98-%EC%9B%90%EB%A6%AC</a:t>
            </a:r>
            <a:endParaRPr kumimoji="1" lang="en" altLang="ko-KR" sz="2400" dirty="0"/>
          </a:p>
          <a:p>
            <a:endParaRPr kumimoji="1" lang="en-US" altLang="ko-KR" sz="2400" dirty="0"/>
          </a:p>
          <a:p>
            <a:r>
              <a:rPr kumimoji="1" lang="ko-KR" altLang="en-US" sz="2400" dirty="0"/>
              <a:t>용도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인터넷에서 메일을 주고 받기 위해 사용됨</a:t>
            </a:r>
          </a:p>
          <a:p>
            <a:r>
              <a:rPr kumimoji="1" lang="ko-KR" altLang="en-US" sz="2400" dirty="0"/>
              <a:t>특징</a:t>
            </a:r>
            <a:r>
              <a:rPr kumimoji="1" lang="en-US" altLang="ko-KR" sz="2400" dirty="0"/>
              <a:t>: </a:t>
            </a:r>
            <a:r>
              <a:rPr kumimoji="1" lang="ko-KR" altLang="en-US" sz="2400" dirty="0"/>
              <a:t>통신 포트 및 프로토콜 </a:t>
            </a:r>
            <a:r>
              <a:rPr kumimoji="1" lang="en-US" altLang="ko-KR" sz="2400" dirty="0"/>
              <a:t>-SMTP</a:t>
            </a:r>
            <a:r>
              <a:rPr kumimoji="1" lang="ko-KR" altLang="en-US" sz="2400" dirty="0"/>
              <a:t>가 사용하는 통신 포트는</a:t>
            </a:r>
            <a:r>
              <a:rPr kumimoji="1" lang="en-US" altLang="ko-KR" sz="2400" dirty="0"/>
              <a:t>25</a:t>
            </a:r>
            <a:r>
              <a:rPr kumimoji="1" lang="ko-KR" altLang="en-US" sz="2400" dirty="0"/>
              <a:t>이고</a:t>
            </a:r>
            <a:r>
              <a:rPr kumimoji="1" lang="en-US" altLang="ko-KR" sz="2400" dirty="0"/>
              <a:t>, </a:t>
            </a:r>
            <a:r>
              <a:rPr kumimoji="1" lang="ko-KR" altLang="en-US" sz="2400" dirty="0"/>
              <a:t>신뢰성이 높은 </a:t>
            </a:r>
            <a:r>
              <a:rPr kumimoji="1" lang="en-US" altLang="ko-KR" sz="2400" dirty="0"/>
              <a:t>TCP </a:t>
            </a:r>
            <a:r>
              <a:rPr kumimoji="1" lang="ko-KR" altLang="en-US" sz="2400" dirty="0"/>
              <a:t>연결에 기초함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ko-KR" altLang="en-US" sz="2400" dirty="0"/>
              <a:t>특징 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통신 포트 및 프로토콜 </a:t>
            </a:r>
            <a:r>
              <a:rPr kumimoji="1" lang="en-US" altLang="ko-KR" sz="2400" dirty="0"/>
              <a:t>-</a:t>
            </a:r>
            <a:r>
              <a:rPr kumimoji="1" lang="en" altLang="ko-KR" sz="2400" dirty="0"/>
              <a:t>SMTP</a:t>
            </a:r>
            <a:r>
              <a:rPr kumimoji="1" lang="ko-KR" altLang="en-US" sz="2400" dirty="0"/>
              <a:t>가 사용하는 통신 포트는</a:t>
            </a:r>
            <a:r>
              <a:rPr kumimoji="1" lang="en-US" altLang="ko-KR" sz="2400" dirty="0"/>
              <a:t>25</a:t>
            </a:r>
            <a:r>
              <a:rPr kumimoji="1" lang="ko-KR" altLang="en-US" sz="2400" dirty="0"/>
              <a:t>이고</a:t>
            </a:r>
            <a:r>
              <a:rPr kumimoji="1" lang="en-US" altLang="ko-KR" sz="2400" dirty="0"/>
              <a:t>, </a:t>
            </a:r>
            <a:r>
              <a:rPr kumimoji="1" lang="ko-KR" altLang="en-US" sz="2400" dirty="0"/>
              <a:t>신뢰성이 높은 </a:t>
            </a:r>
            <a:r>
              <a:rPr kumimoji="1" lang="en" altLang="ko-KR" sz="2400" dirty="0"/>
              <a:t>TCP </a:t>
            </a:r>
            <a:r>
              <a:rPr kumimoji="1" lang="ko-KR" altLang="en-US" sz="2400" dirty="0"/>
              <a:t>연결에 기초함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4591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543018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클라이언트가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B938E74-E6EB-AF41-80E2-8DFAAA0B5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0" y="2168449"/>
            <a:ext cx="7386320" cy="23663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6BCFDF-05D0-4B46-B792-1E034C8BF661}"/>
              </a:ext>
            </a:extLst>
          </p:cNvPr>
          <p:cNvSpPr txBox="1"/>
          <p:nvPr/>
        </p:nvSpPr>
        <p:spPr>
          <a:xfrm>
            <a:off x="1737360" y="1645920"/>
            <a:ext cx="72694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구성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메일 서버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사용자 메일 프로그램 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인터넷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TCP/IP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동작</a:t>
            </a:r>
            <a:r>
              <a:rPr kumimoji="1" lang="en-US" altLang="ko-KR" dirty="0"/>
              <a:t>: </a:t>
            </a:r>
            <a:r>
              <a:rPr kumimoji="1" lang="en" altLang="ko-KR" dirty="0"/>
              <a:t>SMTP[</a:t>
            </a:r>
            <a:r>
              <a:rPr kumimoji="1" lang="ko-KR" altLang="en-US" dirty="0" err="1"/>
              <a:t>에셈티피</a:t>
            </a:r>
            <a:r>
              <a:rPr kumimoji="1" lang="en-US" altLang="ko-KR" dirty="0"/>
              <a:t>]</a:t>
            </a:r>
            <a:r>
              <a:rPr kumimoji="1" lang="ko-KR" altLang="en-US" dirty="0"/>
              <a:t>는 전자우편을 보내고 받는데 사용되는 </a:t>
            </a:r>
            <a:r>
              <a:rPr kumimoji="1" lang="en" altLang="ko-KR" dirty="0"/>
              <a:t>TCP/IP </a:t>
            </a:r>
            <a:r>
              <a:rPr kumimoji="1" lang="ko-KR" altLang="en-US" dirty="0"/>
              <a:t>프로토콜이다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그러나</a:t>
            </a:r>
            <a:r>
              <a:rPr kumimoji="1" lang="en-US" altLang="ko-KR" dirty="0"/>
              <a:t>, </a:t>
            </a:r>
            <a:r>
              <a:rPr kumimoji="1" lang="ko-KR" altLang="en-US" dirty="0"/>
              <a:t>수신 측에서의 큐 메시지능력의 제한으로 인해</a:t>
            </a:r>
            <a:r>
              <a:rPr kumimoji="1" lang="en-US" altLang="ko-KR" dirty="0"/>
              <a:t>, </a:t>
            </a:r>
            <a:r>
              <a:rPr kumimoji="1" lang="ko-KR" altLang="en-US" dirty="0"/>
              <a:t>대개 수신을 위해서는 </a:t>
            </a:r>
            <a:r>
              <a:rPr kumimoji="1" lang="en" altLang="ko-KR" dirty="0"/>
              <a:t>POP3</a:t>
            </a:r>
            <a:r>
              <a:rPr kumimoji="1" lang="ko-KR" altLang="en-US" dirty="0"/>
              <a:t>나 </a:t>
            </a:r>
            <a:r>
              <a:rPr kumimoji="1" lang="en" altLang="ko-KR" dirty="0"/>
              <a:t>IMAP </a:t>
            </a:r>
            <a:r>
              <a:rPr kumimoji="1" lang="ko-KR" altLang="en-US" dirty="0"/>
              <a:t>중의 하나의 프로토콜을 쓰는 것이 보통이며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이러한 프로토콜은 서버에 각자의 우편함을 두고 사용자 메시지를 저장한 다음</a:t>
            </a:r>
            <a:r>
              <a:rPr kumimoji="1" lang="en-US" altLang="ko-KR" dirty="0"/>
              <a:t>, </a:t>
            </a:r>
            <a:r>
              <a:rPr kumimoji="1" lang="ko-KR" altLang="en-US" dirty="0"/>
              <a:t>주기적으로 서버에 접속하여 편지를 다운로드 하는 식으로 운영된다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9B6805-1C7B-D148-A785-4C89DDD5D9C3}"/>
              </a:ext>
            </a:extLst>
          </p:cNvPr>
          <p:cNvSpPr/>
          <p:nvPr/>
        </p:nvSpPr>
        <p:spPr>
          <a:xfrm>
            <a:off x="1140978" y="463008"/>
            <a:ext cx="1164101" cy="655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SMTP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37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543018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클라이언트가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4FFD27-6058-C941-ABFE-F9D06B30BA68}"/>
              </a:ext>
            </a:extLst>
          </p:cNvPr>
          <p:cNvSpPr txBox="1"/>
          <p:nvPr/>
        </p:nvSpPr>
        <p:spPr>
          <a:xfrm>
            <a:off x="2259905" y="1631576"/>
            <a:ext cx="922027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사용법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lang="en" altLang="ko-Kore-KR" dirty="0"/>
              <a:t>mail </a:t>
            </a:r>
            <a:r>
              <a:rPr lang="ko-KR" altLang="en-US" dirty="0"/>
              <a:t>명령어를 통해서 보내고자 하는 계정을 입력하면 메일을 쓸 수가 있다</a:t>
            </a:r>
          </a:p>
          <a:p>
            <a:r>
              <a:rPr lang="ko-KR" altLang="en-US" dirty="0"/>
              <a:t>물론 일반 </a:t>
            </a:r>
            <a:r>
              <a:rPr lang="en" altLang="ko-Kore-KR" dirty="0" err="1"/>
              <a:t>user@naver.com</a:t>
            </a:r>
            <a:r>
              <a:rPr lang="en" altLang="ko-Kore-KR" dirty="0"/>
              <a:t>, </a:t>
            </a:r>
            <a:r>
              <a:rPr lang="en" altLang="ko-Kore-KR" dirty="0" err="1"/>
              <a:t>mail@gmail.com</a:t>
            </a:r>
            <a:r>
              <a:rPr lang="en" altLang="ko-Kore-KR" dirty="0"/>
              <a:t> </a:t>
            </a:r>
            <a:r>
              <a:rPr lang="ko-KR" altLang="en-US" dirty="0"/>
              <a:t>같은 일반 메일로도 잘 보내진다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948685-DF9E-7E43-AE16-B304E00C8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725" y="2192771"/>
            <a:ext cx="7352554" cy="223957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73FDA81-0D39-0648-B605-5AD515006756}"/>
              </a:ext>
            </a:extLst>
          </p:cNvPr>
          <p:cNvSpPr/>
          <p:nvPr/>
        </p:nvSpPr>
        <p:spPr>
          <a:xfrm>
            <a:off x="1140978" y="463008"/>
            <a:ext cx="1164101" cy="655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SMTP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73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543018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클라이언트가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82731" y="463008"/>
            <a:ext cx="1463479" cy="655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TELNET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4FFD27-6058-C941-ABFE-F9D06B30BA68}"/>
              </a:ext>
            </a:extLst>
          </p:cNvPr>
          <p:cNvSpPr txBox="1"/>
          <p:nvPr/>
        </p:nvSpPr>
        <p:spPr>
          <a:xfrm>
            <a:off x="1181923" y="1184321"/>
            <a:ext cx="9220273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/>
              <a:t>프로그램</a:t>
            </a:r>
            <a:r>
              <a:rPr kumimoji="1" lang="ko-KR" altLang="en-US" sz="2400" dirty="0"/>
              <a:t> 명칭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</a:t>
            </a:r>
            <a:r>
              <a:rPr kumimoji="1" lang="en-US" altLang="ko-KR" sz="2400" b="1" dirty="0"/>
              <a:t>telnet</a:t>
            </a:r>
          </a:p>
          <a:p>
            <a:endParaRPr kumimoji="1" lang="en-US" altLang="ko-KR" sz="1900" dirty="0"/>
          </a:p>
          <a:p>
            <a:r>
              <a:rPr kumimoji="1" lang="ko-KR" altLang="en-US" sz="1900" dirty="0"/>
              <a:t>출처 </a:t>
            </a:r>
            <a:r>
              <a:rPr kumimoji="1" lang="en-US" altLang="ko-KR" sz="1900" dirty="0"/>
              <a:t>:</a:t>
            </a:r>
            <a:r>
              <a:rPr kumimoji="1" lang="ko-KR" altLang="en-US" sz="1900" dirty="0"/>
              <a:t> </a:t>
            </a:r>
            <a:r>
              <a:rPr kumimoji="1" lang="en" altLang="ko-KR" sz="1900" dirty="0">
                <a:hlinkClick r:id="rId2"/>
              </a:rPr>
              <a:t>https://www.linux.co.kr/unixwebhosting/telnet/#1.%20telnet%EC%9D%B4%EB%9E%80</a:t>
            </a:r>
            <a:r>
              <a:rPr kumimoji="1" lang="en" altLang="ko-KR" sz="1900" dirty="0"/>
              <a:t>?</a:t>
            </a:r>
          </a:p>
          <a:p>
            <a:endParaRPr kumimoji="1" lang="en" altLang="ko-KR" sz="1900" dirty="0"/>
          </a:p>
          <a:p>
            <a:r>
              <a:rPr kumimoji="1" lang="ko-KR" altLang="en-US" sz="1900" dirty="0"/>
              <a:t>용도</a:t>
            </a:r>
            <a:r>
              <a:rPr kumimoji="1" lang="en-US" altLang="ko-KR" sz="1900" dirty="0"/>
              <a:t>:</a:t>
            </a:r>
            <a:r>
              <a:rPr kumimoji="1" lang="ko-KR" altLang="en-US" sz="1900" dirty="0"/>
              <a:t>텔넷은 원격지의 컴퓨터를 인터넷을 통해 접속하여 자신의 컴퓨터처럼 사용할 수 있는 원격 접속 서비스이다</a:t>
            </a:r>
            <a:r>
              <a:rPr kumimoji="1" lang="en-US" altLang="ko-KR" sz="1900" dirty="0"/>
              <a:t>.</a:t>
            </a:r>
            <a:endParaRPr kumimoji="1" lang="en" altLang="ko-KR" sz="1900" dirty="0"/>
          </a:p>
          <a:p>
            <a:endParaRPr kumimoji="1" lang="en-US" altLang="ko-KR" sz="1900" dirty="0"/>
          </a:p>
          <a:p>
            <a:r>
              <a:rPr kumimoji="1" lang="ko-KR" altLang="en-US" sz="1900" dirty="0"/>
              <a:t>특징 </a:t>
            </a:r>
            <a:r>
              <a:rPr kumimoji="1" lang="en-US" altLang="ko-KR" sz="1900" dirty="0"/>
              <a:t>:</a:t>
            </a:r>
            <a:r>
              <a:rPr kumimoji="1" lang="ko-KR" altLang="en-US" sz="1900" dirty="0"/>
              <a:t> 텔넷을 이용하려면 원격 컴퓨터를 이용할 수 있는 </a:t>
            </a:r>
            <a:r>
              <a:rPr kumimoji="1" lang="ko-KR" altLang="en-US" sz="1900" dirty="0" err="1"/>
              <a:t>사용ㅇ자</a:t>
            </a:r>
            <a:r>
              <a:rPr kumimoji="1" lang="ko-KR" altLang="en-US" sz="1900" dirty="0"/>
              <a:t> 계정이 있어야 한다</a:t>
            </a:r>
            <a:r>
              <a:rPr kumimoji="1" lang="en-US" altLang="ko-KR" sz="1900" dirty="0"/>
              <a:t>. </a:t>
            </a:r>
            <a:r>
              <a:rPr kumimoji="1" lang="ko-KR" altLang="en-US" sz="1900" dirty="0"/>
              <a:t>원격 컴퓨터를 액세스 하기 위한 사용자 명령들과 </a:t>
            </a:r>
            <a:r>
              <a:rPr kumimoji="1" lang="en-US" altLang="ko-KR" sz="1900" dirty="0"/>
              <a:t>TCP/IP </a:t>
            </a:r>
            <a:r>
              <a:rPr kumimoji="1" lang="ko-KR" altLang="en-US" sz="1900" dirty="0"/>
              <a:t>기반의 프로토콜을 말하며 </a:t>
            </a:r>
            <a:r>
              <a:rPr kumimoji="1" lang="ko-KR" altLang="en-US" sz="1900" dirty="0" err="1"/>
              <a:t>포트번호는</a:t>
            </a:r>
            <a:r>
              <a:rPr kumimoji="1" lang="ko-KR" altLang="en-US" sz="1900" dirty="0"/>
              <a:t> </a:t>
            </a:r>
            <a:r>
              <a:rPr kumimoji="1" lang="en-US" altLang="ko-KR" sz="1900" dirty="0"/>
              <a:t>23</a:t>
            </a:r>
            <a:r>
              <a:rPr kumimoji="1" lang="ko-KR" altLang="en-US" sz="1900" dirty="0"/>
              <a:t>번 입니다</a:t>
            </a:r>
            <a:endParaRPr kumimoji="1" lang="en-US" altLang="ko-KR" sz="1900" dirty="0"/>
          </a:p>
          <a:p>
            <a:endParaRPr kumimoji="1" lang="en-US" altLang="ko-KR" sz="1900" dirty="0"/>
          </a:p>
          <a:p>
            <a:r>
              <a:rPr kumimoji="1" lang="ko-KR" altLang="en-US" sz="1900" dirty="0"/>
              <a:t>구성</a:t>
            </a:r>
            <a:r>
              <a:rPr kumimoji="1" lang="en-US" altLang="ko-KR" sz="1900" dirty="0"/>
              <a:t>:</a:t>
            </a:r>
          </a:p>
          <a:p>
            <a:r>
              <a:rPr kumimoji="1" lang="en-US" altLang="ko-KR" sz="1900" dirty="0"/>
              <a:t>#Telnet Client Software(</a:t>
            </a:r>
            <a:r>
              <a:rPr kumimoji="1" lang="ko-KR" altLang="en-US" sz="1900" dirty="0"/>
              <a:t>텔넷 클라이언트 소프트웨어</a:t>
            </a:r>
            <a:r>
              <a:rPr kumimoji="1" lang="en-US" altLang="ko-KR" sz="1900" dirty="0"/>
              <a:t>) : telnet </a:t>
            </a:r>
            <a:r>
              <a:rPr kumimoji="1" lang="ko-KR" altLang="en-US" sz="1900" dirty="0" err="1"/>
              <a:t>접속도구</a:t>
            </a:r>
            <a:endParaRPr kumimoji="1" lang="ko-KR" altLang="en-US" sz="1900" dirty="0"/>
          </a:p>
          <a:p>
            <a:r>
              <a:rPr kumimoji="1" lang="en-US" altLang="ko-KR" sz="1900" dirty="0"/>
              <a:t>-</a:t>
            </a:r>
            <a:r>
              <a:rPr kumimoji="1" lang="en-US" altLang="ko-KR" sz="1900" dirty="0" err="1"/>
              <a:t>Netterm</a:t>
            </a:r>
            <a:r>
              <a:rPr kumimoji="1" lang="en-US" altLang="ko-KR" sz="1900" dirty="0"/>
              <a:t>,</a:t>
            </a:r>
            <a:r>
              <a:rPr kumimoji="1" lang="ko-KR" altLang="en-US" sz="1900" dirty="0"/>
              <a:t> </a:t>
            </a:r>
            <a:r>
              <a:rPr kumimoji="1" lang="en-US" altLang="ko-KR" sz="1900" dirty="0"/>
              <a:t>CRT</a:t>
            </a:r>
          </a:p>
          <a:p>
            <a:r>
              <a:rPr kumimoji="1" lang="ko-KR" altLang="en-US" sz="1900" dirty="0"/>
              <a:t> </a:t>
            </a:r>
          </a:p>
          <a:p>
            <a:r>
              <a:rPr kumimoji="1" lang="en-US" altLang="ko-KR" sz="1900" dirty="0"/>
              <a:t>#</a:t>
            </a:r>
            <a:r>
              <a:rPr kumimoji="1" lang="ko-KR" altLang="en-US" sz="1900" dirty="0" err="1"/>
              <a:t>네트웍환경</a:t>
            </a:r>
            <a:r>
              <a:rPr kumimoji="1" lang="en-US" altLang="ko-KR" sz="1900" dirty="0"/>
              <a:t>(</a:t>
            </a:r>
            <a:r>
              <a:rPr kumimoji="1" lang="ko-KR" altLang="en-US" sz="1900" dirty="0"/>
              <a:t>모뎀</a:t>
            </a:r>
            <a:r>
              <a:rPr kumimoji="1" lang="en-US" altLang="ko-KR" sz="1900" dirty="0"/>
              <a:t>, ISDN, ADSL, </a:t>
            </a:r>
            <a:r>
              <a:rPr kumimoji="1" lang="ko-KR" altLang="en-US" sz="1900" dirty="0" err="1"/>
              <a:t>전용선등</a:t>
            </a:r>
            <a:r>
              <a:rPr kumimoji="1" lang="en-US" altLang="ko-KR" sz="1900" dirty="0"/>
              <a:t>) : telnet </a:t>
            </a:r>
            <a:r>
              <a:rPr kumimoji="1" lang="ko-KR" altLang="en-US" sz="1900" dirty="0" err="1"/>
              <a:t>접속라인</a:t>
            </a:r>
            <a:endParaRPr kumimoji="1" lang="ko-KR" altLang="en-US" sz="1900" dirty="0"/>
          </a:p>
          <a:p>
            <a:r>
              <a:rPr kumimoji="1" lang="en-US" altLang="ko-KR" sz="1900" dirty="0"/>
              <a:t>-</a:t>
            </a:r>
            <a:r>
              <a:rPr kumimoji="1" lang="ko-KR" altLang="en-US" sz="1900" dirty="0"/>
              <a:t>모뎀</a:t>
            </a:r>
            <a:r>
              <a:rPr kumimoji="1" lang="en-US" altLang="ko-KR" sz="1900" dirty="0"/>
              <a:t>,</a:t>
            </a:r>
            <a:r>
              <a:rPr kumimoji="1" lang="ko-KR" altLang="en-US" sz="1900" dirty="0"/>
              <a:t> </a:t>
            </a:r>
            <a:r>
              <a:rPr kumimoji="1" lang="en-US" altLang="ko-KR" sz="1900" dirty="0"/>
              <a:t>ISDN,</a:t>
            </a:r>
            <a:r>
              <a:rPr kumimoji="1" lang="ko-KR" altLang="en-US" sz="1900" dirty="0"/>
              <a:t> </a:t>
            </a:r>
            <a:r>
              <a:rPr kumimoji="1" lang="en-US" altLang="ko-KR" sz="1900" dirty="0"/>
              <a:t>ADSL,</a:t>
            </a:r>
            <a:r>
              <a:rPr kumimoji="1" lang="ko-KR" altLang="en-US" sz="1900" dirty="0"/>
              <a:t> 전용선</a:t>
            </a:r>
            <a:endParaRPr kumimoji="1" lang="en-US" altLang="ko-KR" sz="1900" dirty="0"/>
          </a:p>
        </p:txBody>
      </p:sp>
    </p:spTree>
    <p:extLst>
      <p:ext uri="{BB962C8B-B14F-4D97-AF65-F5344CB8AC3E}">
        <p14:creationId xmlns:p14="http://schemas.microsoft.com/office/powerpoint/2010/main" val="3070204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543018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클라이언트가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4FFD27-6058-C941-ABFE-F9D06B30BA68}"/>
              </a:ext>
            </a:extLst>
          </p:cNvPr>
          <p:cNvSpPr txBox="1"/>
          <p:nvPr/>
        </p:nvSpPr>
        <p:spPr>
          <a:xfrm>
            <a:off x="1250503" y="1244762"/>
            <a:ext cx="922027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동작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endParaRPr kumimoji="1" lang="en-US" altLang="ko-KR" sz="2000" dirty="0"/>
          </a:p>
          <a:p>
            <a:r>
              <a:rPr kumimoji="1" lang="en-US" altLang="ko-KR" sz="2000" dirty="0"/>
              <a:t>1.</a:t>
            </a:r>
            <a:r>
              <a:rPr kumimoji="1" lang="ko-KR" altLang="en-US" sz="2000" dirty="0"/>
              <a:t> 필요한 유닉스명령어 사용</a:t>
            </a:r>
          </a:p>
          <a:p>
            <a:r>
              <a:rPr kumimoji="1" lang="en-US" altLang="ko-KR" sz="2000" dirty="0"/>
              <a:t>- </a:t>
            </a:r>
            <a:r>
              <a:rPr kumimoji="1" lang="ko-KR" altLang="en-US" sz="2000" dirty="0"/>
              <a:t>관리용 </a:t>
            </a:r>
            <a:r>
              <a:rPr kumimoji="1" lang="en-US" altLang="ko-KR" sz="2000" dirty="0"/>
              <a:t>ID</a:t>
            </a:r>
            <a:r>
              <a:rPr kumimoji="1" lang="ko-KR" altLang="en-US" sz="2000" dirty="0"/>
              <a:t>의 대한 패스워드 변경</a:t>
            </a:r>
          </a:p>
          <a:p>
            <a:r>
              <a:rPr kumimoji="1" lang="en-US" altLang="ko-KR" sz="2000" dirty="0"/>
              <a:t>- </a:t>
            </a:r>
            <a:r>
              <a:rPr kumimoji="1" lang="ko-KR" altLang="en-US" sz="2000" dirty="0"/>
              <a:t>메일 </a:t>
            </a:r>
            <a:r>
              <a:rPr kumimoji="1" lang="en-US" altLang="ko-KR" sz="2000" dirty="0"/>
              <a:t>ID</a:t>
            </a:r>
            <a:r>
              <a:rPr kumimoji="1" lang="ko-KR" altLang="en-US" sz="2000" dirty="0"/>
              <a:t>의 패스워드 변경</a:t>
            </a:r>
          </a:p>
          <a:p>
            <a:r>
              <a:rPr kumimoji="1" lang="en-US" altLang="ko-KR" sz="2000" dirty="0"/>
              <a:t>- </a:t>
            </a:r>
            <a:r>
              <a:rPr kumimoji="1" lang="ko-KR" altLang="en-US" sz="2000" dirty="0" err="1"/>
              <a:t>파일퍼미션</a:t>
            </a:r>
            <a:r>
              <a:rPr kumimoji="1" lang="ko-KR" altLang="en-US" sz="2000" dirty="0"/>
              <a:t> 조정하기</a:t>
            </a:r>
          </a:p>
          <a:p>
            <a:r>
              <a:rPr kumimoji="1" lang="en-US" altLang="ko-KR" sz="2000" dirty="0"/>
              <a:t>- </a:t>
            </a:r>
            <a:r>
              <a:rPr kumimoji="1" lang="ko-KR" altLang="en-US" sz="2000" dirty="0"/>
              <a:t>파일에 관련된 작업들</a:t>
            </a:r>
            <a:r>
              <a:rPr kumimoji="1" lang="en-US" altLang="ko-KR" sz="2000" dirty="0"/>
              <a:t>(</a:t>
            </a:r>
            <a:r>
              <a:rPr kumimoji="1" lang="ko-KR" altLang="en-US" sz="2000" dirty="0" err="1"/>
              <a:t>파일복사</a:t>
            </a:r>
            <a:r>
              <a:rPr kumimoji="1" lang="en-US" altLang="ko-KR" sz="2000" dirty="0"/>
              <a:t>, </a:t>
            </a:r>
            <a:r>
              <a:rPr kumimoji="1" lang="ko-KR" altLang="en-US" sz="2000" dirty="0"/>
              <a:t>삭제</a:t>
            </a:r>
            <a:r>
              <a:rPr kumimoji="1" lang="en-US" altLang="ko-KR" sz="2000" dirty="0"/>
              <a:t>, </a:t>
            </a:r>
            <a:r>
              <a:rPr kumimoji="1" lang="ko-KR" altLang="en-US" sz="2000" dirty="0" err="1"/>
              <a:t>이동등</a:t>
            </a:r>
            <a:r>
              <a:rPr kumimoji="1" lang="en-US" altLang="ko-KR" sz="2000" dirty="0"/>
              <a:t>)</a:t>
            </a:r>
          </a:p>
          <a:p>
            <a:r>
              <a:rPr kumimoji="1" lang="en-US" altLang="ko-KR" sz="2000" dirty="0"/>
              <a:t>- </a:t>
            </a:r>
            <a:r>
              <a:rPr kumimoji="1" lang="ko-KR" altLang="en-US" sz="2000" dirty="0"/>
              <a:t>디렉토리 관련된 작업들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디렉토리 생성</a:t>
            </a:r>
            <a:r>
              <a:rPr kumimoji="1" lang="en-US" altLang="ko-KR" sz="2000" dirty="0"/>
              <a:t>, </a:t>
            </a:r>
            <a:r>
              <a:rPr kumimoji="1" lang="ko-KR" altLang="en-US" sz="2000" dirty="0" err="1"/>
              <a:t>삭제등</a:t>
            </a:r>
            <a:r>
              <a:rPr kumimoji="1" lang="en-US" altLang="ko-KR" sz="2000" dirty="0"/>
              <a:t>)</a:t>
            </a:r>
          </a:p>
          <a:p>
            <a:r>
              <a:rPr kumimoji="1" lang="en-US" altLang="ko-KR" sz="2000" dirty="0"/>
              <a:t>- </a:t>
            </a:r>
            <a:r>
              <a:rPr kumimoji="1" lang="ko-KR" altLang="en-US" sz="2000" dirty="0"/>
              <a:t>편집기</a:t>
            </a:r>
            <a:r>
              <a:rPr kumimoji="1" lang="en-US" altLang="ko-KR" sz="2000" dirty="0"/>
              <a:t>(vi)</a:t>
            </a:r>
            <a:r>
              <a:rPr kumimoji="1" lang="ko-KR" altLang="en-US" sz="2000" dirty="0"/>
              <a:t>사용이 필요한 작업들</a:t>
            </a:r>
          </a:p>
          <a:p>
            <a:endParaRPr kumimoji="1" lang="ko-KR" altLang="en-US" sz="2000" dirty="0"/>
          </a:p>
          <a:p>
            <a:r>
              <a:rPr kumimoji="1" lang="en-US" altLang="ko-KR" sz="2000" dirty="0"/>
              <a:t>2.</a:t>
            </a:r>
            <a:r>
              <a:rPr kumimoji="1" lang="ko-KR" altLang="en-US" sz="2000" dirty="0"/>
              <a:t> 각종 </a:t>
            </a:r>
            <a:r>
              <a:rPr kumimoji="1" lang="en-US" altLang="ko-KR" sz="2000" dirty="0"/>
              <a:t>CGI</a:t>
            </a:r>
            <a:r>
              <a:rPr kumimoji="1" lang="ko-KR" altLang="en-US" sz="2000" dirty="0"/>
              <a:t>프로그램을 위해 사용</a:t>
            </a:r>
          </a:p>
          <a:p>
            <a:r>
              <a:rPr kumimoji="1" lang="en-US" altLang="ko-KR" sz="2000" dirty="0"/>
              <a:t>- </a:t>
            </a:r>
            <a:r>
              <a:rPr kumimoji="1" lang="ko-KR" altLang="en-US" sz="2000" dirty="0"/>
              <a:t>게시판</a:t>
            </a:r>
            <a:r>
              <a:rPr kumimoji="1" lang="en-US" altLang="ko-KR" sz="2000" dirty="0"/>
              <a:t>, </a:t>
            </a:r>
            <a:r>
              <a:rPr kumimoji="1" lang="ko-KR" altLang="en-US" sz="2000" dirty="0" err="1"/>
              <a:t>방명록등의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CGI</a:t>
            </a:r>
            <a:r>
              <a:rPr kumimoji="1" lang="ko-KR" altLang="en-US" sz="2000" dirty="0"/>
              <a:t>프로그램을 위한 작업</a:t>
            </a:r>
          </a:p>
          <a:p>
            <a:r>
              <a:rPr kumimoji="1" lang="en-US" altLang="ko-KR" sz="2000" dirty="0"/>
              <a:t>- </a:t>
            </a:r>
            <a:r>
              <a:rPr kumimoji="1" lang="ko-KR" altLang="en-US" sz="2000" dirty="0"/>
              <a:t>프로그램작업을 위한 작업</a:t>
            </a:r>
          </a:p>
          <a:p>
            <a:endParaRPr kumimoji="1" lang="ko-KR" altLang="en-US" sz="2000" dirty="0"/>
          </a:p>
          <a:p>
            <a:r>
              <a:rPr kumimoji="1" lang="en-US" altLang="ko-KR" sz="2000" dirty="0"/>
              <a:t>3.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network </a:t>
            </a:r>
            <a:r>
              <a:rPr kumimoji="1" lang="ko-KR" altLang="en-US" sz="2000" dirty="0"/>
              <a:t>사용을 위한 사용</a:t>
            </a:r>
          </a:p>
          <a:p>
            <a:r>
              <a:rPr kumimoji="1" lang="en-US" altLang="ko-KR" sz="2000" dirty="0"/>
              <a:t>- </a:t>
            </a:r>
            <a:r>
              <a:rPr kumimoji="1" lang="ko-KR" altLang="en-US" sz="2000" dirty="0"/>
              <a:t>다른 곳으로의 접속을 위해</a:t>
            </a:r>
            <a:r>
              <a:rPr kumimoji="1" lang="en-US" altLang="ko-KR" sz="2000" dirty="0"/>
              <a:t>(telnet, rlogin</a:t>
            </a:r>
            <a:r>
              <a:rPr kumimoji="1" lang="ko-KR" altLang="en-US" sz="2000" dirty="0"/>
              <a:t>등</a:t>
            </a:r>
            <a:r>
              <a:rPr kumimoji="1" lang="en-US" altLang="ko-KR" sz="2000" dirty="0"/>
              <a:t>)</a:t>
            </a:r>
          </a:p>
          <a:p>
            <a:r>
              <a:rPr kumimoji="1" lang="en-US" altLang="ko-KR" sz="2000" dirty="0"/>
              <a:t>- </a:t>
            </a:r>
            <a:r>
              <a:rPr kumimoji="1" lang="ko-KR" altLang="en-US" sz="2000" dirty="0"/>
              <a:t>다른 서버의 정상작동유무 테스트</a:t>
            </a:r>
            <a:r>
              <a:rPr kumimoji="1" lang="en-US" altLang="ko-KR" sz="2000" dirty="0"/>
              <a:t>(ping</a:t>
            </a:r>
            <a:r>
              <a:rPr kumimoji="1" lang="ko-KR" altLang="en-US" sz="2000" dirty="0"/>
              <a:t>등</a:t>
            </a:r>
            <a:r>
              <a:rPr kumimoji="1" lang="en-US" altLang="ko-KR" sz="2000" dirty="0"/>
              <a:t>)</a:t>
            </a:r>
          </a:p>
          <a:p>
            <a:endParaRPr kumimoji="1" lang="ko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5794AB-22AC-834E-B873-8D713B6C75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1653" b="-927"/>
          <a:stretch/>
        </p:blipFill>
        <p:spPr>
          <a:xfrm>
            <a:off x="7487559" y="2551664"/>
            <a:ext cx="4374776" cy="3588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DA54E22-C673-094F-BF77-5CE0D23FB1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7976" b="3255"/>
          <a:stretch/>
        </p:blipFill>
        <p:spPr>
          <a:xfrm>
            <a:off x="7487559" y="3947437"/>
            <a:ext cx="4610137" cy="565186"/>
          </a:xfrm>
          <a:prstGeom prst="rect">
            <a:avLst/>
          </a:prstGeom>
        </p:spPr>
      </p:pic>
      <p:sp>
        <p:nvSpPr>
          <p:cNvPr id="12" name="아래쪽 화살표[D] 11">
            <a:extLst>
              <a:ext uri="{FF2B5EF4-FFF2-40B4-BE49-F238E27FC236}">
                <a16:creationId xmlns:a16="http://schemas.microsoft.com/office/drawing/2014/main" id="{1E6DB4C6-01ED-4E44-9AB8-BFA4EE66D15C}"/>
              </a:ext>
            </a:extLst>
          </p:cNvPr>
          <p:cNvSpPr/>
          <p:nvPr/>
        </p:nvSpPr>
        <p:spPr>
          <a:xfrm>
            <a:off x="9144000" y="3123210"/>
            <a:ext cx="415636" cy="605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A217E2-1BAE-4244-807D-18EB0C0ABB92}"/>
              </a:ext>
            </a:extLst>
          </p:cNvPr>
          <p:cNvSpPr/>
          <p:nvPr/>
        </p:nvSpPr>
        <p:spPr>
          <a:xfrm>
            <a:off x="1082731" y="463008"/>
            <a:ext cx="1463479" cy="655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TELNET</a:t>
            </a:r>
          </a:p>
        </p:txBody>
      </p:sp>
    </p:spTree>
    <p:extLst>
      <p:ext uri="{BB962C8B-B14F-4D97-AF65-F5344CB8AC3E}">
        <p14:creationId xmlns:p14="http://schemas.microsoft.com/office/powerpoint/2010/main" val="3754727864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1270</Words>
  <Application>Microsoft Macintosh PowerPoint</Application>
  <PresentationFormat>와이드스크린</PresentationFormat>
  <Paragraphs>186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KWONHANGIL</cp:lastModifiedBy>
  <cp:revision>10</cp:revision>
  <dcterms:created xsi:type="dcterms:W3CDTF">2020-04-10T03:04:49Z</dcterms:created>
  <dcterms:modified xsi:type="dcterms:W3CDTF">2020-05-05T08:44:58Z</dcterms:modified>
</cp:coreProperties>
</file>