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0" r:id="rId4"/>
    <p:sldId id="258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1" r:id="rId18"/>
    <p:sldId id="275" r:id="rId19"/>
    <p:sldId id="262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4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5"/>
    <p:restoredTop sz="95853"/>
  </p:normalViewPr>
  <p:slideViewPr>
    <p:cSldViewPr snapToGrid="0" snapToObjects="1">
      <p:cViewPr varScale="1">
        <p:scale>
          <a:sx n="114" d="100"/>
          <a:sy n="114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03E29-7B50-5248-86D2-47935F264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DC05F6-7125-7F48-AC92-E79380520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DF46B-031D-054B-BC0A-E54EA379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F281-63B8-E64F-8F41-3D516CBD7910}" type="datetimeFigureOut">
              <a:rPr kumimoji="1" lang="ko-Kore-KR" altLang="en-US" smtClean="0"/>
              <a:t>2020. 6. 15.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AD301-25F6-D44D-A514-42AFB17A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646D4-AAF3-F844-88EE-36C3E7BA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DAFD-5511-464A-8A5B-81E59C0752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164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AD37A-427C-3245-840F-498FF8E0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35F570-3BE4-3C4F-9C62-B4BB1D4C6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FC529-668C-EE44-8E51-E94AE8CF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F281-63B8-E64F-8F41-3D516CBD7910}" type="datetimeFigureOut">
              <a:rPr kumimoji="1" lang="ko-Kore-KR" altLang="en-US" smtClean="0"/>
              <a:t>2020. 6. 15.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5BA5C-5180-6E4A-9E33-F11FA09A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DB4B2-905A-DF4E-98EC-C4347EDE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DAFD-5511-464A-8A5B-81E59C0752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830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79D598-BA6D-684F-9540-7FE5A7778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118462-3CA2-F948-B359-4D43DC571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5164F-0A34-1242-AEF4-5252974B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F281-63B8-E64F-8F41-3D516CBD7910}" type="datetimeFigureOut">
              <a:rPr kumimoji="1" lang="ko-Kore-KR" altLang="en-US" smtClean="0"/>
              <a:t>2020. 6. 15.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89BF9-25AA-4B46-8E1F-D5D8FA96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68ACD-3F6A-DE45-B6F4-00320E03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DAFD-5511-464A-8A5B-81E59C0752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689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158B3-FE4C-B64C-9266-FFDA378A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A324F-7409-1846-BC17-09EA74A86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11733-BD20-8B4A-A2F3-C46AFB53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F281-63B8-E64F-8F41-3D516CBD7910}" type="datetimeFigureOut">
              <a:rPr kumimoji="1" lang="ko-Kore-KR" altLang="en-US" smtClean="0"/>
              <a:t>2020. 6. 15.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9734D-E6D5-4547-A008-970B0774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A9203-F672-A040-A8C3-4A10DCEF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DAFD-5511-464A-8A5B-81E59C0752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161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1C550-FBCB-0A47-B82B-C9B24775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40AEA-E719-DE49-8CFA-BD4BCCF79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2EC381-1E15-464B-A6AB-0F6442FE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F281-63B8-E64F-8F41-3D516CBD7910}" type="datetimeFigureOut">
              <a:rPr kumimoji="1" lang="ko-Kore-KR" altLang="en-US" smtClean="0"/>
              <a:t>2020. 6. 15.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C9392-06A3-BC40-9D7D-FB426819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1ACAD-1638-0047-9349-3648DE2E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DAFD-5511-464A-8A5B-81E59C0752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440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A6B17-28EB-7C4A-BA32-3AB032BE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B6CE5-BDCC-2B4A-8EF5-60ED8E9FF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C26448-E395-6040-BC03-91507A8BA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D1A7C-561A-5C48-AF44-03FD0CB8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F281-63B8-E64F-8F41-3D516CBD7910}" type="datetimeFigureOut">
              <a:rPr kumimoji="1" lang="ko-Kore-KR" altLang="en-US" smtClean="0"/>
              <a:t>2020. 6. 15.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D0EB42-886D-2B46-A724-D3EEC911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983D7-0165-4D41-9843-52382A6F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DAFD-5511-464A-8A5B-81E59C0752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51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5291D-CE9C-9D47-92CC-DBD4506B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925DC-7F33-954E-922F-B2386E724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37A0B-5688-DA40-8F81-33875BAF8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4AAD91-83FC-9549-A909-F0D794367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4BCCC-DA12-5946-9584-BEEB193EA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2228C1-6581-8D40-93C5-50A210CC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F281-63B8-E64F-8F41-3D516CBD7910}" type="datetimeFigureOut">
              <a:rPr kumimoji="1" lang="ko-Kore-KR" altLang="en-US" smtClean="0"/>
              <a:t>2020. 6. 15.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0E68B5-5BCA-F74C-A93D-40464BA3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44A7D4-23E5-D141-8379-B6BF1877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DAFD-5511-464A-8A5B-81E59C0752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341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82FF0-3B06-824B-B855-8D8F66E7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3EEEC4-A6EE-2049-BA4B-61A45C7C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F281-63B8-E64F-8F41-3D516CBD7910}" type="datetimeFigureOut">
              <a:rPr kumimoji="1" lang="ko-Kore-KR" altLang="en-US" smtClean="0"/>
              <a:t>2020. 6. 15.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5B5E1F-D2F6-8F4B-BE4D-50F285F0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18DA1D-DD27-7D48-8206-7DDFF852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DAFD-5511-464A-8A5B-81E59C0752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325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075E0-F6BF-A347-81F3-183A8AC3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F281-63B8-E64F-8F41-3D516CBD7910}" type="datetimeFigureOut">
              <a:rPr kumimoji="1" lang="ko-Kore-KR" altLang="en-US" smtClean="0"/>
              <a:t>2020. 6. 15.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2D0848-AE9B-044E-9BA8-D470F9A0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AB25B2-6AB2-2F4F-8E93-4B2D4FFF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DAFD-5511-464A-8A5B-81E59C0752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88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97DE9-012C-3A47-AFA6-4F6AADEEB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A4AD7-68D2-D149-93C4-8B0378573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AF2264-306F-0245-B0C7-08A7876FA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A3477A-C249-4A42-B5B8-BFDC10DA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F281-63B8-E64F-8F41-3D516CBD7910}" type="datetimeFigureOut">
              <a:rPr kumimoji="1" lang="ko-Kore-KR" altLang="en-US" smtClean="0"/>
              <a:t>2020. 6. 15.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D620A4-29D9-2943-93FE-7A7F22AA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00554D-6D02-7A47-8A6A-17702AFF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DAFD-5511-464A-8A5B-81E59C0752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438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043EF-CC2F-1546-9BEC-AC714474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C450AC-EED8-4D44-A020-3E84A699F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071C7-A40A-DF4F-AAA1-2C7378299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D6DDB3-2694-A44D-97F2-260795B4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F281-63B8-E64F-8F41-3D516CBD7910}" type="datetimeFigureOut">
              <a:rPr kumimoji="1" lang="ko-Kore-KR" altLang="en-US" smtClean="0"/>
              <a:t>2020. 6. 15.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20F1AF-3FA9-4A4A-9C25-3690FC0F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0A1B55-4A51-CD43-8A02-41AEE4E1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DAFD-5511-464A-8A5B-81E59C0752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643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6271D0-648B-D741-9005-180F6F91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2EAA28-493F-1348-A42B-87BC2BB51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9E02D-DC92-2B4C-B6AE-239272F85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8F281-63B8-E64F-8F41-3D516CBD7910}" type="datetimeFigureOut">
              <a:rPr kumimoji="1" lang="ko-Kore-KR" altLang="en-US" smtClean="0"/>
              <a:t>2020. 6. 15.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8FBB7-9AF8-A448-94CD-E07365DA0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9FA27-A7DD-8F49-AD7D-19656F9B7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5DAFD-5511-464A-8A5B-81E59C0752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59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0ubat.tistory.com/77?category=51621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9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flipH="1">
            <a:off x="863600" y="444500"/>
            <a:ext cx="11328400" cy="6413500"/>
          </a:xfrm>
          <a:prstGeom prst="round1Rect">
            <a:avLst>
              <a:gd name="adj" fmla="val 3217"/>
            </a:avLst>
          </a:prstGeom>
          <a:solidFill>
            <a:srgbClr val="5A497D"/>
          </a:solidFill>
          <a:ln>
            <a:noFill/>
          </a:ln>
          <a:effectLst>
            <a:outerShdw blurRad="457200" dist="88900" dir="135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61590" y="1663690"/>
            <a:ext cx="78409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 err="1">
                <a:solidFill>
                  <a:schemeClr val="bg1"/>
                </a:solidFill>
              </a:rPr>
              <a:t>네프</a:t>
            </a:r>
            <a:r>
              <a:rPr lang="ko-KR" altLang="en-US" sz="3600" b="1" dirty="0">
                <a:solidFill>
                  <a:schemeClr val="bg1"/>
                </a:solidFill>
              </a:rPr>
              <a:t> 과목 </a:t>
            </a:r>
            <a:r>
              <a:rPr lang="en-US" altLang="ko-KR" sz="3600" b="1" dirty="0">
                <a:solidFill>
                  <a:schemeClr val="bg1"/>
                </a:solidFill>
              </a:rPr>
              <a:t>3</a:t>
            </a:r>
            <a:r>
              <a:rPr lang="ko-KR" altLang="en-US" sz="3600" b="1" dirty="0" err="1">
                <a:solidFill>
                  <a:schemeClr val="bg1"/>
                </a:solidFill>
              </a:rPr>
              <a:t>차과제</a:t>
            </a:r>
            <a:r>
              <a:rPr lang="ko-KR" altLang="en-US" sz="3600" b="1" dirty="0">
                <a:solidFill>
                  <a:schemeClr val="bg1"/>
                </a:solidFill>
              </a:rPr>
              <a:t> 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(FTP</a:t>
            </a:r>
            <a:r>
              <a:rPr lang="ko-KR" altLang="en-US" sz="3600" b="1" dirty="0" err="1">
                <a:solidFill>
                  <a:schemeClr val="bg1"/>
                </a:solidFill>
              </a:rPr>
              <a:t>를</a:t>
            </a:r>
            <a:r>
              <a:rPr lang="ko-KR" altLang="en-US" sz="3600" b="1" dirty="0">
                <a:solidFill>
                  <a:schemeClr val="bg1"/>
                </a:solidFill>
              </a:rPr>
              <a:t> 이용한 파일 전송 채팅프로그램</a:t>
            </a:r>
            <a:r>
              <a:rPr lang="en-US" altLang="ko-KR" sz="3600" b="1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endParaRPr lang="ko-KR" altLang="en-US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800" b="1" dirty="0" err="1">
                <a:solidFill>
                  <a:schemeClr val="bg1"/>
                </a:solidFill>
              </a:rPr>
              <a:t>권한길</a:t>
            </a:r>
            <a:r>
              <a:rPr lang="en-US" altLang="ko-KR" sz="2800" b="1" dirty="0">
                <a:solidFill>
                  <a:schemeClr val="bg1"/>
                </a:solidFill>
              </a:rPr>
              <a:t>(2017154043)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컴퓨터공학전공 </a:t>
            </a:r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r>
              <a:rPr lang="ko-KR" altLang="en-US" sz="2800" b="1" dirty="0">
                <a:solidFill>
                  <a:schemeClr val="bg1"/>
                </a:solidFill>
              </a:rPr>
              <a:t>학년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2020. 6. 15 </a:t>
            </a:r>
            <a:endParaRPr lang="ko-KR" altLang="en-US" sz="32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961901" y="546264"/>
            <a:ext cx="11230098" cy="6311735"/>
          </a:xfrm>
          <a:prstGeom prst="round1Rect">
            <a:avLst>
              <a:gd name="adj" fmla="val 1909"/>
            </a:avLst>
          </a:prstGeom>
          <a:noFill/>
          <a:ln>
            <a:solidFill>
              <a:srgbClr val="46396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56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9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543018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>
                  <a:solidFill>
                    <a:prstClr val="white"/>
                  </a:solidFill>
                </a:rPr>
                <a:t>설계 내용 및 결과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424923" y="417288"/>
            <a:ext cx="184731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98210-8DE5-334E-B75D-81D9AFEB6F92}"/>
              </a:ext>
            </a:extLst>
          </p:cNvPr>
          <p:cNvSpPr txBox="1"/>
          <p:nvPr/>
        </p:nvSpPr>
        <p:spPr>
          <a:xfrm>
            <a:off x="998483" y="1313793"/>
            <a:ext cx="294904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2400" b="1" dirty="0"/>
              <a:t> </a:t>
            </a:r>
            <a:r>
              <a:rPr kumimoji="1" lang="en-US" altLang="ko-KR" sz="2400" b="1" dirty="0" err="1"/>
              <a:t>client.c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주요 코드</a:t>
            </a:r>
            <a:endParaRPr kumimoji="1" lang="en-US" altLang="ko-KR" sz="2400" b="1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b="1" dirty="0"/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ko-KR" b="1" dirty="0"/>
              <a:t>connect</a:t>
            </a:r>
            <a:r>
              <a:rPr kumimoji="1" lang="ko-KR" altLang="en-US" b="1" dirty="0"/>
              <a:t> 에러 처리 </a:t>
            </a:r>
            <a:endParaRPr kumimoji="1" lang="en-US" altLang="ko-KR" b="1" dirty="0"/>
          </a:p>
          <a:p>
            <a:pPr marL="742950" lvl="1" indent="-285750">
              <a:buFont typeface="Wingdings" pitchFamily="2" charset="2"/>
              <a:buChar char="Ø"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marL="742950" lvl="1" indent="-285750">
              <a:buFont typeface="Wingdings" pitchFamily="2" charset="2"/>
              <a:buChar char="q"/>
            </a:pP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D7607CC-3F6B-0542-8C27-2BA7F1748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307" y="1406618"/>
            <a:ext cx="646399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3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9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543018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>
                  <a:solidFill>
                    <a:prstClr val="white"/>
                  </a:solidFill>
                </a:rPr>
                <a:t>설계 내용 및 결과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424923" y="417288"/>
            <a:ext cx="184731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98210-8DE5-334E-B75D-81D9AFEB6F92}"/>
              </a:ext>
            </a:extLst>
          </p:cNvPr>
          <p:cNvSpPr txBox="1"/>
          <p:nvPr/>
        </p:nvSpPr>
        <p:spPr>
          <a:xfrm>
            <a:off x="998482" y="1313793"/>
            <a:ext cx="362927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2400" b="1" dirty="0"/>
              <a:t> </a:t>
            </a:r>
            <a:r>
              <a:rPr kumimoji="1" lang="en-US" altLang="ko-KR" sz="2400" b="1" dirty="0" err="1"/>
              <a:t>client.c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주요 코드</a:t>
            </a:r>
            <a:endParaRPr kumimoji="1" lang="en-US" altLang="ko-KR" sz="2400" b="1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b="1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b="1" dirty="0"/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ko-KR" sz="2000" dirty="0"/>
              <a:t>Connect() </a:t>
            </a:r>
            <a:r>
              <a:rPr kumimoji="1" lang="ko-KR" altLang="en-US" sz="2000" dirty="0"/>
              <a:t>예외처리 후 정상 흐름 중 클라이언트가 전송하는 부분</a:t>
            </a:r>
            <a:endParaRPr kumimoji="1" lang="en-US" altLang="ko-KR" sz="2000" dirty="0"/>
          </a:p>
          <a:p>
            <a:pPr marL="742950" lvl="1" indent="-285750">
              <a:buFont typeface="Wingdings" pitchFamily="2" charset="2"/>
              <a:buChar char="Ø"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marL="742950" lvl="1" indent="-285750">
              <a:buFont typeface="Wingdings" pitchFamily="2" charset="2"/>
              <a:buChar char="q"/>
            </a:pP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pic>
        <p:nvPicPr>
          <p:cNvPr id="3" name="그림 2" descr="스크린샷, 전화, 앉아있는, 휴대폰이(가) 표시된 사진&#10;&#10;자동 생성된 설명">
            <a:extLst>
              <a:ext uri="{FF2B5EF4-FFF2-40B4-BE49-F238E27FC236}">
                <a16:creationId xmlns:a16="http://schemas.microsoft.com/office/drawing/2014/main" id="{61263770-421E-B240-B93E-62F2B49B6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056" y="1165318"/>
            <a:ext cx="6568943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0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9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543018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>
                  <a:solidFill>
                    <a:prstClr val="white"/>
                  </a:solidFill>
                </a:rPr>
                <a:t>설계 내용 및 결과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424923" y="417288"/>
            <a:ext cx="184731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98210-8DE5-334E-B75D-81D9AFEB6F92}"/>
              </a:ext>
            </a:extLst>
          </p:cNvPr>
          <p:cNvSpPr txBox="1"/>
          <p:nvPr/>
        </p:nvSpPr>
        <p:spPr>
          <a:xfrm>
            <a:off x="998482" y="1313792"/>
            <a:ext cx="31943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2400" b="1" dirty="0"/>
              <a:t> </a:t>
            </a:r>
            <a:r>
              <a:rPr kumimoji="1" lang="en-US" altLang="ko-KR" sz="2400" b="1" dirty="0" err="1"/>
              <a:t>client.c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주요 코드</a:t>
            </a:r>
            <a:endParaRPr kumimoji="1" lang="en-US" altLang="ko-KR" sz="2400" b="1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sz="2000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sz="2000" dirty="0"/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ko-KR" sz="2000" dirty="0"/>
              <a:t>connect() </a:t>
            </a:r>
            <a:r>
              <a:rPr kumimoji="1" lang="ko-KR" altLang="en-US" sz="2000" dirty="0"/>
              <a:t>예외 처리 후 </a:t>
            </a:r>
            <a:r>
              <a:rPr kumimoji="1" lang="ko-KR" altLang="en-US" sz="2000" dirty="0" err="1"/>
              <a:t>정상흐름</a:t>
            </a:r>
            <a:r>
              <a:rPr kumimoji="1" lang="ko-KR" altLang="en-US" sz="2000" dirty="0"/>
              <a:t> 중  클라이언트가 수신할 때 부분</a:t>
            </a: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marL="742950" lvl="1" indent="-285750">
              <a:buFont typeface="Wingdings" pitchFamily="2" charset="2"/>
              <a:buChar char="q"/>
            </a:pP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pic>
        <p:nvPicPr>
          <p:cNvPr id="9" name="그림 8" descr="화면, 검은색, 모니터, 앉아있는이(가) 표시된 사진&#10;&#10;자동 생성된 설명">
            <a:extLst>
              <a:ext uri="{FF2B5EF4-FFF2-40B4-BE49-F238E27FC236}">
                <a16:creationId xmlns:a16="http://schemas.microsoft.com/office/drawing/2014/main" id="{BC823A50-C236-0B49-BA1D-7E527421C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888" y="1430784"/>
            <a:ext cx="6817112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32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9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543018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>
                  <a:solidFill>
                    <a:prstClr val="white"/>
                  </a:solidFill>
                </a:rPr>
                <a:t>설계 내용 및 결과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424923" y="417288"/>
            <a:ext cx="184731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98210-8DE5-334E-B75D-81D9AFEB6F92}"/>
              </a:ext>
            </a:extLst>
          </p:cNvPr>
          <p:cNvSpPr txBox="1"/>
          <p:nvPr/>
        </p:nvSpPr>
        <p:spPr>
          <a:xfrm>
            <a:off x="998482" y="1313792"/>
            <a:ext cx="319437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server </a:t>
            </a:r>
            <a:r>
              <a:rPr kumimoji="1" lang="ko-KR" altLang="en-US" sz="2400" b="1" dirty="0"/>
              <a:t>오픈</a:t>
            </a:r>
            <a:endParaRPr kumimoji="1" lang="en-US" altLang="ko-KR" sz="2400" b="1" dirty="0"/>
          </a:p>
          <a:p>
            <a:pPr marL="285750" indent="-285750">
              <a:buFont typeface="Wingdings" pitchFamily="2" charset="2"/>
              <a:buChar char="q"/>
            </a:pPr>
            <a:endParaRPr kumimoji="1" lang="en-US" altLang="ko-KR" sz="2400" b="1" dirty="0"/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ko-KR" b="1" dirty="0"/>
              <a:t>Port 1030 </a:t>
            </a:r>
            <a:r>
              <a:rPr kumimoji="1" lang="ko-KR" altLang="en-US" b="1" dirty="0"/>
              <a:t>번으로 열어 놓는다</a:t>
            </a:r>
            <a:r>
              <a:rPr kumimoji="1" lang="en-US" altLang="ko-KR" sz="2400" b="1" dirty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sz="2000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sz="2000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sz="2000" dirty="0"/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ko-KR" sz="2000" b="1" dirty="0"/>
              <a:t>Ifconfig </a:t>
            </a:r>
            <a:r>
              <a:rPr kumimoji="1" lang="ko-KR" altLang="en-US" sz="2000" b="1" dirty="0"/>
              <a:t>로 </a:t>
            </a:r>
            <a:r>
              <a:rPr kumimoji="1" lang="en-US" altLang="ko-KR" sz="2000" b="1" dirty="0" err="1"/>
              <a:t>ip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주소 확인</a:t>
            </a:r>
            <a:endParaRPr kumimoji="1" lang="en-US" altLang="ko-KR" sz="2000" b="1" dirty="0"/>
          </a:p>
          <a:p>
            <a:pPr lvl="1"/>
            <a:endParaRPr kumimoji="1" lang="en-US" altLang="ko-KR" dirty="0"/>
          </a:p>
          <a:p>
            <a:pPr marL="742950" lvl="1" indent="-285750">
              <a:buFont typeface="Wingdings" pitchFamily="2" charset="2"/>
              <a:buChar char="q"/>
            </a:pP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BF8C9BC-E395-BD43-95A2-B7EBC6541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93" y="1598460"/>
            <a:ext cx="7175500" cy="13081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CF9FE8-DC4C-CC4D-9657-2F079AE53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393" y="3178082"/>
            <a:ext cx="7175500" cy="32760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AA851A-9E71-C14D-86A7-AA0525EB86C0}"/>
              </a:ext>
            </a:extLst>
          </p:cNvPr>
          <p:cNvSpPr txBox="1"/>
          <p:nvPr/>
        </p:nvSpPr>
        <p:spPr>
          <a:xfrm>
            <a:off x="5177303" y="5692682"/>
            <a:ext cx="1594972" cy="169023"/>
          </a:xfrm>
          <a:prstGeom prst="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52A34-3946-D14D-BC88-F9207D1B5689}"/>
              </a:ext>
            </a:extLst>
          </p:cNvPr>
          <p:cNvSpPr txBox="1"/>
          <p:nvPr/>
        </p:nvSpPr>
        <p:spPr>
          <a:xfrm>
            <a:off x="9733428" y="3222006"/>
            <a:ext cx="867897" cy="306854"/>
          </a:xfrm>
          <a:prstGeom prst="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59508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9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543018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>
                  <a:solidFill>
                    <a:prstClr val="white"/>
                  </a:solidFill>
                </a:rPr>
                <a:t>설계 내용 및 결과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424923" y="417288"/>
            <a:ext cx="184731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98210-8DE5-334E-B75D-81D9AFEB6F92}"/>
              </a:ext>
            </a:extLst>
          </p:cNvPr>
          <p:cNvSpPr txBox="1"/>
          <p:nvPr/>
        </p:nvSpPr>
        <p:spPr>
          <a:xfrm>
            <a:off x="998482" y="1313792"/>
            <a:ext cx="33292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client </a:t>
            </a:r>
            <a:r>
              <a:rPr kumimoji="1" lang="ko-KR" altLang="en-US" sz="2400" b="1" dirty="0"/>
              <a:t>접속</a:t>
            </a:r>
            <a:endParaRPr kumimoji="1" lang="en-US" altLang="ko-KR" sz="2400" b="1" dirty="0"/>
          </a:p>
          <a:p>
            <a:pPr marL="285750" indent="-285750">
              <a:buFont typeface="Wingdings" pitchFamily="2" charset="2"/>
              <a:buChar char="q"/>
            </a:pPr>
            <a:endParaRPr kumimoji="1" lang="en-US" altLang="ko-KR" sz="2400" b="1" dirty="0"/>
          </a:p>
          <a:p>
            <a:pPr marL="342900" indent="-342900">
              <a:buFont typeface="Wingdings" pitchFamily="2" charset="2"/>
              <a:buChar char="Ø"/>
            </a:pPr>
            <a:r>
              <a:rPr kumimoji="1" lang="ko-KR" altLang="en-US" sz="2000" b="1" dirty="0"/>
              <a:t>첫번쨰 유저는 다른 유저가 들어올 때까지 잠시 대기 함</a:t>
            </a:r>
            <a:r>
              <a:rPr kumimoji="1" lang="en-US" altLang="ko-KR" sz="2000" b="1" dirty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sz="2000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sz="2000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sz="2000" dirty="0"/>
          </a:p>
          <a:p>
            <a:pPr marL="342900" indent="-342900">
              <a:buFont typeface="Wingdings" pitchFamily="2" charset="2"/>
              <a:buChar char="Ø"/>
            </a:pPr>
            <a:r>
              <a:rPr kumimoji="1" lang="ko-KR" altLang="en-US" sz="2000" b="1" dirty="0"/>
              <a:t>다른 유저가 들어오면 채팅이 시작 됨</a:t>
            </a:r>
            <a:r>
              <a:rPr kumimoji="1" lang="en-US" altLang="ko-KR" sz="2000" b="1" dirty="0"/>
              <a:t>.</a:t>
            </a:r>
          </a:p>
          <a:p>
            <a:pPr lvl="1"/>
            <a:endParaRPr kumimoji="1" lang="en-US" altLang="ko-KR" dirty="0"/>
          </a:p>
          <a:p>
            <a:pPr marL="742950" lvl="1" indent="-285750">
              <a:buFont typeface="Wingdings" pitchFamily="2" charset="2"/>
              <a:buChar char="q"/>
            </a:pP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EE30FD-A04F-5E4A-91D7-3CABFE503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858" y="1809307"/>
            <a:ext cx="7999142" cy="16196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793128C-4AD7-D147-8579-29617259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858" y="3590694"/>
            <a:ext cx="7999142" cy="32673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BA0452-55DE-F848-98E2-3C667E37441B}"/>
              </a:ext>
            </a:extLst>
          </p:cNvPr>
          <p:cNvSpPr txBox="1"/>
          <p:nvPr/>
        </p:nvSpPr>
        <p:spPr>
          <a:xfrm>
            <a:off x="4327740" y="2450130"/>
            <a:ext cx="4069127" cy="226163"/>
          </a:xfrm>
          <a:prstGeom prst="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AECF37-575C-F04B-9ADD-ACDA085C652C}"/>
              </a:ext>
            </a:extLst>
          </p:cNvPr>
          <p:cNvSpPr txBox="1"/>
          <p:nvPr/>
        </p:nvSpPr>
        <p:spPr>
          <a:xfrm>
            <a:off x="7766249" y="4384272"/>
            <a:ext cx="2816257" cy="1202489"/>
          </a:xfrm>
          <a:prstGeom prst="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85772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9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543018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>
                  <a:solidFill>
                    <a:prstClr val="white"/>
                  </a:solidFill>
                </a:rPr>
                <a:t>설계 내용 및 결과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424923" y="417288"/>
            <a:ext cx="184731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98210-8DE5-334E-B75D-81D9AFEB6F92}"/>
              </a:ext>
            </a:extLst>
          </p:cNvPr>
          <p:cNvSpPr txBox="1"/>
          <p:nvPr/>
        </p:nvSpPr>
        <p:spPr>
          <a:xfrm>
            <a:off x="998482" y="1313792"/>
            <a:ext cx="304940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client  </a:t>
            </a:r>
            <a:r>
              <a:rPr kumimoji="1" lang="ko-KR" altLang="en-US" sz="2400" b="1" dirty="0"/>
              <a:t>채팅</a:t>
            </a:r>
            <a:endParaRPr kumimoji="1" lang="en-US" altLang="ko-KR" sz="2400" b="1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b="1" dirty="0"/>
          </a:p>
          <a:p>
            <a:pPr marL="342900" indent="-342900">
              <a:buFont typeface="Wingdings" pitchFamily="2" charset="2"/>
              <a:buChar char="Ø"/>
            </a:pPr>
            <a:r>
              <a:rPr kumimoji="1" lang="ko-KR" altLang="en-US" sz="2000" b="1" dirty="0"/>
              <a:t>유저</a:t>
            </a:r>
            <a:r>
              <a:rPr kumimoji="1" lang="en-US" altLang="ko-KR" sz="2000" b="1" dirty="0"/>
              <a:t>1</a:t>
            </a:r>
            <a:r>
              <a:rPr kumimoji="1" lang="ko-KR" altLang="en-US" sz="2000" b="1" dirty="0"/>
              <a:t> 과 </a:t>
            </a:r>
            <a:r>
              <a:rPr kumimoji="1" lang="en-US" altLang="ko-KR" sz="2000" b="1" dirty="0"/>
              <a:t>2</a:t>
            </a:r>
            <a:r>
              <a:rPr kumimoji="1" lang="ko-KR" altLang="en-US" sz="2000" b="1" dirty="0"/>
              <a:t>가 일반적인 대화를 나눔</a:t>
            </a:r>
            <a:r>
              <a:rPr kumimoji="1" lang="en-US" altLang="ko-KR" sz="2000" b="1" dirty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sz="2000" dirty="0"/>
          </a:p>
          <a:p>
            <a:pPr marL="342900" indent="-342900">
              <a:buFont typeface="Wingdings" pitchFamily="2" charset="2"/>
              <a:buChar char="Ø"/>
            </a:pPr>
            <a:r>
              <a:rPr kumimoji="1" lang="ko-KR" altLang="en-US" sz="2000" b="1" dirty="0"/>
              <a:t>중간에 한 유저가 다른 유저에게 파일 전송을 요청</a:t>
            </a:r>
            <a:r>
              <a:rPr kumimoji="1" lang="en-US" altLang="ko-KR" sz="2000" b="1" dirty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sz="2000" b="1" dirty="0"/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ko-KR" sz="2000" b="1" dirty="0"/>
              <a:t>::SENDFILE </a:t>
            </a:r>
            <a:r>
              <a:rPr kumimoji="1" lang="ko-KR" altLang="en-US" sz="2000" b="1" dirty="0"/>
              <a:t>이라는 명령어와 함께 파일 명과 </a:t>
            </a:r>
            <a:r>
              <a:rPr kumimoji="1" lang="ko-KR" altLang="en-US" sz="2000" b="1" dirty="0" err="1"/>
              <a:t>확장자를</a:t>
            </a:r>
            <a:r>
              <a:rPr kumimoji="1" lang="ko-KR" altLang="en-US" sz="2000" b="1" dirty="0"/>
              <a:t> 입력하면 전송</a:t>
            </a:r>
            <a:r>
              <a:rPr kumimoji="1" lang="en-US" altLang="ko-KR" sz="2000" b="1" dirty="0"/>
              <a:t>.</a:t>
            </a:r>
          </a:p>
          <a:p>
            <a:pPr lvl="1"/>
            <a:endParaRPr kumimoji="1" lang="en-US" altLang="ko-KR" dirty="0"/>
          </a:p>
          <a:p>
            <a:pPr marL="742950" lvl="1" indent="-285750">
              <a:buFont typeface="Wingdings" pitchFamily="2" charset="2"/>
              <a:buChar char="q"/>
            </a:pP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DAE2CC5-A606-EA49-89E4-944375301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892" y="1165318"/>
            <a:ext cx="8144107" cy="579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191241-3A22-344D-A868-D7C7AD6F5786}"/>
              </a:ext>
            </a:extLst>
          </p:cNvPr>
          <p:cNvSpPr txBox="1"/>
          <p:nvPr/>
        </p:nvSpPr>
        <p:spPr>
          <a:xfrm>
            <a:off x="4047891" y="5692682"/>
            <a:ext cx="1393904" cy="262069"/>
          </a:xfrm>
          <a:prstGeom prst="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93421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9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543018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>
                  <a:solidFill>
                    <a:prstClr val="white"/>
                  </a:solidFill>
                </a:rPr>
                <a:t>설계 내용 및 결과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424923" y="417288"/>
            <a:ext cx="184731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98210-8DE5-334E-B75D-81D9AFEB6F92}"/>
              </a:ext>
            </a:extLst>
          </p:cNvPr>
          <p:cNvSpPr txBox="1"/>
          <p:nvPr/>
        </p:nvSpPr>
        <p:spPr>
          <a:xfrm>
            <a:off x="998482" y="1313792"/>
            <a:ext cx="319437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client </a:t>
            </a:r>
            <a:r>
              <a:rPr kumimoji="1" lang="ko-KR" altLang="en-US" sz="2400" b="1" dirty="0"/>
              <a:t>파일 수신</a:t>
            </a:r>
            <a:endParaRPr kumimoji="1" lang="en-US" altLang="ko-KR" sz="2400" b="1" dirty="0"/>
          </a:p>
          <a:p>
            <a:pPr marL="285750" indent="-285750">
              <a:buFont typeface="Wingdings" pitchFamily="2" charset="2"/>
              <a:buChar char="q"/>
            </a:pPr>
            <a:endParaRPr kumimoji="1" lang="en-US" altLang="ko-KR" sz="2400" b="1" dirty="0"/>
          </a:p>
          <a:p>
            <a:pPr marL="342900" indent="-342900">
              <a:buFont typeface="Wingdings" pitchFamily="2" charset="2"/>
              <a:buChar char="Ø"/>
            </a:pPr>
            <a:r>
              <a:rPr kumimoji="1" lang="ko-KR" altLang="en-US" sz="2000" b="1" dirty="0"/>
              <a:t>파일을 전송 받은 유저는 </a:t>
            </a:r>
            <a:r>
              <a:rPr kumimoji="1" lang="en-US" altLang="ko-KR" sz="2000" b="1" dirty="0"/>
              <a:t>new file </a:t>
            </a:r>
            <a:r>
              <a:rPr kumimoji="1" lang="ko-KR" altLang="en-US" sz="2000" b="1" dirty="0"/>
              <a:t>이라는 이름으로 해당 디렉토리에 파일을 수신 받음</a:t>
            </a:r>
            <a:endParaRPr kumimoji="1" lang="en-US" altLang="ko-KR" sz="2000" b="1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sz="2000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sz="2000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sz="2000" dirty="0"/>
          </a:p>
          <a:p>
            <a:pPr marL="342900" indent="-342900">
              <a:buFont typeface="Wingdings" pitchFamily="2" charset="2"/>
              <a:buChar char="Ø"/>
            </a:pPr>
            <a:r>
              <a:rPr kumimoji="1" lang="ko-KR" altLang="en-US" sz="2000" b="1" dirty="0"/>
              <a:t>파일을 열어보면 </a:t>
            </a:r>
            <a:r>
              <a:rPr kumimoji="1" lang="en-US" altLang="ko-KR" sz="2000" b="1" dirty="0" err="1"/>
              <a:t>memo.txt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내용과 같은 파일을 수신 받음</a:t>
            </a:r>
            <a:r>
              <a:rPr kumimoji="1" lang="en-US" altLang="ko-KR" sz="2000" b="1" dirty="0"/>
              <a:t>.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pPr lvl="1"/>
            <a:endParaRPr kumimoji="1" lang="en-US" altLang="ko-KR" dirty="0"/>
          </a:p>
          <a:p>
            <a:pPr marL="742950" lvl="1" indent="-285750">
              <a:buFont typeface="Wingdings" pitchFamily="2" charset="2"/>
              <a:buChar char="q"/>
            </a:pP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813C66-AA14-F14B-9729-0AB5D4D90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040" y="1496174"/>
            <a:ext cx="901235" cy="1026989"/>
          </a:xfrm>
          <a:prstGeom prst="rect">
            <a:avLst/>
          </a:prstGeom>
        </p:spPr>
      </p:pic>
      <p:pic>
        <p:nvPicPr>
          <p:cNvPr id="10" name="그림 9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DA35D70A-C573-B545-865D-A66795CE3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040" y="2854019"/>
            <a:ext cx="6259333" cy="17514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1D47D8B-92B8-1345-BC9A-4A8DC0BED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039" y="5025953"/>
            <a:ext cx="6259333" cy="162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95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9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543018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>
                  <a:solidFill>
                    <a:prstClr val="white"/>
                  </a:solidFill>
                </a:rPr>
                <a:t>수행 일정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클라이언트가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424923" y="417288"/>
            <a:ext cx="184731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graphicFrame>
        <p:nvGraphicFramePr>
          <p:cNvPr id="9" name="Table Placeholder 5">
            <a:extLst>
              <a:ext uri="{FF2B5EF4-FFF2-40B4-BE49-F238E27FC236}">
                <a16:creationId xmlns:a16="http://schemas.microsoft.com/office/drawing/2014/main" id="{E6FA5934-7480-0848-A570-9B13FB780F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499543"/>
              </p:ext>
            </p:extLst>
          </p:nvPr>
        </p:nvGraphicFramePr>
        <p:xfrm>
          <a:off x="1226630" y="1293677"/>
          <a:ext cx="10515607" cy="533014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12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28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28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28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28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28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28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01321">
                <a:tc>
                  <a:txBody>
                    <a:bodyPr/>
                    <a:lstStyle/>
                    <a:p>
                      <a:pPr algn="l"/>
                      <a:endParaRPr lang="en-JM" sz="1200" b="0" spc="0" dirty="0">
                        <a:solidFill>
                          <a:schemeClr val="bg1"/>
                        </a:solidFill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</a:endParaRP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497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400" b="1" spc="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Arial" pitchFamily="34" charset="0"/>
                        </a:rPr>
                        <a:t>5</a:t>
                      </a:r>
                      <a:r>
                        <a:rPr lang="ko-KR" altLang="en-US" sz="1400" b="1" spc="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Arial" pitchFamily="34" charset="0"/>
                        </a:rPr>
                        <a:t>월</a:t>
                      </a:r>
                      <a:endParaRPr lang="en-JM" altLang="ko-KR" sz="1400" b="1" spc="0" dirty="0">
                        <a:solidFill>
                          <a:schemeClr val="bg1"/>
                        </a:solidFill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497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JM" altLang="ko-KR" sz="1400" b="1" spc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Arial" pitchFamily="34" charset="0"/>
                        </a:rPr>
                        <a:t>6</a:t>
                      </a:r>
                      <a:r>
                        <a:rPr lang="ko-KR" altLang="en-US" sz="1400" b="1" spc="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Arial" pitchFamily="34" charset="0"/>
                        </a:rPr>
                        <a:t>월</a:t>
                      </a:r>
                      <a:endParaRPr lang="en-JM" altLang="ko-KR" sz="1400" b="1" spc="0" dirty="0">
                        <a:solidFill>
                          <a:schemeClr val="bg1"/>
                        </a:solidFill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497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400" b="1" spc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400" b="1" spc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400" b="1" spc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400" b="1" spc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400" b="1" spc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21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spc="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항  </a:t>
                      </a:r>
                      <a:r>
                        <a:rPr lang="ko-KR" altLang="en-US" sz="1200" b="1" spc="0" baseline="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Arial" pitchFamily="34" charset="0"/>
                        </a:rPr>
                        <a:t>목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Arial" pitchFamily="34" charset="0"/>
                        </a:rPr>
                        <a:t> </a:t>
                      </a:r>
                      <a:endParaRPr lang="en-JM" sz="1200" b="1" spc="0" dirty="0">
                        <a:solidFill>
                          <a:schemeClr val="bg1"/>
                        </a:solidFill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</a:endParaRP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49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spc="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Arial" pitchFamily="34" charset="0"/>
                        </a:rPr>
                        <a:t>25~29</a:t>
                      </a:r>
                      <a:r>
                        <a:rPr lang="ko-KR" altLang="en-US" sz="1400" b="1" spc="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Arial" pitchFamily="34" charset="0"/>
                        </a:rPr>
                        <a:t>일</a:t>
                      </a:r>
                      <a:endParaRPr lang="en-JM" altLang="ko-KR" sz="1400" b="1" spc="0" dirty="0">
                        <a:solidFill>
                          <a:schemeClr val="bg1"/>
                        </a:solidFill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49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spc="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Arial" pitchFamily="34" charset="0"/>
                        </a:rPr>
                        <a:t>30~31</a:t>
                      </a:r>
                      <a:r>
                        <a:rPr lang="ko-KR" altLang="en-US" sz="1400" b="1" spc="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Arial" pitchFamily="34" charset="0"/>
                        </a:rPr>
                        <a:t>일</a:t>
                      </a:r>
                      <a:endParaRPr lang="en-JM" altLang="ko-KR" sz="1400" b="1" spc="0" dirty="0">
                        <a:solidFill>
                          <a:schemeClr val="bg1"/>
                        </a:solidFill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49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Arial" pitchFamily="34" charset="0"/>
                        </a:rPr>
                        <a:t>1~3</a:t>
                      </a:r>
                      <a:r>
                        <a:rPr lang="ko-KR" altLang="en-US" sz="1400" b="1" spc="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Arial" pitchFamily="34" charset="0"/>
                        </a:rPr>
                        <a:t>일</a:t>
                      </a:r>
                      <a:endParaRPr lang="en-JM" altLang="ko-KR" sz="1400" b="1" spc="0" dirty="0">
                        <a:solidFill>
                          <a:schemeClr val="bg1"/>
                        </a:solidFill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49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Arial" pitchFamily="34" charset="0"/>
                        </a:rPr>
                        <a:t>4~6</a:t>
                      </a:r>
                      <a:r>
                        <a:rPr lang="ko-KR" altLang="en-US" sz="1400" b="1" spc="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Arial" pitchFamily="34" charset="0"/>
                        </a:rPr>
                        <a:t>일</a:t>
                      </a:r>
                      <a:endParaRPr lang="en-JM" altLang="ko-KR" sz="1400" b="1" spc="0" dirty="0">
                        <a:solidFill>
                          <a:schemeClr val="bg1"/>
                        </a:solidFill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49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Arial" pitchFamily="34" charset="0"/>
                        </a:rPr>
                        <a:t>7~9</a:t>
                      </a:r>
                      <a:r>
                        <a:rPr lang="ko-KR" altLang="en-US" sz="1400" b="1" spc="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Arial" pitchFamily="34" charset="0"/>
                        </a:rPr>
                        <a:t>일</a:t>
                      </a:r>
                      <a:endParaRPr lang="en-JM" altLang="ko-KR" sz="1400" b="1" spc="0" dirty="0">
                        <a:solidFill>
                          <a:schemeClr val="bg1"/>
                        </a:solidFill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49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Arial" pitchFamily="34" charset="0"/>
                        </a:rPr>
                        <a:t>10~12</a:t>
                      </a:r>
                      <a:r>
                        <a:rPr lang="ko-KR" altLang="en-US" sz="1400" b="1" spc="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Arial" pitchFamily="34" charset="0"/>
                        </a:rPr>
                        <a:t>일</a:t>
                      </a:r>
                      <a:endParaRPr lang="en-JM" altLang="ko-KR" sz="1400" b="1" spc="0" dirty="0">
                        <a:solidFill>
                          <a:schemeClr val="bg1"/>
                        </a:solidFill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49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Arial" pitchFamily="34" charset="0"/>
                        </a:rPr>
                        <a:t>13~15</a:t>
                      </a:r>
                      <a:r>
                        <a:rPr lang="ko-KR" altLang="en-US" sz="1400" b="1" spc="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Arial" pitchFamily="34" charset="0"/>
                        </a:rPr>
                        <a:t>일</a:t>
                      </a:r>
                      <a:endParaRPr lang="en-JM" altLang="ko-KR" sz="1400" b="1" spc="0" dirty="0">
                        <a:solidFill>
                          <a:schemeClr val="bg1"/>
                        </a:solidFill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49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Arial" pitchFamily="34" charset="0"/>
                        </a:rPr>
                        <a:t>17~21</a:t>
                      </a:r>
                      <a:r>
                        <a:rPr lang="ko-KR" altLang="en-US" sz="1400" b="1" spc="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Arial" pitchFamily="34" charset="0"/>
                        </a:rPr>
                        <a:t>일</a:t>
                      </a:r>
                      <a:endParaRPr lang="en-JM" altLang="ko-KR" sz="1400" b="1" spc="0" dirty="0">
                        <a:solidFill>
                          <a:schemeClr val="bg1"/>
                        </a:solidFill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49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64508"/>
                  </a:ext>
                </a:extLst>
              </a:tr>
              <a:tr h="55037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baseline="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Arial" pitchFamily="34" charset="0"/>
                        </a:rPr>
                        <a:t>소켓 프로그램 이해</a:t>
                      </a:r>
                      <a:endParaRPr lang="en-US" altLang="ko-KR" sz="1200" b="1" baseline="0" dirty="0">
                        <a:solidFill>
                          <a:schemeClr val="bg1"/>
                        </a:solidFill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Arial" pitchFamily="34" charset="0"/>
                        </a:rPr>
                        <a:t>🟣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1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1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1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1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1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1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1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8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baseline="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Arial" pitchFamily="34" charset="0"/>
                        </a:rPr>
                        <a:t>소켓 라이브러리 공부</a:t>
                      </a:r>
                      <a:endParaRPr lang="en-US" altLang="ko-KR" sz="1200" b="1" baseline="0" dirty="0">
                        <a:solidFill>
                          <a:schemeClr val="bg1"/>
                        </a:solidFill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Arial" pitchFamily="34" charset="0"/>
                        </a:rPr>
                        <a:t>🟣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Arial" pitchFamily="34" charset="0"/>
                        </a:rPr>
                        <a:t>🟣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Arial" pitchFamily="34" charset="0"/>
                        </a:rPr>
                        <a:t>개발 환경 구축</a:t>
                      </a:r>
                      <a:endParaRPr lang="en-US" altLang="ko-KR" sz="1200" b="1" baseline="0" dirty="0">
                        <a:solidFill>
                          <a:schemeClr val="bg1"/>
                        </a:solidFill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1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Arial" pitchFamily="34" charset="0"/>
                        </a:rPr>
                        <a:t>🟣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Arial" pitchFamily="34" charset="0"/>
                        </a:rPr>
                        <a:t>🟣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6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Arial" pitchFamily="34" charset="0"/>
                        </a:rPr>
                        <a:t>채팅 프로그램 구현</a:t>
                      </a:r>
                      <a:endParaRPr lang="en-US" altLang="ko-KR" sz="1200" b="1" baseline="0" dirty="0">
                        <a:solidFill>
                          <a:schemeClr val="bg1"/>
                        </a:solidFill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1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Arial" pitchFamily="34" charset="0"/>
                        </a:rPr>
                        <a:t>🟣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Arial" pitchFamily="34" charset="0"/>
                        </a:rPr>
                        <a:t>🟣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Arial" pitchFamily="34" charset="0"/>
                        </a:rPr>
                        <a:t>FTP</a:t>
                      </a:r>
                      <a:r>
                        <a:rPr lang="ko-KR" altLang="en-US" sz="1200" b="1" baseline="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Arial" pitchFamily="34" charset="0"/>
                        </a:rPr>
                        <a:t> 프로그램 구현</a:t>
                      </a:r>
                      <a:endParaRPr lang="en-US" altLang="ko-KR" sz="1200" b="1" baseline="0" dirty="0">
                        <a:solidFill>
                          <a:schemeClr val="bg1"/>
                        </a:solidFill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1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Arial" pitchFamily="34" charset="0"/>
                        </a:rPr>
                        <a:t>🟣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Arial" pitchFamily="34" charset="0"/>
                        </a:rPr>
                        <a:t>🟣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8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Arial" pitchFamily="34" charset="0"/>
                        </a:rPr>
                        <a:t>테스트</a:t>
                      </a:r>
                      <a:endParaRPr lang="en-US" altLang="ko-KR" sz="1200" b="1" baseline="0" dirty="0">
                        <a:solidFill>
                          <a:schemeClr val="bg1"/>
                        </a:solidFill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1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Arial" pitchFamily="34" charset="0"/>
                        </a:rPr>
                        <a:t>🟣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0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Arial" pitchFamily="34" charset="0"/>
                        </a:rPr>
                        <a:t>보고서 작성</a:t>
                      </a:r>
                      <a:endParaRPr lang="en-US" altLang="ko-KR" sz="1200" b="1" baseline="0" dirty="0">
                        <a:solidFill>
                          <a:schemeClr val="bg1"/>
                        </a:solidFill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1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Arial" pitchFamily="34" charset="0"/>
                        </a:rPr>
                        <a:t>🟣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966945"/>
                  </a:ext>
                </a:extLst>
              </a:tr>
              <a:tr h="550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Arial" pitchFamily="34" charset="0"/>
                        </a:rPr>
                        <a:t>발표</a:t>
                      </a:r>
                      <a:endParaRPr lang="en-US" altLang="ko-KR" sz="1200" b="1" baseline="0" dirty="0">
                        <a:solidFill>
                          <a:schemeClr val="bg1"/>
                        </a:solidFill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1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Arial" pitchFamily="34" charset="0"/>
                        </a:rPr>
                        <a:t>🟣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379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835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9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2659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 err="1">
                  <a:solidFill>
                    <a:prstClr val="white"/>
                  </a:solidFill>
                </a:rPr>
                <a:t>배운점</a:t>
              </a:r>
              <a:r>
                <a:rPr lang="ko-KR" altLang="en-US" sz="2400" b="1" dirty="0">
                  <a:solidFill>
                    <a:prstClr val="white"/>
                  </a:solidFill>
                </a:rPr>
                <a:t> 및 교훈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424923" y="417288"/>
            <a:ext cx="184731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98210-8DE5-334E-B75D-81D9AFEB6F92}"/>
              </a:ext>
            </a:extLst>
          </p:cNvPr>
          <p:cNvSpPr txBox="1"/>
          <p:nvPr/>
        </p:nvSpPr>
        <p:spPr>
          <a:xfrm>
            <a:off x="998482" y="1313792"/>
            <a:ext cx="1046497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2400" b="1" dirty="0" err="1"/>
              <a:t>배운점</a:t>
            </a:r>
            <a:r>
              <a:rPr kumimoji="1" lang="ko-KR" altLang="en-US" sz="2400" b="1" dirty="0"/>
              <a:t> </a:t>
            </a:r>
            <a:endParaRPr kumimoji="1" lang="en-US" altLang="ko-KR" sz="2400" b="1" dirty="0"/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ko-KR" sz="2000" dirty="0"/>
              <a:t>c</a:t>
            </a:r>
            <a:r>
              <a:rPr kumimoji="1" lang="ko-KR" altLang="en-US" sz="2000" dirty="0"/>
              <a:t>언어로 구현된 소켓 프로그래밍 함수들과 사용법을 배움</a:t>
            </a:r>
            <a:endParaRPr kumimoji="1" lang="en-US" altLang="ko-KR" sz="2000" dirty="0"/>
          </a:p>
          <a:p>
            <a:pPr marL="342900" indent="-342900">
              <a:buFont typeface="Wingdings" pitchFamily="2" charset="2"/>
              <a:buChar char="Ø"/>
            </a:pPr>
            <a:r>
              <a:rPr kumimoji="1" lang="ko-KR" altLang="en-US" sz="2000" dirty="0"/>
              <a:t>라이브러리로 이미 구현이 되어 있고 가져다 쓰면 되지만 함수 동작 원리를 공부하고 응용하면서 제대로 이해할 수 있었음 </a:t>
            </a:r>
            <a:r>
              <a:rPr kumimoji="1" lang="en-US" altLang="ko-KR" sz="2000" dirty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ko-KR" sz="2000" dirty="0"/>
              <a:t>FTP</a:t>
            </a:r>
            <a:r>
              <a:rPr kumimoji="1" lang="ko-KR" altLang="en-US" sz="2000" dirty="0"/>
              <a:t> 전송 방식과 구현은 해놓고 라이브러리 하나 때문에 돌아가지는 않는 소스코드를 보면서 다양한 개발 환경을 경험하고 갖춰야함에 대한 중요성을 배움</a:t>
            </a:r>
            <a:r>
              <a:rPr kumimoji="1" lang="en-US" altLang="ko-KR" sz="2000" dirty="0"/>
              <a:t>.</a:t>
            </a:r>
            <a:endParaRPr kumimoji="1" lang="en-US" altLang="ko-KR" sz="2400" b="1" dirty="0"/>
          </a:p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2400" b="1" dirty="0"/>
              <a:t>구현할 때 어려웠던 점 </a:t>
            </a:r>
            <a:endParaRPr kumimoji="1" lang="en-US" altLang="ko-KR" sz="2400" b="1" dirty="0"/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ko-KR" dirty="0"/>
              <a:t>FTP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구현하기 위해 </a:t>
            </a:r>
            <a:r>
              <a:rPr kumimoji="1" lang="en-US" altLang="ko-KR" dirty="0"/>
              <a:t>#include&lt;sys/</a:t>
            </a:r>
            <a:r>
              <a:rPr kumimoji="1" lang="en-US" altLang="ko-KR" dirty="0" err="1"/>
              <a:t>sendfile.h</a:t>
            </a:r>
            <a:r>
              <a:rPr kumimoji="1" lang="en-US" altLang="ko-KR" dirty="0"/>
              <a:t>&gt; </a:t>
            </a:r>
            <a:r>
              <a:rPr kumimoji="1" lang="ko-KR" altLang="en-US" dirty="0"/>
              <a:t>라이브러리가 필요한데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Linux</a:t>
            </a:r>
            <a:r>
              <a:rPr kumimoji="1" lang="ko-KR" altLang="en-US" dirty="0"/>
              <a:t>에서만 동작하기 때문에 설계한 환경</a:t>
            </a:r>
            <a:r>
              <a:rPr kumimoji="1" lang="en-US" altLang="ko-KR" dirty="0"/>
              <a:t>(</a:t>
            </a:r>
            <a:r>
              <a:rPr kumimoji="1" lang="ko-KR" altLang="en-US" dirty="0"/>
              <a:t>서버</a:t>
            </a:r>
            <a:r>
              <a:rPr kumimoji="1" lang="en-US" altLang="ko-KR" dirty="0"/>
              <a:t>,</a:t>
            </a:r>
            <a:r>
              <a:rPr kumimoji="1" lang="ko-KR" altLang="en-US" dirty="0"/>
              <a:t>클라이언트 모두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에서는 구현할 수가 없었음</a:t>
            </a:r>
            <a:r>
              <a:rPr kumimoji="1" lang="en-US" altLang="ko-KR" dirty="0"/>
              <a:t>.(Mac</a:t>
            </a:r>
            <a:r>
              <a:rPr kumimoji="1" lang="ko-KR" altLang="en-US" dirty="0"/>
              <a:t>에서는 보안 문제로 불가능</a:t>
            </a:r>
            <a:r>
              <a:rPr kumimoji="1" lang="en-US" altLang="ko-KR" dirty="0"/>
              <a:t>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1" lang="ko-KR" altLang="en-US" dirty="0"/>
              <a:t>그래서 다른 방식으로 파일을 읽고 쓰고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직접 구현함</a:t>
            </a:r>
            <a:r>
              <a:rPr kumimoji="1" lang="en-US" altLang="ko-KR" dirty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1" lang="ko-KR" altLang="en-US" dirty="0"/>
              <a:t>평소 </a:t>
            </a:r>
            <a:r>
              <a:rPr kumimoji="1" lang="en-US" altLang="ko-KR" dirty="0"/>
              <a:t>IDE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사용하여 개발을 했는데 </a:t>
            </a:r>
            <a:r>
              <a:rPr kumimoji="1" lang="en-US" altLang="ko-KR" dirty="0"/>
              <a:t>Terminal</a:t>
            </a:r>
            <a:r>
              <a:rPr kumimoji="1" lang="ko-KR" altLang="en-US" dirty="0"/>
              <a:t> 상에서 하드코딩하는 것은 생산성면에서 좋지 못함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2400" b="1" dirty="0"/>
              <a:t>교훈</a:t>
            </a:r>
            <a:endParaRPr kumimoji="1" lang="en-US" altLang="ko-KR" sz="2400" b="1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ko-KR" altLang="en-US" dirty="0"/>
              <a:t> 이론과 구현의 괴리는 너무 컸고 오류는 정말 많았다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왜 네트워크 과목이 중요하고 여러 과목을 통해서 학습하는지 알 것 같다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너무 어렵다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이번 프로젝트를 통해서 팀 프로젝트가 아닌 개인 프로젝트로 수행을 함에 있어 굉장한 프로젝트를 수행하지는 못했지만  내 수준에서 네트워크에 대한 지식을 학습하기에는 충분했다고 생각한다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오히려 나눠 하던 것을 혼자 하니깐 더 많이 배운 것 같다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교수님께 감사드린다</a:t>
            </a:r>
            <a:r>
              <a:rPr kumimoji="1" lang="en-US" altLang="ko-KR" dirty="0"/>
              <a:t>.</a:t>
            </a:r>
            <a:endParaRPr kumimoji="1"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689310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9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flipH="1">
            <a:off x="863600" y="444500"/>
            <a:ext cx="11328400" cy="6413500"/>
          </a:xfrm>
          <a:prstGeom prst="round1Rect">
            <a:avLst>
              <a:gd name="adj" fmla="val 3217"/>
            </a:avLst>
          </a:prstGeom>
          <a:solidFill>
            <a:srgbClr val="5A497D"/>
          </a:solidFill>
          <a:ln>
            <a:noFill/>
          </a:ln>
          <a:effectLst>
            <a:outerShdw blurRad="457200" dist="88900" dir="135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75854" y="2878134"/>
            <a:ext cx="78409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감사합니다</a:t>
            </a:r>
            <a:endParaRPr lang="ko-KR" altLang="en-US" sz="44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961901" y="546264"/>
            <a:ext cx="11230098" cy="6311735"/>
          </a:xfrm>
          <a:prstGeom prst="round1Rect">
            <a:avLst>
              <a:gd name="adj" fmla="val 1909"/>
            </a:avLst>
          </a:prstGeom>
          <a:noFill/>
          <a:ln>
            <a:solidFill>
              <a:srgbClr val="46396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70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9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flipH="1">
            <a:off x="863600" y="444500"/>
            <a:ext cx="11328400" cy="6413500"/>
          </a:xfrm>
          <a:prstGeom prst="round1Rect">
            <a:avLst>
              <a:gd name="adj" fmla="val 3217"/>
            </a:avLst>
          </a:prstGeom>
          <a:solidFill>
            <a:srgbClr val="5A497D"/>
          </a:solidFill>
          <a:ln>
            <a:noFill/>
          </a:ln>
          <a:effectLst>
            <a:outerShdw blurRad="457200" dist="88900" dir="135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07310" y="920621"/>
            <a:ext cx="78409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목차</a:t>
            </a:r>
            <a:endParaRPr lang="en-US" altLang="ko-KR" sz="4400" b="1" dirty="0">
              <a:solidFill>
                <a:schemeClr val="bg1"/>
              </a:solidFill>
            </a:endParaRPr>
          </a:p>
          <a:p>
            <a:pPr algn="ctr"/>
            <a:endParaRPr lang="en-US" altLang="ko-KR" sz="2800" b="1" dirty="0">
              <a:solidFill>
                <a:schemeClr val="bg1"/>
              </a:solidFill>
              <a:effectLst/>
            </a:endParaRPr>
          </a:p>
          <a:p>
            <a:r>
              <a:rPr lang="en-US" altLang="ko-KR" sz="3600" b="1" dirty="0">
                <a:solidFill>
                  <a:schemeClr val="bg1"/>
                </a:solidFill>
              </a:rPr>
              <a:t>1.</a:t>
            </a:r>
            <a:r>
              <a:rPr lang="ko-KR" altLang="en-US" sz="3600" b="1" dirty="0">
                <a:solidFill>
                  <a:schemeClr val="bg1"/>
                </a:solidFill>
              </a:rPr>
              <a:t> 목표</a:t>
            </a:r>
            <a:r>
              <a:rPr lang="en-US" altLang="ko-KR" sz="3600" b="1" dirty="0">
                <a:solidFill>
                  <a:schemeClr val="bg1"/>
                </a:solidFill>
              </a:rPr>
              <a:t>-----------------------------------------3p</a:t>
            </a: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en-US" altLang="ko-KR" sz="3600" b="1" dirty="0">
                <a:solidFill>
                  <a:schemeClr val="bg1"/>
                </a:solidFill>
                <a:effectLst/>
              </a:rPr>
              <a:t>2.</a:t>
            </a:r>
            <a:r>
              <a:rPr lang="ko-KR" altLang="en-US" sz="3600" b="1" dirty="0">
                <a:solidFill>
                  <a:schemeClr val="bg1"/>
                </a:solidFill>
                <a:effectLst/>
              </a:rPr>
              <a:t> 설계 환경</a:t>
            </a:r>
            <a:r>
              <a:rPr lang="en-US" altLang="ko-KR" sz="3600" b="1" dirty="0">
                <a:solidFill>
                  <a:schemeClr val="bg1"/>
                </a:solidFill>
                <a:effectLst/>
              </a:rPr>
              <a:t>----------------------------------4p</a:t>
            </a:r>
          </a:p>
          <a:p>
            <a:endParaRPr lang="en-US" altLang="ko-KR" sz="3600" b="1" dirty="0">
              <a:solidFill>
                <a:schemeClr val="bg1"/>
              </a:solidFill>
              <a:effectLst/>
            </a:endParaRPr>
          </a:p>
          <a:p>
            <a:r>
              <a:rPr lang="en-US" altLang="ko-KR" sz="3200" b="1" dirty="0">
                <a:solidFill>
                  <a:schemeClr val="bg1"/>
                </a:solidFill>
                <a:effectLst/>
              </a:rPr>
              <a:t>3.</a:t>
            </a:r>
            <a:r>
              <a:rPr lang="ko-KR" altLang="en-US" sz="3200" b="1" dirty="0">
                <a:solidFill>
                  <a:schemeClr val="bg1"/>
                </a:solidFill>
                <a:effectLst/>
              </a:rPr>
              <a:t> 설계 내용 및 결과</a:t>
            </a:r>
            <a:r>
              <a:rPr lang="en-US" altLang="ko-KR" sz="3200" b="1" dirty="0">
                <a:solidFill>
                  <a:schemeClr val="bg1"/>
                </a:solidFill>
                <a:effectLst/>
              </a:rPr>
              <a:t>-----------------------------6p</a:t>
            </a:r>
          </a:p>
          <a:p>
            <a:endParaRPr lang="en-US" altLang="ko-KR" sz="3200" b="1" dirty="0">
              <a:solidFill>
                <a:schemeClr val="bg1"/>
              </a:solidFill>
              <a:effectLst/>
            </a:endParaRPr>
          </a:p>
          <a:p>
            <a:r>
              <a:rPr lang="en-US" altLang="ko-KR" sz="3200" b="1" dirty="0">
                <a:solidFill>
                  <a:schemeClr val="bg1"/>
                </a:solidFill>
              </a:rPr>
              <a:t>4.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ko-KR" altLang="en-US" sz="3200" b="1" dirty="0" err="1">
                <a:solidFill>
                  <a:schemeClr val="bg1"/>
                </a:solidFill>
              </a:rPr>
              <a:t>배운점</a:t>
            </a:r>
            <a:r>
              <a:rPr lang="ko-KR" altLang="en-US" sz="3200" b="1" dirty="0">
                <a:solidFill>
                  <a:schemeClr val="bg1"/>
                </a:solidFill>
              </a:rPr>
              <a:t> 및 교훈</a:t>
            </a:r>
            <a:r>
              <a:rPr lang="en-US" altLang="ko-KR" sz="3200" b="1" dirty="0">
                <a:solidFill>
                  <a:schemeClr val="bg1"/>
                </a:solidFill>
              </a:rPr>
              <a:t>--------------------------------18p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endParaRPr lang="ko-KR" altLang="en-US" sz="32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961901" y="546264"/>
            <a:ext cx="11230098" cy="6311735"/>
          </a:xfrm>
          <a:prstGeom prst="round1Rect">
            <a:avLst>
              <a:gd name="adj" fmla="val 1909"/>
            </a:avLst>
          </a:prstGeom>
          <a:noFill/>
          <a:ln>
            <a:solidFill>
              <a:srgbClr val="46396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84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9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543018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>
                  <a:solidFill>
                    <a:prstClr val="white"/>
                  </a:solidFill>
                </a:rPr>
                <a:t>프로젝트 소개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클라이언트가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424923" y="417288"/>
            <a:ext cx="184731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FFD27-6058-C941-ABFE-F9D06B30BA68}"/>
              </a:ext>
            </a:extLst>
          </p:cNvPr>
          <p:cNvSpPr txBox="1"/>
          <p:nvPr/>
        </p:nvSpPr>
        <p:spPr>
          <a:xfrm>
            <a:off x="1124379" y="1449064"/>
            <a:ext cx="922027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프로젝트 명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FTP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이용한 파일 전송 채팅 프로그램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b="1" dirty="0"/>
              <a:t>설계 목표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서로 다른 </a:t>
            </a:r>
            <a:r>
              <a:rPr kumimoji="1" lang="en-US" altLang="ko-KR" sz="2000" dirty="0"/>
              <a:t>PC </a:t>
            </a:r>
            <a:r>
              <a:rPr kumimoji="1" lang="ko-KR" altLang="en-US" sz="2000" dirty="0"/>
              <a:t>에서 파일을 주고 받을 수 있는 채팅 프로그램을 구현한다</a:t>
            </a:r>
            <a:r>
              <a:rPr kumimoji="1" lang="en-US" altLang="ko-KR" sz="2000" dirty="0"/>
              <a:t>.</a:t>
            </a:r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b="1" dirty="0"/>
              <a:t>구현 계획 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수업시간에 학습한 채팅 프로그램과 인터넷 상에서 학습 가능한 채팅 프로그램을 참고하여 구현하고 </a:t>
            </a:r>
            <a:r>
              <a:rPr kumimoji="1" lang="en-US" altLang="ko-KR" sz="2000" dirty="0"/>
              <a:t>FTP(File Transfer Protocol)</a:t>
            </a:r>
            <a:r>
              <a:rPr kumimoji="1" lang="ko-KR" altLang="en-US" sz="2000" dirty="0"/>
              <a:t> 을 추가하여 파일 전송이 가능하도록 구현할 것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참고 자료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lang="en" altLang="ko-Kore-KR" sz="2000" dirty="0">
                <a:hlinkClick r:id="rId2"/>
              </a:rPr>
              <a:t>https://y0ubat.tistory.com/77?category=516210</a:t>
            </a:r>
            <a:r>
              <a:rPr lang="ko-KR" altLang="en-US" sz="2000" dirty="0"/>
              <a:t> 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마스터링</a:t>
            </a:r>
            <a:r>
              <a:rPr lang="ko-KR" altLang="en-US" sz="2000" dirty="0"/>
              <a:t> </a:t>
            </a:r>
            <a:r>
              <a:rPr lang="en-US" altLang="ko-KR" sz="2000" dirty="0"/>
              <a:t>TCP/IP (</a:t>
            </a:r>
            <a:r>
              <a:rPr lang="ko-KR" altLang="en-US" sz="2000" dirty="0"/>
              <a:t>도서</a:t>
            </a:r>
            <a:r>
              <a:rPr lang="en-US" altLang="ko-KR" sz="2000" dirty="0"/>
              <a:t>)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1346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9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543018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>
                  <a:solidFill>
                    <a:prstClr val="white"/>
                  </a:solidFill>
                </a:rPr>
                <a:t>설계 환경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424923" y="417288"/>
            <a:ext cx="184731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FF7E9-D1CB-C44E-82B0-1F0673021F22}"/>
              </a:ext>
            </a:extLst>
          </p:cNvPr>
          <p:cNvSpPr txBox="1"/>
          <p:nvPr/>
        </p:nvSpPr>
        <p:spPr>
          <a:xfrm>
            <a:off x="1573062" y="2287098"/>
            <a:ext cx="3738526" cy="3180559"/>
          </a:xfrm>
          <a:prstGeom prst="rect">
            <a:avLst/>
          </a:prstGeom>
          <a:noFill/>
          <a:ln w="63500">
            <a:solidFill>
              <a:schemeClr val="accent1">
                <a:alpha val="98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961D9F-B0DD-B349-9516-C2D9BFFD0B05}"/>
              </a:ext>
            </a:extLst>
          </p:cNvPr>
          <p:cNvSpPr txBox="1"/>
          <p:nvPr/>
        </p:nvSpPr>
        <p:spPr>
          <a:xfrm>
            <a:off x="7441712" y="2237611"/>
            <a:ext cx="3738526" cy="3180559"/>
          </a:xfrm>
          <a:prstGeom prst="rect">
            <a:avLst/>
          </a:prstGeom>
          <a:noFill/>
          <a:ln w="63500">
            <a:solidFill>
              <a:schemeClr val="accent1">
                <a:alpha val="98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1DC730-0954-5242-9EDC-D9A02F2AE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989" y="4822899"/>
            <a:ext cx="1052949" cy="10529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D65B72-0DCD-5140-8960-76F17D48F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081" y="2793429"/>
            <a:ext cx="932861" cy="9328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9C39E4-C5ED-E54C-B3F7-3C3DA325F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266" y="2774942"/>
            <a:ext cx="1052949" cy="10529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85EF39-9E63-2C45-9C96-D9237E22E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334" y="2847573"/>
            <a:ext cx="1169602" cy="11696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7C7233-21F1-6B4D-849E-439154326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7884" y="4633400"/>
            <a:ext cx="1422400" cy="142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26AC8B-60DF-3648-8758-DE1D5326F56E}"/>
              </a:ext>
            </a:extLst>
          </p:cNvPr>
          <p:cNvSpPr txBox="1"/>
          <p:nvPr/>
        </p:nvSpPr>
        <p:spPr>
          <a:xfrm>
            <a:off x="2827235" y="1461981"/>
            <a:ext cx="1888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b="1" dirty="0"/>
              <a:t>Server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C6BC64-FEBF-604A-9304-31983FC17E6F}"/>
              </a:ext>
            </a:extLst>
          </p:cNvPr>
          <p:cNvSpPr txBox="1"/>
          <p:nvPr/>
        </p:nvSpPr>
        <p:spPr>
          <a:xfrm>
            <a:off x="8329156" y="1511973"/>
            <a:ext cx="1557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ore-KR" sz="2800" b="1" dirty="0"/>
              <a:t>Client</a:t>
            </a:r>
            <a:endParaRPr kumimoji="1" lang="ko-Kore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571E6A-678C-7D4F-862F-32B3D53D4453}"/>
              </a:ext>
            </a:extLst>
          </p:cNvPr>
          <p:cNvSpPr txBox="1"/>
          <p:nvPr/>
        </p:nvSpPr>
        <p:spPr>
          <a:xfrm>
            <a:off x="2099733" y="3877377"/>
            <a:ext cx="89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Ubuntu 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06A594-8810-E546-BBAE-F50DE96EFFC3}"/>
              </a:ext>
            </a:extLst>
          </p:cNvPr>
          <p:cNvSpPr txBox="1"/>
          <p:nvPr/>
        </p:nvSpPr>
        <p:spPr>
          <a:xfrm>
            <a:off x="3875081" y="3859129"/>
            <a:ext cx="124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Terminal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76BF75-6C10-3049-BE61-3397E2DA2201}"/>
              </a:ext>
            </a:extLst>
          </p:cNvPr>
          <p:cNvSpPr txBox="1"/>
          <p:nvPr/>
        </p:nvSpPr>
        <p:spPr>
          <a:xfrm>
            <a:off x="8782756" y="4131733"/>
            <a:ext cx="110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Terminal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1F70D4-BF09-9843-8213-7A54D88BF43C}"/>
              </a:ext>
            </a:extLst>
          </p:cNvPr>
          <p:cNvSpPr txBox="1"/>
          <p:nvPr/>
        </p:nvSpPr>
        <p:spPr>
          <a:xfrm>
            <a:off x="1736988" y="6028267"/>
            <a:ext cx="2250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PC</a:t>
            </a:r>
            <a:r>
              <a:rPr kumimoji="1" lang="ko-KR" altLang="en-US" sz="2000" b="1" dirty="0"/>
              <a:t> </a:t>
            </a:r>
            <a:r>
              <a:rPr kumimoji="1" lang="en-US" altLang="ko-Kore-KR" sz="2000" b="1" dirty="0"/>
              <a:t>1 : Windows 10</a:t>
            </a:r>
            <a:endParaRPr kumimoji="1" lang="ko-Kore-KR" alt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364F9D-B966-B64C-ABDD-7B20AB21AF85}"/>
              </a:ext>
            </a:extLst>
          </p:cNvPr>
          <p:cNvSpPr txBox="1"/>
          <p:nvPr/>
        </p:nvSpPr>
        <p:spPr>
          <a:xfrm>
            <a:off x="8603805" y="6039320"/>
            <a:ext cx="1675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PC</a:t>
            </a:r>
            <a:r>
              <a:rPr kumimoji="1" lang="ko-KR" altLang="en-US" sz="2000" b="1" dirty="0"/>
              <a:t> </a:t>
            </a:r>
            <a:r>
              <a:rPr kumimoji="1" lang="en-US" altLang="ko-Kore-KR" sz="2000" b="1" dirty="0"/>
              <a:t>2 : </a:t>
            </a:r>
            <a:r>
              <a:rPr kumimoji="1" lang="en-US" altLang="ko-Kore-KR" sz="2000" b="1" dirty="0" err="1"/>
              <a:t>MacOs</a:t>
            </a:r>
            <a:endParaRPr kumimoji="1" lang="ko-Kore-KR" altLang="en-US" b="1" dirty="0"/>
          </a:p>
        </p:txBody>
      </p:sp>
      <p:sp>
        <p:nvSpPr>
          <p:cNvPr id="22" name="오른쪽 화살표[R] 21">
            <a:extLst>
              <a:ext uri="{FF2B5EF4-FFF2-40B4-BE49-F238E27FC236}">
                <a16:creationId xmlns:a16="http://schemas.microsoft.com/office/drawing/2014/main" id="{BAF250DA-AD62-A748-AD0F-D6B1EC5B916C}"/>
              </a:ext>
            </a:extLst>
          </p:cNvPr>
          <p:cNvSpPr/>
          <p:nvPr/>
        </p:nvSpPr>
        <p:spPr>
          <a:xfrm>
            <a:off x="5621867" y="3429000"/>
            <a:ext cx="1456266" cy="183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EE1960-7299-D041-96CD-CAA9E17AD7EE}"/>
              </a:ext>
            </a:extLst>
          </p:cNvPr>
          <p:cNvSpPr txBox="1"/>
          <p:nvPr/>
        </p:nvSpPr>
        <p:spPr>
          <a:xfrm>
            <a:off x="5311588" y="3028951"/>
            <a:ext cx="2130124" cy="12280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37C599AE-1D81-3D4F-9E4D-C16997AAAF05}"/>
              </a:ext>
            </a:extLst>
          </p:cNvPr>
          <p:cNvSpPr/>
          <p:nvPr/>
        </p:nvSpPr>
        <p:spPr>
          <a:xfrm rot="10800000">
            <a:off x="5616221" y="3771728"/>
            <a:ext cx="1456266" cy="183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8C0503B-A4E1-C44A-8A4F-95C430B96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5666" y="3130157"/>
            <a:ext cx="296841" cy="29684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A6E5FD1-375D-2E4D-9C06-8CD41082E6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1863" y="3967472"/>
            <a:ext cx="260644" cy="26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9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9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543018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>
                  <a:solidFill>
                    <a:prstClr val="white"/>
                  </a:solidFill>
                </a:rPr>
                <a:t>설계 환경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424923" y="417288"/>
            <a:ext cx="184731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98210-8DE5-334E-B75D-81D9AFEB6F92}"/>
              </a:ext>
            </a:extLst>
          </p:cNvPr>
          <p:cNvSpPr txBox="1"/>
          <p:nvPr/>
        </p:nvSpPr>
        <p:spPr>
          <a:xfrm>
            <a:off x="998483" y="1313793"/>
            <a:ext cx="10573407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2400" b="1" dirty="0"/>
              <a:t> </a:t>
            </a:r>
            <a:r>
              <a:rPr kumimoji="1" lang="ko-Kore-KR" altLang="en-US" sz="2400" b="1" dirty="0"/>
              <a:t>개발</a:t>
            </a:r>
            <a:r>
              <a:rPr kumimoji="1" lang="ko-KR" altLang="en-US" sz="2400" b="1" dirty="0"/>
              <a:t> 환경</a:t>
            </a:r>
            <a:endParaRPr kumimoji="1" lang="en-US" altLang="ko-KR" sz="2400" b="1" dirty="0"/>
          </a:p>
          <a:p>
            <a:pPr marL="742950" lvl="1" indent="-285750">
              <a:buFont typeface="Wingdings" pitchFamily="2" charset="2"/>
              <a:buChar char="Ø"/>
            </a:pPr>
            <a:endParaRPr kumimoji="1" lang="en-US" altLang="ko-KR" sz="2000" dirty="0"/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en-US" altLang="ko-KR" sz="2000" dirty="0"/>
              <a:t>Server : </a:t>
            </a:r>
            <a:r>
              <a:rPr kumimoji="1" lang="ko-KR" altLang="en-US" sz="2000" dirty="0"/>
              <a:t>우분투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윈도우 </a:t>
            </a:r>
            <a:r>
              <a:rPr kumimoji="1" lang="en-US" altLang="ko-KR" sz="2000" dirty="0"/>
              <a:t>PC</a:t>
            </a:r>
            <a:r>
              <a:rPr kumimoji="1" lang="ko-KR" altLang="en-US" sz="2000" dirty="0"/>
              <a:t>에서 </a:t>
            </a:r>
            <a:r>
              <a:rPr kumimoji="1" lang="en-US" altLang="ko-KR" sz="2000" dirty="0"/>
              <a:t>VMware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이용한 가상환경</a:t>
            </a:r>
            <a:r>
              <a:rPr kumimoji="1" lang="en-US" altLang="ko-KR" sz="2000" dirty="0"/>
              <a:t>)</a:t>
            </a:r>
          </a:p>
          <a:p>
            <a:pPr marL="742950" lvl="1" indent="-285750">
              <a:buFont typeface="Wingdings" pitchFamily="2" charset="2"/>
              <a:buChar char="Ø"/>
            </a:pPr>
            <a:endParaRPr kumimoji="1" lang="en-US" altLang="ko-KR" sz="2000" dirty="0"/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en-US" altLang="ko-KR" sz="2000" dirty="0"/>
              <a:t>Client : MacOS (</a:t>
            </a:r>
            <a:r>
              <a:rPr kumimoji="1" lang="ko-KR" altLang="en-US" sz="2000" dirty="0"/>
              <a:t>맥 환경에서 </a:t>
            </a:r>
            <a:r>
              <a:rPr kumimoji="1" lang="en-US" altLang="ko-KR" sz="2000" dirty="0"/>
              <a:t>Terminal</a:t>
            </a:r>
            <a:r>
              <a:rPr kumimoji="1" lang="ko-KR" altLang="en-US" sz="2000" dirty="0"/>
              <a:t>로 접속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pPr marL="742950" lvl="1" indent="-285750">
              <a:buFont typeface="Wingdings" pitchFamily="2" charset="2"/>
              <a:buChar char="Ø"/>
            </a:pPr>
            <a:endParaRPr kumimoji="1" lang="en-US" altLang="ko-KR" sz="2000" dirty="0"/>
          </a:p>
          <a:p>
            <a:pPr marL="742950" lvl="1" indent="-285750">
              <a:buFont typeface="Wingdings" pitchFamily="2" charset="2"/>
              <a:buChar char="Ø"/>
            </a:pPr>
            <a:endParaRPr kumimoji="1" lang="en-US" altLang="ko-KR" sz="2000" dirty="0"/>
          </a:p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2400" b="1" dirty="0"/>
              <a:t> 개발 목적</a:t>
            </a:r>
            <a:endParaRPr kumimoji="1" lang="en-US" altLang="ko-KR" sz="2400" b="1" dirty="0"/>
          </a:p>
          <a:p>
            <a:pPr marL="742950" lvl="1" indent="-285750">
              <a:buFont typeface="Wingdings" pitchFamily="2" charset="2"/>
              <a:buChar char="Ø"/>
            </a:pPr>
            <a:endParaRPr kumimoji="1" lang="en-US" altLang="ko-KR" sz="2000" dirty="0"/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ko-KR" altLang="en-US" sz="2000" dirty="0"/>
              <a:t>네트워크 대한 깊은 이해</a:t>
            </a:r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ko-KR" altLang="en-US" sz="2000" dirty="0"/>
              <a:t>소켓 프로그램에 쓰이는 </a:t>
            </a:r>
            <a:r>
              <a:rPr kumimoji="1" lang="en-US" altLang="ko-KR" sz="2000" dirty="0"/>
              <a:t>C</a:t>
            </a:r>
            <a:r>
              <a:rPr kumimoji="1" lang="ko-KR" altLang="en-US" sz="2000" dirty="0"/>
              <a:t>언어 라이브러리에 대한 학습</a:t>
            </a:r>
            <a:endParaRPr kumimoji="1" lang="en-US" altLang="ko-KR" sz="2000" dirty="0"/>
          </a:p>
          <a:p>
            <a:pPr marL="742950" lvl="1" indent="-285750">
              <a:buFont typeface="Wingdings" pitchFamily="2" charset="2"/>
              <a:buChar char="Ø"/>
            </a:pPr>
            <a:endParaRPr kumimoji="1" lang="en-US" altLang="ko-KR" dirty="0"/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ko-KR" altLang="en-US" dirty="0"/>
              <a:t>유닉스 환경에서 개발 경험</a:t>
            </a:r>
            <a:endParaRPr kumimoji="1" lang="en-US" altLang="ko-KR" dirty="0"/>
          </a:p>
          <a:p>
            <a:pPr marL="742950" lvl="1" indent="-285750">
              <a:buFont typeface="Wingdings" pitchFamily="2" charset="2"/>
              <a:buChar char="Ø"/>
            </a:pPr>
            <a:endParaRPr kumimoji="1" lang="en-US" altLang="ko-KR" dirty="0"/>
          </a:p>
          <a:p>
            <a:pPr marL="742950" lvl="1" indent="-285750">
              <a:buFont typeface="Wingdings" pitchFamily="2" charset="2"/>
              <a:buChar char="q"/>
            </a:pP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87086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9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543018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>
                  <a:solidFill>
                    <a:prstClr val="white"/>
                  </a:solidFill>
                </a:rPr>
                <a:t>설계 내용 및 결과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424923" y="417288"/>
            <a:ext cx="184731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98210-8DE5-334E-B75D-81D9AFEB6F92}"/>
              </a:ext>
            </a:extLst>
          </p:cNvPr>
          <p:cNvSpPr txBox="1"/>
          <p:nvPr/>
        </p:nvSpPr>
        <p:spPr>
          <a:xfrm>
            <a:off x="998483" y="1313793"/>
            <a:ext cx="294904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2400" b="1" dirty="0"/>
              <a:t> </a:t>
            </a:r>
            <a:r>
              <a:rPr kumimoji="1" lang="en-US" altLang="ko-KR" sz="2400" b="1" dirty="0" err="1"/>
              <a:t>server.c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주요 코드</a:t>
            </a:r>
            <a:endParaRPr kumimoji="1" lang="en-US" altLang="ko-KR" sz="2400" b="1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b="1" dirty="0"/>
          </a:p>
          <a:p>
            <a:pPr marL="342900" indent="-342900">
              <a:buFont typeface="Wingdings" pitchFamily="2" charset="2"/>
              <a:buChar char="Ø"/>
            </a:pPr>
            <a:r>
              <a:rPr kumimoji="1" lang="ko-KR" altLang="en-US" b="1" dirty="0"/>
              <a:t>소켓 등록 부분</a:t>
            </a:r>
            <a:endParaRPr kumimoji="1" lang="en-US" altLang="ko-KR" b="1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sz="2400" b="1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sz="2400" b="1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sz="2400" b="1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sz="2400" b="1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sz="2400" b="1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sz="2400" b="1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sz="2400" b="1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sz="2400" b="1" dirty="0"/>
          </a:p>
          <a:p>
            <a:endParaRPr kumimoji="1" lang="en-US" altLang="ko-KR" sz="2400" b="1" dirty="0"/>
          </a:p>
          <a:p>
            <a:endParaRPr kumimoji="1" lang="en-US" altLang="ko-KR" sz="2400" b="1" dirty="0"/>
          </a:p>
          <a:p>
            <a:pPr marL="342900" indent="-342900">
              <a:buFont typeface="Wingdings" pitchFamily="2" charset="2"/>
              <a:buChar char="Ø"/>
            </a:pPr>
            <a:r>
              <a:rPr kumimoji="1" lang="ko-KR" altLang="en-US" sz="2000" b="1" dirty="0" err="1"/>
              <a:t>바인드</a:t>
            </a:r>
            <a:r>
              <a:rPr kumimoji="1" lang="ko-KR" altLang="en-US" sz="2000" b="1" dirty="0"/>
              <a:t> </a:t>
            </a:r>
            <a:endParaRPr kumimoji="1" lang="en-US" altLang="ko-KR" sz="2400" b="1" dirty="0"/>
          </a:p>
          <a:p>
            <a:pPr marL="742950" lvl="1" indent="-285750">
              <a:buFont typeface="Wingdings" pitchFamily="2" charset="2"/>
              <a:buChar char="Ø"/>
            </a:pPr>
            <a:endParaRPr kumimoji="1" lang="en-US" altLang="ko-KR" sz="2000" dirty="0"/>
          </a:p>
        </p:txBody>
      </p:sp>
      <p:pic>
        <p:nvPicPr>
          <p:cNvPr id="3" name="그림 2" descr="텍스트, 테이블, 앉아있는, 화면이(가) 표시된 사진&#10;&#10;자동 생성된 설명">
            <a:extLst>
              <a:ext uri="{FF2B5EF4-FFF2-40B4-BE49-F238E27FC236}">
                <a16:creationId xmlns:a16="http://schemas.microsoft.com/office/drawing/2014/main" id="{CACC6841-5BD8-4740-8620-C4F63D35F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156" y="1313793"/>
            <a:ext cx="5778031" cy="42172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1B7A2F-9372-2344-9CAA-778D25160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567" y="6085011"/>
            <a:ext cx="78867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4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9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543018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>
                  <a:solidFill>
                    <a:prstClr val="white"/>
                  </a:solidFill>
                </a:rPr>
                <a:t>설계 내용 및 결과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424923" y="417288"/>
            <a:ext cx="184731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98210-8DE5-334E-B75D-81D9AFEB6F92}"/>
              </a:ext>
            </a:extLst>
          </p:cNvPr>
          <p:cNvSpPr txBox="1"/>
          <p:nvPr/>
        </p:nvSpPr>
        <p:spPr>
          <a:xfrm>
            <a:off x="998483" y="1313793"/>
            <a:ext cx="294904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2400" b="1" dirty="0"/>
              <a:t> </a:t>
            </a:r>
            <a:r>
              <a:rPr kumimoji="1" lang="en-US" altLang="ko-KR" sz="2400" b="1" dirty="0" err="1"/>
              <a:t>server.c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주요 코드</a:t>
            </a:r>
            <a:endParaRPr kumimoji="1" lang="en-US" altLang="ko-KR" sz="2400" b="1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b="1" dirty="0"/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ko-KR" b="1" dirty="0"/>
              <a:t>Bind </a:t>
            </a:r>
            <a:r>
              <a:rPr kumimoji="1" lang="ko-KR" altLang="en-US" b="1" dirty="0"/>
              <a:t>한 후 클라이언트 </a:t>
            </a:r>
            <a:r>
              <a:rPr kumimoji="1" lang="ko-KR" altLang="en-US" b="1" dirty="0" err="1"/>
              <a:t>두명이</a:t>
            </a:r>
            <a:r>
              <a:rPr kumimoji="1" lang="ko-KR" altLang="en-US" b="1" dirty="0"/>
              <a:t> 들어올 때까지 기다린다</a:t>
            </a:r>
            <a:r>
              <a:rPr kumimoji="1" lang="en-US" altLang="ko-KR" b="1" dirty="0"/>
              <a:t>.</a:t>
            </a:r>
            <a:r>
              <a:rPr kumimoji="1" lang="ko-KR" altLang="en-US" b="1" dirty="0"/>
              <a:t>     </a:t>
            </a:r>
            <a:endParaRPr kumimoji="1" lang="en-US" altLang="ko-KR" sz="2400" b="1" dirty="0"/>
          </a:p>
          <a:p>
            <a:pPr marL="742950" lvl="1" indent="-285750">
              <a:buFont typeface="Wingdings" pitchFamily="2" charset="2"/>
              <a:buChar char="Ø"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marL="742950" lvl="1" indent="-285750">
              <a:buFont typeface="Wingdings" pitchFamily="2" charset="2"/>
              <a:buChar char="q"/>
            </a:pP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pic>
        <p:nvPicPr>
          <p:cNvPr id="9" name="그림 8" descr="스크린샷, 전화, 화면, 앉아있는이(가) 표시된 사진&#10;&#10;자동 생성된 설명">
            <a:extLst>
              <a:ext uri="{FF2B5EF4-FFF2-40B4-BE49-F238E27FC236}">
                <a16:creationId xmlns:a16="http://schemas.microsoft.com/office/drawing/2014/main" id="{2A1D0360-7B26-104D-8B10-F5D011DEE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269" y="1458756"/>
            <a:ext cx="71628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6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9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543018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>
                  <a:solidFill>
                    <a:prstClr val="white"/>
                  </a:solidFill>
                </a:rPr>
                <a:t>설계 내용 및 결과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424923" y="417288"/>
            <a:ext cx="184731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98210-8DE5-334E-B75D-81D9AFEB6F92}"/>
              </a:ext>
            </a:extLst>
          </p:cNvPr>
          <p:cNvSpPr txBox="1"/>
          <p:nvPr/>
        </p:nvSpPr>
        <p:spPr>
          <a:xfrm>
            <a:off x="998483" y="1313793"/>
            <a:ext cx="294904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2400" b="1" dirty="0"/>
              <a:t> </a:t>
            </a:r>
            <a:r>
              <a:rPr kumimoji="1" lang="en-US" altLang="ko-KR" sz="2400" b="1" dirty="0" err="1"/>
              <a:t>server.c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주요 코드</a:t>
            </a:r>
            <a:endParaRPr kumimoji="1" lang="en-US" altLang="ko-KR" sz="2400" b="1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b="1" dirty="0"/>
          </a:p>
          <a:p>
            <a:pPr marL="342900" indent="-342900">
              <a:buFont typeface="Wingdings" pitchFamily="2" charset="2"/>
              <a:buChar char="Ø"/>
            </a:pPr>
            <a:r>
              <a:rPr kumimoji="1" lang="ko-KR" altLang="en-US" sz="2000" b="1" dirty="0"/>
              <a:t>서버가 메시지를 받아 클라이언트에게 뿌려주는 부분</a:t>
            </a:r>
            <a:endParaRPr kumimoji="1" lang="en-US" altLang="ko-KR" sz="2000" b="1" dirty="0"/>
          </a:p>
          <a:p>
            <a:pPr marL="742950" lvl="1" indent="-285750">
              <a:buFont typeface="Wingdings" pitchFamily="2" charset="2"/>
              <a:buChar char="Ø"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marL="742950" lvl="1" indent="-285750">
              <a:buFont typeface="Wingdings" pitchFamily="2" charset="2"/>
              <a:buChar char="q"/>
            </a:pP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pic>
        <p:nvPicPr>
          <p:cNvPr id="11" name="그림 10" descr="텍스트, 화면, 모니터, 테이블이(가) 표시된 사진&#10;&#10;자동 생성된 설명">
            <a:extLst>
              <a:ext uri="{FF2B5EF4-FFF2-40B4-BE49-F238E27FC236}">
                <a16:creationId xmlns:a16="http://schemas.microsoft.com/office/drawing/2014/main" id="{38F935E1-803E-684E-A6B3-B6C1C0444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005" y="1653013"/>
            <a:ext cx="6438576" cy="48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2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9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543018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>
                  <a:solidFill>
                    <a:prstClr val="white"/>
                  </a:solidFill>
                </a:rPr>
                <a:t>설계 내용 및 결과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424923" y="417288"/>
            <a:ext cx="184731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98210-8DE5-334E-B75D-81D9AFEB6F92}"/>
              </a:ext>
            </a:extLst>
          </p:cNvPr>
          <p:cNvSpPr txBox="1"/>
          <p:nvPr/>
        </p:nvSpPr>
        <p:spPr>
          <a:xfrm>
            <a:off x="998483" y="1313793"/>
            <a:ext cx="29490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2400" b="1" dirty="0"/>
              <a:t> </a:t>
            </a:r>
            <a:r>
              <a:rPr kumimoji="1" lang="en-US" altLang="ko-KR" sz="2400" b="1" dirty="0" err="1"/>
              <a:t>client.c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주요 코드</a:t>
            </a:r>
            <a:endParaRPr kumimoji="1" lang="en-US" altLang="ko-KR" sz="2400" b="1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b="1" dirty="0"/>
          </a:p>
          <a:p>
            <a:pPr marL="342900" indent="-342900">
              <a:buFont typeface="Wingdings" pitchFamily="2" charset="2"/>
              <a:buChar char="Ø"/>
            </a:pPr>
            <a:r>
              <a:rPr kumimoji="1" lang="ko-KR" altLang="en-US" b="1" dirty="0"/>
              <a:t>클라이언트 </a:t>
            </a:r>
            <a:r>
              <a:rPr kumimoji="1" lang="en-US" altLang="ko-KR" b="1" dirty="0"/>
              <a:t>IP, Port</a:t>
            </a:r>
            <a:r>
              <a:rPr kumimoji="1" lang="ko-KR" altLang="en-US" b="1" dirty="0"/>
              <a:t> 할당과 소켓 등록 부분</a:t>
            </a:r>
            <a:endParaRPr kumimoji="1" lang="en-US" altLang="ko-KR" b="1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sz="2000" b="1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sz="2000" b="1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sz="2000" b="1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sz="2000" b="1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sz="2000" b="1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sz="2000" b="1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sz="2000" b="1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sz="2000" b="1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sz="2000" b="1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sz="2000" b="1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ko-KR" sz="2000" b="1" dirty="0"/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ko-Kore-KR" sz="2000" b="1" dirty="0"/>
              <a:t>Connect</a:t>
            </a:r>
            <a:r>
              <a:rPr kumimoji="1" lang="ko-KR" altLang="en-US" sz="2000" b="1" dirty="0"/>
              <a:t> 시도 부분 </a:t>
            </a:r>
            <a:endParaRPr kumimoji="1" lang="en-US" altLang="ko-Kore-KR" sz="2000" b="1" dirty="0"/>
          </a:p>
          <a:p>
            <a:endParaRPr kumimoji="1" lang="en-US" altLang="ko-Kore-KR" dirty="0"/>
          </a:p>
        </p:txBody>
      </p:sp>
      <p:pic>
        <p:nvPicPr>
          <p:cNvPr id="9" name="그림 8" descr="화면, 앉아있는, 테이블, 모니터이(가) 표시된 사진&#10;&#10;자동 생성된 설명">
            <a:extLst>
              <a:ext uri="{FF2B5EF4-FFF2-40B4-BE49-F238E27FC236}">
                <a16:creationId xmlns:a16="http://schemas.microsoft.com/office/drawing/2014/main" id="{9066DB07-52A5-FE46-B716-27DEDD055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407" y="1787618"/>
            <a:ext cx="5465801" cy="37840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ECCDBD-44EA-1443-8574-09534940C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383" y="5947302"/>
            <a:ext cx="7493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4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{278367C9-106E-D548-BF12-B45A93E1E864}tf10001076</Template>
  <TotalTime>417</TotalTime>
  <Words>670</Words>
  <Application>Microsoft Macintosh PowerPoint</Application>
  <PresentationFormat>와이드스크린</PresentationFormat>
  <Paragraphs>209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나눔스퀘어라운드 Regular</vt:lpstr>
      <vt:lpstr>나눔스퀘어OTF ExtraBold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KWONHANGIL</dc:creator>
  <cp:lastModifiedBy>KWONHANGIL</cp:lastModifiedBy>
  <cp:revision>19</cp:revision>
  <dcterms:created xsi:type="dcterms:W3CDTF">2020-05-29T03:23:56Z</dcterms:created>
  <dcterms:modified xsi:type="dcterms:W3CDTF">2020-06-15T08:28:26Z</dcterms:modified>
</cp:coreProperties>
</file>