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C980-8E3E-F56A-A778-37FC68DD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B3BE63-D330-20DD-B2D4-5CA4386D4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01994-CC90-2FCF-65B9-EE6660DE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E676A-0CCF-3C56-207F-B13901C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A4C17-CB55-7921-AEE4-C300390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19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ACBB-7428-918F-2512-5A3CB5DD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FF6EE-287B-3857-EDB4-56B5FF60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00E84-75D3-BEE2-365F-8846B3E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E7615-C3FA-B978-B019-DD24BCBE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572D-1C22-5618-6FA3-20E6E27E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59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86B8FB-32F5-7C3B-62D1-423CAACBB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F0508-4D25-50DE-67FC-D574287C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FDFD-32D0-2935-DB9B-2ACB79D3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D3EF7-B5DE-6442-FB41-440A74E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09B7-90FC-0C73-983E-2CA45A07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045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97BD-6154-51C0-9A22-DC91389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F7400-D601-06BD-B6D6-C3D96401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C1A6F-B468-BAA6-C4CA-463A25E6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9B2F-56FA-CE8E-5DD5-4E66D2B8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BE797-A3C1-4EE3-FB30-57B764E1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3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77710-7083-1544-A5CE-64926E43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AF67D-A762-404C-2903-FBC3233E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AA526-302D-A255-2DCF-3C646A82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6A494-7037-B20F-D99F-BA87E4CE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EC95A-ED32-38E7-76C6-8EFCF390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67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99D6C-9FEE-6B6B-0D7D-A7162918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37FB-A90C-AD80-A137-90495D23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6BBE4-3835-501B-C777-BCD43527A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E9883-2891-89D5-3D91-90B2BD68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5D79C-3E26-AA8C-A9F3-45346FE8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C1AE8-4B0B-4CDF-D030-A40C6464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272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304-A281-02C6-3BED-A23C7C1D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7DDC-9E0F-9842-AD0A-42EB795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1D25F-6F5C-05E3-9F17-5A875EC6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17FE85-B866-C83B-A7EB-6977F0BC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8BD55E-D1D4-1C79-FA91-D6E78AA9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D2D55-4FA7-AB10-983B-D3BA8906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B1C315-18D8-99D8-5B00-76E2D60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A3377-3E2A-AFF2-AF43-41F467FB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973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A482F-98DD-49E8-F0D0-369CBAE3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618CC-FB90-4D04-F214-B5D9C3DF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0C433B-A6AD-0D8B-335B-BC38DBB1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59D2F-4491-214C-5E29-BC30DA35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908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963ACD-62F3-A933-28EE-F0922256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E2CE7B-65BF-BC3F-1774-53764B00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BD7AB-B85D-AE3A-9CCF-3D32F171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95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15EC-2741-D6B6-81F4-A038E83B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9BA82-E3D7-CA71-3571-93F88033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4AC3A9-1ED5-CBE2-4826-9258FA70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F31AD-E65C-387C-5C05-3E783956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6DD89-5EEB-A96B-CB86-ED9DB3DC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036FD-3A1B-FE03-8796-4E406ED7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82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5A266-6429-6A9B-C24F-9BD17596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34003-A08F-D566-FF41-F42556984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EDDB6-B6DB-22C8-EAFF-BD151A9D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01B25-AF1B-7E86-4BA0-07A29FF1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F3BDC-B368-A729-4CAA-64231172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F0A9B-2A12-4A41-2D10-830FB5B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5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E27B9B-2858-B5D4-E8A8-584A7FD9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91F55-02E9-12DB-4CFF-233C1EDC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0B50C-6936-86C8-63C6-74E59CF4F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7398-FE00-8642-9C58-9F0A176172BB}" type="datetimeFigureOut">
              <a:rPr kumimoji="1" lang="ko-Kore-KR" altLang="en-US" smtClean="0"/>
              <a:t>2024. 4. 1.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D2274-54E4-3458-7FCE-B753FDBD5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5074C-21E0-83BE-8F13-99F3694A7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E426-C9B6-3E47-AD5F-D20A047DEC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18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367636E-A8F4-E6D9-326F-3E7E9F9E48E6}"/>
              </a:ext>
            </a:extLst>
          </p:cNvPr>
          <p:cNvSpPr/>
          <p:nvPr/>
        </p:nvSpPr>
        <p:spPr>
          <a:xfrm>
            <a:off x="1328738" y="671514"/>
            <a:ext cx="9301162" cy="1571625"/>
          </a:xfrm>
          <a:prstGeom prst="roundRect">
            <a:avLst>
              <a:gd name="adj" fmla="val 75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35D4D-BFCB-DB15-5C18-A4194E36197F}"/>
              </a:ext>
            </a:extLst>
          </p:cNvPr>
          <p:cNvSpPr txBox="1"/>
          <p:nvPr/>
        </p:nvSpPr>
        <p:spPr>
          <a:xfrm>
            <a:off x="1409703" y="347067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Requirement Engineering Phase</a:t>
            </a:r>
            <a:endParaRPr kumimoji="1" lang="ko-Kore-KR" altLang="en-US" b="1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03F0B1C-5DE0-8238-31FF-53D4271D6389}"/>
              </a:ext>
            </a:extLst>
          </p:cNvPr>
          <p:cNvSpPr/>
          <p:nvPr/>
        </p:nvSpPr>
        <p:spPr>
          <a:xfrm>
            <a:off x="1328738" y="2701290"/>
            <a:ext cx="7243762" cy="1571625"/>
          </a:xfrm>
          <a:prstGeom prst="roundRect">
            <a:avLst>
              <a:gd name="adj" fmla="val 757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4C280-70B0-7B70-B7AD-E89E62CB594F}"/>
              </a:ext>
            </a:extLst>
          </p:cNvPr>
          <p:cNvSpPr txBox="1"/>
          <p:nvPr/>
        </p:nvSpPr>
        <p:spPr>
          <a:xfrm>
            <a:off x="1409703" y="2376843"/>
            <a:ext cx="315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Development Phase (tentative)</a:t>
            </a:r>
            <a:endParaRPr kumimoji="1" lang="ko-Kore-KR" altLang="en-US" b="1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FA54132-6118-6C3D-3C96-7D9AA75EFFE6}"/>
              </a:ext>
            </a:extLst>
          </p:cNvPr>
          <p:cNvSpPr/>
          <p:nvPr/>
        </p:nvSpPr>
        <p:spPr>
          <a:xfrm>
            <a:off x="1328738" y="4731066"/>
            <a:ext cx="5243512" cy="1571625"/>
          </a:xfrm>
          <a:prstGeom prst="roundRect">
            <a:avLst>
              <a:gd name="adj" fmla="val 75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0CC7A944-CBEE-BA79-22D8-8ADDD1BEDA4C}"/>
              </a:ext>
            </a:extLst>
          </p:cNvPr>
          <p:cNvSpPr/>
          <p:nvPr/>
        </p:nvSpPr>
        <p:spPr>
          <a:xfrm>
            <a:off x="1014413" y="1299864"/>
            <a:ext cx="9929812" cy="37814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ABBBD-14A9-D6FE-64D0-586A81F2491B}"/>
              </a:ext>
            </a:extLst>
          </p:cNvPr>
          <p:cNvSpPr txBox="1"/>
          <p:nvPr/>
        </p:nvSpPr>
        <p:spPr>
          <a:xfrm>
            <a:off x="1409703" y="4406619"/>
            <a:ext cx="224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Test Phase (tentative)</a:t>
            </a:r>
            <a:endParaRPr kumimoji="1" lang="ko-Kore-KR" altLang="en-US" b="1" dirty="0"/>
          </a:p>
        </p:txBody>
      </p:sp>
      <p:sp>
        <p:nvSpPr>
          <p:cNvPr id="4" name="대각선 방향의 모서리가 잘린 사각형 3">
            <a:extLst>
              <a:ext uri="{FF2B5EF4-FFF2-40B4-BE49-F238E27FC236}">
                <a16:creationId xmlns:a16="http://schemas.microsoft.com/office/drawing/2014/main" id="{1279B7D0-E46C-92C9-B94B-F7CADB1F8192}"/>
              </a:ext>
            </a:extLst>
          </p:cNvPr>
          <p:cNvSpPr/>
          <p:nvPr/>
        </p:nvSpPr>
        <p:spPr>
          <a:xfrm>
            <a:off x="1543050" y="1122045"/>
            <a:ext cx="1231392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Feasibility</a:t>
            </a:r>
          </a:p>
          <a:p>
            <a:pPr algn="ctr"/>
            <a:r>
              <a:rPr kumimoji="1" lang="en-US" altLang="ko-Kore-KR" sz="1500" dirty="0"/>
              <a:t>Study</a:t>
            </a:r>
            <a:endParaRPr kumimoji="1" lang="ko-Kore-KR" altLang="en-US" sz="1500" dirty="0"/>
          </a:p>
        </p:txBody>
      </p:sp>
      <p:sp>
        <p:nvSpPr>
          <p:cNvPr id="5" name="대각선 방향의 모서리가 잘린 사각형 4">
            <a:extLst>
              <a:ext uri="{FF2B5EF4-FFF2-40B4-BE49-F238E27FC236}">
                <a16:creationId xmlns:a16="http://schemas.microsoft.com/office/drawing/2014/main" id="{368DFB87-4E6B-9699-9469-A4EB8DBCE3F1}"/>
              </a:ext>
            </a:extLst>
          </p:cNvPr>
          <p:cNvSpPr/>
          <p:nvPr/>
        </p:nvSpPr>
        <p:spPr>
          <a:xfrm>
            <a:off x="3167062" y="1130616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Requirement Analysis</a:t>
            </a:r>
            <a:endParaRPr kumimoji="1" lang="ko-Kore-KR" altLang="en-US" sz="1500" dirty="0"/>
          </a:p>
        </p:txBody>
      </p:sp>
      <p:sp>
        <p:nvSpPr>
          <p:cNvPr id="7" name="대각선 방향의 모서리가 잘린 사각형 6">
            <a:extLst>
              <a:ext uri="{FF2B5EF4-FFF2-40B4-BE49-F238E27FC236}">
                <a16:creationId xmlns:a16="http://schemas.microsoft.com/office/drawing/2014/main" id="{A7003C7D-446A-16ED-C71A-A822DB12A271}"/>
              </a:ext>
            </a:extLst>
          </p:cNvPr>
          <p:cNvSpPr/>
          <p:nvPr/>
        </p:nvSpPr>
        <p:spPr>
          <a:xfrm>
            <a:off x="5093207" y="1129665"/>
            <a:ext cx="1231392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Prototype</a:t>
            </a:r>
          </a:p>
          <a:p>
            <a:pPr algn="ctr"/>
            <a:r>
              <a:rPr kumimoji="1" lang="en-US" altLang="ko-Kore-KR" sz="1500" dirty="0"/>
              <a:t>Design</a:t>
            </a:r>
            <a:endParaRPr kumimoji="1" lang="ko-Kore-KR" altLang="en-US" sz="1500" dirty="0"/>
          </a:p>
        </p:txBody>
      </p:sp>
      <p:sp>
        <p:nvSpPr>
          <p:cNvPr id="10" name="대각선 방향의 모서리가 잘린 사각형 9">
            <a:extLst>
              <a:ext uri="{FF2B5EF4-FFF2-40B4-BE49-F238E27FC236}">
                <a16:creationId xmlns:a16="http://schemas.microsoft.com/office/drawing/2014/main" id="{43E6C76D-96B9-80CA-B880-D8E1EE813A4A}"/>
              </a:ext>
            </a:extLst>
          </p:cNvPr>
          <p:cNvSpPr/>
          <p:nvPr/>
        </p:nvSpPr>
        <p:spPr>
          <a:xfrm>
            <a:off x="6781803" y="1129665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Architectural</a:t>
            </a:r>
          </a:p>
          <a:p>
            <a:pPr algn="ctr"/>
            <a:r>
              <a:rPr kumimoji="1" lang="en-US" altLang="ko-Kore-KR" sz="1500" dirty="0"/>
              <a:t>Design</a:t>
            </a:r>
            <a:endParaRPr kumimoji="1" lang="ko-Kore-KR" altLang="en-US" sz="1500" dirty="0"/>
          </a:p>
        </p:txBody>
      </p:sp>
      <p:sp>
        <p:nvSpPr>
          <p:cNvPr id="11" name="대각선 방향의 모서리가 잘린 사각형 10">
            <a:extLst>
              <a:ext uri="{FF2B5EF4-FFF2-40B4-BE49-F238E27FC236}">
                <a16:creationId xmlns:a16="http://schemas.microsoft.com/office/drawing/2014/main" id="{8BB23694-6E50-88AF-AED5-5ECD5E1139C7}"/>
              </a:ext>
            </a:extLst>
          </p:cNvPr>
          <p:cNvSpPr/>
          <p:nvPr/>
        </p:nvSpPr>
        <p:spPr>
          <a:xfrm>
            <a:off x="8772532" y="1130616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System</a:t>
            </a:r>
          </a:p>
          <a:p>
            <a:pPr algn="ctr"/>
            <a:r>
              <a:rPr kumimoji="1" lang="en-US" altLang="ko-Kore-KR" sz="1500" dirty="0"/>
              <a:t>Requirement</a:t>
            </a:r>
          </a:p>
          <a:p>
            <a:pPr algn="ctr"/>
            <a:r>
              <a:rPr kumimoji="1" lang="en-US" altLang="ko-Kore-KR" sz="1500" dirty="0"/>
              <a:t>(SRS)</a:t>
            </a:r>
            <a:endParaRPr kumimoji="1" lang="ko-Kore-KR" altLang="en-US" sz="1500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B9D1B622-AE82-D3BC-5649-5663028D396E}"/>
              </a:ext>
            </a:extLst>
          </p:cNvPr>
          <p:cNvSpPr/>
          <p:nvPr/>
        </p:nvSpPr>
        <p:spPr>
          <a:xfrm>
            <a:off x="1014413" y="3298030"/>
            <a:ext cx="7900987" cy="3781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대각선 방향의 모서리가 잘린 사각형 14">
            <a:extLst>
              <a:ext uri="{FF2B5EF4-FFF2-40B4-BE49-F238E27FC236}">
                <a16:creationId xmlns:a16="http://schemas.microsoft.com/office/drawing/2014/main" id="{45B9DE9D-D2A3-5430-E4CA-BA33352AB5FB}"/>
              </a:ext>
            </a:extLst>
          </p:cNvPr>
          <p:cNvSpPr/>
          <p:nvPr/>
        </p:nvSpPr>
        <p:spPr>
          <a:xfrm>
            <a:off x="1543050" y="3151821"/>
            <a:ext cx="1231392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System</a:t>
            </a:r>
          </a:p>
          <a:p>
            <a:pPr algn="ctr"/>
            <a:r>
              <a:rPr kumimoji="1" lang="en-US" altLang="ko-Kore-KR" sz="1500" dirty="0"/>
              <a:t>Interface</a:t>
            </a:r>
            <a:endParaRPr kumimoji="1" lang="ko-Kore-KR" altLang="en-US" sz="1500" dirty="0"/>
          </a:p>
        </p:txBody>
      </p:sp>
      <p:sp>
        <p:nvSpPr>
          <p:cNvPr id="16" name="대각선 방향의 모서리가 잘린 사각형 15">
            <a:extLst>
              <a:ext uri="{FF2B5EF4-FFF2-40B4-BE49-F238E27FC236}">
                <a16:creationId xmlns:a16="http://schemas.microsoft.com/office/drawing/2014/main" id="{40945048-30E1-D3C5-E1D0-3CADBD415377}"/>
              </a:ext>
            </a:extLst>
          </p:cNvPr>
          <p:cNvSpPr/>
          <p:nvPr/>
        </p:nvSpPr>
        <p:spPr>
          <a:xfrm>
            <a:off x="3167062" y="3160392"/>
            <a:ext cx="1533525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Development</a:t>
            </a:r>
            <a:endParaRPr kumimoji="1" lang="ko-Kore-KR" altLang="en-US" sz="1500" dirty="0"/>
          </a:p>
        </p:txBody>
      </p:sp>
      <p:sp>
        <p:nvSpPr>
          <p:cNvPr id="17" name="대각선 방향의 모서리가 잘린 사각형 16">
            <a:extLst>
              <a:ext uri="{FF2B5EF4-FFF2-40B4-BE49-F238E27FC236}">
                <a16:creationId xmlns:a16="http://schemas.microsoft.com/office/drawing/2014/main" id="{B33E9FC9-A004-AFDB-8F7C-AD90C2CFEA21}"/>
              </a:ext>
            </a:extLst>
          </p:cNvPr>
          <p:cNvSpPr/>
          <p:nvPr/>
        </p:nvSpPr>
        <p:spPr>
          <a:xfrm>
            <a:off x="5093207" y="3159441"/>
            <a:ext cx="1231392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System</a:t>
            </a:r>
          </a:p>
          <a:p>
            <a:pPr algn="ctr"/>
            <a:r>
              <a:rPr kumimoji="1" lang="en-US" altLang="ko-Kore-KR" sz="1500" dirty="0"/>
              <a:t>Integration</a:t>
            </a:r>
            <a:endParaRPr kumimoji="1" lang="ko-Kore-KR" altLang="en-US" sz="1500" dirty="0"/>
          </a:p>
        </p:txBody>
      </p:sp>
      <p:sp>
        <p:nvSpPr>
          <p:cNvPr id="18" name="대각선 방향의 모서리가 잘린 사각형 17">
            <a:extLst>
              <a:ext uri="{FF2B5EF4-FFF2-40B4-BE49-F238E27FC236}">
                <a16:creationId xmlns:a16="http://schemas.microsoft.com/office/drawing/2014/main" id="{AD4ED686-6B50-76C7-F89E-EFA729A05E73}"/>
              </a:ext>
            </a:extLst>
          </p:cNvPr>
          <p:cNvSpPr/>
          <p:nvPr/>
        </p:nvSpPr>
        <p:spPr>
          <a:xfrm>
            <a:off x="6781803" y="3159441"/>
            <a:ext cx="1533525" cy="670560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Unit Test &amp;</a:t>
            </a:r>
          </a:p>
          <a:p>
            <a:pPr algn="ctr"/>
            <a:r>
              <a:rPr kumimoji="1" lang="en-US" altLang="ko-Kore-KR" sz="1500" dirty="0"/>
              <a:t>Refactoring</a:t>
            </a:r>
            <a:endParaRPr kumimoji="1" lang="ko-Kore-KR" altLang="en-US" sz="1500" dirty="0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81365B7D-ABCC-79EB-15BB-F8CA44207F28}"/>
              </a:ext>
            </a:extLst>
          </p:cNvPr>
          <p:cNvSpPr/>
          <p:nvPr/>
        </p:nvSpPr>
        <p:spPr>
          <a:xfrm>
            <a:off x="1014413" y="5327806"/>
            <a:ext cx="5900737" cy="3781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대각선 방향의 모서리가 잘린 사각형 21">
            <a:extLst>
              <a:ext uri="{FF2B5EF4-FFF2-40B4-BE49-F238E27FC236}">
                <a16:creationId xmlns:a16="http://schemas.microsoft.com/office/drawing/2014/main" id="{ACE36B7D-ADDB-F18C-BA63-4DBF073A2383}"/>
              </a:ext>
            </a:extLst>
          </p:cNvPr>
          <p:cNvSpPr/>
          <p:nvPr/>
        </p:nvSpPr>
        <p:spPr>
          <a:xfrm>
            <a:off x="1543050" y="5181597"/>
            <a:ext cx="1231392" cy="6705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Unit Test</a:t>
            </a:r>
          </a:p>
          <a:p>
            <a:pPr algn="ctr"/>
            <a:r>
              <a:rPr kumimoji="1" lang="en-US" altLang="ko-Kore-KR" sz="1500" dirty="0"/>
              <a:t>Coverage</a:t>
            </a:r>
            <a:endParaRPr kumimoji="1" lang="ko-Kore-KR" altLang="en-US" sz="1500" dirty="0"/>
          </a:p>
        </p:txBody>
      </p:sp>
      <p:sp>
        <p:nvSpPr>
          <p:cNvPr id="24" name="대각선 방향의 모서리가 잘린 사각형 23">
            <a:extLst>
              <a:ext uri="{FF2B5EF4-FFF2-40B4-BE49-F238E27FC236}">
                <a16:creationId xmlns:a16="http://schemas.microsoft.com/office/drawing/2014/main" id="{4CCD4EEB-D74F-D3B9-BC32-841F1EE1A91A}"/>
              </a:ext>
            </a:extLst>
          </p:cNvPr>
          <p:cNvSpPr/>
          <p:nvPr/>
        </p:nvSpPr>
        <p:spPr>
          <a:xfrm>
            <a:off x="3167062" y="5181597"/>
            <a:ext cx="1231392" cy="6705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Interface Test</a:t>
            </a:r>
            <a:endParaRPr kumimoji="1" lang="ko-Kore-KR" altLang="en-US" sz="1500" dirty="0"/>
          </a:p>
        </p:txBody>
      </p:sp>
      <p:sp>
        <p:nvSpPr>
          <p:cNvPr id="25" name="대각선 방향의 모서리가 잘린 사각형 24">
            <a:extLst>
              <a:ext uri="{FF2B5EF4-FFF2-40B4-BE49-F238E27FC236}">
                <a16:creationId xmlns:a16="http://schemas.microsoft.com/office/drawing/2014/main" id="{95D756DD-23A3-D2EA-210E-522974F9084B}"/>
              </a:ext>
            </a:extLst>
          </p:cNvPr>
          <p:cNvSpPr/>
          <p:nvPr/>
        </p:nvSpPr>
        <p:spPr>
          <a:xfrm>
            <a:off x="4791074" y="5181597"/>
            <a:ext cx="1533525" cy="6705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Acceptance Test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728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367636E-A8F4-E6D9-326F-3E7E9F9E48E6}"/>
              </a:ext>
            </a:extLst>
          </p:cNvPr>
          <p:cNvSpPr/>
          <p:nvPr/>
        </p:nvSpPr>
        <p:spPr>
          <a:xfrm>
            <a:off x="1328738" y="671514"/>
            <a:ext cx="9301162" cy="1571625"/>
          </a:xfrm>
          <a:prstGeom prst="roundRect">
            <a:avLst>
              <a:gd name="adj" fmla="val 757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35D4D-BFCB-DB15-5C18-A4194E36197F}"/>
              </a:ext>
            </a:extLst>
          </p:cNvPr>
          <p:cNvSpPr txBox="1"/>
          <p:nvPr/>
        </p:nvSpPr>
        <p:spPr>
          <a:xfrm>
            <a:off x="1409703" y="347067"/>
            <a:ext cx="40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WBS for Requirement Engineering Phase</a:t>
            </a:r>
            <a:endParaRPr kumimoji="1" lang="ko-Kore-KR" altLang="en-US" b="1" dirty="0"/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0CC7A944-CBEE-BA79-22D8-8ADDD1BEDA4C}"/>
              </a:ext>
            </a:extLst>
          </p:cNvPr>
          <p:cNvSpPr/>
          <p:nvPr/>
        </p:nvSpPr>
        <p:spPr>
          <a:xfrm>
            <a:off x="1014413" y="1299864"/>
            <a:ext cx="9929812" cy="37814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대각선 방향의 모서리가 잘린 사각형 3">
            <a:extLst>
              <a:ext uri="{FF2B5EF4-FFF2-40B4-BE49-F238E27FC236}">
                <a16:creationId xmlns:a16="http://schemas.microsoft.com/office/drawing/2014/main" id="{1279B7D0-E46C-92C9-B94B-F7CADB1F8192}"/>
              </a:ext>
            </a:extLst>
          </p:cNvPr>
          <p:cNvSpPr/>
          <p:nvPr/>
        </p:nvSpPr>
        <p:spPr>
          <a:xfrm>
            <a:off x="1543050" y="1122045"/>
            <a:ext cx="1231392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Feasibility</a:t>
            </a:r>
          </a:p>
          <a:p>
            <a:pPr algn="ctr"/>
            <a:r>
              <a:rPr kumimoji="1" lang="en-US" altLang="ko-Kore-KR" sz="1500" dirty="0"/>
              <a:t>Study</a:t>
            </a:r>
            <a:endParaRPr kumimoji="1" lang="ko-Kore-KR" altLang="en-US" sz="1500" dirty="0"/>
          </a:p>
        </p:txBody>
      </p:sp>
      <p:sp>
        <p:nvSpPr>
          <p:cNvPr id="5" name="대각선 방향의 모서리가 잘린 사각형 4">
            <a:extLst>
              <a:ext uri="{FF2B5EF4-FFF2-40B4-BE49-F238E27FC236}">
                <a16:creationId xmlns:a16="http://schemas.microsoft.com/office/drawing/2014/main" id="{368DFB87-4E6B-9699-9469-A4EB8DBCE3F1}"/>
              </a:ext>
            </a:extLst>
          </p:cNvPr>
          <p:cNvSpPr/>
          <p:nvPr/>
        </p:nvSpPr>
        <p:spPr>
          <a:xfrm>
            <a:off x="3167062" y="1130616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Requirement Analysis</a:t>
            </a:r>
            <a:endParaRPr kumimoji="1" lang="ko-Kore-KR" altLang="en-US" sz="1500" dirty="0"/>
          </a:p>
        </p:txBody>
      </p:sp>
      <p:sp>
        <p:nvSpPr>
          <p:cNvPr id="7" name="대각선 방향의 모서리가 잘린 사각형 6">
            <a:extLst>
              <a:ext uri="{FF2B5EF4-FFF2-40B4-BE49-F238E27FC236}">
                <a16:creationId xmlns:a16="http://schemas.microsoft.com/office/drawing/2014/main" id="{A7003C7D-446A-16ED-C71A-A822DB12A271}"/>
              </a:ext>
            </a:extLst>
          </p:cNvPr>
          <p:cNvSpPr/>
          <p:nvPr/>
        </p:nvSpPr>
        <p:spPr>
          <a:xfrm>
            <a:off x="5093207" y="1129665"/>
            <a:ext cx="1231392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Prototype</a:t>
            </a:r>
          </a:p>
          <a:p>
            <a:pPr algn="ctr"/>
            <a:r>
              <a:rPr kumimoji="1" lang="en-US" altLang="ko-Kore-KR" sz="1500" dirty="0"/>
              <a:t>Design</a:t>
            </a:r>
            <a:endParaRPr kumimoji="1" lang="ko-Kore-KR" altLang="en-US" sz="1500" dirty="0"/>
          </a:p>
        </p:txBody>
      </p:sp>
      <p:sp>
        <p:nvSpPr>
          <p:cNvPr id="10" name="대각선 방향의 모서리가 잘린 사각형 9">
            <a:extLst>
              <a:ext uri="{FF2B5EF4-FFF2-40B4-BE49-F238E27FC236}">
                <a16:creationId xmlns:a16="http://schemas.microsoft.com/office/drawing/2014/main" id="{43E6C76D-96B9-80CA-B880-D8E1EE813A4A}"/>
              </a:ext>
            </a:extLst>
          </p:cNvPr>
          <p:cNvSpPr/>
          <p:nvPr/>
        </p:nvSpPr>
        <p:spPr>
          <a:xfrm>
            <a:off x="6781803" y="1129665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Architectural</a:t>
            </a:r>
          </a:p>
          <a:p>
            <a:pPr algn="ctr"/>
            <a:r>
              <a:rPr kumimoji="1" lang="en-US" altLang="ko-Kore-KR" sz="1500" dirty="0"/>
              <a:t>Design</a:t>
            </a:r>
            <a:endParaRPr kumimoji="1" lang="ko-Kore-KR" altLang="en-US" sz="1500" dirty="0"/>
          </a:p>
        </p:txBody>
      </p:sp>
      <p:sp>
        <p:nvSpPr>
          <p:cNvPr id="11" name="대각선 방향의 모서리가 잘린 사각형 10">
            <a:extLst>
              <a:ext uri="{FF2B5EF4-FFF2-40B4-BE49-F238E27FC236}">
                <a16:creationId xmlns:a16="http://schemas.microsoft.com/office/drawing/2014/main" id="{8BB23694-6E50-88AF-AED5-5ECD5E1139C7}"/>
              </a:ext>
            </a:extLst>
          </p:cNvPr>
          <p:cNvSpPr/>
          <p:nvPr/>
        </p:nvSpPr>
        <p:spPr>
          <a:xfrm>
            <a:off x="8772532" y="1130616"/>
            <a:ext cx="1533525" cy="67056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/>
              <a:t>System</a:t>
            </a:r>
          </a:p>
          <a:p>
            <a:pPr algn="ctr"/>
            <a:r>
              <a:rPr kumimoji="1" lang="en-US" altLang="ko-Kore-KR" sz="1500" dirty="0"/>
              <a:t>Requirement</a:t>
            </a:r>
          </a:p>
          <a:p>
            <a:pPr algn="ctr"/>
            <a:r>
              <a:rPr kumimoji="1" lang="en-US" altLang="ko-Kore-KR" sz="1500" dirty="0"/>
              <a:t>(SRS)</a:t>
            </a:r>
            <a:endParaRPr kumimoji="1" lang="ko-Kore-KR" altLang="en-US" sz="15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E28EEC4-420D-B0BC-EB15-DE60B7B54487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>
            <a:off x="2158746" y="1792605"/>
            <a:ext cx="17720" cy="18458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C722F46-1ED2-FC02-A1A6-3E3AA74735E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933824" y="1801176"/>
            <a:ext cx="1" cy="28361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FAF2B53-93D2-BB64-2251-F2718CBBE75D}"/>
              </a:ext>
            </a:extLst>
          </p:cNvPr>
          <p:cNvCxnSpPr>
            <a:cxnSpLocks/>
            <a:stCxn id="7" idx="1"/>
            <a:endCxn id="27" idx="0"/>
          </p:cNvCxnSpPr>
          <p:nvPr/>
        </p:nvCxnSpPr>
        <p:spPr>
          <a:xfrm flipH="1">
            <a:off x="5708902" y="1800225"/>
            <a:ext cx="1" cy="28227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1A618E20-E367-0120-027F-C8898DDC8DF9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7548565" y="1800225"/>
            <a:ext cx="1" cy="28370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8AF4459C-8909-C844-17C3-A42EAAE88979}"/>
              </a:ext>
            </a:extLst>
          </p:cNvPr>
          <p:cNvCxnSpPr>
            <a:cxnSpLocks/>
            <a:stCxn id="11" idx="1"/>
            <a:endCxn id="35" idx="0"/>
          </p:cNvCxnSpPr>
          <p:nvPr/>
        </p:nvCxnSpPr>
        <p:spPr>
          <a:xfrm flipH="1">
            <a:off x="9539294" y="1801176"/>
            <a:ext cx="1" cy="1837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C57AF8-5129-9276-17C3-C250FCD7B2A7}"/>
              </a:ext>
            </a:extLst>
          </p:cNvPr>
          <p:cNvSpPr/>
          <p:nvPr/>
        </p:nvSpPr>
        <p:spPr>
          <a:xfrm>
            <a:off x="3167062" y="2657356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Brainstorming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86EE1D-5F4A-BCC8-1058-3981B7B9BE8B}"/>
              </a:ext>
            </a:extLst>
          </p:cNvPr>
          <p:cNvSpPr/>
          <p:nvPr/>
        </p:nvSpPr>
        <p:spPr>
          <a:xfrm>
            <a:off x="3167062" y="3638431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Review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291585-0602-6B09-3084-E0CFA769C004}"/>
              </a:ext>
            </a:extLst>
          </p:cNvPr>
          <p:cNvSpPr/>
          <p:nvPr/>
        </p:nvSpPr>
        <p:spPr>
          <a:xfrm>
            <a:off x="3167061" y="4637290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Finalize with team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45A78-F508-927E-F724-C3D2F96400DE}"/>
              </a:ext>
            </a:extLst>
          </p:cNvPr>
          <p:cNvSpPr/>
          <p:nvPr/>
        </p:nvSpPr>
        <p:spPr>
          <a:xfrm>
            <a:off x="1409703" y="2657356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Role</a:t>
            </a:r>
          </a:p>
          <a:p>
            <a:pPr algn="ctr"/>
            <a:r>
              <a:rPr kumimoji="1" lang="en-US" altLang="ko-Kore-KR" dirty="0"/>
              <a:t>Distribution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7F044C-35F2-0074-912E-3D438A96F599}"/>
              </a:ext>
            </a:extLst>
          </p:cNvPr>
          <p:cNvSpPr/>
          <p:nvPr/>
        </p:nvSpPr>
        <p:spPr>
          <a:xfrm>
            <a:off x="1409703" y="3638431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Study for technique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48D8F8-0DEC-F22B-084F-A93332FE93D3}"/>
              </a:ext>
            </a:extLst>
          </p:cNvPr>
          <p:cNvSpPr/>
          <p:nvPr/>
        </p:nvSpPr>
        <p:spPr>
          <a:xfrm>
            <a:off x="4942140" y="2656405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Design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8355B1-4D27-2652-0913-DD85E26BA814}"/>
              </a:ext>
            </a:extLst>
          </p:cNvPr>
          <p:cNvSpPr/>
          <p:nvPr/>
        </p:nvSpPr>
        <p:spPr>
          <a:xfrm>
            <a:off x="4942139" y="3638431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Review</a:t>
            </a:r>
          </a:p>
          <a:p>
            <a:pPr algn="ctr"/>
            <a:r>
              <a:rPr kumimoji="1" lang="en-US" altLang="ko-Kore-KR" dirty="0"/>
              <a:t>(with SRS)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0FED01-085B-3921-21DC-6B43BF5B3336}"/>
              </a:ext>
            </a:extLst>
          </p:cNvPr>
          <p:cNvSpPr/>
          <p:nvPr/>
        </p:nvSpPr>
        <p:spPr>
          <a:xfrm>
            <a:off x="4942139" y="4623002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Reqs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Modification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7007E6-26FC-D681-077C-1F31FD13EE74}"/>
              </a:ext>
            </a:extLst>
          </p:cNvPr>
          <p:cNvSpPr/>
          <p:nvPr/>
        </p:nvSpPr>
        <p:spPr>
          <a:xfrm>
            <a:off x="6781803" y="2656405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Component</a:t>
            </a:r>
          </a:p>
          <a:p>
            <a:pPr algn="ctr"/>
            <a:r>
              <a:rPr kumimoji="1" lang="en-US" altLang="ko-Kore-KR" dirty="0"/>
              <a:t>Design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B78AB4-A67A-E2DB-A820-C49EAD92964C}"/>
              </a:ext>
            </a:extLst>
          </p:cNvPr>
          <p:cNvSpPr/>
          <p:nvPr/>
        </p:nvSpPr>
        <p:spPr>
          <a:xfrm>
            <a:off x="6781802" y="3638431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Module Design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075F0A-5FBA-9381-6960-FBDD51033A94}"/>
              </a:ext>
            </a:extLst>
          </p:cNvPr>
          <p:cNvSpPr/>
          <p:nvPr/>
        </p:nvSpPr>
        <p:spPr>
          <a:xfrm>
            <a:off x="8772531" y="2656405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Review &amp;</a:t>
            </a:r>
          </a:p>
          <a:p>
            <a:pPr algn="ctr"/>
            <a:r>
              <a:rPr kumimoji="1" lang="en-US" altLang="ko-Kore-KR" dirty="0"/>
              <a:t>Dependency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874CEA-6A1F-76B2-4D6C-0F91AEA43435}"/>
              </a:ext>
            </a:extLst>
          </p:cNvPr>
          <p:cNvSpPr/>
          <p:nvPr/>
        </p:nvSpPr>
        <p:spPr>
          <a:xfrm>
            <a:off x="6781802" y="4637290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Reqs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Modification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99D5FA-93F3-E855-897D-7E10F3768F54}"/>
              </a:ext>
            </a:extLst>
          </p:cNvPr>
          <p:cNvSpPr/>
          <p:nvPr/>
        </p:nvSpPr>
        <p:spPr>
          <a:xfrm>
            <a:off x="8772531" y="3638431"/>
            <a:ext cx="1533525" cy="8131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Finalize with team 1</a:t>
            </a:r>
          </a:p>
        </p:txBody>
      </p:sp>
    </p:spTree>
    <p:extLst>
      <p:ext uri="{BB962C8B-B14F-4D97-AF65-F5344CB8AC3E}">
        <p14:creationId xmlns:p14="http://schemas.microsoft.com/office/powerpoint/2010/main" val="349977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Macintosh PowerPoint</Application>
  <PresentationFormat>와이드스크린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10</cp:revision>
  <dcterms:created xsi:type="dcterms:W3CDTF">2024-03-25T02:11:59Z</dcterms:created>
  <dcterms:modified xsi:type="dcterms:W3CDTF">2024-04-01T03:36:03Z</dcterms:modified>
</cp:coreProperties>
</file>