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Bodoni SvtyTwo ITC TT-Book"/>
        <a:ea typeface="Bodoni SvtyTwo ITC TT-Book"/>
        <a:cs typeface="Bodoni SvtyTwo ITC TT-Book"/>
        <a:sym typeface="Bodoni SvtyTwo ITC TT-Book"/>
      </a:defRPr>
    </a:lvl1pPr>
    <a:lvl2pPr marL="0" marR="0" indent="4572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Bodoni SvtyTwo ITC TT-Book"/>
        <a:ea typeface="Bodoni SvtyTwo ITC TT-Book"/>
        <a:cs typeface="Bodoni SvtyTwo ITC TT-Book"/>
        <a:sym typeface="Bodoni SvtyTwo ITC TT-Book"/>
      </a:defRPr>
    </a:lvl2pPr>
    <a:lvl3pPr marL="0" marR="0" indent="9144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Bodoni SvtyTwo ITC TT-Book"/>
        <a:ea typeface="Bodoni SvtyTwo ITC TT-Book"/>
        <a:cs typeface="Bodoni SvtyTwo ITC TT-Book"/>
        <a:sym typeface="Bodoni SvtyTwo ITC TT-Book"/>
      </a:defRPr>
    </a:lvl3pPr>
    <a:lvl4pPr marL="0" marR="0" indent="13716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Bodoni SvtyTwo ITC TT-Book"/>
        <a:ea typeface="Bodoni SvtyTwo ITC TT-Book"/>
        <a:cs typeface="Bodoni SvtyTwo ITC TT-Book"/>
        <a:sym typeface="Bodoni SvtyTwo ITC TT-Book"/>
      </a:defRPr>
    </a:lvl4pPr>
    <a:lvl5pPr marL="0" marR="0" indent="18288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Bodoni SvtyTwo ITC TT-Book"/>
        <a:ea typeface="Bodoni SvtyTwo ITC TT-Book"/>
        <a:cs typeface="Bodoni SvtyTwo ITC TT-Book"/>
        <a:sym typeface="Bodoni SvtyTwo ITC TT-Book"/>
      </a:defRPr>
    </a:lvl5pPr>
    <a:lvl6pPr marL="0" marR="0" indent="22860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Bodoni SvtyTwo ITC TT-Book"/>
        <a:ea typeface="Bodoni SvtyTwo ITC TT-Book"/>
        <a:cs typeface="Bodoni SvtyTwo ITC TT-Book"/>
        <a:sym typeface="Bodoni SvtyTwo ITC TT-Book"/>
      </a:defRPr>
    </a:lvl6pPr>
    <a:lvl7pPr marL="0" marR="0" indent="27432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Bodoni SvtyTwo ITC TT-Book"/>
        <a:ea typeface="Bodoni SvtyTwo ITC TT-Book"/>
        <a:cs typeface="Bodoni SvtyTwo ITC TT-Book"/>
        <a:sym typeface="Bodoni SvtyTwo ITC TT-Book"/>
      </a:defRPr>
    </a:lvl7pPr>
    <a:lvl8pPr marL="0" marR="0" indent="32004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Bodoni SvtyTwo ITC TT-Book"/>
        <a:ea typeface="Bodoni SvtyTwo ITC TT-Book"/>
        <a:cs typeface="Bodoni SvtyTwo ITC TT-Book"/>
        <a:sym typeface="Bodoni SvtyTwo ITC TT-Book"/>
      </a:defRPr>
    </a:lvl8pPr>
    <a:lvl9pPr marL="0" marR="0" indent="36576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Bodoni SvtyTwo ITC TT-Book"/>
        <a:ea typeface="Bodoni SvtyTwo ITC TT-Book"/>
        <a:cs typeface="Bodoni SvtyTwo ITC TT-Book"/>
        <a:sym typeface="Bodoni SvtyTwo ITC TT-Boo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D5D5D5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D5D5D5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-357243"/>
              <a:satOff val="7293"/>
              <a:lumOff val="8906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D5D5D5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3">
              <a:satOff val="1412"/>
              <a:lumOff val="16412"/>
            </a:schemeClr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>
                  <a:satOff val="1412"/>
                  <a:lumOff val="16412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6E937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FFF171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A51B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E1A84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103425"/>
              <a:satOff val="-7243"/>
              <a:lumOff val="992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chemeClr val="accent5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5">
              <a:lumOff val="-14283"/>
            </a:schemeClr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5">
                  <a:lumOff val="-1428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5">
              <a:satOff val="-6299"/>
              <a:lumOff val="-32309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6500" y="12268950"/>
            <a:ext cx="21971000" cy="660401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spcBef>
                <a:spcPts val="0"/>
              </a:spcBef>
              <a:buSzTx/>
              <a:buNone/>
              <a:defRPr sz="33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Body Level One…"/>
          <p:cNvSpPr txBox="1"/>
          <p:nvPr>
            <p:ph type="body" sz="quarter" idx="1" hasCustomPrompt="1"/>
          </p:nvPr>
        </p:nvSpPr>
        <p:spPr>
          <a:xfrm>
            <a:off x="1206500" y="7353300"/>
            <a:ext cx="21971000" cy="2006600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" name="Presentation Title"/>
          <p:cNvSpPr txBox="1"/>
          <p:nvPr>
            <p:ph type="title" hasCustomPrompt="1"/>
          </p:nvPr>
        </p:nvSpPr>
        <p:spPr>
          <a:xfrm>
            <a:off x="1206500" y="2616200"/>
            <a:ext cx="21971004" cy="4648200"/>
          </a:xfrm>
          <a:prstGeom prst="rect">
            <a:avLst/>
          </a:prstGeom>
        </p:spPr>
        <p:txBody>
          <a:bodyPr anchor="b"/>
          <a:lstStyle>
            <a:lvl1pPr defTabSz="355600">
              <a:defRPr spc="-119" sz="120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23558499" y="1246072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100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109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spcBef>
                <a:spcPts val="6000"/>
              </a:spcBef>
              <a:buSzTx/>
              <a:buNone/>
              <a:defRPr sz="5000">
                <a:latin typeface="Graphik Light"/>
                <a:ea typeface="Graphik Light"/>
                <a:cs typeface="Graphik Light"/>
                <a:sym typeface="Graphik Light"/>
              </a:defRPr>
            </a:lvl1pPr>
            <a:lvl2pPr marL="0" indent="457200">
              <a:spcBef>
                <a:spcPts val="6000"/>
              </a:spcBef>
              <a:buSzTx/>
              <a:buNone/>
              <a:defRPr sz="5000">
                <a:latin typeface="Graphik Light"/>
                <a:ea typeface="Graphik Light"/>
                <a:cs typeface="Graphik Light"/>
                <a:sym typeface="Graphik Light"/>
              </a:defRPr>
            </a:lvl2pPr>
            <a:lvl3pPr marL="0" indent="914400">
              <a:spcBef>
                <a:spcPts val="6000"/>
              </a:spcBef>
              <a:buSzTx/>
              <a:buNone/>
              <a:defRPr sz="5000">
                <a:latin typeface="Graphik Light"/>
                <a:ea typeface="Graphik Light"/>
                <a:cs typeface="Graphik Light"/>
                <a:sym typeface="Graphik Light"/>
              </a:defRPr>
            </a:lvl3pPr>
            <a:lvl4pPr marL="0" indent="1371600">
              <a:spcBef>
                <a:spcPts val="6000"/>
              </a:spcBef>
              <a:buSzTx/>
              <a:buNone/>
              <a:defRPr sz="5000">
                <a:latin typeface="Graphik Light"/>
                <a:ea typeface="Graphik Light"/>
                <a:cs typeface="Graphik Light"/>
                <a:sym typeface="Graphik Light"/>
              </a:defRPr>
            </a:lvl4pPr>
            <a:lvl5pPr marL="0" indent="1828800">
              <a:spcBef>
                <a:spcPts val="6000"/>
              </a:spcBef>
              <a:buSzTx/>
              <a:buNone/>
              <a:defRPr sz="5000">
                <a:latin typeface="Graphik Light"/>
                <a:ea typeface="Graphik Light"/>
                <a:cs typeface="Graphik Light"/>
                <a:sym typeface="Graphik Light"/>
              </a:defRPr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0" name="Agenda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191000"/>
            <a:ext cx="21971000" cy="40894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idx="1" hasCustomPrompt="1"/>
          </p:nvPr>
        </p:nvSpPr>
        <p:spPr>
          <a:xfrm>
            <a:off x="1206500" y="1206500"/>
            <a:ext cx="21971000" cy="7353300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Fact information"/>
          <p:cNvSpPr txBox="1"/>
          <p:nvPr>
            <p:ph type="body" sz="quarter" idx="21" hasCustomPrompt="1"/>
          </p:nvPr>
        </p:nvSpPr>
        <p:spPr>
          <a:xfrm>
            <a:off x="1206500" y="8128000"/>
            <a:ext cx="21971000" cy="10795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90000"/>
              </a:lnSpc>
              <a:spcBef>
                <a:spcPts val="0"/>
              </a:spcBef>
              <a:buSzTx/>
              <a:buNone/>
              <a:defRPr spc="-55"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5461000" y="9563100"/>
            <a:ext cx="13728700" cy="6985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36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quarter" idx="1" hasCustomPrompt="1"/>
          </p:nvPr>
        </p:nvSpPr>
        <p:spPr>
          <a:xfrm>
            <a:off x="5194300" y="4165600"/>
            <a:ext cx="13995400" cy="4432300"/>
          </a:xfrm>
          <a:prstGeom prst="rect">
            <a:avLst/>
          </a:prstGeom>
        </p:spPr>
        <p:txBody>
          <a:bodyPr anchor="b"/>
          <a:lstStyle>
            <a:lvl1pPr marL="254000" indent="-2540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1pPr>
            <a:lvl2pPr marL="254000" indent="2032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2pPr>
            <a:lvl3pPr marL="254000" indent="6604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3pPr>
            <a:lvl4pPr marL="254000" indent="11176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4pPr>
            <a:lvl5pPr marL="254000" indent="15748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orridor of an open-air stone building under a pink and purple sky"/>
          <p:cNvSpPr/>
          <p:nvPr>
            <p:ph type="pic" sz="quarter" idx="21"/>
          </p:nvPr>
        </p:nvSpPr>
        <p:spPr>
          <a:xfrm>
            <a:off x="1257300" y="3213100"/>
            <a:ext cx="7289800" cy="7289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Black and white close-up of a curved roof"/>
          <p:cNvSpPr/>
          <p:nvPr>
            <p:ph type="pic" sz="half" idx="22"/>
          </p:nvPr>
        </p:nvSpPr>
        <p:spPr>
          <a:xfrm>
            <a:off x="6577500" y="3632200"/>
            <a:ext cx="11228999" cy="6451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Low angle view of a metal spiral staircase"/>
          <p:cNvSpPr/>
          <p:nvPr>
            <p:ph type="pic" sz="quarter" idx="23"/>
          </p:nvPr>
        </p:nvSpPr>
        <p:spPr>
          <a:xfrm>
            <a:off x="14643100" y="3632200"/>
            <a:ext cx="9677400" cy="6451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Futuristic, white corridor with shadows"/>
          <p:cNvSpPr/>
          <p:nvPr>
            <p:ph type="pic" idx="21"/>
          </p:nvPr>
        </p:nvSpPr>
        <p:spPr>
          <a:xfrm>
            <a:off x="-38100" y="-520700"/>
            <a:ext cx="24447500" cy="1476331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urved, white arches on a grey reflective floor"/>
          <p:cNvSpPr/>
          <p:nvPr>
            <p:ph type="pic" idx="21"/>
          </p:nvPr>
        </p:nvSpPr>
        <p:spPr>
          <a:xfrm>
            <a:off x="-76200" y="-558800"/>
            <a:ext cx="24574500" cy="1483951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hor and Date"/>
          <p:cNvSpPr txBox="1"/>
          <p:nvPr>
            <p:ph type="body" sz="quarter" idx="22" hasCustomPrompt="1"/>
          </p:nvPr>
        </p:nvSpPr>
        <p:spPr>
          <a:xfrm>
            <a:off x="1206500" y="12268200"/>
            <a:ext cx="21971000" cy="660400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spcBef>
                <a:spcPts val="0"/>
              </a:spcBef>
              <a:buSzTx/>
              <a:buNone/>
              <a:defRPr sz="33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06500" y="7353300"/>
            <a:ext cx="21971000" cy="2006600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Presentation Title"/>
          <p:cNvSpPr txBox="1"/>
          <p:nvPr>
            <p:ph type="title" hasCustomPrompt="1"/>
          </p:nvPr>
        </p:nvSpPr>
        <p:spPr>
          <a:xfrm>
            <a:off x="1206500" y="2616200"/>
            <a:ext cx="21971004" cy="4648200"/>
          </a:xfrm>
          <a:prstGeom prst="rect">
            <a:avLst/>
          </a:prstGeom>
        </p:spPr>
        <p:txBody>
          <a:bodyPr anchor="b"/>
          <a:lstStyle>
            <a:lvl1pPr defTabSz="355600">
              <a:defRPr spc="-119" sz="120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Low angle view of a tall building with mirrored glass windows"/>
          <p:cNvSpPr/>
          <p:nvPr>
            <p:ph type="pic" idx="21"/>
          </p:nvPr>
        </p:nvSpPr>
        <p:spPr>
          <a:xfrm>
            <a:off x="8140700" y="-1"/>
            <a:ext cx="20574000" cy="1371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3335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150100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3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artial view of a ceiling with wood panelling"/>
          <p:cNvSpPr/>
          <p:nvPr>
            <p:ph type="pic" idx="21"/>
          </p:nvPr>
        </p:nvSpPr>
        <p:spPr>
          <a:xfrm>
            <a:off x="9588500" y="-482600"/>
            <a:ext cx="21513800" cy="1430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Slide Subtitle"/>
          <p:cNvSpPr txBox="1"/>
          <p:nvPr>
            <p:ph type="body" sz="quarter" idx="22" hasCustomPrompt="1"/>
          </p:nvPr>
        </p:nvSpPr>
        <p:spPr>
          <a:xfrm>
            <a:off x="1206500" y="2324100"/>
            <a:ext cx="9779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2" name="Slide Title"/>
          <p:cNvSpPr txBox="1"/>
          <p:nvPr>
            <p:ph type="title" hasCustomPrompt="1"/>
          </p:nvPr>
        </p:nvSpPr>
        <p:spPr>
          <a:xfrm>
            <a:off x="1206500" y="635000"/>
            <a:ext cx="9779000" cy="1689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7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9779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2" name="Slide Title"/>
          <p:cNvSpPr txBox="1"/>
          <p:nvPr>
            <p:ph type="title" hasCustomPrompt="1"/>
          </p:nvPr>
        </p:nvSpPr>
        <p:spPr>
          <a:xfrm>
            <a:off x="1206500" y="635000"/>
            <a:ext cx="9779000" cy="1689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496" y="39116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pc="-119" sz="12000"/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635000"/>
            <a:ext cx="21971000" cy="1689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23558499" y="12458699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 defTabSz="584200">
              <a:spcBef>
                <a:spcPts val="0"/>
              </a:spcBef>
              <a:defRPr sz="20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transition xmlns:p14="http://schemas.microsoft.com/office/powerpoint/2010/main" spd="med" advClick="1"/>
  <p:txStyles>
    <p:titleStyle>
      <a:lvl1pPr marL="0" marR="0" indent="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1pPr>
      <a:lvl2pPr marL="0" marR="0" indent="4572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2pPr>
      <a:lvl3pPr marL="0" marR="0" indent="9144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3pPr>
      <a:lvl4pPr marL="0" marR="0" indent="13716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4pPr>
      <a:lvl5pPr marL="0" marR="0" indent="18288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5pPr>
      <a:lvl6pPr marL="0" marR="0" indent="22860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6pPr>
      <a:lvl7pPr marL="0" marR="0" indent="27432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7pPr>
      <a:lvl8pPr marL="0" marR="0" indent="32004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8pPr>
      <a:lvl9pPr marL="0" marR="0" indent="36576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9pPr>
    </p:titleStyle>
    <p:bodyStyle>
      <a:lvl1pPr marL="4572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Bodoni SvtyTwo ITC TT-Book"/>
          <a:ea typeface="Bodoni SvtyTwo ITC TT-Book"/>
          <a:cs typeface="Bodoni SvtyTwo ITC TT-Book"/>
          <a:sym typeface="Bodoni SvtyTwo ITC TT-Book"/>
        </a:defRPr>
      </a:lvl1pPr>
      <a:lvl2pPr marL="9144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Bodoni SvtyTwo ITC TT-Book"/>
          <a:ea typeface="Bodoni SvtyTwo ITC TT-Book"/>
          <a:cs typeface="Bodoni SvtyTwo ITC TT-Book"/>
          <a:sym typeface="Bodoni SvtyTwo ITC TT-Book"/>
        </a:defRPr>
      </a:lvl2pPr>
      <a:lvl3pPr marL="13716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Bodoni SvtyTwo ITC TT-Book"/>
          <a:ea typeface="Bodoni SvtyTwo ITC TT-Book"/>
          <a:cs typeface="Bodoni SvtyTwo ITC TT-Book"/>
          <a:sym typeface="Bodoni SvtyTwo ITC TT-Book"/>
        </a:defRPr>
      </a:lvl3pPr>
      <a:lvl4pPr marL="18288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Bodoni SvtyTwo ITC TT-Book"/>
          <a:ea typeface="Bodoni SvtyTwo ITC TT-Book"/>
          <a:cs typeface="Bodoni SvtyTwo ITC TT-Book"/>
          <a:sym typeface="Bodoni SvtyTwo ITC TT-Book"/>
        </a:defRPr>
      </a:lvl4pPr>
      <a:lvl5pPr marL="22860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Bodoni SvtyTwo ITC TT-Book"/>
          <a:ea typeface="Bodoni SvtyTwo ITC TT-Book"/>
          <a:cs typeface="Bodoni SvtyTwo ITC TT-Book"/>
          <a:sym typeface="Bodoni SvtyTwo ITC TT-Book"/>
        </a:defRPr>
      </a:lvl5pPr>
      <a:lvl6pPr marL="27432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Bodoni SvtyTwo ITC TT-Book"/>
          <a:ea typeface="Bodoni SvtyTwo ITC TT-Book"/>
          <a:cs typeface="Bodoni SvtyTwo ITC TT-Book"/>
          <a:sym typeface="Bodoni SvtyTwo ITC TT-Book"/>
        </a:defRPr>
      </a:lvl6pPr>
      <a:lvl7pPr marL="32004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Bodoni SvtyTwo ITC TT-Book"/>
          <a:ea typeface="Bodoni SvtyTwo ITC TT-Book"/>
          <a:cs typeface="Bodoni SvtyTwo ITC TT-Book"/>
          <a:sym typeface="Bodoni SvtyTwo ITC TT-Book"/>
        </a:defRPr>
      </a:lvl7pPr>
      <a:lvl8pPr marL="36576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Bodoni SvtyTwo ITC TT-Book"/>
          <a:ea typeface="Bodoni SvtyTwo ITC TT-Book"/>
          <a:cs typeface="Bodoni SvtyTwo ITC TT-Book"/>
          <a:sym typeface="Bodoni SvtyTwo ITC TT-Book"/>
        </a:defRPr>
      </a:lvl8pPr>
      <a:lvl9pPr marL="41148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Bodoni SvtyTwo ITC TT-Book"/>
          <a:ea typeface="Bodoni SvtyTwo ITC TT-Book"/>
          <a:cs typeface="Bodoni SvtyTwo ITC TT-Book"/>
          <a:sym typeface="Bodoni SvtyTwo ITC TT-Book"/>
        </a:defRPr>
      </a:lvl9pPr>
    </p:bodyStyle>
    <p:otherStyle>
      <a:lvl1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Made by: Shudanshu…"/>
          <p:cNvSpPr txBox="1"/>
          <p:nvPr>
            <p:ph type="body" idx="21"/>
          </p:nvPr>
        </p:nvSpPr>
        <p:spPr>
          <a:xfrm>
            <a:off x="18360201" y="10856676"/>
            <a:ext cx="5992328" cy="2307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Made by: Shudanshu</a:t>
            </a:r>
          </a:p>
          <a:p>
            <a:pPr/>
            <a:r>
              <a:t>Reg no: 211090001</a:t>
            </a:r>
          </a:p>
          <a:p>
            <a:pPr/>
            <a:r>
              <a:t>Branch: Extc </a:t>
            </a:r>
          </a:p>
        </p:txBody>
      </p:sp>
      <p:sp>
        <p:nvSpPr>
          <p:cNvPr id="172" name="Data Analytic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Analytics</a:t>
            </a:r>
          </a:p>
        </p:txBody>
      </p:sp>
      <p:sp>
        <p:nvSpPr>
          <p:cNvPr id="173" name="Internship Presentation:"/>
          <p:cNvSpPr txBox="1"/>
          <p:nvPr>
            <p:ph type="ctrTitle"/>
          </p:nvPr>
        </p:nvSpPr>
        <p:spPr>
          <a:xfrm>
            <a:off x="1206498" y="2614002"/>
            <a:ext cx="21971004" cy="4648201"/>
          </a:xfrm>
          <a:prstGeom prst="rect">
            <a:avLst/>
          </a:prstGeom>
        </p:spPr>
        <p:txBody>
          <a:bodyPr/>
          <a:lstStyle>
            <a:lvl1pPr>
              <a:defRPr spc="-126" sz="12600"/>
            </a:lvl1pPr>
          </a:lstStyle>
          <a:p>
            <a:pPr/>
            <a:r>
              <a:t>Internship Presentation: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Many thanks For       Listening!"/>
          <p:cNvSpPr txBox="1"/>
          <p:nvPr/>
        </p:nvSpPr>
        <p:spPr>
          <a:xfrm>
            <a:off x="4134033" y="4402018"/>
            <a:ext cx="12253188" cy="736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3" algn="ctr">
              <a:defRPr sz="8000"/>
            </a:pPr>
            <a:r>
              <a:t>         Many thanks For </a:t>
            </a:r>
            <a:br/>
            <a:r>
              <a:t>     Listening!</a:t>
            </a:r>
          </a:p>
          <a:p>
            <a:pPr lvl="2"/>
          </a:p>
          <a:p>
            <a:pPr lvl="2"/>
          </a:p>
          <a:p>
            <a:pPr lvl="2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Partial view of a ceiling with wood panelling" descr="Partial view of a ceiling with wood panelling"/>
          <p:cNvPicPr>
            <a:picLocks noChangeAspect="1"/>
          </p:cNvPicPr>
          <p:nvPr>
            <p:ph type="pic" idx="21"/>
          </p:nvPr>
        </p:nvPicPr>
        <p:blipFill>
          <a:blip r:embed="rId3">
            <a:extLst/>
          </a:blip>
          <a:srcRect l="12987" t="3374" r="31227" b="710"/>
          <a:stretch>
            <a:fillRect/>
          </a:stretch>
        </p:blipFill>
        <p:spPr>
          <a:xfrm>
            <a:off x="13689427" y="-69850"/>
            <a:ext cx="12123607" cy="13855551"/>
          </a:xfrm>
          <a:prstGeom prst="rect">
            <a:avLst/>
          </a:prstGeom>
        </p:spPr>
      </p:pic>
      <p:sp>
        <p:nvSpPr>
          <p:cNvPr id="176" name="BUSINESS:CASE STUDY"/>
          <p:cNvSpPr txBox="1"/>
          <p:nvPr>
            <p:ph type="title"/>
          </p:nvPr>
        </p:nvSpPr>
        <p:spPr>
          <a:xfrm>
            <a:off x="1206500" y="635000"/>
            <a:ext cx="10001713" cy="2675479"/>
          </a:xfrm>
          <a:prstGeom prst="rect">
            <a:avLst/>
          </a:prstGeom>
        </p:spPr>
        <p:txBody>
          <a:bodyPr/>
          <a:lstStyle>
            <a:lvl1pPr defTabSz="1975104">
              <a:defRPr spc="-81" sz="8100" u="sng"/>
            </a:lvl1pPr>
          </a:lstStyle>
          <a:p>
            <a:pPr/>
            <a:r>
              <a:t>BUSINESS:CASE STUDY</a:t>
            </a:r>
          </a:p>
        </p:txBody>
      </p:sp>
      <p:sp>
        <p:nvSpPr>
          <p:cNvPr id="177" name="1. Introduction…"/>
          <p:cNvSpPr txBox="1"/>
          <p:nvPr>
            <p:ph type="body" sz="half" idx="1"/>
          </p:nvPr>
        </p:nvSpPr>
        <p:spPr>
          <a:xfrm>
            <a:off x="1016194" y="3466510"/>
            <a:ext cx="10672537" cy="9183519"/>
          </a:xfrm>
          <a:prstGeom prst="rect">
            <a:avLst/>
          </a:prstGeom>
        </p:spPr>
        <p:txBody>
          <a:bodyPr/>
          <a:lstStyle/>
          <a:p>
            <a:pPr marL="0" indent="0" defTabSz="434340">
              <a:spcBef>
                <a:spcPts val="1300"/>
              </a:spcBef>
              <a:buSzTx/>
              <a:buNone/>
              <a:defRPr sz="3895">
                <a:latin typeface="Bodoni SvtyTwo ITC TT-Bold"/>
                <a:ea typeface="Bodoni SvtyTwo ITC TT-Bold"/>
                <a:cs typeface="Bodoni SvtyTwo ITC TT-Bold"/>
                <a:sym typeface="Bodoni SvtyTwo ITC TT-Bold"/>
              </a:defRPr>
            </a:pPr>
            <a:r>
              <a:t>1. Introduction</a:t>
            </a:r>
          </a:p>
          <a:p>
            <a:pPr marL="434340" indent="-301625" defTabSz="434340">
              <a:spcBef>
                <a:spcPts val="1100"/>
              </a:spcBef>
              <a:buFont typeface="Times Roman"/>
              <a:defRPr sz="3895">
                <a:latin typeface="Bodoni SvtyTwo ITC TT-Bold"/>
                <a:ea typeface="Bodoni SvtyTwo ITC TT-Bold"/>
                <a:cs typeface="Bodoni SvtyTwo ITC TT-Bold"/>
                <a:sym typeface="Bodoni SvtyTwo ITC TT-Bold"/>
              </a:defRPr>
            </a:pPr>
            <a:r>
              <a:t>Company Overview</a:t>
            </a:r>
            <a:r>
              <a:rPr>
                <a:latin typeface="Bodoni SvtyTwo ITC TT-Book"/>
                <a:ea typeface="Bodoni SvtyTwo ITC TT-Book"/>
                <a:cs typeface="Bodoni SvtyTwo ITC TT-Book"/>
                <a:sym typeface="Bodoni SvtyTwo ITC TT-Book"/>
              </a:rPr>
              <a:t>:</a:t>
            </a:r>
            <a:endParaRPr>
              <a:latin typeface="Bodoni SvtyTwo ITC TT-Book"/>
              <a:ea typeface="Bodoni SvtyTwo ITC TT-Book"/>
              <a:cs typeface="Bodoni SvtyTwo ITC TT-Book"/>
              <a:sym typeface="Bodoni SvtyTwo ITC TT-Book"/>
            </a:endParaRPr>
          </a:p>
          <a:p>
            <a:pPr lvl="1" marL="868680" indent="-301625" defTabSz="434340">
              <a:spcBef>
                <a:spcPts val="0"/>
              </a:spcBef>
              <a:buFont typeface="Times Roman"/>
              <a:buChar char="◦"/>
              <a:defRPr sz="3895"/>
            </a:pPr>
            <a:r>
              <a:t>Bellabeat is a wellness technology company focused on health products for women.</a:t>
            </a:r>
          </a:p>
          <a:p>
            <a:pPr lvl="1" marL="868680" indent="-301625" defTabSz="434340">
              <a:spcBef>
                <a:spcPts val="0"/>
              </a:spcBef>
              <a:buFont typeface="Times Roman"/>
              <a:buChar char="◦"/>
              <a:defRPr sz="3895"/>
            </a:pPr>
            <a:r>
              <a:t>Founded in 2013 by Urška Sršen and Sando Mur.</a:t>
            </a:r>
          </a:p>
          <a:p>
            <a:pPr lvl="1" marL="868680" indent="-301625" defTabSz="434340">
              <a:spcBef>
                <a:spcPts val="0"/>
              </a:spcBef>
              <a:buFont typeface="Times Roman"/>
              <a:buChar char="◦"/>
              <a:defRPr sz="3895"/>
            </a:pPr>
            <a:r>
              <a:t>Vision: Empower women with insights into health, activity, and mindfulness.</a:t>
            </a:r>
          </a:p>
          <a:p>
            <a:pPr lvl="1" marL="868680" indent="-301625" defTabSz="434340">
              <a:spcBef>
                <a:spcPts val="0"/>
              </a:spcBef>
              <a:buFont typeface="Times Roman"/>
              <a:buChar char="◦"/>
              <a:defRPr sz="4275"/>
            </a:pPr>
          </a:p>
          <a:p>
            <a:pPr marL="313689" indent="-313689" defTabSz="434340">
              <a:spcBef>
                <a:spcPts val="1100"/>
              </a:spcBef>
              <a:buClr>
                <a:schemeClr val="accent1">
                  <a:satOff val="-9155"/>
                  <a:lumOff val="-32673"/>
                </a:schemeClr>
              </a:buClr>
              <a:defRPr b="1" sz="3514">
                <a:latin typeface="Times Roman"/>
                <a:ea typeface="Times Roman"/>
                <a:cs typeface="Times Roman"/>
                <a:sym typeface="Times Roman"/>
              </a:defRPr>
            </a:pPr>
            <a:r>
              <a:t>Project Overview</a:t>
            </a:r>
            <a:r>
              <a:rPr b="0"/>
              <a:t>:</a:t>
            </a:r>
            <a:endParaRPr b="0"/>
          </a:p>
          <a:p>
            <a:pPr marL="868680" indent="-301625" defTabSz="434340">
              <a:spcBef>
                <a:spcPts val="0"/>
              </a:spcBef>
              <a:buFont typeface="Times Roman"/>
              <a:buChar char="◦"/>
              <a:defRPr sz="3514">
                <a:latin typeface="Times Roman"/>
                <a:ea typeface="Times Roman"/>
                <a:cs typeface="Times Roman"/>
                <a:sym typeface="Times Roman"/>
              </a:defRPr>
            </a:pPr>
            <a:r>
              <a:t>Analyze smart device data to identify trends and opportunities.</a:t>
            </a:r>
          </a:p>
          <a:p>
            <a:pPr marL="868680" indent="-301625" defTabSz="434340">
              <a:spcBef>
                <a:spcPts val="0"/>
              </a:spcBef>
              <a:buFont typeface="Times Roman"/>
              <a:buChar char="◦"/>
              <a:defRPr sz="3514">
                <a:latin typeface="Times Roman"/>
                <a:ea typeface="Times Roman"/>
                <a:cs typeface="Times Roman"/>
                <a:sym typeface="Times Roman"/>
              </a:defRPr>
            </a:pPr>
            <a:r>
              <a:t>Present recommendations to improve marketing strategy for one of Bellabeat’s products.</a:t>
            </a:r>
          </a:p>
          <a:p>
            <a:pPr lvl="1" marL="647488" indent="-80433" defTabSz="434340">
              <a:spcBef>
                <a:spcPts val="0"/>
              </a:spcBef>
              <a:buFont typeface="Times Roman"/>
              <a:buChar char="◦"/>
              <a:tabLst>
                <a:tab pos="127000" algn="l"/>
                <a:tab pos="431800" algn="l"/>
              </a:tabLst>
              <a:defRPr sz="3514">
                <a:latin typeface="Times Roman"/>
                <a:ea typeface="Times Roman"/>
                <a:cs typeface="Times Roman"/>
                <a:sym typeface="Times Roman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2. Business Task…"/>
          <p:cNvSpPr txBox="1"/>
          <p:nvPr>
            <p:ph type="body" idx="1"/>
          </p:nvPr>
        </p:nvSpPr>
        <p:spPr>
          <a:xfrm>
            <a:off x="540582" y="417896"/>
            <a:ext cx="23302836" cy="12453666"/>
          </a:xfrm>
          <a:prstGeom prst="rect">
            <a:avLst/>
          </a:prstGeom>
        </p:spPr>
        <p:txBody>
          <a:bodyPr/>
          <a:lstStyle/>
          <a:p>
            <a:pPr algn="l" defTabSz="305815">
              <a:lnSpc>
                <a:spcPct val="100000"/>
              </a:lnSpc>
              <a:spcBef>
                <a:spcPts val="4000"/>
              </a:spcBef>
              <a:defRPr spc="0" sz="4300">
                <a:latin typeface="Bodoni SvtyTwo ITC TT-Bold"/>
                <a:ea typeface="Bodoni SvtyTwo ITC TT-Bold"/>
                <a:cs typeface="Bodoni SvtyTwo ITC TT-Bold"/>
                <a:sym typeface="Bodoni SvtyTwo ITC TT-Bold"/>
              </a:defRPr>
            </a:pPr>
            <a:r>
              <a:t>2. </a:t>
            </a:r>
            <a:r>
              <a:rPr u="sng"/>
              <a:t>Business Task</a:t>
            </a:r>
          </a:p>
          <a:p>
            <a:pPr marL="1144079" indent="-1023937" algn="l" defTabSz="305815">
              <a:lnSpc>
                <a:spcPct val="100000"/>
              </a:lnSpc>
              <a:spcBef>
                <a:spcPts val="4000"/>
              </a:spcBef>
              <a:buSzPct val="100000"/>
              <a:buFont typeface="Times Roman"/>
              <a:buChar char="•"/>
              <a:defRPr spc="0" sz="3440">
                <a:latin typeface="Bodoni SvtyTwo ITC TT-Book"/>
                <a:ea typeface="Bodoni SvtyTwo ITC TT-Book"/>
                <a:cs typeface="Bodoni SvtyTwo ITC TT-Book"/>
                <a:sym typeface="Bodoni SvtyTwo ITC TT-Book"/>
              </a:defRPr>
            </a:pPr>
            <a:r>
              <a:rPr sz="3870">
                <a:latin typeface="Bodoni SvtyTwo ITC TT-Bold"/>
                <a:ea typeface="Bodoni SvtyTwo ITC TT-Bold"/>
                <a:cs typeface="Bodoni SvtyTwo ITC TT-Bold"/>
                <a:sym typeface="Bodoni SvtyTwo ITC TT-Bold"/>
              </a:rPr>
              <a:t>Objective</a:t>
            </a:r>
            <a:r>
              <a:t>:</a:t>
            </a:r>
          </a:p>
          <a:p>
            <a:pPr lvl="1" marL="1423500" indent="-910166" algn="l" defTabSz="305815">
              <a:lnSpc>
                <a:spcPct val="20000"/>
              </a:lnSpc>
              <a:spcBef>
                <a:spcPts val="4000"/>
              </a:spcBef>
              <a:buSzPct val="100000"/>
              <a:buFont typeface="Times Roman"/>
              <a:buChar char="◦"/>
              <a:defRPr spc="0" sz="3440">
                <a:latin typeface="Bodoni SvtyTwo ITC TT-Book"/>
                <a:ea typeface="Bodoni SvtyTwo ITC TT-Book"/>
                <a:cs typeface="Bodoni SvtyTwo ITC TT-Book"/>
                <a:sym typeface="Bodoni SvtyTwo ITC TT-Book"/>
              </a:defRPr>
            </a:pPr>
            <a:r>
              <a:t>Understand trends in smart device usage.</a:t>
            </a:r>
          </a:p>
          <a:p>
            <a:pPr lvl="1" marL="1423500" indent="-910166" algn="l" defTabSz="305815">
              <a:lnSpc>
                <a:spcPct val="30000"/>
              </a:lnSpc>
              <a:spcBef>
                <a:spcPts val="4000"/>
              </a:spcBef>
              <a:buSzPct val="100000"/>
              <a:buFont typeface="Times Roman"/>
              <a:buChar char="◦"/>
              <a:defRPr spc="0" sz="3440">
                <a:latin typeface="Bodoni SvtyTwo ITC TT-Book"/>
                <a:ea typeface="Bodoni SvtyTwo ITC TT-Book"/>
                <a:cs typeface="Bodoni SvtyTwo ITC TT-Book"/>
                <a:sym typeface="Bodoni SvtyTwo ITC TT-Book"/>
              </a:defRPr>
            </a:pPr>
            <a:r>
              <a:t>Apply insights to improve customer engagement with Bellabeat products.</a:t>
            </a:r>
          </a:p>
          <a:p>
            <a:pPr lvl="1" marL="1423500" indent="-910166" algn="l" defTabSz="305815">
              <a:lnSpc>
                <a:spcPct val="100000"/>
              </a:lnSpc>
              <a:spcBef>
                <a:spcPts val="4000"/>
              </a:spcBef>
              <a:buSzPct val="100000"/>
              <a:buFont typeface="Times Roman"/>
              <a:buChar char="◦"/>
              <a:defRPr spc="0" sz="3440">
                <a:latin typeface="Bodoni SvtyTwo ITC TT-Book"/>
                <a:ea typeface="Bodoni SvtyTwo ITC TT-Book"/>
                <a:cs typeface="Bodoni SvtyTwo ITC TT-Book"/>
                <a:sym typeface="Bodoni SvtyTwo ITC TT-Book"/>
              </a:defRPr>
            </a:pPr>
            <a:r>
              <a:t>Create high-level recommendations for marketing.</a:t>
            </a:r>
          </a:p>
          <a:p>
            <a:pPr lvl="1" indent="513334" algn="l" defTabSz="305815">
              <a:lnSpc>
                <a:spcPct val="100000"/>
              </a:lnSpc>
              <a:spcBef>
                <a:spcPts val="4000"/>
              </a:spcBef>
              <a:buFont typeface="Times Roman"/>
              <a:defRPr spc="0" sz="3440">
                <a:latin typeface="Bodoni SvtyTwo ITC TT-Book"/>
                <a:ea typeface="Bodoni SvtyTwo ITC TT-Book"/>
                <a:cs typeface="Bodoni SvtyTwo ITC TT-Book"/>
                <a:sym typeface="Bodoni SvtyTwo ITC TT-Book"/>
              </a:defRPr>
            </a:pPr>
          </a:p>
          <a:p>
            <a:pPr algn="l" defTabSz="305815">
              <a:lnSpc>
                <a:spcPct val="100000"/>
              </a:lnSpc>
              <a:spcBef>
                <a:spcPts val="4000"/>
              </a:spcBef>
              <a:defRPr spc="0" sz="4300">
                <a:latin typeface="Bodoni SvtyTwo ITC TT-Bold"/>
                <a:ea typeface="Bodoni SvtyTwo ITC TT-Bold"/>
                <a:cs typeface="Bodoni SvtyTwo ITC TT-Bold"/>
                <a:sym typeface="Bodoni SvtyTwo ITC TT-Bold"/>
              </a:defRPr>
            </a:pPr>
            <a:r>
              <a:t>3. </a:t>
            </a:r>
            <a:r>
              <a:rPr u="sng"/>
              <a:t>Data Overview</a:t>
            </a:r>
          </a:p>
          <a:p>
            <a:pPr marL="1030308" indent="-910166" algn="l" defTabSz="305815">
              <a:lnSpc>
                <a:spcPct val="100000"/>
              </a:lnSpc>
              <a:spcBef>
                <a:spcPts val="4000"/>
              </a:spcBef>
              <a:buSzPct val="100000"/>
              <a:buFont typeface="Times Roman"/>
              <a:buChar char="•"/>
              <a:defRPr spc="0" sz="3870">
                <a:latin typeface="Bodoni SvtyTwo ITC TT-Bold"/>
                <a:ea typeface="Bodoni SvtyTwo ITC TT-Bold"/>
                <a:cs typeface="Bodoni SvtyTwo ITC TT-Bold"/>
                <a:sym typeface="Bodoni SvtyTwo ITC TT-Bold"/>
              </a:defRPr>
            </a:pPr>
            <a:r>
              <a:t>Primary Dataset:</a:t>
            </a:r>
          </a:p>
          <a:p>
            <a:pPr lvl="1" marL="1423500" indent="-910166" algn="l" defTabSz="305815">
              <a:lnSpc>
                <a:spcPct val="30000"/>
              </a:lnSpc>
              <a:spcBef>
                <a:spcPts val="4000"/>
              </a:spcBef>
              <a:buSzPct val="100000"/>
              <a:buFont typeface="Times Roman"/>
              <a:buChar char="◦"/>
              <a:defRPr spc="0" sz="3440">
                <a:latin typeface="Bodoni SvtyTwo ITC TT-Book"/>
                <a:ea typeface="Bodoni SvtyTwo ITC TT-Book"/>
                <a:cs typeface="Bodoni SvtyTwo ITC TT-Book"/>
                <a:sym typeface="Bodoni SvtyTwo ITC TT-Book"/>
              </a:defRPr>
            </a:pPr>
            <a:r>
              <a:t>Fitbit Fitness Tracker Data (Public Domain).</a:t>
            </a:r>
          </a:p>
          <a:p>
            <a:pPr lvl="1" marL="1423500" indent="-910166" algn="l" defTabSz="305815">
              <a:lnSpc>
                <a:spcPct val="100000"/>
              </a:lnSpc>
              <a:spcBef>
                <a:spcPts val="4000"/>
              </a:spcBef>
              <a:buSzPct val="100000"/>
              <a:buFont typeface="Times Roman"/>
              <a:buChar char="◦"/>
              <a:defRPr spc="0" sz="3440">
                <a:latin typeface="Bodoni SvtyTwo ITC TT-Book"/>
                <a:ea typeface="Bodoni SvtyTwo ITC TT-Book"/>
                <a:cs typeface="Bodoni SvtyTwo ITC TT-Book"/>
                <a:sym typeface="Bodoni SvtyTwo ITC TT-Book"/>
              </a:defRPr>
            </a:pPr>
            <a:r>
              <a:t>Data includes physical activity, heart rate, and sleep monitoring from 30 users.</a:t>
            </a:r>
          </a:p>
          <a:p>
            <a:pPr marL="1144079" indent="-1023937" algn="l" defTabSz="305815">
              <a:lnSpc>
                <a:spcPct val="100000"/>
              </a:lnSpc>
              <a:spcBef>
                <a:spcPts val="4000"/>
              </a:spcBef>
              <a:buSzPct val="100000"/>
              <a:buFont typeface="Times Roman"/>
              <a:buChar char="•"/>
              <a:defRPr spc="0" sz="3440">
                <a:latin typeface="Bodoni SvtyTwo ITC TT-Book"/>
                <a:ea typeface="Bodoni SvtyTwo ITC TT-Book"/>
                <a:cs typeface="Bodoni SvtyTwo ITC TT-Book"/>
                <a:sym typeface="Bodoni SvtyTwo ITC TT-Book"/>
              </a:defRPr>
            </a:pPr>
            <a:r>
              <a:rPr sz="3870">
                <a:latin typeface="Bodoni SvtyTwo ITC TT-Bold"/>
                <a:ea typeface="Bodoni SvtyTwo ITC TT-Bold"/>
                <a:cs typeface="Bodoni SvtyTwo ITC TT-Bold"/>
                <a:sym typeface="Bodoni SvtyTwo ITC TT-Bold"/>
              </a:rPr>
              <a:t>Considerations</a:t>
            </a:r>
            <a:r>
              <a:t>:</a:t>
            </a:r>
          </a:p>
          <a:p>
            <a:pPr lvl="1" marL="1423500" indent="-910166" algn="l" defTabSz="305815">
              <a:lnSpc>
                <a:spcPct val="30000"/>
              </a:lnSpc>
              <a:spcBef>
                <a:spcPts val="4000"/>
              </a:spcBef>
              <a:buSzPct val="100000"/>
              <a:buFont typeface="Times Roman"/>
              <a:buChar char="◦"/>
              <a:defRPr spc="0" sz="3440">
                <a:latin typeface="Bodoni SvtyTwo ITC TT-Book"/>
                <a:ea typeface="Bodoni SvtyTwo ITC TT-Book"/>
                <a:cs typeface="Bodoni SvtyTwo ITC TT-Book"/>
                <a:sym typeface="Bodoni SvtyTwo ITC TT-Book"/>
              </a:defRPr>
            </a:pPr>
            <a:r>
              <a:t>Dataset limitations (sample size, biases).</a:t>
            </a:r>
          </a:p>
          <a:p>
            <a:pPr lvl="1" marL="1423500" indent="-910166" algn="l" defTabSz="305815">
              <a:lnSpc>
                <a:spcPct val="100000"/>
              </a:lnSpc>
              <a:spcBef>
                <a:spcPts val="4000"/>
              </a:spcBef>
              <a:buSzPct val="100000"/>
              <a:buFont typeface="Times Roman"/>
              <a:buChar char="◦"/>
              <a:defRPr spc="0" sz="3440">
                <a:latin typeface="Bodoni SvtyTwo ITC TT-Book"/>
                <a:ea typeface="Bodoni SvtyTwo ITC TT-Book"/>
                <a:cs typeface="Bodoni SvtyTwo ITC TT-Book"/>
                <a:sym typeface="Bodoni SvtyTwo ITC TT-Book"/>
              </a:defRPr>
            </a:pPr>
            <a:r>
              <a:t>Possible integration of additional data sources to enrich insights.</a:t>
            </a:r>
          </a:p>
          <a:p>
            <a:pPr lvl="1" marL="786384" indent="-273050" algn="l" defTabSz="393192">
              <a:lnSpc>
                <a:spcPct val="100000"/>
              </a:lnSpc>
              <a:buSzPct val="100000"/>
              <a:buFont typeface="Times Roman"/>
              <a:buChar char="◦"/>
              <a:tabLst>
                <a:tab pos="508000" algn="l"/>
                <a:tab pos="774700" algn="l"/>
              </a:tabLst>
              <a:defRPr spc="0" sz="1032">
                <a:latin typeface="Times Roman"/>
                <a:ea typeface="Times Roman"/>
                <a:cs typeface="Times Roman"/>
                <a:sym typeface="Times Roman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4. Data Processing…"/>
          <p:cNvSpPr txBox="1"/>
          <p:nvPr>
            <p:ph type="body" idx="1"/>
          </p:nvPr>
        </p:nvSpPr>
        <p:spPr>
          <a:xfrm>
            <a:off x="945834" y="782802"/>
            <a:ext cx="21708394" cy="12150396"/>
          </a:xfrm>
          <a:prstGeom prst="rect">
            <a:avLst/>
          </a:prstGeom>
        </p:spPr>
        <p:txBody>
          <a:bodyPr/>
          <a:lstStyle/>
          <a:p>
            <a:pPr marL="0" indent="0" defTabSz="182880">
              <a:spcBef>
                <a:spcPts val="500"/>
              </a:spcBef>
              <a:buSzTx/>
              <a:buNone/>
              <a:defRPr sz="2000">
                <a:latin typeface="Bodoni SvtyTwo ITC TT-Bold"/>
                <a:ea typeface="Bodoni SvtyTwo ITC TT-Bold"/>
                <a:cs typeface="Bodoni SvtyTwo ITC TT-Bold"/>
                <a:sym typeface="Bodoni SvtyTwo ITC TT-Bold"/>
              </a:defRPr>
            </a:pPr>
          </a:p>
          <a:p>
            <a:pPr marL="0" indent="0" defTabSz="182880">
              <a:spcBef>
                <a:spcPts val="500"/>
              </a:spcBef>
              <a:buSzTx/>
              <a:buNone/>
              <a:defRPr sz="2000">
                <a:latin typeface="Bodoni SvtyTwo ITC TT-Bold"/>
                <a:ea typeface="Bodoni SvtyTwo ITC TT-Bold"/>
                <a:cs typeface="Bodoni SvtyTwo ITC TT-Bold"/>
                <a:sym typeface="Bodoni SvtyTwo ITC TT-Bold"/>
              </a:defRPr>
            </a:pPr>
          </a:p>
          <a:p>
            <a:pPr marL="0" indent="0" defTabSz="182880">
              <a:lnSpc>
                <a:spcPct val="140000"/>
              </a:lnSpc>
              <a:spcBef>
                <a:spcPts val="500"/>
              </a:spcBef>
              <a:buSzTx/>
              <a:buNone/>
              <a:defRPr sz="2000" u="sng">
                <a:latin typeface="Bodoni SvtyTwo ITC TT-Bold"/>
                <a:ea typeface="Bodoni SvtyTwo ITC TT-Bold"/>
                <a:cs typeface="Bodoni SvtyTwo ITC TT-Bold"/>
                <a:sym typeface="Bodoni SvtyTwo ITC TT-Bold"/>
              </a:defRPr>
            </a:pPr>
            <a:r>
              <a:t> </a:t>
            </a:r>
            <a:r>
              <a:rPr sz="3200"/>
              <a:t>4. Data Processing</a:t>
            </a:r>
            <a:endParaRPr sz="3200"/>
          </a:p>
          <a:p>
            <a:pPr marL="182880" indent="-127000" defTabSz="182880">
              <a:lnSpc>
                <a:spcPct val="140000"/>
              </a:lnSpc>
              <a:spcBef>
                <a:spcPts val="0"/>
              </a:spcBef>
              <a:buFont typeface="Times Roman"/>
              <a:defRPr sz="3200">
                <a:latin typeface="Bodoni SvtyTwo ITC TT-Bold"/>
                <a:ea typeface="Bodoni SvtyTwo ITC TT-Bold"/>
                <a:cs typeface="Bodoni SvtyTwo ITC TT-Bold"/>
                <a:sym typeface="Bodoni SvtyTwo ITC TT-Bold"/>
              </a:defRPr>
            </a:pPr>
            <a:r>
              <a:t>Steps Taken</a:t>
            </a:r>
            <a:r>
              <a:rPr>
                <a:latin typeface="Bodoni SvtyTwo ITC TT-Book"/>
                <a:ea typeface="Bodoni SvtyTwo ITC TT-Book"/>
                <a:cs typeface="Bodoni SvtyTwo ITC TT-Book"/>
                <a:sym typeface="Bodoni SvtyTwo ITC TT-Book"/>
              </a:rPr>
              <a:t>:</a:t>
            </a:r>
            <a:endParaRPr>
              <a:latin typeface="Bodoni SvtyTwo ITC TT-Book"/>
              <a:ea typeface="Bodoni SvtyTwo ITC TT-Book"/>
              <a:cs typeface="Bodoni SvtyTwo ITC TT-Book"/>
              <a:sym typeface="Bodoni SvtyTwo ITC TT-Book"/>
            </a:endParaRPr>
          </a:p>
          <a:p>
            <a:pPr lvl="1" marL="660400" indent="-421640" defTabSz="182880">
              <a:lnSpc>
                <a:spcPct val="150000"/>
              </a:lnSpc>
              <a:spcBef>
                <a:spcPts val="0"/>
              </a:spcBef>
              <a:buFont typeface="Times Roman"/>
              <a:buChar char="◦"/>
              <a:defRPr sz="3200"/>
            </a:pPr>
            <a:r>
              <a:t>Imported data into analytical tools (e.g., R, SQL, or spreadsheets).</a:t>
            </a:r>
          </a:p>
          <a:p>
            <a:pPr lvl="1" marL="660400" indent="-421640" defTabSz="182880">
              <a:lnSpc>
                <a:spcPct val="150000"/>
              </a:lnSpc>
              <a:spcBef>
                <a:spcPts val="0"/>
              </a:spcBef>
              <a:buFont typeface="Times Roman"/>
              <a:buChar char="◦"/>
              <a:defRPr sz="3200"/>
            </a:pPr>
            <a:r>
              <a:t>Cleaned and verified data integrity.</a:t>
            </a:r>
          </a:p>
          <a:p>
            <a:pPr lvl="1" marL="660400" indent="-421640" defTabSz="182880">
              <a:spcBef>
                <a:spcPts val="0"/>
              </a:spcBef>
              <a:buFont typeface="Times Roman"/>
              <a:buChar char="◦"/>
              <a:defRPr sz="3200"/>
            </a:pPr>
            <a:r>
              <a:t>Filtered relevant fields for analysis.</a:t>
            </a:r>
          </a:p>
          <a:p>
            <a:pPr marL="0" indent="0" defTabSz="142239">
              <a:spcBef>
                <a:spcPts val="1800"/>
              </a:spcBef>
              <a:buSzTx/>
              <a:buFont typeface="Times Roman"/>
              <a:buNone/>
              <a:defRPr sz="3200"/>
            </a:pPr>
            <a:br/>
            <a:r>
              <a:rPr>
                <a:latin typeface="Bodoni SvtyTwo ITC TT-Bold"/>
                <a:ea typeface="Bodoni SvtyTwo ITC TT-Bold"/>
                <a:cs typeface="Bodoni SvtyTwo ITC TT-Bold"/>
                <a:sym typeface="Bodoni SvtyTwo ITC TT-Bold"/>
              </a:rPr>
              <a:t>5. </a:t>
            </a:r>
            <a:r>
              <a:rPr u="sng">
                <a:latin typeface="Bodoni SvtyTwo ITC TT-Bold"/>
                <a:ea typeface="Bodoni SvtyTwo ITC TT-Bold"/>
                <a:cs typeface="Bodoni SvtyTwo ITC TT-Bold"/>
                <a:sym typeface="Bodoni SvtyTwo ITC TT-Bold"/>
              </a:rPr>
              <a:t>Analysis and Key Findings</a:t>
            </a:r>
            <a:endParaRPr u="sng">
              <a:latin typeface="Bodoni SvtyTwo ITC TT-Bold"/>
              <a:ea typeface="Bodoni SvtyTwo ITC TT-Bold"/>
              <a:cs typeface="Bodoni SvtyTwo ITC TT-Bold"/>
              <a:sym typeface="Bodoni SvtyTwo ITC TT-Bold"/>
            </a:endParaRPr>
          </a:p>
          <a:p>
            <a:pPr marL="479213" indent="-423333" defTabSz="142239">
              <a:spcBef>
                <a:spcPts val="1800"/>
              </a:spcBef>
              <a:buFont typeface="Times Roman"/>
              <a:defRPr sz="3200">
                <a:latin typeface="Bodoni SvtyTwo ITC TT-Bold"/>
                <a:ea typeface="Bodoni SvtyTwo ITC TT-Bold"/>
                <a:cs typeface="Bodoni SvtyTwo ITC TT-Bold"/>
                <a:sym typeface="Bodoni SvtyTwo ITC TT-Bold"/>
              </a:defRPr>
            </a:pPr>
            <a:r>
              <a:t>Smart Device Trends:</a:t>
            </a:r>
          </a:p>
          <a:p>
            <a:pPr lvl="1" marL="662093" indent="-423333" defTabSz="142239">
              <a:lnSpc>
                <a:spcPct val="70000"/>
              </a:lnSpc>
              <a:spcBef>
                <a:spcPts val="1800"/>
              </a:spcBef>
              <a:buFont typeface="Times Roman"/>
              <a:buChar char="◦"/>
              <a:defRPr sz="3200"/>
            </a:pPr>
            <a:r>
              <a:t>High usage during specific periods (e.g., mornings for fitness, evenings for mindfulness).</a:t>
            </a:r>
          </a:p>
          <a:p>
            <a:pPr lvl="1" marL="662093" indent="-423333" defTabSz="142239">
              <a:spcBef>
                <a:spcPts val="1800"/>
              </a:spcBef>
              <a:buFont typeface="Times Roman"/>
              <a:buChar char="◦"/>
              <a:defRPr sz="3200"/>
            </a:pPr>
            <a:r>
              <a:t>Sleep tracking and hydration features highly appreciated.</a:t>
            </a:r>
          </a:p>
          <a:p>
            <a:pPr lvl="1" marL="662093" indent="-423333" defTabSz="142239">
              <a:spcBef>
                <a:spcPts val="1800"/>
              </a:spcBef>
              <a:buFont typeface="Times Roman"/>
              <a:buChar char="◦"/>
              <a:defRPr sz="3200"/>
            </a:pPr>
            <a:r>
              <a:t>Wearables are popular for fitness and stress tracking.</a:t>
            </a:r>
          </a:p>
          <a:p>
            <a:pPr lvl="1" marL="0" indent="238760" defTabSz="142239">
              <a:spcBef>
                <a:spcPts val="1800"/>
              </a:spcBef>
              <a:buSzTx/>
              <a:buFont typeface="Times Roman"/>
              <a:buNone/>
              <a:defRPr sz="3200"/>
            </a:pPr>
          </a:p>
          <a:p>
            <a:pPr marL="479213" indent="-423333" defTabSz="142239">
              <a:spcBef>
                <a:spcPts val="1800"/>
              </a:spcBef>
              <a:buFont typeface="Times Roman"/>
              <a:defRPr sz="3200">
                <a:latin typeface="Bodoni SvtyTwo ITC TT-Bold"/>
                <a:ea typeface="Bodoni SvtyTwo ITC TT-Bold"/>
                <a:cs typeface="Bodoni SvtyTwo ITC TT-Bold"/>
                <a:sym typeface="Bodoni SvtyTwo ITC TT-Bold"/>
              </a:defRPr>
            </a:pPr>
            <a:r>
              <a:t>Insights for Bellabeat Products:</a:t>
            </a:r>
          </a:p>
          <a:p>
            <a:pPr lvl="1" marL="662093" indent="-423333" defTabSz="142239">
              <a:spcBef>
                <a:spcPts val="1800"/>
              </a:spcBef>
              <a:buFont typeface="Times Roman"/>
              <a:buChar char="◦"/>
              <a:defRPr sz="3200"/>
            </a:pPr>
            <a:r>
              <a:t>Opportunity to emphasize mindfulness and stress tracking in marketing.</a:t>
            </a:r>
          </a:p>
          <a:p>
            <a:pPr lvl="1" marL="662093" indent="-423333" defTabSz="142239">
              <a:spcBef>
                <a:spcPts val="1800"/>
              </a:spcBef>
              <a:buFont typeface="Times Roman"/>
              <a:buChar char="◦"/>
              <a:defRPr sz="3200"/>
            </a:pPr>
            <a:r>
              <a:t>Potential to increase app engagement by gamifying health goals (e.g., hydration levels).</a:t>
            </a:r>
          </a:p>
          <a:p>
            <a:pPr lvl="1" marL="662093" indent="-423333" defTabSz="142239">
              <a:spcBef>
                <a:spcPts val="1800"/>
              </a:spcBef>
              <a:buFont typeface="Times Roman"/>
              <a:buChar char="◦"/>
              <a:defRPr sz="3200"/>
            </a:pPr>
            <a:r>
              <a:t>Cross-promotion of products (e.g., connecting Spring water bottle data with activity insights).</a:t>
            </a:r>
          </a:p>
          <a:p>
            <a:pPr marL="0" indent="55880" defTabSz="142239">
              <a:spcBef>
                <a:spcPts val="1800"/>
              </a:spcBef>
              <a:buSzTx/>
              <a:buFont typeface="Times Roman"/>
              <a:buNone/>
              <a:defRPr sz="3200"/>
            </a:pPr>
            <a:br/>
            <a:br/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6. Recommendations:…"/>
          <p:cNvSpPr txBox="1"/>
          <p:nvPr>
            <p:ph type="body" idx="1"/>
          </p:nvPr>
        </p:nvSpPr>
        <p:spPr>
          <a:xfrm>
            <a:off x="319629" y="125262"/>
            <a:ext cx="23744742" cy="13108116"/>
          </a:xfrm>
          <a:prstGeom prst="rect">
            <a:avLst/>
          </a:prstGeom>
        </p:spPr>
        <p:txBody>
          <a:bodyPr/>
          <a:lstStyle/>
          <a:p>
            <a:pPr marL="0" indent="0" defTabSz="277368">
              <a:spcBef>
                <a:spcPts val="3600"/>
              </a:spcBef>
              <a:buSzTx/>
              <a:buNone/>
              <a:defRPr sz="3900"/>
            </a:pPr>
            <a:r>
              <a:t>6. </a:t>
            </a:r>
            <a:r>
              <a:rPr u="sng">
                <a:latin typeface="Bodoni SvtyTwo ITC TT-Bold"/>
                <a:ea typeface="Bodoni SvtyTwo ITC TT-Bold"/>
                <a:cs typeface="Bodoni SvtyTwo ITC TT-Bold"/>
                <a:sym typeface="Bodoni SvtyTwo ITC TT-Bold"/>
              </a:rPr>
              <a:t>Recommendations:</a:t>
            </a:r>
          </a:p>
          <a:p>
            <a:pPr marL="934465" indent="-825499" defTabSz="277368">
              <a:spcBef>
                <a:spcPts val="3600"/>
              </a:spcBef>
              <a:buFont typeface="Times Roman"/>
              <a:defRPr sz="3120" u="sng">
                <a:latin typeface="Bodoni SvtyTwo ITC TT-Bold"/>
                <a:ea typeface="Bodoni SvtyTwo ITC TT-Bold"/>
                <a:cs typeface="Bodoni SvtyTwo ITC TT-Bold"/>
                <a:sym typeface="Bodoni SvtyTwo ITC TT-Bold"/>
              </a:defRPr>
            </a:pPr>
            <a:r>
              <a:t>Product-Specific:</a:t>
            </a:r>
          </a:p>
          <a:p>
            <a:pPr lvl="1" marL="1291081" indent="-825499" defTabSz="277368">
              <a:spcBef>
                <a:spcPts val="3600"/>
              </a:spcBef>
              <a:buFont typeface="Times Roman"/>
              <a:buChar char="◦"/>
              <a:defRPr sz="3120"/>
            </a:pPr>
            <a:r>
              <a:t>Focus on promoting the Leaf wellness tracker as a versatile lifestyle product.</a:t>
            </a:r>
          </a:p>
          <a:p>
            <a:pPr lvl="1" marL="1291081" indent="-825499" defTabSz="277368">
              <a:spcBef>
                <a:spcPts val="3600"/>
              </a:spcBef>
              <a:buFont typeface="Times Roman"/>
              <a:buChar char="◦"/>
              <a:defRPr sz="3120"/>
            </a:pPr>
            <a:r>
              <a:t>Use the Bellabeat app to deliver personalized daily wellness tips.</a:t>
            </a:r>
          </a:p>
          <a:p>
            <a:pPr marL="934465" indent="-825499" defTabSz="277368">
              <a:spcBef>
                <a:spcPts val="3600"/>
              </a:spcBef>
              <a:buFont typeface="Times Roman"/>
              <a:defRPr sz="3120" u="sng">
                <a:latin typeface="Bodoni SvtyTwo ITC TT-Bold"/>
                <a:ea typeface="Bodoni SvtyTwo ITC TT-Bold"/>
                <a:cs typeface="Bodoni SvtyTwo ITC TT-Bold"/>
                <a:sym typeface="Bodoni SvtyTwo ITC TT-Bold"/>
              </a:defRPr>
            </a:pPr>
            <a:r>
              <a:t>Marketing Strategy:</a:t>
            </a:r>
          </a:p>
          <a:p>
            <a:pPr lvl="1" marL="1291081" indent="-825499" defTabSz="277368">
              <a:spcBef>
                <a:spcPts val="3600"/>
              </a:spcBef>
              <a:buFont typeface="Times Roman"/>
              <a:buChar char="◦"/>
              <a:defRPr sz="3120"/>
            </a:pPr>
            <a:r>
              <a:t>Develop campaigns highlighting how Bellabeat integrates daily health routines.</a:t>
            </a:r>
          </a:p>
          <a:p>
            <a:pPr lvl="1" marL="1291081" indent="-825499" defTabSz="277368">
              <a:spcBef>
                <a:spcPts val="3600"/>
              </a:spcBef>
              <a:buFont typeface="Times Roman"/>
              <a:buChar char="◦"/>
              <a:defRPr sz="3120"/>
            </a:pPr>
            <a:r>
              <a:t>Leverage social media to create awareness around product benefits.</a:t>
            </a:r>
          </a:p>
          <a:p>
            <a:pPr lvl="1" marL="1291081" indent="-825499" defTabSz="277368">
              <a:spcBef>
                <a:spcPts val="3600"/>
              </a:spcBef>
              <a:buFont typeface="Times Roman"/>
              <a:buChar char="◦"/>
              <a:defRPr sz="3120"/>
            </a:pPr>
            <a:r>
              <a:t>Collaborate with influencers in the wellness space to enhance product visibility.</a:t>
            </a:r>
          </a:p>
          <a:p>
            <a:pPr marL="934465" indent="-825499" defTabSz="277368">
              <a:spcBef>
                <a:spcPts val="3600"/>
              </a:spcBef>
              <a:buFont typeface="Times Roman"/>
              <a:defRPr sz="3120" u="sng">
                <a:latin typeface="Bodoni SvtyTwo ITC TT-Bold"/>
                <a:ea typeface="Bodoni SvtyTwo ITC TT-Bold"/>
                <a:cs typeface="Bodoni SvtyTwo ITC TT-Bold"/>
                <a:sym typeface="Bodoni SvtyTwo ITC TT-Bold"/>
              </a:defRPr>
            </a:pPr>
            <a:r>
              <a:t>Customer Engagement:</a:t>
            </a:r>
          </a:p>
          <a:p>
            <a:pPr lvl="1" marL="1291081" indent="-825499" defTabSz="277368">
              <a:spcBef>
                <a:spcPts val="3600"/>
              </a:spcBef>
              <a:buFont typeface="Times Roman"/>
              <a:buChar char="◦"/>
              <a:defRPr sz="3120"/>
            </a:pPr>
            <a:r>
              <a:t>Launch a subscription-based program offering exclusive content and challenges.</a:t>
            </a:r>
          </a:p>
          <a:p>
            <a:pPr lvl="1" marL="1291081" indent="-825499" defTabSz="277368">
              <a:spcBef>
                <a:spcPts val="3600"/>
              </a:spcBef>
              <a:buFont typeface="Times Roman"/>
              <a:buChar char="◦"/>
              <a:defRPr sz="3120"/>
            </a:pPr>
            <a:r>
              <a:t>Enhance app features to provide holistic health recommendations based on combined product usage.</a:t>
            </a:r>
          </a:p>
          <a:p>
            <a:pPr marL="934465" indent="-825499" defTabSz="277368">
              <a:spcBef>
                <a:spcPts val="3600"/>
              </a:spcBef>
              <a:buFont typeface="Times Roman"/>
              <a:defRPr sz="3120" u="sng">
                <a:latin typeface="Bodoni SvtyTwo ITC TT-Bold"/>
                <a:ea typeface="Bodoni SvtyTwo ITC TT-Bold"/>
                <a:cs typeface="Bodoni SvtyTwo ITC TT-Bold"/>
                <a:sym typeface="Bodoni SvtyTwo ITC TT-Bold"/>
              </a:defRPr>
            </a:pPr>
            <a:r>
              <a:t>Examples:</a:t>
            </a:r>
          </a:p>
          <a:p>
            <a:pPr lvl="1" marL="1291081" indent="-825499" defTabSz="277368">
              <a:spcBef>
                <a:spcPts val="3600"/>
              </a:spcBef>
              <a:buFont typeface="Times Roman"/>
              <a:buChar char="◦"/>
              <a:defRPr sz="3120"/>
            </a:pPr>
            <a:r>
              <a:t>Trends in activity and sleep data (bar charts, line graphs).</a:t>
            </a:r>
          </a:p>
          <a:p>
            <a:pPr lvl="1" marL="1291081" indent="-825499" defTabSz="277368">
              <a:spcBef>
                <a:spcPts val="3600"/>
              </a:spcBef>
              <a:buFont typeface="Times Roman"/>
              <a:buChar char="◦"/>
              <a:defRPr sz="3120"/>
            </a:pPr>
            <a:r>
              <a:t>Customer usage by time of day (heatmaps).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Screenshot 2024-11-29 at 3.08.14 AM.png" descr="Screenshot 2024-11-29 at 3.08.14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0385" y="1393206"/>
            <a:ext cx="7835075" cy="49371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Screenshot 2024-11-29 at 3.08.29 AM.png" descr="Screenshot 2024-11-29 at 3.08.29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6034" y="510379"/>
            <a:ext cx="15419870" cy="602554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DataSet Features"/>
          <p:cNvSpPr txBox="1"/>
          <p:nvPr/>
        </p:nvSpPr>
        <p:spPr>
          <a:xfrm>
            <a:off x="13569593" y="2826301"/>
            <a:ext cx="3580893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Bodoni SvtyTwo ITC TT-Bold"/>
                <a:ea typeface="Bodoni SvtyTwo ITC TT-Bold"/>
                <a:cs typeface="Bodoni SvtyTwo ITC TT-Bold"/>
                <a:sym typeface="Bodoni SvtyTwo ITC TT-Bold"/>
              </a:defRPr>
            </a:lvl1pPr>
          </a:lstStyle>
          <a:p>
            <a:pPr/>
            <a:r>
              <a:t>DataSet Features</a:t>
            </a:r>
          </a:p>
        </p:txBody>
      </p:sp>
      <p:sp>
        <p:nvSpPr>
          <p:cNvPr id="188" name="Line"/>
          <p:cNvSpPr/>
          <p:nvPr/>
        </p:nvSpPr>
        <p:spPr>
          <a:xfrm flipH="1">
            <a:off x="9176711" y="3264846"/>
            <a:ext cx="3710210" cy="417653"/>
          </a:xfrm>
          <a:prstGeom prst="line">
            <a:avLst/>
          </a:prstGeom>
          <a:ln w="25400">
            <a:solidFill>
              <a:schemeClr val="accent1">
                <a:satOff val="-9155"/>
                <a:lumOff val="-32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9" name="Dataset Cleaning"/>
          <p:cNvSpPr txBox="1"/>
          <p:nvPr/>
        </p:nvSpPr>
        <p:spPr>
          <a:xfrm>
            <a:off x="9671707" y="6829166"/>
            <a:ext cx="359918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Bodoni SvtyTwo ITC TT-Bold"/>
                <a:ea typeface="Bodoni SvtyTwo ITC TT-Bold"/>
                <a:cs typeface="Bodoni SvtyTwo ITC TT-Bold"/>
                <a:sym typeface="Bodoni SvtyTwo ITC TT-Bold"/>
              </a:defRPr>
            </a:lvl1pPr>
          </a:lstStyle>
          <a:p>
            <a:pPr/>
            <a:r>
              <a:t>Dataset Cleaning</a:t>
            </a:r>
          </a:p>
        </p:txBody>
      </p:sp>
      <p:pic>
        <p:nvPicPr>
          <p:cNvPr id="190" name="Screenshot 2024-11-29 at 3.12.40 AM.png" descr="Screenshot 2024-11-29 at 3.12.40 A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90272" y="7988847"/>
            <a:ext cx="5575301" cy="5410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Screenshot 2024-11-29 at 3.12.22 AM.png" descr="Screenshot 2024-11-29 at 3.12.22 A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209410" y="10640095"/>
            <a:ext cx="15227301" cy="1714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Output of  Analysis:Plotting"/>
          <p:cNvSpPr txBox="1"/>
          <p:nvPr/>
        </p:nvSpPr>
        <p:spPr>
          <a:xfrm>
            <a:off x="9491255" y="-143989"/>
            <a:ext cx="6200479" cy="190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000">
                <a:latin typeface="Bodoni SvtyTwo ITC TT-Bold"/>
                <a:ea typeface="Bodoni SvtyTwo ITC TT-Bold"/>
                <a:cs typeface="Bodoni SvtyTwo ITC TT-Bold"/>
                <a:sym typeface="Bodoni SvtyTwo ITC TT-Bold"/>
              </a:defRPr>
            </a:lvl1pPr>
          </a:lstStyle>
          <a:p>
            <a:pPr/>
            <a:r>
              <a:t>Output of  Analysis:Plotting</a:t>
            </a:r>
          </a:p>
        </p:txBody>
      </p:sp>
      <p:pic>
        <p:nvPicPr>
          <p:cNvPr id="194" name="Screenshot 2024-11-29 at 3.18.17 AM.png" descr="Screenshot 2024-11-29 at 3.18.17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6072" y="5537174"/>
            <a:ext cx="12121873" cy="7999455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Screenshot 2024-11-29 at 3.17.47 AM.png" descr="Screenshot 2024-11-29 at 3.17.47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487721" y="5612911"/>
            <a:ext cx="11012747" cy="7847981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2. Correlation Between Steps and Calories Burned…"/>
          <p:cNvSpPr txBox="1"/>
          <p:nvPr/>
        </p:nvSpPr>
        <p:spPr>
          <a:xfrm>
            <a:off x="740151" y="1512941"/>
            <a:ext cx="8643240" cy="4126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57200">
              <a:spcBef>
                <a:spcPts val="1500"/>
              </a:spcBef>
              <a:defRPr sz="1700">
                <a:latin typeface="Bodoni SvtyTwo ITC TT-Bold"/>
                <a:ea typeface="Bodoni SvtyTwo ITC TT-Bold"/>
                <a:cs typeface="Bodoni SvtyTwo ITC TT-Bold"/>
                <a:sym typeface="Bodoni SvtyTwo ITC TT-Bold"/>
              </a:defRPr>
            </a:pPr>
            <a:r>
              <a:t>2. </a:t>
            </a:r>
            <a:r>
              <a:rPr sz="2600"/>
              <a:t>Correlation Between Steps and Calories Burned</a:t>
            </a:r>
            <a:endParaRPr sz="2600"/>
          </a:p>
          <a:p>
            <a:pPr marL="457200" indent="-317500" defTabSz="457200">
              <a:spcBef>
                <a:spcPts val="0"/>
              </a:spcBef>
              <a:buSzPct val="100000"/>
              <a:buFont typeface="Times Roman"/>
              <a:buChar char="•"/>
              <a:defRPr sz="2600"/>
            </a:pPr>
            <a:r>
              <a:t>The scatter plot of total_steps vs. calories shows a positive correlation, meaning that more steps generally result in higher calories burned.</a:t>
            </a:r>
          </a:p>
          <a:p>
            <a:pPr marL="457200" indent="-317500" defTabSz="457200">
              <a:spcBef>
                <a:spcPts val="0"/>
              </a:spcBef>
              <a:buSzPct val="100000"/>
              <a:buFont typeface="Times Roman"/>
              <a:buChar char="•"/>
              <a:defRPr sz="2600"/>
            </a:pPr>
            <a:r>
              <a:t>Users with higher activity levels (Active and Highly Active) tend to burn more calories, indicating the effectiveness of activity in influencing calorie burn.</a:t>
            </a:r>
          </a:p>
          <a:p>
            <a:pPr marL="457200" indent="-457200" defTabSz="457200">
              <a:spcBef>
                <a:spcPts val="0"/>
              </a:spcBef>
              <a:tabLst>
                <a:tab pos="139700" algn="l"/>
                <a:tab pos="457200" algn="l"/>
              </a:tabLst>
              <a:defRPr sz="1700"/>
            </a:pPr>
          </a:p>
          <a:p>
            <a:pPr marL="457200" indent="-457200" defTabSz="457200">
              <a:spcBef>
                <a:spcPts val="0"/>
              </a:spcBef>
              <a:tabLst>
                <a:tab pos="139700" algn="l"/>
                <a:tab pos="457200" algn="l"/>
              </a:tabLst>
              <a:defRPr sz="1700"/>
            </a:pPr>
          </a:p>
          <a:p>
            <a:pPr marL="457200" indent="-457200" defTabSz="457200">
              <a:spcBef>
                <a:spcPts val="0"/>
              </a:spcBef>
              <a:tabLst>
                <a:tab pos="139700" algn="l"/>
                <a:tab pos="457200" algn="l"/>
              </a:tabLst>
              <a:defRPr sz="1700"/>
            </a:pPr>
          </a:p>
        </p:txBody>
      </p:sp>
      <p:sp>
        <p:nvSpPr>
          <p:cNvPr id="197" name="3. Weekly Activity Patterns…"/>
          <p:cNvSpPr txBox="1"/>
          <p:nvPr/>
        </p:nvSpPr>
        <p:spPr>
          <a:xfrm>
            <a:off x="14950743" y="1679986"/>
            <a:ext cx="8643240" cy="5562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57200">
              <a:spcBef>
                <a:spcPts val="1500"/>
              </a:spcBef>
              <a:defRPr sz="2600">
                <a:latin typeface="Bodoni SvtyTwo ITC TT-Bold"/>
                <a:ea typeface="Bodoni SvtyTwo ITC TT-Bold"/>
                <a:cs typeface="Bodoni SvtyTwo ITC TT-Bold"/>
                <a:sym typeface="Bodoni SvtyTwo ITC TT-Bold"/>
              </a:defRPr>
            </a:pPr>
            <a:r>
              <a:t>3. Weekly Activity Patterns</a:t>
            </a:r>
          </a:p>
          <a:p>
            <a:pPr marL="457200" indent="-317500" defTabSz="457200">
              <a:spcBef>
                <a:spcPts val="0"/>
              </a:spcBef>
              <a:buSzPct val="100000"/>
              <a:buFont typeface="Times Roman"/>
              <a:buChar char="•"/>
              <a:defRPr sz="2600"/>
            </a:pPr>
            <a:r>
              <a:t>Users’ average steps varied across the week:</a:t>
            </a:r>
          </a:p>
          <a:p>
            <a:pPr lvl="1" marL="914400" indent="-317500" defTabSz="457200">
              <a:spcBef>
                <a:spcPts val="0"/>
              </a:spcBef>
              <a:buSzPct val="100000"/>
              <a:buFont typeface="Times Roman"/>
              <a:buChar char="◦"/>
              <a:defRPr sz="2600"/>
            </a:pPr>
            <a:r>
              <a:t>Higher activity levels observed on weekdays, especially Monday to Friday.</a:t>
            </a:r>
          </a:p>
          <a:p>
            <a:pPr lvl="1" marL="914400" indent="-317500" defTabSz="457200">
              <a:spcBef>
                <a:spcPts val="0"/>
              </a:spcBef>
              <a:buSzPct val="100000"/>
              <a:buFont typeface="Times Roman"/>
              <a:buChar char="◦"/>
              <a:defRPr sz="2600"/>
            </a:pPr>
            <a:r>
              <a:t>Slight dips in average steps over the weekend, reflecting reduced activity.</a:t>
            </a:r>
          </a:p>
          <a:p>
            <a:pPr marL="457200" indent="-317500" defTabSz="457200">
              <a:spcBef>
                <a:spcPts val="0"/>
              </a:spcBef>
              <a:buSzPct val="100000"/>
              <a:buFont typeface="Times Roman"/>
              <a:buChar char="•"/>
              <a:defRPr sz="2600"/>
            </a:pPr>
            <a:r>
              <a:t>This information can help design reminders and promotions for weekends to encourage consistent activity</a:t>
            </a:r>
          </a:p>
          <a:p>
            <a:pPr defTabSz="457200">
              <a:spcBef>
                <a:spcPts val="0"/>
              </a:spcBef>
              <a:defRPr sz="2600"/>
            </a:pPr>
          </a:p>
          <a:p>
            <a:pPr defTabSz="457200">
              <a:spcBef>
                <a:spcPts val="0"/>
              </a:spcBef>
              <a:defRPr sz="2600"/>
            </a:pPr>
          </a:p>
          <a:p>
            <a:pPr defTabSz="457200">
              <a:spcBef>
                <a:spcPts val="0"/>
              </a:spcBef>
              <a:defRPr sz="2600"/>
            </a:pPr>
          </a:p>
          <a:p>
            <a:pPr defTabSz="457200">
              <a:spcBef>
                <a:spcPts val="0"/>
              </a:spcBef>
              <a:defRPr sz="2600"/>
            </a:pPr>
          </a:p>
          <a:p>
            <a:pPr marL="457200" indent="-317500" defTabSz="457200">
              <a:spcBef>
                <a:spcPts val="0"/>
              </a:spcBef>
              <a:buSzPct val="100000"/>
              <a:buFont typeface="Times Roman"/>
              <a:buChar char="•"/>
              <a:defRPr sz="1200"/>
            </a:pPr>
          </a:p>
          <a:p>
            <a:pPr marL="457200" indent="-317500" defTabSz="457200">
              <a:spcBef>
                <a:spcPts val="0"/>
              </a:spcBef>
              <a:buSzPct val="100000"/>
              <a:buFont typeface="Times Roman"/>
              <a:buChar char="•"/>
              <a:defRPr sz="1200"/>
            </a:pP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Screenshot 2024-11-29 at 3.19.33 AM.png" descr="Screenshot 2024-11-29 at 3.19.33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7870" y="4853424"/>
            <a:ext cx="11293661" cy="7678312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Screenshot 2024-11-29 at 3.20.00 AM.png" descr="Screenshot 2024-11-29 at 3.20.00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709232" y="-189354"/>
            <a:ext cx="9740993" cy="8347210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4. Activity Time Distribution…"/>
          <p:cNvSpPr txBox="1"/>
          <p:nvPr/>
        </p:nvSpPr>
        <p:spPr>
          <a:xfrm>
            <a:off x="325796" y="178686"/>
            <a:ext cx="11537810" cy="33141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57200">
              <a:spcBef>
                <a:spcPts val="1500"/>
              </a:spcBef>
              <a:defRPr sz="2600">
                <a:latin typeface="Bodoni SvtyTwo ITC TT-Bold"/>
                <a:ea typeface="Bodoni SvtyTwo ITC TT-Bold"/>
                <a:cs typeface="Bodoni SvtyTwo ITC TT-Bold"/>
                <a:sym typeface="Bodoni SvtyTwo ITC TT-Bold"/>
              </a:defRPr>
            </a:pPr>
            <a:r>
              <a:t>4. Activity Time Distribution</a:t>
            </a:r>
          </a:p>
          <a:p>
            <a:pPr marL="457200" indent="-317500" defTabSz="457200">
              <a:spcBef>
                <a:spcPts val="0"/>
              </a:spcBef>
              <a:buSzPct val="100000"/>
              <a:buFont typeface="Times Roman"/>
              <a:buChar char="•"/>
              <a:defRPr sz="2600"/>
            </a:pPr>
            <a:r>
              <a:t>The distribution of time spent on different activity levels (very active, fairly active, lightly active, and sedentary) reveals:</a:t>
            </a:r>
          </a:p>
          <a:p>
            <a:pPr lvl="1" marL="914400" indent="-317500" defTabSz="457200">
              <a:spcBef>
                <a:spcPts val="0"/>
              </a:spcBef>
              <a:buSzPct val="100000"/>
              <a:buFont typeface="Times Roman"/>
              <a:buChar char="◦"/>
              <a:defRPr sz="2600"/>
            </a:pPr>
            <a:r>
              <a:t>A significant percentage of users' time is sedentary.</a:t>
            </a:r>
          </a:p>
          <a:p>
            <a:pPr lvl="1" marL="914400" indent="-317500" defTabSz="457200">
              <a:spcBef>
                <a:spcPts val="0"/>
              </a:spcBef>
              <a:buSzPct val="100000"/>
              <a:buFont typeface="Times Roman"/>
              <a:buChar char="◦"/>
              <a:defRPr sz="2600"/>
            </a:pPr>
            <a:r>
              <a:t>Lightly active minutes also make up a considerable portion of time, while very active minutes are the lowest.</a:t>
            </a:r>
          </a:p>
          <a:p>
            <a:pPr defTabSz="457200">
              <a:spcBef>
                <a:spcPts val="0"/>
              </a:spcBef>
              <a:defRPr sz="1900"/>
            </a:pPr>
          </a:p>
          <a:p>
            <a:pPr defTabSz="457200">
              <a:spcBef>
                <a:spcPts val="0"/>
              </a:spcBef>
              <a:defRPr sz="1200"/>
            </a:pPr>
          </a:p>
        </p:txBody>
      </p:sp>
      <p:sp>
        <p:nvSpPr>
          <p:cNvPr id="202" name="5. Relationship Between Activity Minutes and Calories…"/>
          <p:cNvSpPr txBox="1"/>
          <p:nvPr/>
        </p:nvSpPr>
        <p:spPr>
          <a:xfrm>
            <a:off x="13709232" y="9376467"/>
            <a:ext cx="9740993" cy="34665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57200">
              <a:spcBef>
                <a:spcPts val="1500"/>
              </a:spcBef>
              <a:defRPr sz="2600">
                <a:latin typeface="Bodoni SvtyTwo ITC TT-Bold"/>
                <a:ea typeface="Bodoni SvtyTwo ITC TT-Bold"/>
                <a:cs typeface="Bodoni SvtyTwo ITC TT-Bold"/>
                <a:sym typeface="Bodoni SvtyTwo ITC TT-Bold"/>
              </a:defRPr>
            </a:pPr>
            <a:r>
              <a:t>5. Relationship Between Activity Minutes and Calories</a:t>
            </a:r>
          </a:p>
          <a:p>
            <a:pPr marL="457200" indent="-317500" defTabSz="457200">
              <a:spcBef>
                <a:spcPts val="0"/>
              </a:spcBef>
              <a:buSzPct val="100000"/>
              <a:buFont typeface="Times Roman"/>
              <a:buChar char="•"/>
              <a:defRPr sz="2600"/>
            </a:pPr>
            <a:r>
              <a:t>Scatter plots comparing different activity levels (sedentary, lightly active, fairly active, very active) with caloriesshow:</a:t>
            </a:r>
          </a:p>
          <a:p>
            <a:pPr lvl="1" marL="914400" indent="-317500" defTabSz="457200">
              <a:spcBef>
                <a:spcPts val="0"/>
              </a:spcBef>
              <a:buSzPct val="100000"/>
              <a:buFont typeface="Times Roman"/>
              <a:buChar char="◦"/>
              <a:defRPr sz="2600"/>
            </a:pPr>
            <a:r>
              <a:t>Sedentary minutes have the least impact on calorie burn.</a:t>
            </a:r>
          </a:p>
          <a:p>
            <a:pPr lvl="1" marL="914400" indent="-317500" defTabSz="457200">
              <a:spcBef>
                <a:spcPts val="0"/>
              </a:spcBef>
              <a:buSzPct val="100000"/>
              <a:buFont typeface="Times Roman"/>
              <a:buChar char="◦"/>
              <a:defRPr sz="2600"/>
            </a:pPr>
            <a:r>
              <a:t>Lightly, fairly, and very active minutes progressively increase calorie burn, with very active minutes having the most significant effect.</a:t>
            </a:r>
          </a:p>
          <a:p>
            <a:pPr defTabSz="457200">
              <a:spcBef>
                <a:spcPts val="0"/>
              </a:spcBef>
              <a:defRPr sz="1700"/>
            </a:pPr>
          </a:p>
          <a:p>
            <a:pPr defTabSz="457200">
              <a:spcBef>
                <a:spcPts val="0"/>
              </a:spcBef>
              <a:defRPr sz="17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Recommendations…"/>
          <p:cNvSpPr txBox="1"/>
          <p:nvPr/>
        </p:nvSpPr>
        <p:spPr>
          <a:xfrm>
            <a:off x="1853029" y="130655"/>
            <a:ext cx="18744075" cy="16422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57200">
              <a:spcBef>
                <a:spcPts val="1400"/>
              </a:spcBef>
              <a:defRPr sz="5400" u="sng">
                <a:latin typeface="Bodoni SvtyTwo ITC TT-Bold"/>
                <a:ea typeface="Bodoni SvtyTwo ITC TT-Bold"/>
                <a:cs typeface="Bodoni SvtyTwo ITC TT-Bold"/>
                <a:sym typeface="Bodoni SvtyTwo ITC TT-Bold"/>
              </a:defRPr>
            </a:pPr>
            <a:r>
              <a:t>Recommendations</a:t>
            </a:r>
          </a:p>
          <a:p>
            <a:pPr defTabSz="457200">
              <a:spcBef>
                <a:spcPts val="1400"/>
              </a:spcBef>
              <a:defRPr sz="5400" u="sng">
                <a:latin typeface="Bodoni SvtyTwo ITC TT-Bold"/>
                <a:ea typeface="Bodoni SvtyTwo ITC TT-Bold"/>
                <a:cs typeface="Bodoni SvtyTwo ITC TT-Bold"/>
                <a:sym typeface="Bodoni SvtyTwo ITC TT-Bold"/>
              </a:defRPr>
            </a:pPr>
          </a:p>
          <a:p>
            <a:pPr marL="457200" indent="-317500" defTabSz="457200">
              <a:spcBef>
                <a:spcPts val="1200"/>
              </a:spcBef>
              <a:buSzPct val="100000"/>
              <a:buFont typeface="Times Roman"/>
              <a:buAutoNum type="arabicPeriod" startAt="1"/>
              <a:defRPr sz="3400">
                <a:latin typeface="Bodoni SvtyTwo ITC TT-Bold"/>
                <a:ea typeface="Bodoni SvtyTwo ITC TT-Bold"/>
                <a:cs typeface="Bodoni SvtyTwo ITC TT-Bold"/>
                <a:sym typeface="Bodoni SvtyTwo ITC TT-Bold"/>
              </a:defRPr>
            </a:pPr>
            <a:r>
              <a:t>Personalized Feedback</a:t>
            </a:r>
            <a:r>
              <a:rPr>
                <a:latin typeface="Bodoni SvtyTwo ITC TT-Book"/>
                <a:ea typeface="Bodoni SvtyTwo ITC TT-Book"/>
                <a:cs typeface="Bodoni SvtyTwo ITC TT-Book"/>
                <a:sym typeface="Bodoni SvtyTwo ITC TT-Book"/>
              </a:rPr>
              <a:t>:</a:t>
            </a:r>
            <a:endParaRPr>
              <a:latin typeface="Bodoni SvtyTwo ITC TT-Book"/>
              <a:ea typeface="Bodoni SvtyTwo ITC TT-Book"/>
              <a:cs typeface="Bodoni SvtyTwo ITC TT-Book"/>
              <a:sym typeface="Bodoni SvtyTwo ITC TT-Book"/>
            </a:endParaRPr>
          </a:p>
          <a:p>
            <a:pPr lvl="1" marL="914400" indent="-317500" defTabSz="457200">
              <a:spcBef>
                <a:spcPts val="0"/>
              </a:spcBef>
              <a:buSzPct val="100000"/>
              <a:buFont typeface="Times Roman"/>
              <a:buChar char="◦"/>
              <a:defRPr sz="3400"/>
            </a:pPr>
            <a:r>
              <a:t>Provide daily insights based on users’ activity levels (e.g., sedentary users receive tips to achieve light activity goals).</a:t>
            </a:r>
          </a:p>
          <a:p>
            <a:pPr lvl="1" marL="914400" indent="-317500" defTabSz="457200">
              <a:spcBef>
                <a:spcPts val="0"/>
              </a:spcBef>
              <a:buSzPct val="100000"/>
              <a:buFont typeface="Times Roman"/>
              <a:buChar char="◦"/>
              <a:defRPr sz="3400"/>
            </a:pPr>
            <a:r>
              <a:t>Gamify step goals to encourage more engagement and activity.</a:t>
            </a:r>
          </a:p>
          <a:p>
            <a:pPr lvl="1" indent="596900" defTabSz="457200">
              <a:spcBef>
                <a:spcPts val="0"/>
              </a:spcBef>
              <a:buFont typeface="Times Roman"/>
              <a:defRPr sz="3400"/>
            </a:pPr>
          </a:p>
          <a:p>
            <a:pPr marL="457200" indent="-317500" defTabSz="457200">
              <a:spcBef>
                <a:spcPts val="1200"/>
              </a:spcBef>
              <a:buSzPct val="100000"/>
              <a:buFont typeface="Times Roman"/>
              <a:buAutoNum type="arabicPeriod" startAt="2"/>
              <a:defRPr sz="3400">
                <a:latin typeface="Bodoni SvtyTwo ITC TT-Bold"/>
                <a:ea typeface="Bodoni SvtyTwo ITC TT-Bold"/>
                <a:cs typeface="Bodoni SvtyTwo ITC TT-Bold"/>
                <a:sym typeface="Bodoni SvtyTwo ITC TT-Bold"/>
              </a:defRPr>
            </a:pPr>
            <a:r>
              <a:t>Weekend Campaigns</a:t>
            </a:r>
            <a:r>
              <a:rPr>
                <a:latin typeface="Bodoni SvtyTwo ITC TT-Book"/>
                <a:ea typeface="Bodoni SvtyTwo ITC TT-Book"/>
                <a:cs typeface="Bodoni SvtyTwo ITC TT-Book"/>
                <a:sym typeface="Bodoni SvtyTwo ITC TT-Book"/>
              </a:rPr>
              <a:t>:</a:t>
            </a:r>
            <a:endParaRPr>
              <a:latin typeface="Bodoni SvtyTwo ITC TT-Book"/>
              <a:ea typeface="Bodoni SvtyTwo ITC TT-Book"/>
              <a:cs typeface="Bodoni SvtyTwo ITC TT-Book"/>
              <a:sym typeface="Bodoni SvtyTwo ITC TT-Book"/>
            </a:endParaRPr>
          </a:p>
          <a:p>
            <a:pPr lvl="1" marL="914400" indent="-317500" defTabSz="457200">
              <a:spcBef>
                <a:spcPts val="0"/>
              </a:spcBef>
              <a:buSzPct val="100000"/>
              <a:buFont typeface="Times Roman"/>
              <a:buChar char="◦"/>
              <a:defRPr sz="3400"/>
            </a:pPr>
            <a:r>
              <a:t>Offer weekend challenges to boost activity on Saturdays and Sundays, such as streak rewards for completing a target number of steps.</a:t>
            </a:r>
          </a:p>
          <a:p>
            <a:pPr lvl="1" indent="596900" defTabSz="457200">
              <a:spcBef>
                <a:spcPts val="0"/>
              </a:spcBef>
              <a:buFont typeface="Times Roman"/>
              <a:defRPr sz="3400"/>
            </a:pPr>
          </a:p>
          <a:p>
            <a:pPr marL="457200" indent="-317500" defTabSz="457200">
              <a:spcBef>
                <a:spcPts val="1200"/>
              </a:spcBef>
              <a:buSzPct val="100000"/>
              <a:buFont typeface="Times Roman"/>
              <a:buAutoNum type="arabicPeriod" startAt="3"/>
              <a:defRPr sz="3400">
                <a:latin typeface="Bodoni SvtyTwo ITC TT-Bold"/>
                <a:ea typeface="Bodoni SvtyTwo ITC TT-Bold"/>
                <a:cs typeface="Bodoni SvtyTwo ITC TT-Bold"/>
                <a:sym typeface="Bodoni SvtyTwo ITC TT-Bold"/>
              </a:defRPr>
            </a:pPr>
            <a:r>
              <a:t>Calorie-Burn Messaging</a:t>
            </a:r>
            <a:r>
              <a:rPr>
                <a:latin typeface="Bodoni SvtyTwo ITC TT-Book"/>
                <a:ea typeface="Bodoni SvtyTwo ITC TT-Book"/>
                <a:cs typeface="Bodoni SvtyTwo ITC TT-Book"/>
                <a:sym typeface="Bodoni SvtyTwo ITC TT-Book"/>
              </a:rPr>
              <a:t>:</a:t>
            </a:r>
            <a:endParaRPr>
              <a:latin typeface="Bodoni SvtyTwo ITC TT-Book"/>
              <a:ea typeface="Bodoni SvtyTwo ITC TT-Book"/>
              <a:cs typeface="Bodoni SvtyTwo ITC TT-Book"/>
              <a:sym typeface="Bodoni SvtyTwo ITC TT-Book"/>
            </a:endParaRPr>
          </a:p>
          <a:p>
            <a:pPr lvl="1" marL="914400" indent="-317500" defTabSz="457200">
              <a:spcBef>
                <a:spcPts val="0"/>
              </a:spcBef>
              <a:buSzPct val="100000"/>
              <a:buFont typeface="Times Roman"/>
              <a:buChar char="◦"/>
              <a:defRPr sz="3400"/>
            </a:pPr>
            <a:r>
              <a:t>Educate users about the benefits of active minutes on calorie burn via in-app notifications and content.</a:t>
            </a:r>
          </a:p>
          <a:p>
            <a:pPr lvl="1" indent="596900" defTabSz="457200">
              <a:spcBef>
                <a:spcPts val="0"/>
              </a:spcBef>
              <a:buFont typeface="Times Roman"/>
              <a:defRPr sz="3400"/>
            </a:pPr>
          </a:p>
          <a:p>
            <a:pPr marL="457200" indent="-317500" defTabSz="457200">
              <a:spcBef>
                <a:spcPts val="1200"/>
              </a:spcBef>
              <a:buSzPct val="100000"/>
              <a:buFont typeface="Times Roman"/>
              <a:buAutoNum type="arabicPeriod" startAt="4"/>
              <a:defRPr sz="3400">
                <a:latin typeface="Bodoni SvtyTwo ITC TT-Bold"/>
                <a:ea typeface="Bodoni SvtyTwo ITC TT-Bold"/>
                <a:cs typeface="Bodoni SvtyTwo ITC TT-Bold"/>
                <a:sym typeface="Bodoni SvtyTwo ITC TT-Bold"/>
              </a:defRPr>
            </a:pPr>
            <a:r>
              <a:t>Sedentary Break Reminders</a:t>
            </a:r>
            <a:r>
              <a:rPr>
                <a:latin typeface="Bodoni SvtyTwo ITC TT-Book"/>
                <a:ea typeface="Bodoni SvtyTwo ITC TT-Book"/>
                <a:cs typeface="Bodoni SvtyTwo ITC TT-Book"/>
                <a:sym typeface="Bodoni SvtyTwo ITC TT-Book"/>
              </a:rPr>
              <a:t>:</a:t>
            </a:r>
            <a:endParaRPr>
              <a:latin typeface="Bodoni SvtyTwo ITC TT-Book"/>
              <a:ea typeface="Bodoni SvtyTwo ITC TT-Book"/>
              <a:cs typeface="Bodoni SvtyTwo ITC TT-Book"/>
              <a:sym typeface="Bodoni SvtyTwo ITC TT-Book"/>
            </a:endParaRPr>
          </a:p>
          <a:p>
            <a:pPr lvl="1" marL="914400" indent="-317500" defTabSz="457200">
              <a:spcBef>
                <a:spcPts val="0"/>
              </a:spcBef>
              <a:buSzPct val="100000"/>
              <a:buFont typeface="Times Roman"/>
              <a:buChar char="◦"/>
              <a:defRPr sz="3400"/>
            </a:pPr>
            <a:r>
              <a:t>Include app reminders for users to take short active breaks during extended sedentary periods.</a:t>
            </a:r>
          </a:p>
          <a:p>
            <a:pPr lvl="1" indent="596900" defTabSz="457200">
              <a:spcBef>
                <a:spcPts val="0"/>
              </a:spcBef>
              <a:buFont typeface="Times Roman"/>
              <a:defRPr sz="3400"/>
            </a:pPr>
          </a:p>
          <a:p>
            <a:pPr marL="457200" indent="-317500" defTabSz="457200">
              <a:spcBef>
                <a:spcPts val="1200"/>
              </a:spcBef>
              <a:buSzPct val="100000"/>
              <a:buFont typeface="Times Roman"/>
              <a:buAutoNum type="arabicPeriod" startAt="5"/>
              <a:defRPr sz="3400">
                <a:latin typeface="Bodoni SvtyTwo ITC TT-Bold"/>
                <a:ea typeface="Bodoni SvtyTwo ITC TT-Bold"/>
                <a:cs typeface="Bodoni SvtyTwo ITC TT-Bold"/>
                <a:sym typeface="Bodoni SvtyTwo ITC TT-Bold"/>
              </a:defRPr>
            </a:pPr>
            <a:r>
              <a:t>Data-Driven Marketing</a:t>
            </a:r>
            <a:r>
              <a:rPr>
                <a:latin typeface="Bodoni SvtyTwo ITC TT-Book"/>
                <a:ea typeface="Bodoni SvtyTwo ITC TT-Book"/>
                <a:cs typeface="Bodoni SvtyTwo ITC TT-Book"/>
                <a:sym typeface="Bodoni SvtyTwo ITC TT-Book"/>
              </a:rPr>
              <a:t>:</a:t>
            </a:r>
            <a:endParaRPr>
              <a:latin typeface="Bodoni SvtyTwo ITC TT-Book"/>
              <a:ea typeface="Bodoni SvtyTwo ITC TT-Book"/>
              <a:cs typeface="Bodoni SvtyTwo ITC TT-Book"/>
              <a:sym typeface="Bodoni SvtyTwo ITC TT-Book"/>
            </a:endParaRPr>
          </a:p>
          <a:p>
            <a:pPr lvl="1" marL="914400" indent="-317500" defTabSz="457200">
              <a:spcBef>
                <a:spcPts val="0"/>
              </a:spcBef>
              <a:buSzPct val="100000"/>
              <a:buFont typeface="Times Roman"/>
              <a:buChar char="◦"/>
              <a:defRPr sz="3400"/>
            </a:pPr>
            <a:r>
              <a:t>Use insights about active and highly active users to create targeted social media campaigns highlighting the benefits of Bellabeat’s trackers.</a:t>
            </a:r>
          </a:p>
          <a:p>
            <a:pPr defTabSz="457200">
              <a:spcBef>
                <a:spcPts val="0"/>
              </a:spcBef>
              <a:defRPr sz="3400"/>
            </a:pPr>
          </a:p>
          <a:p>
            <a:pPr defTabSz="457200">
              <a:spcBef>
                <a:spcPts val="0"/>
              </a:spcBef>
              <a:defRPr sz="3400"/>
            </a:pPr>
          </a:p>
          <a:p>
            <a:pPr defTabSz="457200">
              <a:spcBef>
                <a:spcPts val="0"/>
              </a:spcBef>
              <a:defRPr sz="3400"/>
            </a:pPr>
          </a:p>
          <a:p>
            <a:pPr defTabSz="457200">
              <a:spcBef>
                <a:spcPts val="0"/>
              </a:spcBef>
              <a:defRPr sz="3400"/>
            </a:pPr>
          </a:p>
          <a:p>
            <a:pPr defTabSz="457200">
              <a:spcBef>
                <a:spcPts val="0"/>
              </a:spcBef>
              <a:defRPr sz="3400"/>
            </a:pPr>
          </a:p>
          <a:p>
            <a:pPr defTabSz="457200">
              <a:spcBef>
                <a:spcPts val="0"/>
              </a:spcBef>
              <a:defRPr sz="3400"/>
            </a:pPr>
          </a:p>
          <a:p>
            <a:pPr defTabSz="457200">
              <a:spcBef>
                <a:spcPts val="0"/>
              </a:spcBef>
              <a:defRPr sz="34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6_DynamicWavesLight">
  <a:themeElements>
    <a:clrScheme name="36_DynamicWavesLight">
      <a:dk1>
        <a:srgbClr val="53585F"/>
      </a:dk1>
      <a:lt1>
        <a:srgbClr val="5F3E0C"/>
      </a:lt1>
      <a:dk2>
        <a:srgbClr val="53585F"/>
      </a:dk2>
      <a:lt2>
        <a:srgbClr val="D5D5D5"/>
      </a:lt2>
      <a:accent1>
        <a:srgbClr val="9FAABA"/>
      </a:accent1>
      <a:accent2>
        <a:srgbClr val="88A7B2"/>
      </a:accent2>
      <a:accent3>
        <a:srgbClr val="94B9A3"/>
      </a:accent3>
      <a:accent4>
        <a:srgbClr val="F0BE5E"/>
      </a:accent4>
      <a:accent5>
        <a:srgbClr val="D5B7B7"/>
      </a:accent5>
      <a:accent6>
        <a:srgbClr val="B894B1"/>
      </a:accent6>
      <a:hlink>
        <a:srgbClr val="0000FF"/>
      </a:hlink>
      <a:folHlink>
        <a:srgbClr val="FF00FF"/>
      </a:folHlink>
    </a:clrScheme>
    <a:fontScheme name="36_DynamicWavesLight">
      <a:majorFont>
        <a:latin typeface="Produkt Extralight"/>
        <a:ea typeface="Produkt Extralight"/>
        <a:cs typeface="Produkt Extralight"/>
      </a:majorFont>
      <a:minorFont>
        <a:latin typeface="Produkt Extralight"/>
        <a:ea typeface="Produkt Extralight"/>
        <a:cs typeface="Produkt Extralight"/>
      </a:minorFont>
    </a:fontScheme>
    <a:fmtScheme name="36_DynamicWaves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-9155"/>
            <a:lumOff val="-32673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>
              <a:satOff val="-9155"/>
              <a:lumOff val="-32673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355600" rtl="0" fontAlgn="auto" latinLnBrk="0" hangingPunct="0">
          <a:lnSpc>
            <a:spcPct val="10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chemeClr val="accent1">
                <a:satOff val="-9155"/>
                <a:lumOff val="-32673"/>
              </a:schemeClr>
            </a:solidFill>
            <a:effectLst/>
            <a:uFillTx/>
            <a:latin typeface="Bodoni SvtyTwo ITC TT-Book"/>
            <a:ea typeface="Bodoni SvtyTwo ITC TT-Book"/>
            <a:cs typeface="Bodoni SvtyTwo ITC TT-Book"/>
            <a:sym typeface="Bodoni SvtyTwo ITC TT-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6_DynamicWavesLight">
  <a:themeElements>
    <a:clrScheme name="36_DynamicWavesLight">
      <a:dk1>
        <a:srgbClr val="000000"/>
      </a:dk1>
      <a:lt1>
        <a:srgbClr val="FFFFFF"/>
      </a:lt1>
      <a:dk2>
        <a:srgbClr val="53585F"/>
      </a:dk2>
      <a:lt2>
        <a:srgbClr val="D5D5D5"/>
      </a:lt2>
      <a:accent1>
        <a:srgbClr val="9FAABA"/>
      </a:accent1>
      <a:accent2>
        <a:srgbClr val="88A7B2"/>
      </a:accent2>
      <a:accent3>
        <a:srgbClr val="94B9A3"/>
      </a:accent3>
      <a:accent4>
        <a:srgbClr val="F0BE5E"/>
      </a:accent4>
      <a:accent5>
        <a:srgbClr val="D5B7B7"/>
      </a:accent5>
      <a:accent6>
        <a:srgbClr val="B894B1"/>
      </a:accent6>
      <a:hlink>
        <a:srgbClr val="0000FF"/>
      </a:hlink>
      <a:folHlink>
        <a:srgbClr val="FF00FF"/>
      </a:folHlink>
    </a:clrScheme>
    <a:fontScheme name="36_DynamicWavesLight">
      <a:majorFont>
        <a:latin typeface="Produkt Extralight"/>
        <a:ea typeface="Produkt Extralight"/>
        <a:cs typeface="Produkt Extralight"/>
      </a:majorFont>
      <a:minorFont>
        <a:latin typeface="Produkt Extralight"/>
        <a:ea typeface="Produkt Extralight"/>
        <a:cs typeface="Produkt Extralight"/>
      </a:minorFont>
    </a:fontScheme>
    <a:fmtScheme name="36_DynamicWaves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-9155"/>
            <a:lumOff val="-32673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>
              <a:satOff val="-9155"/>
              <a:lumOff val="-32673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355600" rtl="0" fontAlgn="auto" latinLnBrk="0" hangingPunct="0">
          <a:lnSpc>
            <a:spcPct val="10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chemeClr val="accent1">
                <a:satOff val="-9155"/>
                <a:lumOff val="-32673"/>
              </a:schemeClr>
            </a:solidFill>
            <a:effectLst/>
            <a:uFillTx/>
            <a:latin typeface="Bodoni SvtyTwo ITC TT-Book"/>
            <a:ea typeface="Bodoni SvtyTwo ITC TT-Book"/>
            <a:cs typeface="Bodoni SvtyTwo ITC TT-Book"/>
            <a:sym typeface="Bodoni SvtyTwo ITC TT-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