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78" r:id="rId5"/>
    <p:sldId id="276" r:id="rId6"/>
    <p:sldId id="260" r:id="rId7"/>
    <p:sldId id="261" r:id="rId8"/>
    <p:sldId id="275" r:id="rId9"/>
    <p:sldId id="277" r:id="rId10"/>
    <p:sldId id="262" r:id="rId11"/>
    <p:sldId id="263" r:id="rId12"/>
    <p:sldId id="279" r:id="rId13"/>
    <p:sldId id="280" r:id="rId14"/>
    <p:sldId id="281" r:id="rId15"/>
    <p:sldId id="282" r:id="rId16"/>
    <p:sldId id="283" r:id="rId17"/>
    <p:sldId id="284" r:id="rId18"/>
    <p:sldId id="264" r:id="rId19"/>
    <p:sldId id="268" r:id="rId20"/>
    <p:sldId id="265" r:id="rId21"/>
    <p:sldId id="274"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4" d="100"/>
          <a:sy n="74" d="100"/>
        </p:scale>
        <p:origin x="101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27-12-2024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27/12/2024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27/12/2024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27/12/2024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27/12/2024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27/12/2024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27/12/2024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27/12/2024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27/12/2024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27/12/2024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27/12/2024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27/12/2024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27/12/2024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navii354/CUSTOMER-SUPPORT-CHATBOT-WITH-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owardsdatascience.com/introduction-to-natural-language-processing-for-text-df845750fb63%0d" TargetMode="External"/><Relationship Id="rId2" Type="http://schemas.openxmlformats.org/officeDocument/2006/relationships/hyperlink" Target="https://www.researchgate.net/publication/343980800_Customer_Support_Chatbot_Using_Machine_Learning" TargetMode="External"/><Relationship Id="rId1" Type="http://schemas.openxmlformats.org/officeDocument/2006/relationships/slideLayout" Target="../slideLayouts/slideLayout2.xml"/><Relationship Id="rId5" Type="http://schemas.openxmlformats.org/officeDocument/2006/relationships/hyperlink" Target="https://www.analyticsvidhya.com/blog/2023/10/a-step-by-step-guide-to-pdf-chatbots-with-langchain-and-ollama/" TargetMode="External"/><Relationship Id="rId4" Type="http://schemas.openxmlformats.org/officeDocument/2006/relationships/hyperlink" Target="https://www.ijrte.org/wp-content/uploads/papers/v8i1S3/A10170681S319.pdf"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US" altLang="en-GB" dirty="0">
                <a:sym typeface="+mn-ea"/>
              </a:rPr>
              <a:t>Customer Support Chatbot With ML</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US" altLang="en-GB" dirty="0">
                <a:latin typeface="Cambria" panose="02040503050406030204" pitchFamily="18" charset="0"/>
                <a:ea typeface="Cambria" panose="02040503050406030204" pitchFamily="18" charset="0"/>
              </a:rPr>
              <a:t> 168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580"/>
        </p:xfrm>
        <a:graphic>
          <a:graphicData uri="http://schemas.openxmlformats.org/drawingml/2006/table">
            <a:tbl>
              <a:tblPr firstRow="1" bandRow="1">
                <a:noFill/>
              </a:tblPr>
              <a:tblGrid>
                <a:gridCol w="2084705">
                  <a:extLst>
                    <a:ext uri="{9D8B030D-6E8A-4147-A177-3AD203B41FA5}">
                      <a16:colId xmlns:a16="http://schemas.microsoft.com/office/drawing/2014/main" val="20000"/>
                    </a:ext>
                  </a:extLst>
                </a:gridCol>
                <a:gridCol w="3333970">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r>
                        <a:rPr lang="en-US" altLang="en-GB" sz="1800" b="1" u="none" strike="noStrike" cap="none" dirty="0">
                          <a:solidFill>
                            <a:srgbClr val="17365D"/>
                          </a:solidFill>
                        </a:rPr>
                        <a:t>  </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5760">
                <a:tc>
                  <a:txBody>
                    <a:bodyPr/>
                    <a:lstStyle/>
                    <a:p>
                      <a:pPr algn="ctr"/>
                      <a:r>
                        <a:rPr lang="en-US" altLang="en-GB" b="1" dirty="0">
                          <a:latin typeface="Times New Roman" panose="02020603050405020304" charset="0"/>
                          <a:cs typeface="Times New Roman" panose="02020603050405020304" charset="0"/>
                        </a:rPr>
                        <a:t>20211CSE0354         </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just"/>
                      <a:r>
                        <a:rPr lang="en-US" altLang="en-GB" b="1" dirty="0">
                          <a:latin typeface="Times New Roman" panose="02020603050405020304" charset="0"/>
                          <a:cs typeface="Times New Roman" panose="02020603050405020304" charset="0"/>
                        </a:rPr>
                        <a:t>            Naveen Kumar M</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5760">
                <a:tc>
                  <a:txBody>
                    <a:bodyPr/>
                    <a:lstStyle/>
                    <a:p>
                      <a:pPr algn="ctr"/>
                      <a:r>
                        <a:rPr lang="en-US" altLang="en-GB" b="1">
                          <a:latin typeface="Times New Roman" panose="02020603050405020304" charset="0"/>
                          <a:cs typeface="Times New Roman" panose="02020603050405020304" charset="0"/>
                        </a:rPr>
                        <a:t>20211CSE0369                       </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just"/>
                      <a:r>
                        <a:rPr lang="en-US" altLang="en-GB" b="1" dirty="0">
                          <a:latin typeface="Times New Roman" panose="02020603050405020304" charset="0"/>
                          <a:cs typeface="Times New Roman" panose="02020603050405020304" charset="0"/>
                        </a:rPr>
                        <a:t>            Mahmadkaip R S</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algn="ctr"/>
                      <a:r>
                        <a:rPr lang="en-US" altLang="en-GB" b="1">
                          <a:latin typeface="Times New Roman" panose="02020603050405020304" charset="0"/>
                          <a:cs typeface="Times New Roman" panose="02020603050405020304" charset="0"/>
                        </a:rPr>
                        <a:t>20211CSE0383</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just"/>
                      <a:r>
                        <a:rPr lang="en-US" altLang="en-GB" b="1" dirty="0">
                          <a:latin typeface="Times New Roman" panose="02020603050405020304" charset="0"/>
                          <a:cs typeface="Times New Roman" panose="02020603050405020304" charset="0"/>
                        </a:rPr>
                        <a:t>            Mohan S G</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algn="ctr"/>
                      <a:r>
                        <a:rPr lang="en-US" altLang="en-GB" b="1">
                          <a:latin typeface="Times New Roman" panose="02020603050405020304" charset="0"/>
                          <a:cs typeface="Times New Roman" panose="02020603050405020304" charset="0"/>
                        </a:rPr>
                        <a:t>20221LCS0013</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just"/>
                      <a:r>
                        <a:rPr lang="en-US" altLang="en-GB" b="1" dirty="0">
                          <a:latin typeface="Times New Roman" panose="02020603050405020304" charset="0"/>
                          <a:cs typeface="Times New Roman" panose="02020603050405020304" charset="0"/>
                        </a:rPr>
                        <a:t>            Madhu K</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r>
              <a:rPr lang="en-IN"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 Asad Mohammed Khan</a:t>
            </a:r>
            <a:endParaRPr lang="en-IN"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Review-2</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lumMod val="85000"/>
                    <a:lumOff val="15000"/>
                  </a:schemeClr>
                </a:solidFill>
                <a:latin typeface="Cambria" panose="02040503050406030204" pitchFamily="18" charset="0"/>
                <a:ea typeface="Cambria" panose="02040503050406030204" pitchFamily="18" charset="0"/>
                <a:cs typeface="Verdana" panose="020B0604030504040204"/>
                <a:sym typeface="Verdana" panose="020B0604030504040204"/>
              </a:rPr>
              <a:t>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Dr.Asif Mohammed</a:t>
            </a:r>
            <a:endPar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dirty="0">
                <a:solidFill>
                  <a:schemeClr val="tx1">
                    <a:lumMod val="85000"/>
                    <a:lumOff val="15000"/>
                  </a:schemeClr>
                </a:solidFill>
                <a:latin typeface="Cambria" panose="02040503050406030204" pitchFamily="18" charset="0"/>
                <a:ea typeface="Cambria" panose="02040503050406030204" pitchFamily="18" charset="0"/>
                <a:cs typeface="Verdana" panose="020B0604030504040204"/>
                <a:sym typeface="Verdana" panose="020B0604030504040204"/>
              </a:rPr>
              <a:t> Mr.Amarnath JL/Dr.Jayanthi K</a:t>
            </a:r>
            <a:endParaRPr lang="en-US" sz="2000" b="1" i="0" u="none" strike="noStrike" cap="none" dirty="0">
              <a:solidFill>
                <a:schemeClr val="tx1">
                  <a:lumMod val="85000"/>
                  <a:lumOff val="15000"/>
                </a:schemeClr>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0000" y="1143000"/>
            <a:ext cx="9753600" cy="49530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algn="just">
              <a:lnSpc>
                <a:spcPct val="110000"/>
              </a:lnSpc>
            </a:pPr>
            <a:r>
              <a:rPr lang="en-US" dirty="0">
                <a:latin typeface="Times New Roman" panose="02020603050405020304" charset="0"/>
                <a:cs typeface="Times New Roman" panose="02020603050405020304" charset="0"/>
                <a:sym typeface="+mn-ea"/>
              </a:rPr>
              <a:t>Efficient Automation of Customer Service</a:t>
            </a:r>
            <a:endParaRPr lang="en-US" dirty="0">
              <a:latin typeface="Times New Roman" panose="02020603050405020304" charset="0"/>
              <a:cs typeface="Times New Roman" panose="02020603050405020304" charset="0"/>
            </a:endParaRPr>
          </a:p>
          <a:p>
            <a:pPr algn="just">
              <a:lnSpc>
                <a:spcPct val="110000"/>
              </a:lnSpc>
              <a:buFont typeface="Arial" panose="020B0604020202020204" pitchFamily="34" charset="0"/>
              <a:buChar char="•"/>
            </a:pPr>
            <a:r>
              <a:rPr lang="en-US" dirty="0">
                <a:latin typeface="Times New Roman" panose="02020603050405020304" charset="0"/>
                <a:cs typeface="Times New Roman" panose="02020603050405020304" charset="0"/>
                <a:sym typeface="+mn-ea"/>
              </a:rPr>
              <a:t>Text  inputs will be used by the chatbot to respond to </a:t>
            </a:r>
            <a:r>
              <a:rPr lang="en-US" dirty="0" err="1">
                <a:latin typeface="Times New Roman" panose="02020603050405020304" charset="0"/>
                <a:cs typeface="Times New Roman" panose="02020603050405020304" charset="0"/>
                <a:sym typeface="+mn-ea"/>
              </a:rPr>
              <a:t>queries.Smooth</a:t>
            </a:r>
            <a:r>
              <a:rPr lang="en-US" dirty="0">
                <a:latin typeface="Times New Roman" panose="02020603050405020304" charset="0"/>
                <a:cs typeface="Times New Roman" panose="02020603050405020304" charset="0"/>
                <a:sym typeface="+mn-ea"/>
              </a:rPr>
              <a:t> User Interface Accurate</a:t>
            </a:r>
            <a:endParaRPr lang="en-US" dirty="0">
              <a:latin typeface="Times New Roman" panose="02020603050405020304" charset="0"/>
              <a:cs typeface="Times New Roman" panose="02020603050405020304" charset="0"/>
            </a:endParaRPr>
          </a:p>
          <a:p>
            <a:pPr algn="just">
              <a:lnSpc>
                <a:spcPct val="110000"/>
              </a:lnSpc>
            </a:pPr>
            <a:r>
              <a:rPr lang="en-US" dirty="0">
                <a:latin typeface="Times New Roman" panose="02020603050405020304" charset="0"/>
                <a:cs typeface="Times New Roman" panose="02020603050405020304" charset="0"/>
                <a:sym typeface="+mn-ea"/>
              </a:rPr>
              <a:t>Comprehension of user inquiries is ensured by Natural Language Processing (NLP).Customer satisfaction is increased by prompt responses and effective data retrieval . Feedback-Based Continuous Improvement</a:t>
            </a:r>
            <a:endParaRPr lang="en-US" dirty="0">
              <a:latin typeface="Times New Roman" panose="02020603050405020304" charset="0"/>
              <a:cs typeface="Times New Roman" panose="02020603050405020304" charset="0"/>
            </a:endParaRPr>
          </a:p>
          <a:p>
            <a:pPr algn="just">
              <a:lnSpc>
                <a:spcPct val="110000"/>
              </a:lnSpc>
            </a:pPr>
            <a:r>
              <a:rPr lang="en-US" dirty="0">
                <a:latin typeface="Times New Roman" panose="02020603050405020304" charset="0"/>
                <a:cs typeface="Times New Roman" panose="02020603050405020304" charset="0"/>
                <a:sym typeface="+mn-ea"/>
              </a:rPr>
              <a:t>By gathering user input, the chatbot will guarantee frequent updates and increased precision . As new data becomes available, machine learning models will change over time . Greater Accessibility</a:t>
            </a:r>
            <a:endParaRPr lang="en-US" dirty="0">
              <a:latin typeface="Times New Roman" panose="02020603050405020304" charset="0"/>
              <a:cs typeface="Times New Roman" panose="02020603050405020304" charset="0"/>
            </a:endParaRPr>
          </a:p>
          <a:p>
            <a:pPr algn="just">
              <a:lnSpc>
                <a:spcPct val="110000"/>
              </a:lnSpc>
            </a:pPr>
            <a:r>
              <a:rPr lang="en-US" dirty="0">
                <a:latin typeface="Times New Roman" panose="02020603050405020304" charset="0"/>
                <a:cs typeface="Times New Roman" panose="02020603050405020304" charset="0"/>
                <a:sym typeface="+mn-ea"/>
              </a:rPr>
              <a:t>For small and medium-sized businesses, the chatbot will be an affordable option . Using text, speech, input will boost user engagement for a variety of people.</a:t>
            </a:r>
            <a:endParaRPr lang="en-GB" dirty="0">
              <a:latin typeface="Times New Roman" panose="02020603050405020304" charset="0"/>
              <a:cs typeface="Times New Roman" panose="02020603050405020304" charset="0"/>
            </a:endParaRPr>
          </a:p>
          <a:p>
            <a:pPr algn="just">
              <a:lnSpc>
                <a:spcPct val="110000"/>
              </a:lnSpc>
            </a:pPr>
            <a:endParaRPr lang="en-GB" dirty="0">
              <a:latin typeface="Times New Roman" panose="02020603050405020304" charset="0"/>
              <a:cs typeface="Times New Roman" panose="02020603050405020304" charset="0"/>
            </a:endParaRPr>
          </a:p>
          <a:p>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F6981-20E0-49D6-E2A5-D461835331CB}"/>
              </a:ext>
            </a:extLst>
          </p:cNvPr>
          <p:cNvSpPr>
            <a:spLocks noGrp="1"/>
          </p:cNvSpPr>
          <p:nvPr>
            <p:ph type="title"/>
          </p:nvPr>
        </p:nvSpPr>
        <p:spPr/>
        <p:txBody>
          <a:bodyPr/>
          <a:lstStyle/>
          <a:p>
            <a:r>
              <a:rPr lang="en-IN" dirty="0">
                <a:solidFill>
                  <a:schemeClr val="accent1"/>
                </a:solidFill>
              </a:rPr>
              <a:t>Algorithm</a:t>
            </a:r>
          </a:p>
        </p:txBody>
      </p:sp>
      <p:sp>
        <p:nvSpPr>
          <p:cNvPr id="3" name="Content Placeholder 2">
            <a:extLst>
              <a:ext uri="{FF2B5EF4-FFF2-40B4-BE49-F238E27FC236}">
                <a16:creationId xmlns:a16="http://schemas.microsoft.com/office/drawing/2014/main" id="{58F76865-9A4E-DACA-A2A9-EAFE98885EE3}"/>
              </a:ext>
            </a:extLst>
          </p:cNvPr>
          <p:cNvSpPr>
            <a:spLocks noGrp="1"/>
          </p:cNvSpPr>
          <p:nvPr>
            <p:ph idx="1"/>
          </p:nvPr>
        </p:nvSpPr>
        <p:spPr>
          <a:xfrm>
            <a:off x="812800" y="1192163"/>
            <a:ext cx="10668000" cy="4687528"/>
          </a:xfrm>
        </p:spPr>
        <p:txBody>
          <a:bodyPr>
            <a:normAutofit fontScale="32500" lnSpcReduction="20000"/>
          </a:bodyPr>
          <a:lstStyle/>
          <a:p>
            <a:pPr marL="6350" indent="-6350" algn="just">
              <a:lnSpc>
                <a:spcPct val="150000"/>
              </a:lnSpc>
              <a:spcAft>
                <a:spcPts val="1395"/>
              </a:spcAft>
            </a:pPr>
            <a:r>
              <a:rPr lang="en-IN" sz="4000" kern="100" dirty="0">
                <a:solidFill>
                  <a:srgbClr val="000000"/>
                </a:solidFill>
                <a:effectLst/>
                <a:latin typeface="Times New Roman" panose="02020603050405020304" pitchFamily="18" charset="0"/>
                <a:ea typeface="Times New Roman" panose="02020603050405020304" pitchFamily="18" charset="0"/>
              </a:rPr>
              <a:t>#include &lt;</a:t>
            </a:r>
            <a:r>
              <a:rPr lang="en-IN" sz="4000" kern="100" dirty="0" err="1">
                <a:solidFill>
                  <a:srgbClr val="000000"/>
                </a:solidFill>
                <a:effectLst/>
                <a:latin typeface="Times New Roman" panose="02020603050405020304" pitchFamily="18" charset="0"/>
                <a:ea typeface="Times New Roman" panose="02020603050405020304" pitchFamily="18" charset="0"/>
              </a:rPr>
              <a:t>stdio.h</a:t>
            </a:r>
            <a:r>
              <a:rPr lang="en-IN" sz="4000" kern="100" dirty="0">
                <a:solidFill>
                  <a:srgbClr val="000000"/>
                </a:solidFill>
                <a:effectLst/>
                <a:latin typeface="Times New Roman" panose="02020603050405020304" pitchFamily="18" charset="0"/>
                <a:ea typeface="Times New Roman" panose="02020603050405020304" pitchFamily="18" charset="0"/>
              </a:rPr>
              <a:t>&gt;</a:t>
            </a:r>
          </a:p>
          <a:p>
            <a:pPr marL="6350" indent="-6350" algn="just">
              <a:lnSpc>
                <a:spcPct val="150000"/>
              </a:lnSpc>
              <a:spcAft>
                <a:spcPts val="1395"/>
              </a:spcAft>
            </a:pPr>
            <a:r>
              <a:rPr lang="en-IN" sz="4000" kern="100" dirty="0">
                <a:solidFill>
                  <a:srgbClr val="000000"/>
                </a:solidFill>
                <a:effectLst/>
                <a:latin typeface="Times New Roman" panose="02020603050405020304" pitchFamily="18" charset="0"/>
                <a:ea typeface="Times New Roman" panose="02020603050405020304" pitchFamily="18" charset="0"/>
              </a:rPr>
              <a:t>#include &lt;</a:t>
            </a:r>
            <a:r>
              <a:rPr lang="en-IN" sz="4000" kern="100" dirty="0" err="1">
                <a:solidFill>
                  <a:srgbClr val="000000"/>
                </a:solidFill>
                <a:effectLst/>
                <a:latin typeface="Times New Roman" panose="02020603050405020304" pitchFamily="18" charset="0"/>
                <a:ea typeface="Times New Roman" panose="02020603050405020304" pitchFamily="18" charset="0"/>
              </a:rPr>
              <a:t>string.h</a:t>
            </a:r>
            <a:r>
              <a:rPr lang="en-IN" sz="4000" kern="100" dirty="0">
                <a:solidFill>
                  <a:srgbClr val="000000"/>
                </a:solidFill>
                <a:effectLst/>
                <a:latin typeface="Times New Roman" panose="02020603050405020304" pitchFamily="18" charset="0"/>
                <a:ea typeface="Times New Roman" panose="02020603050405020304" pitchFamily="18" charset="0"/>
              </a:rPr>
              <a:t>&gt;</a:t>
            </a:r>
          </a:p>
          <a:p>
            <a:pPr marL="6350" indent="-6350" algn="just">
              <a:lnSpc>
                <a:spcPct val="150000"/>
              </a:lnSpc>
              <a:spcAft>
                <a:spcPts val="1395"/>
              </a:spcAft>
            </a:pPr>
            <a:r>
              <a:rPr lang="en-IN" sz="4000" kern="100" dirty="0">
                <a:solidFill>
                  <a:srgbClr val="000000"/>
                </a:solidFill>
                <a:effectLst/>
                <a:latin typeface="Times New Roman" panose="02020603050405020304" pitchFamily="18" charset="0"/>
                <a:ea typeface="Times New Roman" panose="02020603050405020304" pitchFamily="18" charset="0"/>
              </a:rPr>
              <a:t>1.Start</a:t>
            </a:r>
          </a:p>
          <a:p>
            <a:pPr marL="6350" indent="-6350" algn="just">
              <a:lnSpc>
                <a:spcPct val="150000"/>
              </a:lnSpc>
              <a:spcAft>
                <a:spcPts val="1395"/>
              </a:spcAft>
            </a:pPr>
            <a:r>
              <a:rPr lang="en-IN" sz="4000" kern="100" dirty="0">
                <a:solidFill>
                  <a:srgbClr val="000000"/>
                </a:solidFill>
                <a:effectLst/>
                <a:latin typeface="Times New Roman" panose="02020603050405020304" pitchFamily="18" charset="0"/>
                <a:ea typeface="Times New Roman" panose="02020603050405020304" pitchFamily="18" charset="0"/>
              </a:rPr>
              <a:t>   Scroll through the items</a:t>
            </a:r>
          </a:p>
          <a:p>
            <a:pPr marL="6350" indent="-6350" algn="just">
              <a:lnSpc>
                <a:spcPct val="150000"/>
              </a:lnSpc>
              <a:spcAft>
                <a:spcPts val="1395"/>
              </a:spcAft>
            </a:pPr>
            <a:r>
              <a:rPr lang="en-IN" sz="4000" kern="100" dirty="0">
                <a:solidFill>
                  <a:srgbClr val="000000"/>
                </a:solidFill>
                <a:effectLst/>
                <a:latin typeface="Times New Roman" panose="02020603050405020304" pitchFamily="18" charset="0"/>
                <a:ea typeface="Times New Roman" panose="02020603050405020304" pitchFamily="18" charset="0"/>
              </a:rPr>
              <a:t>   Add to cart</a:t>
            </a:r>
          </a:p>
          <a:p>
            <a:pPr marL="6350" indent="-6350" algn="just">
              <a:lnSpc>
                <a:spcPct val="150000"/>
              </a:lnSpc>
              <a:spcAft>
                <a:spcPts val="1395"/>
              </a:spcAft>
            </a:pPr>
            <a:r>
              <a:rPr lang="en-IN" sz="4000" kern="100" dirty="0">
                <a:solidFill>
                  <a:srgbClr val="000000"/>
                </a:solidFill>
                <a:effectLst/>
                <a:latin typeface="Times New Roman" panose="02020603050405020304" pitchFamily="18" charset="0"/>
                <a:ea typeface="Times New Roman" panose="02020603050405020304" pitchFamily="18" charset="0"/>
              </a:rPr>
              <a:t>   Buy</a:t>
            </a:r>
          </a:p>
          <a:p>
            <a:pPr marL="6350" indent="-6350" algn="just">
              <a:lnSpc>
                <a:spcPct val="150000"/>
              </a:lnSpc>
              <a:spcAft>
                <a:spcPts val="1395"/>
              </a:spcAft>
            </a:pPr>
            <a:r>
              <a:rPr lang="en-IN" sz="4000" kern="100" dirty="0">
                <a:solidFill>
                  <a:srgbClr val="000000"/>
                </a:solidFill>
                <a:effectLst/>
                <a:latin typeface="Times New Roman" panose="02020603050405020304" pitchFamily="18" charset="0"/>
                <a:ea typeface="Times New Roman" panose="02020603050405020304" pitchFamily="18" charset="0"/>
              </a:rPr>
              <a:t>Step 2: Display the Homepage</a:t>
            </a:r>
          </a:p>
          <a:p>
            <a:pPr marL="6350" indent="-6350" algn="just">
              <a:lnSpc>
                <a:spcPct val="150000"/>
              </a:lnSpc>
              <a:spcAft>
                <a:spcPts val="1395"/>
              </a:spcAft>
            </a:pPr>
            <a:r>
              <a:rPr lang="en-IN" sz="4000" kern="100" dirty="0">
                <a:solidFill>
                  <a:srgbClr val="000000"/>
                </a:solidFill>
                <a:effectLst/>
                <a:latin typeface="Times New Roman" panose="02020603050405020304" pitchFamily="18" charset="0"/>
                <a:ea typeface="Times New Roman" panose="02020603050405020304" pitchFamily="18" charset="0"/>
              </a:rPr>
              <a:t>       if(chatbot is activated)</a:t>
            </a:r>
          </a:p>
          <a:p>
            <a:pPr marL="6350" indent="-6350" algn="just">
              <a:lnSpc>
                <a:spcPct val="150000"/>
              </a:lnSpc>
              <a:spcAft>
                <a:spcPts val="1395"/>
              </a:spcAft>
            </a:pPr>
            <a:r>
              <a:rPr lang="en-IN" sz="4000" kern="100" dirty="0">
                <a:solidFill>
                  <a:srgbClr val="000000"/>
                </a:solidFill>
                <a:effectLst/>
                <a:latin typeface="Times New Roman" panose="02020603050405020304" pitchFamily="18" charset="0"/>
                <a:ea typeface="Times New Roman" panose="02020603050405020304" pitchFamily="18" charset="0"/>
              </a:rPr>
              <a:t>       {</a:t>
            </a:r>
          </a:p>
          <a:p>
            <a:endParaRPr lang="en-IN" sz="3600" dirty="0"/>
          </a:p>
        </p:txBody>
      </p:sp>
    </p:spTree>
    <p:extLst>
      <p:ext uri="{BB962C8B-B14F-4D97-AF65-F5344CB8AC3E}">
        <p14:creationId xmlns:p14="http://schemas.microsoft.com/office/powerpoint/2010/main" val="2590405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D3C7084-CCBF-853F-FD0C-4CD11B0A2C71}"/>
              </a:ext>
            </a:extLst>
          </p:cNvPr>
          <p:cNvSpPr>
            <a:spLocks noGrp="1"/>
          </p:cNvSpPr>
          <p:nvPr>
            <p:ph idx="4294967295"/>
          </p:nvPr>
        </p:nvSpPr>
        <p:spPr>
          <a:xfrm>
            <a:off x="1524000" y="1143000"/>
            <a:ext cx="10668000" cy="4953000"/>
          </a:xfrm>
        </p:spPr>
        <p:txBody>
          <a:bodyPr>
            <a:normAutofit fontScale="25000" lnSpcReduction="20000"/>
          </a:bodyPr>
          <a:lstStyle/>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launch chatbot;</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Step 3: Handle User Input</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Ask the user for their choice</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Read the user's input (choice).</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Step 4: Chatbot Interaction</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1.If the user selects Option 1:</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Launch the chatbot.</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Print: "Chatbot Launched.</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2.Prompt the user to enter a question:</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Print: "Enter your question:"</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Read the user's input (query).</a:t>
            </a:r>
          </a:p>
          <a:p>
            <a:pPr marL="6350" indent="-6350" algn="just">
              <a:lnSpc>
                <a:spcPct val="150000"/>
              </a:lnSpc>
              <a:spcAft>
                <a:spcPts val="1395"/>
              </a:spcAft>
            </a:pPr>
            <a:endParaRPr lang="en-IN" dirty="0"/>
          </a:p>
        </p:txBody>
      </p:sp>
    </p:spTree>
    <p:extLst>
      <p:ext uri="{BB962C8B-B14F-4D97-AF65-F5344CB8AC3E}">
        <p14:creationId xmlns:p14="http://schemas.microsoft.com/office/powerpoint/2010/main" val="1168127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3B70BAD-D2BA-E63D-69F1-1FDC6907E16A}"/>
              </a:ext>
            </a:extLst>
          </p:cNvPr>
          <p:cNvSpPr>
            <a:spLocks noGrp="1"/>
          </p:cNvSpPr>
          <p:nvPr>
            <p:ph type="title"/>
          </p:nvPr>
        </p:nvSpPr>
        <p:spPr/>
        <p:txBody>
          <a:bodyPr/>
          <a:lstStyle/>
          <a:p>
            <a:endParaRPr lang="en-IN"/>
          </a:p>
        </p:txBody>
      </p:sp>
      <p:sp>
        <p:nvSpPr>
          <p:cNvPr id="8" name="Content Placeholder 7">
            <a:extLst>
              <a:ext uri="{FF2B5EF4-FFF2-40B4-BE49-F238E27FC236}">
                <a16:creationId xmlns:a16="http://schemas.microsoft.com/office/drawing/2014/main" id="{6F66ECDC-3982-072E-ED24-B58DF009D4FB}"/>
              </a:ext>
            </a:extLst>
          </p:cNvPr>
          <p:cNvSpPr>
            <a:spLocks noGrp="1"/>
          </p:cNvSpPr>
          <p:nvPr>
            <p:ph idx="1"/>
          </p:nvPr>
        </p:nvSpPr>
        <p:spPr/>
        <p:txBody>
          <a:bodyPr>
            <a:normAutofit fontScale="25000" lnSpcReduction="20000"/>
          </a:bodyPr>
          <a:lstStyle/>
          <a:p>
            <a:pPr marL="6350" indent="-6350" algn="just">
              <a:lnSpc>
                <a:spcPct val="150000"/>
              </a:lnSpc>
              <a:spcAft>
                <a:spcPts val="1395"/>
              </a:spcAft>
            </a:pPr>
            <a:r>
              <a:rPr lang="en-IN" sz="4000" kern="100" dirty="0">
                <a:solidFill>
                  <a:srgbClr val="000000"/>
                </a:solidFill>
                <a:effectLst/>
                <a:latin typeface="Times New Roman" panose="02020603050405020304" pitchFamily="18" charset="0"/>
                <a:ea typeface="Times New Roman" panose="02020603050405020304" pitchFamily="18" charset="0"/>
              </a:rPr>
              <a:t> </a:t>
            </a:r>
            <a:r>
              <a:rPr lang="en-IN" sz="4400" kern="100" dirty="0">
                <a:solidFill>
                  <a:srgbClr val="000000"/>
                </a:solidFill>
                <a:effectLst/>
                <a:latin typeface="Times New Roman" panose="02020603050405020304" pitchFamily="18" charset="0"/>
                <a:ea typeface="Times New Roman" panose="02020603050405020304" pitchFamily="18" charset="0"/>
              </a:rPr>
              <a:t>3.Initialize a variable found to 0 to track if the query exists in the database.</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Step 5: Query the Database</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1.Search for the user's query in the database:</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Loop through the database (</a:t>
            </a:r>
            <a:r>
              <a:rPr lang="en-IN" sz="4400" kern="100" dirty="0" err="1">
                <a:solidFill>
                  <a:srgbClr val="000000"/>
                </a:solidFill>
                <a:effectLst/>
                <a:latin typeface="Times New Roman" panose="02020603050405020304" pitchFamily="18" charset="0"/>
                <a:ea typeface="Times New Roman" panose="02020603050405020304" pitchFamily="18" charset="0"/>
              </a:rPr>
              <a:t>db</a:t>
            </a:r>
            <a:r>
              <a:rPr lang="en-IN" sz="4400" kern="100" dirty="0">
                <a:solidFill>
                  <a:srgbClr val="000000"/>
                </a:solidFill>
                <a:effectLst/>
                <a:latin typeface="Times New Roman" panose="02020603050405020304" pitchFamily="18" charset="0"/>
                <a:ea typeface="Times New Roman" panose="02020603050405020304" pitchFamily="18" charset="0"/>
              </a:rPr>
              <a:t>) using a for loop.</a:t>
            </a:r>
          </a:p>
          <a:p>
            <a:pPr marL="6350" indent="-6350" algn="just">
              <a:lnSpc>
                <a:spcPct val="150000"/>
              </a:lnSpc>
              <a:spcAft>
                <a:spcPts val="1395"/>
              </a:spcAft>
            </a:pPr>
            <a:r>
              <a:rPr lang="en-IN" sz="2400" kern="100" dirty="0">
                <a:solidFill>
                  <a:srgbClr val="000000"/>
                </a:solidFill>
                <a:effectLst/>
                <a:latin typeface="Times New Roman" panose="02020603050405020304" pitchFamily="18" charset="0"/>
                <a:ea typeface="Times New Roman" panose="02020603050405020304" pitchFamily="18" charset="0"/>
              </a:rPr>
              <a:t>               </a:t>
            </a:r>
            <a:r>
              <a:rPr lang="en-IN" sz="4400" kern="100" dirty="0">
                <a:solidFill>
                  <a:srgbClr val="000000"/>
                </a:solidFill>
                <a:effectLst/>
                <a:latin typeface="Times New Roman" panose="02020603050405020304" pitchFamily="18" charset="0"/>
                <a:ea typeface="Times New Roman" panose="02020603050405020304" pitchFamily="18" charset="0"/>
              </a:rPr>
              <a:t>If a match is found (</a:t>
            </a:r>
            <a:r>
              <a:rPr lang="en-IN" sz="4400" kern="100" dirty="0" err="1">
                <a:solidFill>
                  <a:srgbClr val="000000"/>
                </a:solidFill>
                <a:effectLst/>
                <a:latin typeface="Times New Roman" panose="02020603050405020304" pitchFamily="18" charset="0"/>
                <a:ea typeface="Times New Roman" panose="02020603050405020304" pitchFamily="18" charset="0"/>
              </a:rPr>
              <a:t>strcmp</a:t>
            </a:r>
            <a:r>
              <a:rPr lang="en-IN" sz="4400" kern="100" dirty="0">
                <a:solidFill>
                  <a:srgbClr val="000000"/>
                </a:solidFill>
                <a:effectLst/>
                <a:latin typeface="Times New Roman" panose="02020603050405020304" pitchFamily="18" charset="0"/>
                <a:ea typeface="Times New Roman" panose="02020603050405020304" pitchFamily="18" charset="0"/>
              </a:rPr>
              <a:t>(</a:t>
            </a:r>
            <a:r>
              <a:rPr lang="en-IN" sz="4400" kern="100" dirty="0" err="1">
                <a:solidFill>
                  <a:srgbClr val="000000"/>
                </a:solidFill>
                <a:effectLst/>
                <a:latin typeface="Times New Roman" panose="02020603050405020304" pitchFamily="18" charset="0"/>
                <a:ea typeface="Times New Roman" panose="02020603050405020304" pitchFamily="18" charset="0"/>
              </a:rPr>
              <a:t>db</a:t>
            </a:r>
            <a:r>
              <a:rPr lang="en-IN" sz="4400" kern="100" dirty="0">
                <a:solidFill>
                  <a:srgbClr val="000000"/>
                </a:solidFill>
                <a:effectLst/>
                <a:latin typeface="Times New Roman" panose="02020603050405020304" pitchFamily="18" charset="0"/>
                <a:ea typeface="Times New Roman" panose="02020603050405020304" pitchFamily="18" charset="0"/>
              </a:rPr>
              <a:t>[</a:t>
            </a:r>
            <a:r>
              <a:rPr lang="en-IN" sz="4400" kern="100" dirty="0" err="1">
                <a:solidFill>
                  <a:srgbClr val="000000"/>
                </a:solidFill>
                <a:effectLst/>
                <a:latin typeface="Times New Roman" panose="02020603050405020304" pitchFamily="18" charset="0"/>
                <a:ea typeface="Times New Roman" panose="02020603050405020304" pitchFamily="18" charset="0"/>
              </a:rPr>
              <a:t>i</a:t>
            </a:r>
            <a:r>
              <a:rPr lang="en-IN" sz="4400" kern="100" dirty="0">
                <a:solidFill>
                  <a:srgbClr val="000000"/>
                </a:solidFill>
                <a:effectLst/>
                <a:latin typeface="Times New Roman" panose="02020603050405020304" pitchFamily="18" charset="0"/>
                <a:ea typeface="Times New Roman" panose="02020603050405020304" pitchFamily="18" charset="0"/>
              </a:rPr>
              <a:t>].question, query) == 0)</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Set found to 1.</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Display the chatbot's response (</a:t>
            </a:r>
            <a:r>
              <a:rPr lang="en-IN" sz="4400" kern="100" dirty="0" err="1">
                <a:solidFill>
                  <a:srgbClr val="000000"/>
                </a:solidFill>
                <a:effectLst/>
                <a:latin typeface="Times New Roman" panose="02020603050405020304" pitchFamily="18" charset="0"/>
                <a:ea typeface="Times New Roman" panose="02020603050405020304" pitchFamily="18" charset="0"/>
              </a:rPr>
              <a:t>db</a:t>
            </a:r>
            <a:r>
              <a:rPr lang="en-IN" sz="4400" kern="100" dirty="0">
                <a:solidFill>
                  <a:srgbClr val="000000"/>
                </a:solidFill>
                <a:effectLst/>
                <a:latin typeface="Times New Roman" panose="02020603050405020304" pitchFamily="18" charset="0"/>
                <a:ea typeface="Times New Roman" panose="02020603050405020304" pitchFamily="18" charset="0"/>
              </a:rPr>
              <a:t>[</a:t>
            </a:r>
            <a:r>
              <a:rPr lang="en-IN" sz="4400" kern="100" dirty="0" err="1">
                <a:solidFill>
                  <a:srgbClr val="000000"/>
                </a:solidFill>
                <a:effectLst/>
                <a:latin typeface="Times New Roman" panose="02020603050405020304" pitchFamily="18" charset="0"/>
                <a:ea typeface="Times New Roman" panose="02020603050405020304" pitchFamily="18" charset="0"/>
              </a:rPr>
              <a:t>i</a:t>
            </a:r>
            <a:r>
              <a:rPr lang="en-IN" sz="4400" kern="100" dirty="0">
                <a:solidFill>
                  <a:srgbClr val="000000"/>
                </a:solidFill>
                <a:effectLst/>
                <a:latin typeface="Times New Roman" panose="02020603050405020304" pitchFamily="18" charset="0"/>
                <a:ea typeface="Times New Roman" panose="02020603050405020304" pitchFamily="18" charset="0"/>
              </a:rPr>
              <a:t>].response).</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Break out of the loop.</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2.If the query is not found (found == 0):</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Print: "Chatbot Response: Contact Administration."</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Add the unanswered query to the database:</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Copy the query into </a:t>
            </a:r>
            <a:r>
              <a:rPr lang="en-IN" sz="4400" kern="100" dirty="0" err="1">
                <a:solidFill>
                  <a:srgbClr val="000000"/>
                </a:solidFill>
                <a:effectLst/>
                <a:latin typeface="Times New Roman" panose="02020603050405020304" pitchFamily="18" charset="0"/>
                <a:ea typeface="Times New Roman" panose="02020603050405020304" pitchFamily="18" charset="0"/>
              </a:rPr>
              <a:t>db</a:t>
            </a:r>
            <a:r>
              <a:rPr lang="en-IN" sz="4400" kern="100" dirty="0">
                <a:solidFill>
                  <a:srgbClr val="000000"/>
                </a:solidFill>
                <a:effectLst/>
                <a:latin typeface="Times New Roman" panose="02020603050405020304" pitchFamily="18" charset="0"/>
                <a:ea typeface="Times New Roman" panose="02020603050405020304" pitchFamily="18" charset="0"/>
              </a:rPr>
              <a:t>[</a:t>
            </a:r>
            <a:r>
              <a:rPr lang="en-IN" sz="4400" kern="100" dirty="0" err="1">
                <a:solidFill>
                  <a:srgbClr val="000000"/>
                </a:solidFill>
                <a:effectLst/>
                <a:latin typeface="Times New Roman" panose="02020603050405020304" pitchFamily="18" charset="0"/>
                <a:ea typeface="Times New Roman" panose="02020603050405020304" pitchFamily="18" charset="0"/>
              </a:rPr>
              <a:t>db_size</a:t>
            </a:r>
            <a:r>
              <a:rPr lang="en-IN" sz="4400" kern="100" dirty="0">
                <a:solidFill>
                  <a:srgbClr val="000000"/>
                </a:solidFill>
                <a:effectLst/>
                <a:latin typeface="Times New Roman" panose="02020603050405020304" pitchFamily="18" charset="0"/>
                <a:ea typeface="Times New Roman" panose="02020603050405020304" pitchFamily="18" charset="0"/>
              </a:rPr>
              <a:t>].question.</a:t>
            </a:r>
          </a:p>
          <a:p>
            <a:pPr marL="6350" indent="-6350" algn="just">
              <a:lnSpc>
                <a:spcPct val="150000"/>
              </a:lnSpc>
              <a:spcAft>
                <a:spcPts val="1395"/>
              </a:spcAft>
            </a:pPr>
            <a:endParaRPr lang="en-IN" dirty="0"/>
          </a:p>
        </p:txBody>
      </p:sp>
    </p:spTree>
    <p:extLst>
      <p:ext uri="{BB962C8B-B14F-4D97-AF65-F5344CB8AC3E}">
        <p14:creationId xmlns:p14="http://schemas.microsoft.com/office/powerpoint/2010/main" val="1202011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12812-EDBE-9344-A667-00D5E2B5818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9FFE62-EAF5-2F2C-B5B6-03F2D070CCCF}"/>
              </a:ext>
            </a:extLst>
          </p:cNvPr>
          <p:cNvSpPr>
            <a:spLocks noGrp="1"/>
          </p:cNvSpPr>
          <p:nvPr>
            <p:ph idx="1"/>
          </p:nvPr>
        </p:nvSpPr>
        <p:spPr/>
        <p:txBody>
          <a:bodyPr>
            <a:normAutofit fontScale="25000" lnSpcReduction="20000"/>
          </a:bodyPr>
          <a:lstStyle/>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Set the response for this query as "Pending further investigation."</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Increment </a:t>
            </a:r>
            <a:r>
              <a:rPr lang="en-IN" sz="4400" kern="100" dirty="0" err="1">
                <a:solidFill>
                  <a:srgbClr val="000000"/>
                </a:solidFill>
                <a:effectLst/>
                <a:latin typeface="Times New Roman" panose="02020603050405020304" pitchFamily="18" charset="0"/>
                <a:ea typeface="Times New Roman" panose="02020603050405020304" pitchFamily="18" charset="0"/>
              </a:rPr>
              <a:t>db_size</a:t>
            </a:r>
            <a:r>
              <a:rPr lang="en-IN" sz="4400" kern="100" dirty="0">
                <a:solidFill>
                  <a:srgbClr val="000000"/>
                </a:solidFill>
                <a:effectLst/>
                <a:latin typeface="Times New Roman" panose="02020603050405020304" pitchFamily="18" charset="0"/>
                <a:ea typeface="Times New Roman" panose="02020603050405020304" pitchFamily="18" charset="0"/>
              </a:rPr>
              <a:t> to reflect the new entry.</a:t>
            </a:r>
          </a:p>
          <a:p>
            <a:pPr marL="6350" indent="-6350" algn="just">
              <a:lnSpc>
                <a:spcPct val="150000"/>
              </a:lnSpc>
              <a:spcBef>
                <a:spcPts val="1200"/>
              </a:spcBef>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Print: "Unanswered query added to the database."</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step 6:Loop</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1.If a match is found (</a:t>
            </a:r>
            <a:r>
              <a:rPr lang="en-IN" sz="4400" kern="100" dirty="0" err="1">
                <a:solidFill>
                  <a:srgbClr val="000000"/>
                </a:solidFill>
                <a:effectLst/>
                <a:latin typeface="Times New Roman" panose="02020603050405020304" pitchFamily="18" charset="0"/>
                <a:ea typeface="Times New Roman" panose="02020603050405020304" pitchFamily="18" charset="0"/>
              </a:rPr>
              <a:t>strcmp</a:t>
            </a:r>
            <a:r>
              <a:rPr lang="en-IN" sz="4400" kern="100" dirty="0">
                <a:solidFill>
                  <a:srgbClr val="000000"/>
                </a:solidFill>
                <a:effectLst/>
                <a:latin typeface="Times New Roman" panose="02020603050405020304" pitchFamily="18" charset="0"/>
                <a:ea typeface="Times New Roman" panose="02020603050405020304" pitchFamily="18" charset="0"/>
              </a:rPr>
              <a:t>(</a:t>
            </a:r>
            <a:r>
              <a:rPr lang="en-IN" sz="4400" kern="100" dirty="0" err="1">
                <a:solidFill>
                  <a:srgbClr val="000000"/>
                </a:solidFill>
                <a:effectLst/>
                <a:latin typeface="Times New Roman" panose="02020603050405020304" pitchFamily="18" charset="0"/>
                <a:ea typeface="Times New Roman" panose="02020603050405020304" pitchFamily="18" charset="0"/>
              </a:rPr>
              <a:t>db</a:t>
            </a:r>
            <a:r>
              <a:rPr lang="en-IN" sz="4400" kern="100" dirty="0">
                <a:solidFill>
                  <a:srgbClr val="000000"/>
                </a:solidFill>
                <a:effectLst/>
                <a:latin typeface="Times New Roman" panose="02020603050405020304" pitchFamily="18" charset="0"/>
                <a:ea typeface="Times New Roman" panose="02020603050405020304" pitchFamily="18" charset="0"/>
              </a:rPr>
              <a:t>[</a:t>
            </a:r>
            <a:r>
              <a:rPr lang="en-IN" sz="4400" kern="100" dirty="0" err="1">
                <a:solidFill>
                  <a:srgbClr val="000000"/>
                </a:solidFill>
                <a:effectLst/>
                <a:latin typeface="Times New Roman" panose="02020603050405020304" pitchFamily="18" charset="0"/>
                <a:ea typeface="Times New Roman" panose="02020603050405020304" pitchFamily="18" charset="0"/>
              </a:rPr>
              <a:t>i</a:t>
            </a:r>
            <a:r>
              <a:rPr lang="en-IN" sz="4400" kern="100" dirty="0">
                <a:solidFill>
                  <a:srgbClr val="000000"/>
                </a:solidFill>
                <a:effectLst/>
                <a:latin typeface="Times New Roman" panose="02020603050405020304" pitchFamily="18" charset="0"/>
                <a:ea typeface="Times New Roman" panose="02020603050405020304" pitchFamily="18" charset="0"/>
              </a:rPr>
              <a:t>].question, query) == 0):</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Set found to 1.</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Display the chatbot's response (</a:t>
            </a:r>
            <a:r>
              <a:rPr lang="en-IN" sz="4400" kern="100" dirty="0" err="1">
                <a:solidFill>
                  <a:srgbClr val="000000"/>
                </a:solidFill>
                <a:effectLst/>
                <a:latin typeface="Times New Roman" panose="02020603050405020304" pitchFamily="18" charset="0"/>
                <a:ea typeface="Times New Roman" panose="02020603050405020304" pitchFamily="18" charset="0"/>
              </a:rPr>
              <a:t>db</a:t>
            </a:r>
            <a:r>
              <a:rPr lang="en-IN" sz="4400" kern="100" dirty="0">
                <a:solidFill>
                  <a:srgbClr val="000000"/>
                </a:solidFill>
                <a:effectLst/>
                <a:latin typeface="Times New Roman" panose="02020603050405020304" pitchFamily="18" charset="0"/>
                <a:ea typeface="Times New Roman" panose="02020603050405020304" pitchFamily="18" charset="0"/>
              </a:rPr>
              <a:t>[</a:t>
            </a:r>
            <a:r>
              <a:rPr lang="en-IN" sz="4400" kern="100" dirty="0" err="1">
                <a:solidFill>
                  <a:srgbClr val="000000"/>
                </a:solidFill>
                <a:effectLst/>
                <a:latin typeface="Times New Roman" panose="02020603050405020304" pitchFamily="18" charset="0"/>
                <a:ea typeface="Times New Roman" panose="02020603050405020304" pitchFamily="18" charset="0"/>
              </a:rPr>
              <a:t>i</a:t>
            </a:r>
            <a:r>
              <a:rPr lang="en-IN" sz="4400" kern="100" dirty="0">
                <a:solidFill>
                  <a:srgbClr val="000000"/>
                </a:solidFill>
                <a:effectLst/>
                <a:latin typeface="Times New Roman" panose="02020603050405020304" pitchFamily="18" charset="0"/>
                <a:ea typeface="Times New Roman" panose="02020603050405020304" pitchFamily="18" charset="0"/>
              </a:rPr>
              <a:t>].response).</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Break out of the loop.</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2.If the query is not found (found == 0):</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Print: "Chatbot Response: Contact Administration."</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Add the unanswered query to the database:</a:t>
            </a:r>
          </a:p>
          <a:p>
            <a:pPr marL="6350" indent="-6350" algn="just">
              <a:lnSpc>
                <a:spcPct val="150000"/>
              </a:lnSpc>
              <a:spcAft>
                <a:spcPts val="1395"/>
              </a:spcAft>
            </a:pPr>
            <a:endParaRPr lang="en-IN" dirty="0"/>
          </a:p>
        </p:txBody>
      </p:sp>
    </p:spTree>
    <p:extLst>
      <p:ext uri="{BB962C8B-B14F-4D97-AF65-F5344CB8AC3E}">
        <p14:creationId xmlns:p14="http://schemas.microsoft.com/office/powerpoint/2010/main" val="1448577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A740-019F-50C9-9D9C-36C1973084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4C65F0-515D-0771-9E1E-C7F718BDD6BA}"/>
              </a:ext>
            </a:extLst>
          </p:cNvPr>
          <p:cNvSpPr>
            <a:spLocks noGrp="1"/>
          </p:cNvSpPr>
          <p:nvPr>
            <p:ph idx="1"/>
          </p:nvPr>
        </p:nvSpPr>
        <p:spPr/>
        <p:txBody>
          <a:bodyPr>
            <a:normAutofit fontScale="25000" lnSpcReduction="20000"/>
          </a:bodyPr>
          <a:lstStyle/>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Copy the query into </a:t>
            </a:r>
            <a:r>
              <a:rPr lang="en-IN" sz="4400" kern="100" dirty="0" err="1">
                <a:solidFill>
                  <a:srgbClr val="000000"/>
                </a:solidFill>
                <a:effectLst/>
                <a:latin typeface="Times New Roman" panose="02020603050405020304" pitchFamily="18" charset="0"/>
                <a:ea typeface="Times New Roman" panose="02020603050405020304" pitchFamily="18" charset="0"/>
              </a:rPr>
              <a:t>db</a:t>
            </a:r>
            <a:r>
              <a:rPr lang="en-IN" sz="4400" kern="100" dirty="0">
                <a:solidFill>
                  <a:srgbClr val="000000"/>
                </a:solidFill>
                <a:effectLst/>
                <a:latin typeface="Times New Roman" panose="02020603050405020304" pitchFamily="18" charset="0"/>
                <a:ea typeface="Times New Roman" panose="02020603050405020304" pitchFamily="18" charset="0"/>
              </a:rPr>
              <a:t>[</a:t>
            </a:r>
            <a:r>
              <a:rPr lang="en-IN" sz="4400" kern="100" dirty="0" err="1">
                <a:solidFill>
                  <a:srgbClr val="000000"/>
                </a:solidFill>
                <a:effectLst/>
                <a:latin typeface="Times New Roman" panose="02020603050405020304" pitchFamily="18" charset="0"/>
                <a:ea typeface="Times New Roman" panose="02020603050405020304" pitchFamily="18" charset="0"/>
              </a:rPr>
              <a:t>db_size</a:t>
            </a:r>
            <a:r>
              <a:rPr lang="en-IN" sz="4400" kern="100" dirty="0">
                <a:solidFill>
                  <a:srgbClr val="000000"/>
                </a:solidFill>
                <a:effectLst/>
                <a:latin typeface="Times New Roman" panose="02020603050405020304" pitchFamily="18" charset="0"/>
                <a:ea typeface="Times New Roman" panose="02020603050405020304" pitchFamily="18" charset="0"/>
              </a:rPr>
              <a:t>].question.</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Set the response for this query as "Pending further investigation."</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Increment </a:t>
            </a:r>
            <a:r>
              <a:rPr lang="en-IN" sz="4400" kern="100" dirty="0" err="1">
                <a:solidFill>
                  <a:srgbClr val="000000"/>
                </a:solidFill>
                <a:effectLst/>
                <a:latin typeface="Times New Roman" panose="02020603050405020304" pitchFamily="18" charset="0"/>
                <a:ea typeface="Times New Roman" panose="02020603050405020304" pitchFamily="18" charset="0"/>
              </a:rPr>
              <a:t>db_size</a:t>
            </a:r>
            <a:r>
              <a:rPr lang="en-IN" sz="4400" kern="100" dirty="0">
                <a:solidFill>
                  <a:srgbClr val="000000"/>
                </a:solidFill>
                <a:effectLst/>
                <a:latin typeface="Times New Roman" panose="02020603050405020304" pitchFamily="18" charset="0"/>
                <a:ea typeface="Times New Roman" panose="02020603050405020304" pitchFamily="18" charset="0"/>
              </a:rPr>
              <a:t> to reflect the new entry.</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Print: "Unanswered query added to the database."</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Step 7: Close Chatbot or Exit Program</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1.If the user selects Option 2:</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Print: "Chatbot Closed. Exiting Program..."</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Set running to 0 to exit the loop.</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step 8: If the user provides an invalid input:</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Print: "Invalid Choice. Please try again."</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step 9:Exit the loop</a:t>
            </a:r>
          </a:p>
          <a:p>
            <a:pPr marL="6350" indent="-6350" algn="just">
              <a:lnSpc>
                <a:spcPct val="150000"/>
              </a:lnSpc>
              <a:spcAft>
                <a:spcPts val="1395"/>
              </a:spcAft>
            </a:pPr>
            <a:endParaRPr lang="en-IN" dirty="0"/>
          </a:p>
        </p:txBody>
      </p:sp>
    </p:spTree>
    <p:extLst>
      <p:ext uri="{BB962C8B-B14F-4D97-AF65-F5344CB8AC3E}">
        <p14:creationId xmlns:p14="http://schemas.microsoft.com/office/powerpoint/2010/main" val="2103768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7E869-A20D-5466-B5BD-77868310F9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D98524-F948-C4B4-9547-7D8654AEE8FB}"/>
              </a:ext>
            </a:extLst>
          </p:cNvPr>
          <p:cNvSpPr>
            <a:spLocks noGrp="1"/>
          </p:cNvSpPr>
          <p:nvPr>
            <p:ph idx="1"/>
          </p:nvPr>
        </p:nvSpPr>
        <p:spPr/>
        <p:txBody>
          <a:bodyPr>
            <a:normAutofit/>
          </a:bodyPr>
          <a:lstStyle/>
          <a:p>
            <a:pPr marL="6350" indent="-6350" algn="just">
              <a:lnSpc>
                <a:spcPct val="150000"/>
              </a:lnSpc>
              <a:spcAft>
                <a:spcPts val="1395"/>
              </a:spcAft>
            </a:pPr>
            <a:r>
              <a:rPr lang="en-IN" sz="1100" kern="100" dirty="0">
                <a:solidFill>
                  <a:srgbClr val="000000"/>
                </a:solidFill>
                <a:effectLst/>
                <a:latin typeface="Times New Roman" panose="02020603050405020304" pitchFamily="18" charset="0"/>
                <a:ea typeface="Times New Roman" panose="02020603050405020304" pitchFamily="18" charset="0"/>
              </a:rPr>
              <a:t> Print: "Server Shut Down."</a:t>
            </a:r>
          </a:p>
          <a:p>
            <a:pPr marL="6350" indent="-6350" algn="just">
              <a:lnSpc>
                <a:spcPct val="150000"/>
              </a:lnSpc>
              <a:spcAft>
                <a:spcPts val="1395"/>
              </a:spcAft>
            </a:pPr>
            <a:r>
              <a:rPr lang="en-IN" sz="1100" kern="100" dirty="0">
                <a:solidFill>
                  <a:srgbClr val="000000"/>
                </a:solidFill>
                <a:effectLst/>
                <a:latin typeface="Times New Roman" panose="02020603050405020304" pitchFamily="18" charset="0"/>
                <a:ea typeface="Times New Roman" panose="02020603050405020304" pitchFamily="18" charset="0"/>
              </a:rPr>
              <a:t>step 10: close the chatbot</a:t>
            </a:r>
          </a:p>
          <a:p>
            <a:pPr marL="6350" indent="-6350" algn="just">
              <a:lnSpc>
                <a:spcPct val="150000"/>
              </a:lnSpc>
              <a:spcAft>
                <a:spcPts val="1395"/>
              </a:spcAft>
            </a:pPr>
            <a:r>
              <a:rPr lang="en-IN" sz="1100" kern="100" dirty="0">
                <a:solidFill>
                  <a:srgbClr val="000000"/>
                </a:solidFill>
                <a:effectLst/>
                <a:latin typeface="Times New Roman" panose="02020603050405020304" pitchFamily="18" charset="0"/>
                <a:ea typeface="Times New Roman" panose="02020603050405020304" pitchFamily="18" charset="0"/>
              </a:rPr>
              <a:t>        else{</a:t>
            </a:r>
          </a:p>
          <a:p>
            <a:pPr marL="6350" indent="-6350" algn="just">
              <a:lnSpc>
                <a:spcPct val="150000"/>
              </a:lnSpc>
              <a:spcAft>
                <a:spcPts val="1395"/>
              </a:spcAft>
            </a:pPr>
            <a:r>
              <a:rPr lang="en-IN" sz="1100" kern="100" dirty="0">
                <a:solidFill>
                  <a:srgbClr val="000000"/>
                </a:solidFill>
                <a:effectLst/>
                <a:latin typeface="Times New Roman" panose="02020603050405020304" pitchFamily="18" charset="0"/>
                <a:ea typeface="Times New Roman" panose="02020603050405020304" pitchFamily="18" charset="0"/>
              </a:rPr>
              <a:t>            continue shopping;</a:t>
            </a:r>
          </a:p>
          <a:p>
            <a:pPr marL="6350" indent="-6350" algn="just">
              <a:lnSpc>
                <a:spcPct val="150000"/>
              </a:lnSpc>
              <a:spcAft>
                <a:spcPts val="1395"/>
              </a:spcAft>
            </a:pPr>
            <a:r>
              <a:rPr lang="en-IN" sz="1100" kern="100" dirty="0">
                <a:solidFill>
                  <a:srgbClr val="000000"/>
                </a:solidFill>
                <a:effectLst/>
                <a:latin typeface="Times New Roman" panose="02020603050405020304" pitchFamily="18" charset="0"/>
                <a:ea typeface="Times New Roman" panose="02020603050405020304" pitchFamily="18" charset="0"/>
              </a:rPr>
              <a:t>            }</a:t>
            </a:r>
          </a:p>
          <a:p>
            <a:pPr marL="6350" indent="-6350" algn="just">
              <a:lnSpc>
                <a:spcPct val="150000"/>
              </a:lnSpc>
              <a:spcAft>
                <a:spcPts val="1395"/>
              </a:spcAft>
            </a:pPr>
            <a:r>
              <a:rPr lang="en-IN" sz="1100" kern="100" dirty="0">
                <a:solidFill>
                  <a:srgbClr val="000000"/>
                </a:solidFill>
                <a:effectLst/>
                <a:latin typeface="Times New Roman" panose="02020603050405020304" pitchFamily="18" charset="0"/>
                <a:ea typeface="Times New Roman" panose="02020603050405020304" pitchFamily="18" charset="0"/>
              </a:rPr>
              <a:t> </a:t>
            </a:r>
          </a:p>
          <a:p>
            <a:pPr marL="6350" indent="-6350" algn="just">
              <a:lnSpc>
                <a:spcPct val="150000"/>
              </a:lnSpc>
              <a:spcAft>
                <a:spcPts val="1395"/>
              </a:spcAft>
            </a:pPr>
            <a:r>
              <a:rPr lang="en-IN" sz="1100" kern="100" dirty="0">
                <a:solidFill>
                  <a:srgbClr val="000000"/>
                </a:solidFill>
                <a:effectLst/>
                <a:latin typeface="Times New Roman" panose="02020603050405020304" pitchFamily="18" charset="0"/>
                <a:ea typeface="Times New Roman" panose="02020603050405020304" pitchFamily="18" charset="0"/>
              </a:rPr>
              <a:t>        END</a:t>
            </a:r>
            <a:endParaRPr lang="en-IN" sz="1100" dirty="0"/>
          </a:p>
        </p:txBody>
      </p:sp>
    </p:spTree>
    <p:extLst>
      <p:ext uri="{BB962C8B-B14F-4D97-AF65-F5344CB8AC3E}">
        <p14:creationId xmlns:p14="http://schemas.microsoft.com/office/powerpoint/2010/main" val="762130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a:lnSpc>
                <a:spcPct val="120000"/>
              </a:lnSpc>
            </a:pPr>
            <a:r>
              <a:rPr lang="en-GB" dirty="0">
                <a:latin typeface="Times New Roman" panose="02020603050405020304" charset="0"/>
                <a:cs typeface="Times New Roman" panose="02020603050405020304" charset="0"/>
                <a:sym typeface="+mn-ea"/>
              </a:rPr>
              <a:t>The contribution is the development of a customer support chatbot using machine learning (ML) and natural language processing (NLP) in Python. While there are various chatbots available—both rule-based and self-learning—many are underutilized in the customer service domain. Rule-based chatbots tend to be rigid and struggle to comprehend the nuances of customer inquiries, such as context or slang. In contrast, self-learning chatbots utilize ML and NLP to understand and respond to diverse queries more effectively. This adaptability not only allows for immediate access to information but also enhances user satisfaction by providing personalized interactions. Moreover, these chatbots can operate around the clock, reducing wait times and freeing human agents to tackle more complex issues</a:t>
            </a:r>
            <a:endParaRPr lang="en-GB" dirty="0">
              <a:latin typeface="Times New Roman" panose="02020603050405020304" charset="0"/>
              <a:cs typeface="Times New Roman" panose="02020603050405020304" charset="0"/>
            </a:endParaRPr>
          </a:p>
          <a:p>
            <a:pPr>
              <a:lnSpc>
                <a:spcPct val="120000"/>
              </a:lnSpc>
            </a:pP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762000" y="1559560"/>
            <a:ext cx="10668000" cy="360616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r>
              <a:rPr lang="en-US" dirty="0">
                <a:latin typeface="Cambria" panose="02040503050406030204" pitchFamily="18" charset="0"/>
                <a:ea typeface="Cambria" panose="02040503050406030204" pitchFamily="18" charset="0"/>
                <a:hlinkClick r:id="rId3"/>
              </a:rPr>
              <a:t>https://github.com/navii354/CUSTOMER-SUPPORT-CHATBOT-WITH-ML</a:t>
            </a: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lnSpcReduction="10000"/>
          </a:bodyPr>
          <a:lstStyle/>
          <a:p>
            <a:pPr algn="just">
              <a:lnSpc>
                <a:spcPct val="120000"/>
              </a:lnSpc>
              <a:buFont typeface="Wingdings" panose="05000000000000000000" charset="0"/>
              <a:buChar char="Ø"/>
            </a:pPr>
            <a:r>
              <a:rPr lang="en-GB">
                <a:sym typeface="+mn-ea"/>
              </a:rPr>
              <a:t>In customer support, chatbot by using machine learning customer can</a:t>
            </a:r>
            <a:r>
              <a:rPr lang="en-US" altLang="en-GB">
                <a:sym typeface="+mn-ea"/>
              </a:rPr>
              <a:t> </a:t>
            </a:r>
            <a:r>
              <a:rPr lang="en-GB">
                <a:sym typeface="+mn-ea"/>
              </a:rPr>
              <a:t>converse by a chatbot and acquire the query intent information.</a:t>
            </a:r>
            <a:endParaRPr lang="en-GB"/>
          </a:p>
          <a:p>
            <a:pPr algn="just">
              <a:lnSpc>
                <a:spcPct val="120000"/>
              </a:lnSpc>
              <a:buFont typeface="Wingdings" panose="05000000000000000000" charset="0"/>
              <a:buChar char="Ø"/>
            </a:pPr>
            <a:r>
              <a:rPr lang="en-GB">
                <a:sym typeface="+mn-ea"/>
              </a:rPr>
              <a:t>With the enhancement</a:t>
            </a:r>
            <a:r>
              <a:rPr lang="en-US" altLang="en-GB">
                <a:sym typeface="+mn-ea"/>
              </a:rPr>
              <a:t> </a:t>
            </a:r>
            <a:r>
              <a:rPr lang="en-GB">
                <a:sym typeface="+mn-ea"/>
              </a:rPr>
              <a:t>of globalization and industrialization, it becomes a problem for enterprises to interact</a:t>
            </a:r>
            <a:r>
              <a:rPr lang="en-US" altLang="en-GB">
                <a:sym typeface="+mn-ea"/>
              </a:rPr>
              <a:t> </a:t>
            </a:r>
            <a:r>
              <a:rPr lang="en-GB">
                <a:sym typeface="+mn-ea"/>
              </a:rPr>
              <a:t>with the customer and listen to their difficulties to a big extent.</a:t>
            </a:r>
            <a:endParaRPr lang="en-GB"/>
          </a:p>
          <a:p>
            <a:pPr algn="just">
              <a:lnSpc>
                <a:spcPct val="120000"/>
              </a:lnSpc>
              <a:buFont typeface="Wingdings" panose="05000000000000000000" charset="0"/>
              <a:buChar char="Ø"/>
            </a:pPr>
            <a:r>
              <a:rPr lang="en-GB">
                <a:sym typeface="+mn-ea"/>
              </a:rPr>
              <a:t> Chatbots make ease</a:t>
            </a:r>
            <a:r>
              <a:rPr lang="en-US" altLang="en-GB">
                <a:sym typeface="+mn-ea"/>
              </a:rPr>
              <a:t> </a:t>
            </a:r>
            <a:r>
              <a:rPr lang="en-GB">
                <a:sym typeface="+mn-ea"/>
              </a:rPr>
              <a:t>the pain that the industries nowadays facing. </a:t>
            </a:r>
            <a:endParaRPr lang="en-GB"/>
          </a:p>
          <a:p>
            <a:pPr algn="just">
              <a:lnSpc>
                <a:spcPct val="120000"/>
              </a:lnSpc>
              <a:buFont typeface="Wingdings" panose="05000000000000000000" charset="0"/>
              <a:buChar char="Ø"/>
            </a:pPr>
            <a:r>
              <a:rPr lang="en-GB">
                <a:sym typeface="+mn-ea"/>
              </a:rPr>
              <a:t>The aim of this chatbot is to support</a:t>
            </a:r>
            <a:r>
              <a:rPr lang="en-US" altLang="en-GB">
                <a:sym typeface="+mn-ea"/>
              </a:rPr>
              <a:t> </a:t>
            </a:r>
            <a:r>
              <a:rPr lang="en-GB">
                <a:sym typeface="+mn-ea"/>
              </a:rPr>
              <a:t>and reply to the client by giving him/her the relevant intent depending on the query</a:t>
            </a:r>
            <a:r>
              <a:rPr lang="en-US" altLang="en-GB">
                <a:sym typeface="+mn-ea"/>
              </a:rPr>
              <a:t> </a:t>
            </a:r>
            <a:r>
              <a:rPr lang="en-GB">
                <a:sym typeface="+mn-ea"/>
              </a:rPr>
              <a:t>request from the customers.</a:t>
            </a:r>
            <a:endParaRPr lang="en-GB"/>
          </a:p>
          <a:p>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r>
              <a:rPr lang="en-IN" dirty="0">
                <a:sym typeface="+mn-ea"/>
              </a:rPr>
              <a:t> Customer Support Chatbot Using Machine Learning </a:t>
            </a:r>
            <a:r>
              <a:rPr lang="en-IN" dirty="0">
                <a:sym typeface="+mn-ea"/>
                <a:hlinkClick r:id="rId2"/>
              </a:rPr>
              <a:t>https://www.researchgate.net/publication/343980800_Customer_Support_Chatbot_Using_Machine_Learning</a:t>
            </a:r>
            <a:r>
              <a:rPr lang="en-IN" dirty="0">
                <a:sym typeface="+mn-ea"/>
              </a:rPr>
              <a:t> </a:t>
            </a:r>
          </a:p>
          <a:p>
            <a:r>
              <a:rPr lang="en-GB">
                <a:sym typeface="+mn-ea"/>
              </a:rPr>
              <a:t>Yordanov, V.: Introduction to NLP for text. </a:t>
            </a:r>
            <a:r>
              <a:rPr lang="en-GB" u="sng">
                <a:sym typeface="+mn-ea"/>
                <a:hlinkClick r:id="rId3" action="ppaction://hlinkfile"/>
              </a:rPr>
              <a:t>https://towardsdatascience.com/introduction-to-natural-language-processing-for-text-df845750fb63</a:t>
            </a:r>
            <a:endParaRPr lang="en-GB" u="sng"/>
          </a:p>
          <a:p>
            <a:r>
              <a:rPr lang="en-US" dirty="0">
                <a:sym typeface="+mn-ea"/>
              </a:rPr>
              <a:t>Customer Support Chatbot with ML Research paper </a:t>
            </a:r>
            <a:r>
              <a:rPr lang="en-US" dirty="0">
                <a:sym typeface="+mn-ea"/>
                <a:hlinkClick r:id="rId4"/>
              </a:rPr>
              <a:t>https://www.ijrte.org/wp- content/uploads/papers/v8i1S3/A10170681S319.pdf</a:t>
            </a:r>
            <a:r>
              <a:rPr lang="en-US" dirty="0">
                <a:sym typeface="+mn-ea"/>
              </a:rPr>
              <a:t> </a:t>
            </a:r>
            <a:endParaRPr lang="en-GB"/>
          </a:p>
          <a:p>
            <a:r>
              <a:rPr lang="en-IN" dirty="0" err="1">
                <a:sym typeface="+mn-ea"/>
              </a:rPr>
              <a:t>Ollama</a:t>
            </a:r>
            <a:r>
              <a:rPr lang="en-IN" dirty="0">
                <a:sym typeface="+mn-ea"/>
              </a:rPr>
              <a:t> </a:t>
            </a:r>
            <a:r>
              <a:rPr lang="en-IN" dirty="0">
                <a:sym typeface="+mn-ea"/>
                <a:hlinkClick r:id="rId5"/>
              </a:rPr>
              <a:t>https://www.analyticsvidhya.com/blog/2023/10/a-step-by-step-guide-to-pdf-chatbots-with-langchain-and-ollama/</a:t>
            </a:r>
            <a:endParaRPr lang="en-GB"/>
          </a:p>
          <a:p>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mapping with SDG</a:t>
            </a:r>
            <a:endParaRPr lang="en-IN" dirty="0"/>
          </a:p>
        </p:txBody>
      </p:sp>
      <p:sp>
        <p:nvSpPr>
          <p:cNvPr id="4" name="AutoShape 2" descr="Image preview"/>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8" name="Picture 7"/>
          <p:cNvPicPr>
            <a:picLocks noChangeAspect="1"/>
          </p:cNvPicPr>
          <p:nvPr/>
        </p:nvPicPr>
        <p:blipFill>
          <a:blip r:embed="rId2"/>
          <a:stretch>
            <a:fillRect/>
          </a:stretch>
        </p:blipFill>
        <p:spPr>
          <a:xfrm>
            <a:off x="6895465" y="1307465"/>
            <a:ext cx="4404995" cy="4062730"/>
          </a:xfrm>
          <a:prstGeom prst="rect">
            <a:avLst/>
          </a:prstGeom>
        </p:spPr>
      </p:pic>
      <p:sp>
        <p:nvSpPr>
          <p:cNvPr id="3" name="Text Box 2"/>
          <p:cNvSpPr txBox="1"/>
          <p:nvPr/>
        </p:nvSpPr>
        <p:spPr>
          <a:xfrm>
            <a:off x="648335" y="1752600"/>
            <a:ext cx="6893560" cy="310769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The Project work carried out here is mapped to SDG-9 </a:t>
            </a:r>
          </a:p>
          <a:p>
            <a:endParaRPr lang="en-US" sz="2800">
              <a:latin typeface="Times New Roman" panose="02020603050405020304" charset="0"/>
              <a:cs typeface="Times New Roman" panose="02020603050405020304" charset="0"/>
            </a:endParaRPr>
          </a:p>
          <a:p>
            <a:r>
              <a:rPr lang="en-US" sz="2800" b="1">
                <a:latin typeface="Times New Roman" panose="02020603050405020304" charset="0"/>
                <a:cs typeface="Times New Roman" panose="02020603050405020304" charset="0"/>
              </a:rPr>
              <a:t>industry,innovation and infrastructure:</a:t>
            </a:r>
          </a:p>
          <a:p>
            <a:pPr algn="l"/>
            <a:r>
              <a:rPr lang="en-US" sz="2800">
                <a:latin typeface="Times New Roman" panose="02020603050405020304" charset="0"/>
                <a:cs typeface="Times New Roman" panose="02020603050405020304" charset="0"/>
              </a:rPr>
              <a:t>A chatbot can enhance business operations </a:t>
            </a:r>
          </a:p>
          <a:p>
            <a:pPr algn="l"/>
            <a:r>
              <a:rPr lang="en-US" sz="2800">
                <a:latin typeface="Times New Roman" panose="02020603050405020304" charset="0"/>
                <a:cs typeface="Times New Roman" panose="02020603050405020304" charset="0"/>
              </a:rPr>
              <a:t>and customer service efficiency through   innovation.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p:cNvGraphicFramePr>
            <a:graphicFrameLocks noGrp="1"/>
          </p:cNvGraphicFramePr>
          <p:nvPr>
            <p:ph idx="1"/>
          </p:nvPr>
        </p:nvGraphicFramePr>
        <p:xfrm>
          <a:off x="812800" y="1143000"/>
          <a:ext cx="10668000" cy="4663440"/>
        </p:xfrm>
        <a:graphic>
          <a:graphicData uri="http://schemas.openxmlformats.org/drawingml/2006/table">
            <a:tbl>
              <a:tblPr firstRow="1" bandRow="1">
                <a:tableStyleId>{5C22544A-7EE6-4342-B048-85BDC9FD1C3A}</a:tableStyleId>
              </a:tblPr>
              <a:tblGrid>
                <a:gridCol w="912586">
                  <a:extLst>
                    <a:ext uri="{9D8B030D-6E8A-4147-A177-3AD203B41FA5}">
                      <a16:colId xmlns:a16="http://schemas.microsoft.com/office/drawing/2014/main" val="20000"/>
                    </a:ext>
                  </a:extLst>
                </a:gridCol>
                <a:gridCol w="4421414">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gridCol w="2667000">
                  <a:extLst>
                    <a:ext uri="{9D8B030D-6E8A-4147-A177-3AD203B41FA5}">
                      <a16:colId xmlns:a16="http://schemas.microsoft.com/office/drawing/2014/main" val="20003"/>
                    </a:ext>
                  </a:extLst>
                </a:gridCol>
              </a:tblGrid>
              <a:tr h="317184">
                <a:tc>
                  <a:txBody>
                    <a:bodyPr/>
                    <a:lstStyle/>
                    <a:p>
                      <a:r>
                        <a:rPr lang="en-US" dirty="0"/>
                        <a:t>Sl.no</a:t>
                      </a:r>
                      <a:endParaRPr lang="en-IN" dirty="0"/>
                    </a:p>
                  </a:txBody>
                  <a:tcPr/>
                </a:tc>
                <a:tc>
                  <a:txBody>
                    <a:bodyPr/>
                    <a:lstStyle/>
                    <a:p>
                      <a:r>
                        <a:rPr lang="en-US" dirty="0"/>
                        <a:t>Title/Author/publisher</a:t>
                      </a:r>
                      <a:endParaRPr lang="en-IN" dirty="0"/>
                    </a:p>
                  </a:txBody>
                  <a:tcPr/>
                </a:tc>
                <a:tc>
                  <a:txBody>
                    <a:bodyPr/>
                    <a:lstStyle/>
                    <a:p>
                      <a:r>
                        <a:rPr lang="en-US" dirty="0"/>
                        <a:t>Advantages</a:t>
                      </a:r>
                      <a:endParaRPr lang="en-IN" dirty="0"/>
                    </a:p>
                  </a:txBody>
                  <a:tcPr/>
                </a:tc>
                <a:tc>
                  <a:txBody>
                    <a:bodyPr/>
                    <a:lstStyle/>
                    <a:p>
                      <a:r>
                        <a:rPr lang="en-US" dirty="0"/>
                        <a:t>limitations</a:t>
                      </a:r>
                      <a:endParaRPr lang="en-IN" dirty="0"/>
                    </a:p>
                  </a:txBody>
                  <a:tcPr/>
                </a:tc>
                <a:extLst>
                  <a:ext uri="{0D108BD9-81ED-4DB2-BD59-A6C34878D82A}">
                    <a16:rowId xmlns:a16="http://schemas.microsoft.com/office/drawing/2014/main" val="10000"/>
                  </a:ext>
                </a:extLst>
              </a:tr>
              <a:tr h="1982398">
                <a:tc>
                  <a:txBody>
                    <a:bodyPr/>
                    <a:lstStyle/>
                    <a:p>
                      <a:r>
                        <a:rPr lang="en-US" dirty="0"/>
                        <a:t>1.</a:t>
                      </a:r>
                      <a:endParaRPr lang="en-IN" dirty="0"/>
                    </a:p>
                  </a:txBody>
                  <a:tcPr/>
                </a:tc>
                <a:tc>
                  <a:txBody>
                    <a:bodyPr/>
                    <a:lstStyle/>
                    <a:p>
                      <a:r>
                        <a:rPr lang="en-IN" dirty="0"/>
                        <a:t>Choudhury, S. D. G., &amp; Rahman, M. A. H. B,</a:t>
                      </a:r>
                      <a:r>
                        <a:rPr lang="en-US" dirty="0"/>
                        <a:t> Customer Support Chatbot: A Survey,</a:t>
                      </a:r>
                      <a:r>
                        <a:rPr lang="en-IN" dirty="0"/>
                        <a:t> International Journal of Computer Applications-2019</a:t>
                      </a:r>
                    </a:p>
                  </a:txBody>
                  <a:tcPr/>
                </a:tc>
                <a:tc>
                  <a:txBody>
                    <a:bodyPr/>
                    <a:lstStyle/>
                    <a:p>
                      <a:r>
                        <a:rPr lang="en-US" dirty="0"/>
                        <a:t>Comprehensive overview of existing chatbot architectures.</a:t>
                      </a:r>
                    </a:p>
                    <a:p>
                      <a:r>
                        <a:rPr lang="en-US" dirty="0"/>
                        <a:t>Identifies various machine learning techniques for natural language processing.</a:t>
                      </a:r>
                      <a:endParaRPr lang="en-IN" dirty="0"/>
                    </a:p>
                  </a:txBody>
                  <a:tcPr/>
                </a:tc>
                <a:tc>
                  <a:txBody>
                    <a:bodyPr/>
                    <a:lstStyle/>
                    <a:p>
                      <a:r>
                        <a:rPr lang="en-US" dirty="0"/>
                        <a:t>Limited focus on specific implementation challenges.</a:t>
                      </a:r>
                    </a:p>
                    <a:p>
                      <a:r>
                        <a:rPr lang="en-US" dirty="0"/>
                        <a:t>Lacks empirical data on user satisfaction.</a:t>
                      </a:r>
                      <a:endParaRPr lang="en-IN" dirty="0"/>
                    </a:p>
                  </a:txBody>
                  <a:tcPr/>
                </a:tc>
                <a:extLst>
                  <a:ext uri="{0D108BD9-81ED-4DB2-BD59-A6C34878D82A}">
                    <a16:rowId xmlns:a16="http://schemas.microsoft.com/office/drawing/2014/main" val="10001"/>
                  </a:ext>
                </a:extLst>
              </a:tr>
              <a:tr h="1982398">
                <a:tc>
                  <a:txBody>
                    <a:bodyPr/>
                    <a:lstStyle/>
                    <a:p>
                      <a:r>
                        <a:rPr lang="en-US" dirty="0"/>
                        <a:t>2.</a:t>
                      </a:r>
                      <a:endParaRPr lang="en-IN" dirty="0"/>
                    </a:p>
                  </a:txBody>
                  <a:tcPr/>
                </a:tc>
                <a:tc>
                  <a:txBody>
                    <a:bodyPr/>
                    <a:lstStyle/>
                    <a:p>
                      <a:r>
                        <a:rPr lang="it-IT" dirty="0"/>
                        <a:t>Ali, A. D. S. A. Z., &amp; Al-Harbi,</a:t>
                      </a:r>
                      <a:r>
                        <a:rPr lang="en-US" dirty="0"/>
                        <a:t> Artificial Intelligence in Customer Service: A Study of Chatbot,</a:t>
                      </a:r>
                      <a:r>
                        <a:rPr lang="en-IN" dirty="0"/>
                        <a:t> Journal of Business Research-2021</a:t>
                      </a:r>
                    </a:p>
                  </a:txBody>
                  <a:tcPr/>
                </a:tc>
                <a:tc>
                  <a:txBody>
                    <a:bodyPr/>
                    <a:lstStyle/>
                    <a:p>
                      <a:r>
                        <a:rPr lang="en-US" dirty="0"/>
                        <a:t>Highlights the efficiency improvements in customer service . Discusses various AI techniques enhancing customer satisfaction.</a:t>
                      </a:r>
                      <a:endParaRPr lang="en-IN" dirty="0"/>
                    </a:p>
                  </a:txBody>
                  <a:tcPr/>
                </a:tc>
                <a:tc>
                  <a:txBody>
                    <a:bodyPr/>
                    <a:lstStyle/>
                    <a:p>
                      <a:r>
                        <a:rPr lang="en-US" dirty="0"/>
                        <a:t>Primarily theoretical with limited case studies . May not cover all industry-specific applications.</a:t>
                      </a:r>
                      <a:endParaRPr lang="en-IN"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endParaRPr lang="en-IN" dirty="0"/>
          </a:p>
        </p:txBody>
      </p:sp>
      <p:graphicFrame>
        <p:nvGraphicFramePr>
          <p:cNvPr id="4" name="Content Placeholder 3"/>
          <p:cNvGraphicFramePr>
            <a:graphicFrameLocks noGrp="1"/>
          </p:cNvGraphicFramePr>
          <p:nvPr>
            <p:ph idx="1"/>
          </p:nvPr>
        </p:nvGraphicFramePr>
        <p:xfrm>
          <a:off x="364603" y="1143000"/>
          <a:ext cx="11632556" cy="5588050"/>
        </p:xfrm>
        <a:graphic>
          <a:graphicData uri="http://schemas.openxmlformats.org/drawingml/2006/table">
            <a:tbl>
              <a:tblPr firstRow="1" bandRow="1">
                <a:tableStyleId>{5C22544A-7EE6-4342-B048-85BDC9FD1C3A}</a:tableStyleId>
              </a:tblPr>
              <a:tblGrid>
                <a:gridCol w="908034">
                  <a:extLst>
                    <a:ext uri="{9D8B030D-6E8A-4147-A177-3AD203B41FA5}">
                      <a16:colId xmlns:a16="http://schemas.microsoft.com/office/drawing/2014/main" val="20000"/>
                    </a:ext>
                  </a:extLst>
                </a:gridCol>
                <a:gridCol w="4520492">
                  <a:extLst>
                    <a:ext uri="{9D8B030D-6E8A-4147-A177-3AD203B41FA5}">
                      <a16:colId xmlns:a16="http://schemas.microsoft.com/office/drawing/2014/main" val="20001"/>
                    </a:ext>
                  </a:extLst>
                </a:gridCol>
                <a:gridCol w="3196060">
                  <a:extLst>
                    <a:ext uri="{9D8B030D-6E8A-4147-A177-3AD203B41FA5}">
                      <a16:colId xmlns:a16="http://schemas.microsoft.com/office/drawing/2014/main" val="20002"/>
                    </a:ext>
                  </a:extLst>
                </a:gridCol>
                <a:gridCol w="3007970">
                  <a:extLst>
                    <a:ext uri="{9D8B030D-6E8A-4147-A177-3AD203B41FA5}">
                      <a16:colId xmlns:a16="http://schemas.microsoft.com/office/drawing/2014/main" val="20003"/>
                    </a:ext>
                  </a:extLst>
                </a:gridCol>
              </a:tblGrid>
              <a:tr h="279611">
                <a:tc>
                  <a:txBody>
                    <a:bodyPr/>
                    <a:lstStyle/>
                    <a:p>
                      <a:r>
                        <a:rPr lang="en-US" dirty="0"/>
                        <a:t>Sl.no</a:t>
                      </a:r>
                      <a:endParaRPr lang="en-IN" dirty="0"/>
                    </a:p>
                  </a:txBody>
                  <a:tcPr/>
                </a:tc>
                <a:tc>
                  <a:txBody>
                    <a:bodyPr/>
                    <a:lstStyle/>
                    <a:p>
                      <a:r>
                        <a:rPr lang="en-US" dirty="0"/>
                        <a:t>Title/Author/publisher</a:t>
                      </a:r>
                      <a:endParaRPr lang="en-IN" dirty="0"/>
                    </a:p>
                  </a:txBody>
                  <a:tcPr/>
                </a:tc>
                <a:tc>
                  <a:txBody>
                    <a:bodyPr/>
                    <a:lstStyle/>
                    <a:p>
                      <a:r>
                        <a:rPr lang="en-US" dirty="0"/>
                        <a:t>Advantages</a:t>
                      </a:r>
                      <a:endParaRPr lang="en-IN" dirty="0"/>
                    </a:p>
                  </a:txBody>
                  <a:tcPr/>
                </a:tc>
                <a:tc>
                  <a:txBody>
                    <a:bodyPr/>
                    <a:lstStyle/>
                    <a:p>
                      <a:r>
                        <a:rPr lang="en-US" dirty="0"/>
                        <a:t>limitations</a:t>
                      </a:r>
                      <a:endParaRPr lang="en-IN" dirty="0"/>
                    </a:p>
                  </a:txBody>
                  <a:tcPr/>
                </a:tc>
                <a:extLst>
                  <a:ext uri="{0D108BD9-81ED-4DB2-BD59-A6C34878D82A}">
                    <a16:rowId xmlns:a16="http://schemas.microsoft.com/office/drawing/2014/main" val="10000"/>
                  </a:ext>
                </a:extLst>
              </a:tr>
              <a:tr h="1091451">
                <a:tc>
                  <a:txBody>
                    <a:bodyPr/>
                    <a:lstStyle/>
                    <a:p>
                      <a:r>
                        <a:rPr lang="en-US" dirty="0"/>
                        <a:t>3.</a:t>
                      </a:r>
                      <a:endParaRPr lang="en-IN" dirty="0"/>
                    </a:p>
                  </a:txBody>
                  <a:tcPr/>
                </a:tc>
                <a:tc>
                  <a:txBody>
                    <a:bodyPr/>
                    <a:lstStyle/>
                    <a:p>
                      <a:r>
                        <a:rPr lang="de-DE" dirty="0"/>
                        <a:t>Hu, J. P., &amp; Chen, C. T,</a:t>
                      </a:r>
                      <a:r>
                        <a:rPr lang="en-US" dirty="0"/>
                        <a:t> Design and Implementation of a Customer Support Chatbot Using Machine Learning , IEEE Access-2020</a:t>
                      </a:r>
                      <a:endParaRPr lang="en-IN" dirty="0"/>
                    </a:p>
                  </a:txBody>
                  <a:tcPr/>
                </a:tc>
                <a:tc>
                  <a:txBody>
                    <a:bodyPr/>
                    <a:lstStyle/>
                    <a:p>
                      <a:r>
                        <a:rPr lang="en-US" dirty="0"/>
                        <a:t>Provides a practical implementation framework ,Compares performance metrics with traditional systems.</a:t>
                      </a:r>
                      <a:endParaRPr lang="en-IN" dirty="0"/>
                    </a:p>
                  </a:txBody>
                  <a:tcPr/>
                </a:tc>
                <a:tc>
                  <a:txBody>
                    <a:bodyPr/>
                    <a:lstStyle/>
                    <a:p>
                      <a:r>
                        <a:rPr lang="en-US" dirty="0"/>
                        <a:t>Focus on a single implementation context may limit generalizability, Potential scalability issues not fully addressed.</a:t>
                      </a:r>
                      <a:endParaRPr lang="en-IN" dirty="0"/>
                    </a:p>
                  </a:txBody>
                  <a:tcPr/>
                </a:tc>
                <a:extLst>
                  <a:ext uri="{0D108BD9-81ED-4DB2-BD59-A6C34878D82A}">
                    <a16:rowId xmlns:a16="http://schemas.microsoft.com/office/drawing/2014/main" val="10001"/>
                  </a:ext>
                </a:extLst>
              </a:tr>
              <a:tr h="1747570">
                <a:tc>
                  <a:txBody>
                    <a:bodyPr/>
                    <a:lstStyle/>
                    <a:p>
                      <a:r>
                        <a:rPr lang="en-US" dirty="0"/>
                        <a:t>4.</a:t>
                      </a:r>
                      <a:endParaRPr lang="en-IN" dirty="0"/>
                    </a:p>
                  </a:txBody>
                  <a:tcPr/>
                </a:tc>
                <a:tc>
                  <a:txBody>
                    <a:bodyPr/>
                    <a:lstStyle/>
                    <a:p>
                      <a:r>
                        <a:rPr lang="pt-BR" dirty="0"/>
                        <a:t>Asad, M. A. O., &amp; Ali, </a:t>
                      </a:r>
                      <a:r>
                        <a:rPr lang="en-US" dirty="0"/>
                        <a:t>Enhancing Customer Experience with Chatbot Systems: A Machine Learning Perspective,</a:t>
                      </a:r>
                      <a:r>
                        <a:rPr lang="en-IN" dirty="0"/>
                        <a:t> Journal of Customer Service-2022</a:t>
                      </a:r>
                    </a:p>
                  </a:txBody>
                  <a:tcPr/>
                </a:tc>
                <a:tc>
                  <a:txBody>
                    <a:bodyPr/>
                    <a:lstStyle/>
                    <a:p>
                      <a:r>
                        <a:rPr lang="en-US" dirty="0"/>
                        <a:t>Explores user experience improvements through ML-driven chatbots , Includes empirical case studies with quantitative results.</a:t>
                      </a:r>
                      <a:endParaRPr lang="en-IN" dirty="0"/>
                    </a:p>
                  </a:txBody>
                  <a:tcPr/>
                </a:tc>
                <a:tc>
                  <a:txBody>
                    <a:bodyPr/>
                    <a:lstStyle/>
                    <a:p>
                      <a:r>
                        <a:rPr lang="en-US" dirty="0"/>
                        <a:t>Limited by the sample size of case studies , May not address multilingual or culturally specific challenges.</a:t>
                      </a:r>
                      <a:endParaRPr lang="en-IN" dirty="0"/>
                    </a:p>
                  </a:txBody>
                  <a:tcPr/>
                </a:tc>
                <a:extLst>
                  <a:ext uri="{0D108BD9-81ED-4DB2-BD59-A6C34878D82A}">
                    <a16:rowId xmlns:a16="http://schemas.microsoft.com/office/drawing/2014/main" val="10002"/>
                  </a:ext>
                </a:extLst>
              </a:tr>
              <a:tr h="1537862">
                <a:tc>
                  <a:txBody>
                    <a:bodyPr/>
                    <a:lstStyle/>
                    <a:p>
                      <a:r>
                        <a:rPr lang="en-US" dirty="0"/>
                        <a:t>5.</a:t>
                      </a:r>
                      <a:endParaRPr lang="en-IN" dirty="0"/>
                    </a:p>
                  </a:txBody>
                  <a:tcPr/>
                </a:tc>
                <a:tc>
                  <a:txBody>
                    <a:bodyPr/>
                    <a:lstStyle/>
                    <a:p>
                      <a:r>
                        <a:rPr lang="en-IN" dirty="0"/>
                        <a:t>Sharma, T. R. S. S. J. A., &amp; Gupta, R. K,</a:t>
                      </a:r>
                      <a:r>
                        <a:rPr lang="en-US" dirty="0"/>
                        <a:t> A Comparative Study of Chatbot Systems for Customer Support,</a:t>
                      </a:r>
                      <a:r>
                        <a:rPr lang="en-IN" dirty="0"/>
                        <a:t> Computers in Human Behavior-2023</a:t>
                      </a:r>
                    </a:p>
                  </a:txBody>
                  <a:tcPr/>
                </a:tc>
                <a:tc>
                  <a:txBody>
                    <a:bodyPr/>
                    <a:lstStyle/>
                    <a:p>
                      <a:r>
                        <a:rPr lang="en-US" dirty="0"/>
                        <a:t>Provides a comparative analysis of various chatbot systems . Evaluates effectiveness based on user queries and responses.</a:t>
                      </a:r>
                      <a:endParaRPr lang="en-IN" dirty="0"/>
                    </a:p>
                  </a:txBody>
                  <a:tcPr/>
                </a:tc>
                <a:tc>
                  <a:txBody>
                    <a:bodyPr/>
                    <a:lstStyle/>
                    <a:p>
                      <a:r>
                        <a:rPr lang="en-US" dirty="0"/>
                        <a:t>Comparisons may be influenced by varying evaluation criteria . Focused on a narrow range of chatbot technologies.</a:t>
                      </a:r>
                      <a:endParaRPr lang="en-IN"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IN" dirty="0"/>
          </a:p>
        </p:txBody>
      </p:sp>
      <p:sp>
        <p:nvSpPr>
          <p:cNvPr id="3" name="Content Placeholder 2"/>
          <p:cNvSpPr>
            <a:spLocks noGrp="1"/>
          </p:cNvSpPr>
          <p:nvPr>
            <p:ph idx="1"/>
          </p:nvPr>
        </p:nvSpPr>
        <p:spPr/>
        <p:txBody>
          <a:bodyPr/>
          <a:lstStyle/>
          <a:p>
            <a:pPr algn="just"/>
            <a:r>
              <a:rPr lang="en-IN">
                <a:latin typeface="Times New Roman" panose="02020603050405020304" charset="0"/>
                <a:cs typeface="Times New Roman" panose="02020603050405020304" charset="0"/>
              </a:rPr>
              <a:t>Limited Understanding: Chatbots are a handy tool to help with easy queries, but with more complex tasks, there may be the need for human intervention.</a:t>
            </a:r>
          </a:p>
          <a:p>
            <a:pPr algn="just"/>
            <a:r>
              <a:rPr lang="en-IN">
                <a:latin typeface="Times New Roman" panose="02020603050405020304" charset="0"/>
                <a:cs typeface="Times New Roman" panose="02020603050405020304" charset="0"/>
              </a:rPr>
              <a:t>Maintenance and Updates: Chatbots require ongoing maintenance and updates to remain effective and up-to-date.</a:t>
            </a:r>
          </a:p>
          <a:p>
            <a:pPr algn="just"/>
            <a:r>
              <a:rPr lang="en-IN">
                <a:latin typeface="Times New Roman" panose="02020603050405020304" charset="0"/>
                <a:cs typeface="Times New Roman" panose="02020603050405020304" charset="0"/>
              </a:rPr>
              <a:t>Predefined Scripts: Many chatbots have predefined scripts or decision trees, limiting their flexibility and adaptability, so if the query lies outside of this, there may be the need for a customer service assistant to help. Nevertheless, there are some tools to help widen conversations so that they aren’t as stringent, and this will improve as technology does.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r>
              <a:rPr lang="en-GB">
                <a:sym typeface="+mn-ea"/>
              </a:rPr>
              <a:t>Automate Customer Interactions</a:t>
            </a:r>
            <a:endParaRPr lang="en-GB"/>
          </a:p>
          <a:p>
            <a:r>
              <a:rPr lang="en-GB">
                <a:sym typeface="+mn-ea"/>
              </a:rPr>
              <a:t>Improve Response Accuracy</a:t>
            </a:r>
            <a:endParaRPr lang="en-GB"/>
          </a:p>
          <a:p>
            <a:r>
              <a:rPr lang="en-GB">
                <a:sym typeface="+mn-ea"/>
              </a:rPr>
              <a:t>Enhance User Experience</a:t>
            </a:r>
            <a:endParaRPr lang="en-GB"/>
          </a:p>
          <a:p>
            <a:r>
              <a:rPr lang="en-GB">
                <a:sym typeface="+mn-ea"/>
              </a:rPr>
              <a:t>Learn from Interactions</a:t>
            </a:r>
            <a:endParaRPr lang="en-GB"/>
          </a:p>
          <a:p>
            <a:r>
              <a:rPr lang="en-GB">
                <a:sym typeface="+mn-ea"/>
              </a:rPr>
              <a:t>Scalability</a:t>
            </a:r>
            <a:endParaRPr lang="en-GB"/>
          </a:p>
          <a:p>
            <a:r>
              <a:rPr lang="en-GB">
                <a:sym typeface="+mn-ea"/>
              </a:rPr>
              <a:t>User Feedback Loop</a:t>
            </a:r>
            <a:endParaRPr lang="en-GB"/>
          </a:p>
          <a:p>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fontScale="97500" lnSpcReduction="10000"/>
          </a:bodyPr>
          <a:lstStyle/>
          <a:p>
            <a:pPr marL="342900" lvl="0" indent="-190500" algn="just" rtl="0">
              <a:lnSpc>
                <a:spcPct val="200000"/>
              </a:lnSpc>
              <a:spcBef>
                <a:spcPts val="0"/>
              </a:spcBef>
              <a:spcAft>
                <a:spcPts val="0"/>
              </a:spcAft>
              <a:buClr>
                <a:schemeClr val="dk1"/>
              </a:buClr>
              <a:buSzPct val="100000"/>
              <a:buNone/>
            </a:pPr>
            <a:r>
              <a:rPr lang="en-US" b="1" u="sng" dirty="0">
                <a:latin typeface="Cambria" panose="02040503050406030204" pitchFamily="18" charset="0"/>
                <a:ea typeface="Cambria" panose="02040503050406030204" pitchFamily="18" charset="0"/>
                <a:sym typeface="+mn-ea"/>
              </a:rPr>
              <a:t>The Proposed method consists of the following steps:</a:t>
            </a:r>
            <a:endParaRPr lang="en-US" b="1" u="sng"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dirty="0">
                <a:latin typeface="Cambria" panose="02040503050406030204" pitchFamily="18" charset="0"/>
                <a:ea typeface="Cambria" panose="02040503050406030204" pitchFamily="18" charset="0"/>
                <a:sym typeface="+mn-ea"/>
              </a:rPr>
              <a:t>Step-1: Customer Query/Request: Customer types the phrase in the chatbox.</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dirty="0">
                <a:latin typeface="Cambria" panose="02040503050406030204" pitchFamily="18" charset="0"/>
                <a:ea typeface="Cambria" panose="02040503050406030204" pitchFamily="18" charset="0"/>
                <a:sym typeface="+mn-ea"/>
              </a:rPr>
              <a:t>Step-2: Chatbot: It packs the data and responds to the customer and the phrase</a:t>
            </a:r>
            <a:endParaRPr lang="en-US" dirty="0">
              <a:latin typeface="Cambria" panose="02040503050406030204" pitchFamily="18" charset="0"/>
              <a:ea typeface="Cambria" panose="02040503050406030204" pitchFamily="18" charset="0"/>
            </a:endParaRPr>
          </a:p>
          <a:p>
            <a:pPr marL="152400" lvl="0" indent="0" algn="just" rtl="0">
              <a:lnSpc>
                <a:spcPct val="150000"/>
              </a:lnSpc>
              <a:spcBef>
                <a:spcPts val="0"/>
              </a:spcBef>
              <a:spcAft>
                <a:spcPts val="0"/>
              </a:spcAft>
              <a:buClr>
                <a:schemeClr val="dk1"/>
              </a:buClr>
              <a:buSzPct val="100000"/>
              <a:buFont typeface="Arial" panose="020B0604020202020204" pitchFamily="34" charset="0"/>
              <a:buNone/>
            </a:pPr>
            <a:r>
              <a:rPr lang="en-US" dirty="0">
                <a:latin typeface="Cambria" panose="02040503050406030204" pitchFamily="18" charset="0"/>
                <a:ea typeface="Cambria" panose="02040503050406030204" pitchFamily="18" charset="0"/>
                <a:sym typeface="+mn-ea"/>
              </a:rPr>
              <a:t>      sent to ML-NLP engine (ML-NLP).</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dirty="0">
                <a:latin typeface="Cambria" panose="02040503050406030204" pitchFamily="18" charset="0"/>
                <a:ea typeface="Cambria" panose="02040503050406030204" pitchFamily="18" charset="0"/>
                <a:sym typeface="+mn-ea"/>
              </a:rPr>
              <a:t>Step-3: Machine Learning NLP engine (ML-NLP): Extracted user intent and</a:t>
            </a:r>
            <a:endParaRPr lang="en-US" dirty="0">
              <a:latin typeface="Cambria" panose="02040503050406030204" pitchFamily="18" charset="0"/>
              <a:ea typeface="Cambria" panose="02040503050406030204" pitchFamily="18" charset="0"/>
            </a:endParaRPr>
          </a:p>
          <a:p>
            <a:pPr marL="152400" lvl="0" indent="0" algn="just" rtl="0">
              <a:lnSpc>
                <a:spcPct val="150000"/>
              </a:lnSpc>
              <a:spcBef>
                <a:spcPts val="0"/>
              </a:spcBef>
              <a:spcAft>
                <a:spcPts val="0"/>
              </a:spcAft>
              <a:buClr>
                <a:schemeClr val="dk1"/>
              </a:buClr>
              <a:buSzPct val="100000"/>
              <a:buFont typeface="Arial" panose="020B0604020202020204" pitchFamily="34" charset="0"/>
              <a:buNone/>
            </a:pPr>
            <a:r>
              <a:rPr lang="en-US" dirty="0">
                <a:latin typeface="Cambria" panose="02040503050406030204" pitchFamily="18" charset="0"/>
                <a:ea typeface="Cambria" panose="02040503050406030204" pitchFamily="18" charset="0"/>
                <a:sym typeface="+mn-ea"/>
              </a:rPr>
              <a:t>       entities sent back to chatbot.</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dirty="0">
                <a:latin typeface="Cambria" panose="02040503050406030204" pitchFamily="18" charset="0"/>
                <a:ea typeface="Cambria" panose="02040503050406030204" pitchFamily="18" charset="0"/>
                <a:sym typeface="+mn-ea"/>
              </a:rPr>
              <a:t>Step-4: Data Query Search Engine: Chatbot based on intent call upon services</a:t>
            </a:r>
            <a:endParaRPr lang="en-US" dirty="0">
              <a:latin typeface="Cambria" panose="02040503050406030204" pitchFamily="18" charset="0"/>
              <a:ea typeface="Cambria" panose="02040503050406030204" pitchFamily="18" charset="0"/>
            </a:endParaRPr>
          </a:p>
          <a:p>
            <a:pPr marL="152400" lvl="0" indent="0" algn="just" rtl="0">
              <a:lnSpc>
                <a:spcPct val="150000"/>
              </a:lnSpc>
              <a:spcBef>
                <a:spcPts val="0"/>
              </a:spcBef>
              <a:spcAft>
                <a:spcPts val="0"/>
              </a:spcAft>
              <a:buClr>
                <a:schemeClr val="dk1"/>
              </a:buClr>
              <a:buSzPct val="100000"/>
              <a:buFont typeface="Arial" panose="020B0604020202020204" pitchFamily="34" charset="0"/>
              <a:buNone/>
            </a:pPr>
            <a:r>
              <a:rPr lang="en-US" dirty="0">
                <a:latin typeface="Cambria" panose="02040503050406030204" pitchFamily="18" charset="0"/>
                <a:ea typeface="Cambria" panose="02040503050406030204" pitchFamily="18" charset="0"/>
                <a:sym typeface="+mn-ea"/>
              </a:rPr>
              <a:t>      using entity information to find data from database. And data is returned to the</a:t>
            </a:r>
            <a:endParaRPr lang="en-US" dirty="0">
              <a:latin typeface="Cambria" panose="02040503050406030204" pitchFamily="18" charset="0"/>
              <a:ea typeface="Cambria" panose="02040503050406030204" pitchFamily="18" charset="0"/>
            </a:endParaRPr>
          </a:p>
          <a:p>
            <a:pPr marL="152400" lvl="0" indent="0" algn="just" rtl="0">
              <a:lnSpc>
                <a:spcPct val="150000"/>
              </a:lnSpc>
              <a:spcBef>
                <a:spcPts val="0"/>
              </a:spcBef>
              <a:spcAft>
                <a:spcPts val="0"/>
              </a:spcAft>
              <a:buClr>
                <a:schemeClr val="dk1"/>
              </a:buClr>
              <a:buSzPct val="100000"/>
              <a:buFont typeface="Arial" panose="020B0604020202020204" pitchFamily="34" charset="0"/>
              <a:buNone/>
            </a:pPr>
            <a:r>
              <a:rPr lang="en-US" dirty="0">
                <a:latin typeface="Cambria" panose="02040503050406030204" pitchFamily="18" charset="0"/>
                <a:ea typeface="Cambria" panose="02040503050406030204" pitchFamily="18" charset="0"/>
                <a:sym typeface="+mn-ea"/>
              </a:rPr>
              <a:t>      chatbot</a:t>
            </a: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endParaRPr lang="en-GB"/>
          </a:p>
          <a:p>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pic>
        <p:nvPicPr>
          <p:cNvPr id="4" name="Picture Placeholder 3" descr="WhatsApp Image 2024-09-12 at 06.13.21_6d51b67c"/>
          <p:cNvPicPr>
            <a:picLocks noGrp="1" noChangeAspect="1"/>
          </p:cNvPicPr>
          <p:nvPr>
            <p:ph type="pic" idx="2"/>
          </p:nvPr>
        </p:nvPicPr>
        <p:blipFill>
          <a:blip r:embed="rId2"/>
          <a:stretch>
            <a:fillRect/>
          </a:stretch>
        </p:blipFill>
        <p:spPr>
          <a:xfrm>
            <a:off x="939800" y="1751965"/>
            <a:ext cx="10025380" cy="33540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components</a:t>
            </a:r>
            <a:endParaRPr lang="en-IN" dirty="0"/>
          </a:p>
        </p:txBody>
      </p:sp>
      <p:sp>
        <p:nvSpPr>
          <p:cNvPr id="3" name="Content Placeholder 2"/>
          <p:cNvSpPr>
            <a:spLocks noGrp="1"/>
          </p:cNvSpPr>
          <p:nvPr>
            <p:ph idx="1"/>
          </p:nvPr>
        </p:nvSpPr>
        <p:spPr>
          <a:xfrm>
            <a:off x="812799" y="1143001"/>
            <a:ext cx="11190147" cy="4952997"/>
          </a:xfrm>
        </p:spPr>
        <p:txBody>
          <a:bodyPr/>
          <a:lstStyle/>
          <a:p>
            <a:r>
              <a:rPr lang="en-US" dirty="0">
                <a:latin typeface="Times New Roman" panose="02020603050405020304" charset="0"/>
                <a:cs typeface="Times New Roman" panose="02020603050405020304" charset="0"/>
              </a:rPr>
              <a:t>Software Requirements: Windows OS , Visual Studio , </a:t>
            </a:r>
          </a:p>
          <a:p>
            <a:r>
              <a:rPr lang="en-US" dirty="0">
                <a:latin typeface="Times New Roman" panose="02020603050405020304" charset="0"/>
                <a:cs typeface="Times New Roman" panose="02020603050405020304" charset="0"/>
              </a:rPr>
              <a:t>Html , CSS , Java Script for fronted.</a:t>
            </a:r>
          </a:p>
          <a:p>
            <a:r>
              <a:rPr lang="en-US" dirty="0">
                <a:latin typeface="Times New Roman" panose="02020603050405020304" charset="0"/>
                <a:cs typeface="Times New Roman" panose="02020603050405020304" charset="0"/>
              </a:rPr>
              <a:t>Python ML Algorithms-NLP for backend.</a:t>
            </a:r>
          </a:p>
          <a:p>
            <a:r>
              <a:rPr lang="en-US" dirty="0">
                <a:latin typeface="Times New Roman" panose="02020603050405020304" charset="0"/>
                <a:cs typeface="Times New Roman" panose="02020603050405020304" charset="0"/>
              </a:rPr>
              <a:t>SQL Database for storing the Queries.</a:t>
            </a:r>
            <a:endParaRPr lang="en-IN" dirty="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24</TotalTime>
  <Words>1743</Words>
  <Application>Microsoft Office PowerPoint</Application>
  <PresentationFormat>Widescreen</PresentationFormat>
  <Paragraphs>188</Paragraphs>
  <Slides>22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Bookman Old Style</vt:lpstr>
      <vt:lpstr>Calibri</vt:lpstr>
      <vt:lpstr>Cambria</vt:lpstr>
      <vt:lpstr>Times New Roman</vt:lpstr>
      <vt:lpstr>Verdana</vt:lpstr>
      <vt:lpstr>Wingdings</vt:lpstr>
      <vt:lpstr>Bioinformatics</vt:lpstr>
      <vt:lpstr>Customer Support Chatbot With ML</vt:lpstr>
      <vt:lpstr>Introduction</vt:lpstr>
      <vt:lpstr>Literature Review</vt:lpstr>
      <vt:lpstr>Literature Review</vt:lpstr>
      <vt:lpstr>Existing method Drawback</vt:lpstr>
      <vt:lpstr>Objectives</vt:lpstr>
      <vt:lpstr>Methodology/Modules</vt:lpstr>
      <vt:lpstr>Architecture</vt:lpstr>
      <vt:lpstr>software components</vt:lpstr>
      <vt:lpstr>Timeline of Project</vt:lpstr>
      <vt:lpstr>Expected Outcomes</vt:lpstr>
      <vt:lpstr>Algorithm</vt:lpstr>
      <vt:lpstr>PowerPoint Presentation</vt:lpstr>
      <vt:lpstr>PowerPoint Presentation</vt:lpstr>
      <vt:lpstr>PowerPoint Presentation</vt:lpstr>
      <vt:lpstr>PowerPoint Presentation</vt:lpstr>
      <vt:lpstr>PowerPoint Presentation</vt:lpstr>
      <vt:lpstr>Conclusion</vt:lpstr>
      <vt:lpstr>Github Link</vt:lpstr>
      <vt:lpstr>References</vt:lpstr>
      <vt:lpstr>Project work mapping with SDG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Mohan moni</cp:lastModifiedBy>
  <cp:revision>24</cp:revision>
  <dcterms:created xsi:type="dcterms:W3CDTF">2023-03-16T03:26:00Z</dcterms:created>
  <dcterms:modified xsi:type="dcterms:W3CDTF">2024-12-27T14:10:06Z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D642BA61BAEF4155B5266F4FB8CD4DA1_13</vt:lpwstr>
  </property>
  <property fmtid="{D5CDD505-2E9C-101B-9397-08002B2CF9AE}" pid="3" name="KSOProductBuildVer">
    <vt:lpwstr>1033-12.2.0.18586</vt:lpwstr>
  </property>
</Properties>
</file>