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83" r:id="rId2"/>
    <p:sldId id="284" r:id="rId3"/>
    <p:sldId id="257" r:id="rId4"/>
    <p:sldId id="276" r:id="rId5"/>
    <p:sldId id="278" r:id="rId6"/>
    <p:sldId id="279" r:id="rId7"/>
    <p:sldId id="259" r:id="rId8"/>
    <p:sldId id="260" r:id="rId9"/>
    <p:sldId id="281" r:id="rId10"/>
    <p:sldId id="286" r:id="rId11"/>
    <p:sldId id="273" r:id="rId12"/>
    <p:sldId id="270" r:id="rId13"/>
    <p:sldId id="263" r:id="rId14"/>
    <p:sldId id="287" r:id="rId15"/>
    <p:sldId id="289" r:id="rId16"/>
    <p:sldId id="290" r:id="rId17"/>
    <p:sldId id="288" r:id="rId18"/>
    <p:sldId id="264" r:id="rId19"/>
    <p:sldId id="268" r:id="rId20"/>
    <p:sldId id="265" r:id="rId21"/>
    <p:sldId id="282"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556" autoAdjust="0"/>
    <p:restoredTop sz="94660"/>
  </p:normalViewPr>
  <p:slideViewPr>
    <p:cSldViewPr snapToGrid="0">
      <p:cViewPr varScale="1">
        <p:scale>
          <a:sx n="66" d="100"/>
          <a:sy n="66" d="100"/>
        </p:scale>
        <p:origin x="3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6FEE5-C22E-437C-9023-5BA5EEB3BF5C}" type="datetimeFigureOut">
              <a:rPr lang="en-IN" smtClean="0"/>
              <a:t>05-02-2025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097D7F-3426-4857-AE08-F929D666602E}" type="slidenum">
              <a:rPr lang="en-IN" smtClean="0"/>
              <a:t>‹#›</a:t>
            </a:fld>
            <a:endParaRPr lang="en-IN"/>
          </a:p>
        </p:txBody>
      </p:sp>
    </p:spTree>
    <p:extLst>
      <p:ext uri="{BB962C8B-B14F-4D97-AF65-F5344CB8AC3E}">
        <p14:creationId xmlns:p14="http://schemas.microsoft.com/office/powerpoint/2010/main" val="1701380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0997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9798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4664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05/02/2025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05/02/2025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05/02/2025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05/02/2025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05/02/2025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05/02/2025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05/02/2025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05/02/2025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05/02/2025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05/02/2025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05/02/2025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05/02/2025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dirty="0">
                <a:solidFill>
                  <a:schemeClr val="tx1"/>
                </a:solidFill>
                <a:latin typeface="Cambria" panose="02040503050406030204" pitchFamily="18" charset="0"/>
                <a:ea typeface="Cambria" panose="02040503050406030204" pitchFamily="18" charset="0"/>
                <a:sym typeface="+mn-ea"/>
              </a:rPr>
              <a:t>SUMMER-TERM TIMETABLE GENERATION</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CSE-G157</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492313831"/>
              </p:ext>
            </p:extLst>
          </p:nvPr>
        </p:nvGraphicFramePr>
        <p:xfrm>
          <a:off x="553085" y="2653030"/>
          <a:ext cx="5725160" cy="1463080"/>
        </p:xfrm>
        <a:graphic>
          <a:graphicData uri="http://schemas.openxmlformats.org/drawingml/2006/table">
            <a:tbl>
              <a:tblPr firstRow="1" bandRow="1">
                <a:noFill/>
              </a:tblPr>
              <a:tblGrid>
                <a:gridCol w="2202815">
                  <a:extLst>
                    <a:ext uri="{9D8B030D-6E8A-4147-A177-3AD203B41FA5}">
                      <a16:colId xmlns:a16="http://schemas.microsoft.com/office/drawing/2014/main" val="20000"/>
                    </a:ext>
                  </a:extLst>
                </a:gridCol>
                <a:gridCol w="3522345">
                  <a:extLst>
                    <a:ext uri="{9D8B030D-6E8A-4147-A177-3AD203B41FA5}">
                      <a16:colId xmlns:a16="http://schemas.microsoft.com/office/drawing/2014/main" val="20001"/>
                    </a:ext>
                  </a:extLst>
                </a:gridCol>
              </a:tblGrid>
              <a:tr h="36576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65760">
                <a:tc>
                  <a:txBody>
                    <a:bodyPr/>
                    <a:lstStyle/>
                    <a:p>
                      <a:pPr marL="0" marR="0" lvl="0" indent="0" algn="ctr" rtl="0">
                        <a:spcBef>
                          <a:spcPts val="0"/>
                        </a:spcBef>
                        <a:spcAft>
                          <a:spcPts val="0"/>
                        </a:spcAft>
                        <a:buFont typeface="+mj-lt"/>
                        <a:buNone/>
                      </a:pPr>
                      <a:r>
                        <a:rPr lang="en-GB" sz="1800" u="none" strike="noStrike" cap="none" dirty="0"/>
                        <a:t>20211CSE0354</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a:t>Naveen Kumar M</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65760">
                <a:tc>
                  <a:txBody>
                    <a:bodyPr/>
                    <a:lstStyle/>
                    <a:p>
                      <a:pPr marL="0" marR="0" lvl="0" indent="0" algn="ctr" rtl="0">
                        <a:spcBef>
                          <a:spcPts val="0"/>
                        </a:spcBef>
                        <a:spcAft>
                          <a:spcPts val="0"/>
                        </a:spcAft>
                        <a:buNone/>
                      </a:pPr>
                      <a:r>
                        <a:rPr lang="en-GB" sz="1800" u="none" strike="noStrike" cap="none" dirty="0"/>
                        <a:t>20211CSE0383</a:t>
                      </a: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a:t>Mohan S G</a:t>
                      </a:r>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65760">
                <a:tc>
                  <a:txBody>
                    <a:bodyPr/>
                    <a:lstStyle/>
                    <a:p>
                      <a:pPr marL="0" marR="0" lvl="0" indent="0" algn="ctr" rtl="0">
                        <a:spcBef>
                          <a:spcPts val="0"/>
                        </a:spcBef>
                        <a:spcAft>
                          <a:spcPts val="0"/>
                        </a:spcAft>
                        <a:buNone/>
                      </a:pPr>
                      <a:r>
                        <a:rPr lang="en-GB" sz="1800" u="none" strike="noStrike" cap="none" dirty="0"/>
                        <a:t>20221LCS0013</a:t>
                      </a: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a:t>Madhu K</a:t>
                      </a:r>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924093614"/>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Mr. </a:t>
            </a:r>
            <a:r>
              <a:rPr lang="en-GB" sz="17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Asad Mohammed Khan</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a:t>
            </a:r>
            <a:r>
              <a:rPr lang="en-GB" sz="20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4</a:t>
            </a: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00</a:t>
            </a:r>
            <a:r>
              <a:rPr lang="en-GB" sz="20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4</a:t>
            </a: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University Project</a:t>
            </a:r>
            <a:endParaRPr lang="en-GB" sz="16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Review-4</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CSE</a:t>
            </a: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Dr.Asif</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Mohammed H.B</a:t>
            </a: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Mr.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Amarnath</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J.L &amp; Dr.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Jayanthi</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K.</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Architecture</a:t>
            </a:r>
          </a:p>
        </p:txBody>
      </p:sp>
      <p:sp>
        <p:nvSpPr>
          <p:cNvPr id="42" name="TextBox 41">
            <a:extLst>
              <a:ext uri="{FF2B5EF4-FFF2-40B4-BE49-F238E27FC236}">
                <a16:creationId xmlns:a16="http://schemas.microsoft.com/office/drawing/2014/main" id="{61A37407-E16B-21E3-85FD-4F99C0133D06}"/>
              </a:ext>
            </a:extLst>
          </p:cNvPr>
          <p:cNvSpPr txBox="1"/>
          <p:nvPr/>
        </p:nvSpPr>
        <p:spPr>
          <a:xfrm>
            <a:off x="898216" y="1051965"/>
            <a:ext cx="954860" cy="369332"/>
          </a:xfrm>
          <a:prstGeom prst="rect">
            <a:avLst/>
          </a:prstGeom>
          <a:noFill/>
        </p:spPr>
        <p:txBody>
          <a:bodyPr wrap="square" rtlCol="0">
            <a:spAutoFit/>
          </a:bodyPr>
          <a:lstStyle/>
          <a:p>
            <a:endParaRPr lang="en-IN" dirty="0"/>
          </a:p>
        </p:txBody>
      </p:sp>
      <p:pic>
        <p:nvPicPr>
          <p:cNvPr id="4" name="Picture 3">
            <a:extLst>
              <a:ext uri="{FF2B5EF4-FFF2-40B4-BE49-F238E27FC236}">
                <a16:creationId xmlns:a16="http://schemas.microsoft.com/office/drawing/2014/main" id="{B8E9D744-6D64-63C4-5EE6-AC70F37A15DA}"/>
              </a:ext>
            </a:extLst>
          </p:cNvPr>
          <p:cNvPicPr>
            <a:picLocks noChangeAspect="1"/>
          </p:cNvPicPr>
          <p:nvPr/>
        </p:nvPicPr>
        <p:blipFill>
          <a:blip r:embed="rId2"/>
          <a:stretch>
            <a:fillRect/>
          </a:stretch>
        </p:blipFill>
        <p:spPr>
          <a:xfrm>
            <a:off x="2642437" y="1051965"/>
            <a:ext cx="7008725" cy="5051394"/>
          </a:xfrm>
          <a:prstGeom prst="rect">
            <a:avLst/>
          </a:prstGeom>
        </p:spPr>
      </p:pic>
    </p:spTree>
    <p:extLst>
      <p:ext uri="{BB962C8B-B14F-4D97-AF65-F5344CB8AC3E}">
        <p14:creationId xmlns:p14="http://schemas.microsoft.com/office/powerpoint/2010/main" val="3198597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721815" y="311032"/>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Software Components</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sz="2800" dirty="0">
                <a:latin typeface="Cambria" panose="02040503050406030204" pitchFamily="18" charset="0"/>
                <a:ea typeface="Cambria" panose="02040503050406030204" pitchFamily="18" charset="0"/>
              </a:rPr>
              <a:t>Technology Stack Components:</a:t>
            </a:r>
          </a:p>
          <a:p>
            <a:pPr marL="342900" lvl="0" indent="-190500" algn="just" rtl="0">
              <a:spcBef>
                <a:spcPts val="0"/>
              </a:spcBef>
              <a:spcAft>
                <a:spcPts val="0"/>
              </a:spcAft>
              <a:buClr>
                <a:schemeClr val="dk1"/>
              </a:buClr>
              <a:buSzPct val="100000"/>
              <a:buNone/>
            </a:pPr>
            <a:endParaRPr lang="en-US" sz="28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HTML</a:t>
            </a: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CSS</a:t>
            </a: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Python</a:t>
            </a: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Django </a:t>
            </a: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JavaScript</a:t>
            </a:r>
          </a:p>
          <a:p>
            <a:pPr marL="342900" lvl="0" indent="-190500" algn="just" rtl="0">
              <a:spcBef>
                <a:spcPts val="0"/>
              </a:spcBef>
              <a:spcAft>
                <a:spcPts val="0"/>
              </a:spcAft>
              <a:buClr>
                <a:schemeClr val="dk1"/>
              </a:buClr>
              <a:buSzPct val="100000"/>
              <a:buNone/>
            </a:pPr>
            <a:endParaRPr lang="en-GB" altLang="en-US" sz="2800" dirty="0">
              <a:latin typeface="Cambria" panose="02040503050406030204" pitchFamily="18" charset="0"/>
              <a:ea typeface="Cambria" panose="02040503050406030204" pitchFamily="18" charset="0"/>
              <a:sym typeface="+mn-ea"/>
            </a:endParaRPr>
          </a:p>
          <a:p>
            <a:pPr marL="495300" lvl="0" indent="-342900" algn="just" rtl="0">
              <a:spcBef>
                <a:spcPts val="0"/>
              </a:spcBef>
              <a:spcAft>
                <a:spcPts val="0"/>
              </a:spcAft>
              <a:buClr>
                <a:schemeClr val="dk1"/>
              </a:buClr>
              <a:buSzPct val="100000"/>
            </a:pPr>
            <a:r>
              <a:rPr lang="en-US" sz="2800" u="sng" dirty="0">
                <a:latin typeface="Cambria" panose="02040503050406030204" pitchFamily="18" charset="0"/>
                <a:ea typeface="Cambria" panose="02040503050406030204" pitchFamily="18" charset="0"/>
                <a:sym typeface="+mn-ea"/>
              </a:rPr>
              <a:t>Database:</a:t>
            </a:r>
            <a:r>
              <a:rPr lang="en-GB" altLang="en-US" sz="2800" u="sng" dirty="0">
                <a:latin typeface="Cambria" panose="02040503050406030204" pitchFamily="18" charset="0"/>
                <a:ea typeface="Cambria" panose="02040503050406030204" pitchFamily="18" charset="0"/>
                <a:sym typeface="+mn-ea"/>
              </a:rPr>
              <a:t> </a:t>
            </a:r>
            <a:r>
              <a:rPr lang="en-US" sz="2800" dirty="0">
                <a:latin typeface="Cambria" panose="02040503050406030204" pitchFamily="18" charset="0"/>
                <a:ea typeface="Cambria" panose="02040503050406030204" pitchFamily="18" charset="0"/>
                <a:sym typeface="+mn-ea"/>
              </a:rPr>
              <a:t> </a:t>
            </a:r>
            <a:r>
              <a:rPr lang="en-GB" altLang="en-US" sz="2800" dirty="0">
                <a:latin typeface="Cambria" panose="02040503050406030204" pitchFamily="18" charset="0"/>
                <a:ea typeface="Cambria" panose="02040503050406030204" pitchFamily="18" charset="0"/>
                <a:sym typeface="+mn-ea"/>
              </a:rPr>
              <a:t>sqlite3</a:t>
            </a:r>
            <a:endParaRPr lang="en-US" sz="28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Timeline of the Project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759042" y="1198486"/>
            <a:ext cx="10877118" cy="506619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GB"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GB"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GB" dirty="0">
                <a:latin typeface="Cambria" panose="02040503050406030204" pitchFamily="18" charset="0"/>
                <a:ea typeface="Cambria" panose="02040503050406030204" pitchFamily="18" charset="0"/>
              </a:rPr>
              <a:t>                 </a:t>
            </a:r>
          </a:p>
        </p:txBody>
      </p:sp>
      <p:graphicFrame>
        <p:nvGraphicFramePr>
          <p:cNvPr id="2" name="Google Shape;133;p3">
            <a:extLst>
              <a:ext uri="{FF2B5EF4-FFF2-40B4-BE49-F238E27FC236}">
                <a16:creationId xmlns:a16="http://schemas.microsoft.com/office/drawing/2014/main" id="{62A2B85B-8DFE-FD48-6F61-91A675C22054}"/>
              </a:ext>
            </a:extLst>
          </p:cNvPr>
          <p:cNvGraphicFramePr/>
          <p:nvPr>
            <p:extLst>
              <p:ext uri="{D42A27DB-BD31-4B8C-83A1-F6EECF244321}">
                <p14:modId xmlns:p14="http://schemas.microsoft.com/office/powerpoint/2010/main" val="3864994773"/>
              </p:ext>
            </p:extLst>
          </p:nvPr>
        </p:nvGraphicFramePr>
        <p:xfrm>
          <a:off x="949235" y="1571982"/>
          <a:ext cx="4984750" cy="3997125"/>
        </p:xfrm>
        <a:graphic>
          <a:graphicData uri="http://schemas.openxmlformats.org/drawingml/2006/table">
            <a:tbl>
              <a:tblPr firstRow="1" bandRow="1">
                <a:noFill/>
              </a:tblPr>
              <a:tblGrid>
                <a:gridCol w="1337950">
                  <a:extLst>
                    <a:ext uri="{9D8B030D-6E8A-4147-A177-3AD203B41FA5}">
                      <a16:colId xmlns:a16="http://schemas.microsoft.com/office/drawing/2014/main" val="20000"/>
                    </a:ext>
                  </a:extLst>
                </a:gridCol>
                <a:gridCol w="455850">
                  <a:extLst>
                    <a:ext uri="{9D8B030D-6E8A-4147-A177-3AD203B41FA5}">
                      <a16:colId xmlns:a16="http://schemas.microsoft.com/office/drawing/2014/main" val="20005"/>
                    </a:ext>
                  </a:extLst>
                </a:gridCol>
                <a:gridCol w="455850">
                  <a:extLst>
                    <a:ext uri="{9D8B030D-6E8A-4147-A177-3AD203B41FA5}">
                      <a16:colId xmlns:a16="http://schemas.microsoft.com/office/drawing/2014/main" val="20006"/>
                    </a:ext>
                  </a:extLst>
                </a:gridCol>
                <a:gridCol w="455850">
                  <a:extLst>
                    <a:ext uri="{9D8B030D-6E8A-4147-A177-3AD203B41FA5}">
                      <a16:colId xmlns:a16="http://schemas.microsoft.com/office/drawing/2014/main" val="20007"/>
                    </a:ext>
                  </a:extLst>
                </a:gridCol>
                <a:gridCol w="455850">
                  <a:extLst>
                    <a:ext uri="{9D8B030D-6E8A-4147-A177-3AD203B41FA5}">
                      <a16:colId xmlns:a16="http://schemas.microsoft.com/office/drawing/2014/main" val="20008"/>
                    </a:ext>
                  </a:extLst>
                </a:gridCol>
                <a:gridCol w="455850">
                  <a:extLst>
                    <a:ext uri="{9D8B030D-6E8A-4147-A177-3AD203B41FA5}">
                      <a16:colId xmlns:a16="http://schemas.microsoft.com/office/drawing/2014/main" val="20009"/>
                    </a:ext>
                  </a:extLst>
                </a:gridCol>
                <a:gridCol w="455850">
                  <a:extLst>
                    <a:ext uri="{9D8B030D-6E8A-4147-A177-3AD203B41FA5}">
                      <a16:colId xmlns:a16="http://schemas.microsoft.com/office/drawing/2014/main" val="20010"/>
                    </a:ext>
                  </a:extLst>
                </a:gridCol>
                <a:gridCol w="455850">
                  <a:extLst>
                    <a:ext uri="{9D8B030D-6E8A-4147-A177-3AD203B41FA5}">
                      <a16:colId xmlns:a16="http://schemas.microsoft.com/office/drawing/2014/main" val="20011"/>
                    </a:ext>
                  </a:extLst>
                </a:gridCol>
                <a:gridCol w="455850">
                  <a:extLst>
                    <a:ext uri="{9D8B030D-6E8A-4147-A177-3AD203B41FA5}">
                      <a16:colId xmlns:a16="http://schemas.microsoft.com/office/drawing/2014/main" val="20012"/>
                    </a:ext>
                  </a:extLst>
                </a:gridCol>
              </a:tblGrid>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US" sz="1000" b="1" dirty="0">
                          <a:latin typeface="Verdana"/>
                          <a:ea typeface="Verdana"/>
                          <a:cs typeface="Verdana"/>
                          <a:sym typeface="Verdana"/>
                        </a:rPr>
                        <a:t>REVIEW - 0</a:t>
                      </a:r>
                      <a:endParaRPr sz="1000" b="1" dirty="0">
                        <a:latin typeface="Verdana"/>
                        <a:ea typeface="Verdana"/>
                        <a:cs typeface="Verdana"/>
                        <a:sym typeface="Verdana"/>
                      </a:endParaRP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4">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latin typeface="Verdana"/>
                          <a:ea typeface="Verdana"/>
                          <a:cs typeface="Verdana"/>
                          <a:sym typeface="Verdana"/>
                        </a:rPr>
                        <a:t>REVIEW - 1</a:t>
                      </a: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tx2">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4125">
                <a:tc>
                  <a:txBody>
                    <a:bodyPr/>
                    <a:lstStyle/>
                    <a:p>
                      <a:pPr marL="0" marR="0" lvl="0" indent="0" algn="l" rtl="0">
                        <a:spcBef>
                          <a:spcPts val="0"/>
                        </a:spcBef>
                        <a:spcAft>
                          <a:spcPts val="0"/>
                        </a:spcAft>
                        <a:buNone/>
                      </a:pPr>
                      <a:endParaRPr sz="1000" b="1"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IN" sz="1000" b="1" dirty="0"/>
                        <a:t>29-Jan-2025 To 31-Jan-2025</a:t>
                      </a:r>
                      <a:endParaRPr lang="en-IN" sz="1000" b="1"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18-Feb-2025 To 21-Feb-2025</a:t>
                      </a:r>
                      <a:endParaRPr lang="en-US" sz="1000" b="1" dirty="0">
                        <a:latin typeface="Verdana"/>
                        <a:ea typeface="Verdana"/>
                        <a:cs typeface="Verdana"/>
                        <a:sym typeface="Verdana"/>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44125">
                <a:tc>
                  <a:txBody>
                    <a:bodyPr/>
                    <a:lstStyle/>
                    <a:p>
                      <a:pPr marL="0" marR="0" lvl="0" indent="0" algn="l" rtl="0">
                        <a:spcBef>
                          <a:spcPts val="0"/>
                        </a:spcBef>
                        <a:spcAft>
                          <a:spcPts val="0"/>
                        </a:spcAft>
                        <a:buNone/>
                      </a:pPr>
                      <a:r>
                        <a:rPr lang="en-US" sz="1050" b="1" dirty="0">
                          <a:latin typeface="Arial Black"/>
                          <a:ea typeface="Verdana"/>
                          <a:cs typeface="Verdana"/>
                          <a:sym typeface="Arial Black"/>
                        </a:rPr>
                        <a:t>PLANNING</a:t>
                      </a:r>
                      <a:r>
                        <a:rPr lang="en-US" sz="1050" dirty="0">
                          <a:latin typeface="Verdana"/>
                          <a:ea typeface="Verdana"/>
                          <a:cs typeface="Verdana"/>
                          <a:sym typeface="Verdana"/>
                        </a:rPr>
                        <a:t> </a:t>
                      </a:r>
                      <a:endParaRPr sz="1050"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REQUIREMENT ANALYSIS</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DESIGN</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CODING</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TESTING</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DEPLOYMENT</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PAPER  PUBLICATION</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graphicFrame>
        <p:nvGraphicFramePr>
          <p:cNvPr id="3" name="Google Shape;134;p3">
            <a:extLst>
              <a:ext uri="{FF2B5EF4-FFF2-40B4-BE49-F238E27FC236}">
                <a16:creationId xmlns:a16="http://schemas.microsoft.com/office/drawing/2014/main" id="{BD2AE605-2822-BE13-61A1-4DA549BBB8BA}"/>
              </a:ext>
            </a:extLst>
          </p:cNvPr>
          <p:cNvGraphicFramePr/>
          <p:nvPr>
            <p:extLst>
              <p:ext uri="{D42A27DB-BD31-4B8C-83A1-F6EECF244321}">
                <p14:modId xmlns:p14="http://schemas.microsoft.com/office/powerpoint/2010/main" val="2652078977"/>
              </p:ext>
            </p:extLst>
          </p:nvPr>
        </p:nvGraphicFramePr>
        <p:xfrm>
          <a:off x="5954973" y="1571982"/>
          <a:ext cx="3626872" cy="3997125"/>
        </p:xfrm>
        <a:graphic>
          <a:graphicData uri="http://schemas.openxmlformats.org/drawingml/2006/table">
            <a:tbl>
              <a:tblPr firstRow="1" bandRow="1">
                <a:noFill/>
              </a:tblPr>
              <a:tblGrid>
                <a:gridCol w="459397">
                  <a:extLst>
                    <a:ext uri="{9D8B030D-6E8A-4147-A177-3AD203B41FA5}">
                      <a16:colId xmlns:a16="http://schemas.microsoft.com/office/drawing/2014/main" val="20000"/>
                    </a:ext>
                  </a:extLst>
                </a:gridCol>
                <a:gridCol w="459300">
                  <a:extLst>
                    <a:ext uri="{9D8B030D-6E8A-4147-A177-3AD203B41FA5}">
                      <a16:colId xmlns:a16="http://schemas.microsoft.com/office/drawing/2014/main" val="20001"/>
                    </a:ext>
                  </a:extLst>
                </a:gridCol>
                <a:gridCol w="459300">
                  <a:extLst>
                    <a:ext uri="{9D8B030D-6E8A-4147-A177-3AD203B41FA5}">
                      <a16:colId xmlns:a16="http://schemas.microsoft.com/office/drawing/2014/main" val="20002"/>
                    </a:ext>
                  </a:extLst>
                </a:gridCol>
                <a:gridCol w="459300">
                  <a:extLst>
                    <a:ext uri="{9D8B030D-6E8A-4147-A177-3AD203B41FA5}">
                      <a16:colId xmlns:a16="http://schemas.microsoft.com/office/drawing/2014/main" val="20003"/>
                    </a:ext>
                  </a:extLst>
                </a:gridCol>
                <a:gridCol w="459300">
                  <a:extLst>
                    <a:ext uri="{9D8B030D-6E8A-4147-A177-3AD203B41FA5}">
                      <a16:colId xmlns:a16="http://schemas.microsoft.com/office/drawing/2014/main" val="20008"/>
                    </a:ext>
                  </a:extLst>
                </a:gridCol>
                <a:gridCol w="459300">
                  <a:extLst>
                    <a:ext uri="{9D8B030D-6E8A-4147-A177-3AD203B41FA5}">
                      <a16:colId xmlns:a16="http://schemas.microsoft.com/office/drawing/2014/main" val="20009"/>
                    </a:ext>
                  </a:extLst>
                </a:gridCol>
                <a:gridCol w="459300">
                  <a:extLst>
                    <a:ext uri="{9D8B030D-6E8A-4147-A177-3AD203B41FA5}">
                      <a16:colId xmlns:a16="http://schemas.microsoft.com/office/drawing/2014/main" val="20010"/>
                    </a:ext>
                  </a:extLst>
                </a:gridCol>
                <a:gridCol w="411675">
                  <a:extLst>
                    <a:ext uri="{9D8B030D-6E8A-4147-A177-3AD203B41FA5}">
                      <a16:colId xmlns:a16="http://schemas.microsoft.com/office/drawing/2014/main" val="20011"/>
                    </a:ext>
                  </a:extLst>
                </a:gridCol>
              </a:tblGrid>
              <a:tr h="444125">
                <a:tc gridSpan="4">
                  <a:txBody>
                    <a:bodyPr/>
                    <a:lstStyle/>
                    <a:p>
                      <a:pPr marL="0" marR="0" lvl="0" indent="0" algn="ctr" rtl="0">
                        <a:spcBef>
                          <a:spcPts val="0"/>
                        </a:spcBef>
                        <a:spcAft>
                          <a:spcPts val="0"/>
                        </a:spcAft>
                        <a:buNone/>
                      </a:pPr>
                      <a:r>
                        <a:rPr lang="en-US" sz="1000" b="1" dirty="0">
                          <a:latin typeface="Verdana"/>
                          <a:ea typeface="Verdana"/>
                          <a:cs typeface="Verdana"/>
                          <a:sym typeface="Verdana"/>
                        </a:rPr>
                        <a:t>REVIEW - 2</a:t>
                      </a: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2">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latin typeface="Verdana"/>
                          <a:ea typeface="Verdana"/>
                          <a:cs typeface="Verdana"/>
                          <a:sym typeface="Verdana"/>
                        </a:rPr>
                        <a:t>REVIEW - 3</a:t>
                      </a: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3">
                        <a:lumMod val="40000"/>
                        <a:lumOff val="60000"/>
                      </a:schemeClr>
                    </a:solidFill>
                  </a:tcPr>
                </a:tc>
                <a:tc hMerge="1">
                  <a:txBody>
                    <a:bodyPr/>
                    <a:lstStyle/>
                    <a:p>
                      <a:endParaRPr lang="en-US"/>
                    </a:p>
                  </a:txBody>
                  <a:tcPr>
                    <a:lnL w="12700" cap="flat" cmpd="sng" algn="ctr">
                      <a:solidFill>
                        <a:srgbClr val="000000"/>
                      </a:solidFill>
                      <a:prstDash val="solid"/>
                      <a:round/>
                      <a:headEnd type="none" w="sm" len="sm"/>
                      <a:tailEnd type="none" w="sm" len="sm"/>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17-Mar-2025 To 21-Mar-2025</a:t>
                      </a:r>
                      <a:endParaRPr lang="en-US" sz="1000" dirty="0">
                        <a:latin typeface="Verdana"/>
                        <a:ea typeface="Verdana"/>
                        <a:cs typeface="Verdana"/>
                        <a:sym typeface="Verdana"/>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16-Apr-2025 To 19-Apr-2025</a:t>
                      </a:r>
                      <a:endParaRPr lang="en-US" sz="1000"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44125">
                <a:tc>
                  <a:txBody>
                    <a:bodyPr/>
                    <a:lstStyle/>
                    <a:p>
                      <a:pPr marL="0" marR="0" lvl="0" indent="0" algn="l" rtl="0">
                        <a:spcBef>
                          <a:spcPts val="0"/>
                        </a:spcBef>
                        <a:spcAft>
                          <a:spcPts val="0"/>
                        </a:spcAft>
                        <a:buNone/>
                      </a:pPr>
                      <a:r>
                        <a:rPr lang="en-US" sz="1800">
                          <a:latin typeface="Verdana"/>
                          <a:ea typeface="Verdana"/>
                          <a:cs typeface="Verdana"/>
                          <a:sym typeface="Verdana"/>
                        </a:rPr>
                        <a:t>`</a:t>
                      </a:r>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sp>
        <p:nvSpPr>
          <p:cNvPr id="4" name="Google Shape;135;p3">
            <a:extLst>
              <a:ext uri="{FF2B5EF4-FFF2-40B4-BE49-F238E27FC236}">
                <a16:creationId xmlns:a16="http://schemas.microsoft.com/office/drawing/2014/main" id="{340DA5C2-DCAF-E3D8-D885-8289C0CD3674}"/>
              </a:ext>
            </a:extLst>
          </p:cNvPr>
          <p:cNvSpPr/>
          <p:nvPr/>
        </p:nvSpPr>
        <p:spPr>
          <a:xfrm>
            <a:off x="2260049" y="2509064"/>
            <a:ext cx="1883600" cy="317516"/>
          </a:xfrm>
          <a:prstGeom prst="homePlate">
            <a:avLst>
              <a:gd name="adj" fmla="val 50000"/>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7" name="Google Shape;136;p3">
            <a:extLst>
              <a:ext uri="{FF2B5EF4-FFF2-40B4-BE49-F238E27FC236}">
                <a16:creationId xmlns:a16="http://schemas.microsoft.com/office/drawing/2014/main" id="{F9E10E6C-A5D8-465D-DB31-E1880C723147}"/>
              </a:ext>
            </a:extLst>
          </p:cNvPr>
          <p:cNvSpPr/>
          <p:nvPr/>
        </p:nvSpPr>
        <p:spPr>
          <a:xfrm>
            <a:off x="2260049" y="2986332"/>
            <a:ext cx="1883600" cy="317516"/>
          </a:xfrm>
          <a:prstGeom prst="homePlate">
            <a:avLst>
              <a:gd name="adj" fmla="val 50000"/>
            </a:avLst>
          </a:prstGeom>
          <a:solidFill>
            <a:srgbClr val="BF9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8" name="Google Shape;137;p3">
            <a:extLst>
              <a:ext uri="{FF2B5EF4-FFF2-40B4-BE49-F238E27FC236}">
                <a16:creationId xmlns:a16="http://schemas.microsoft.com/office/drawing/2014/main" id="{1D11BECF-3ED2-AA80-BC25-D3E767BE99CD}"/>
              </a:ext>
            </a:extLst>
          </p:cNvPr>
          <p:cNvSpPr/>
          <p:nvPr/>
        </p:nvSpPr>
        <p:spPr>
          <a:xfrm>
            <a:off x="4143649" y="3416754"/>
            <a:ext cx="1790335" cy="306001"/>
          </a:xfrm>
          <a:prstGeom prst="homePlate">
            <a:avLst>
              <a:gd name="adj" fmla="val 50000"/>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9" name="Google Shape;138;p3">
            <a:extLst>
              <a:ext uri="{FF2B5EF4-FFF2-40B4-BE49-F238E27FC236}">
                <a16:creationId xmlns:a16="http://schemas.microsoft.com/office/drawing/2014/main" id="{D57B9C13-20E2-688A-6E06-2A25F7D2CC6A}"/>
              </a:ext>
            </a:extLst>
          </p:cNvPr>
          <p:cNvSpPr/>
          <p:nvPr/>
        </p:nvSpPr>
        <p:spPr>
          <a:xfrm>
            <a:off x="4138649" y="3873398"/>
            <a:ext cx="5443196" cy="287131"/>
          </a:xfrm>
          <a:prstGeom prst="homePlate">
            <a:avLst>
              <a:gd name="adj" fmla="val 50000"/>
            </a:avLst>
          </a:prstGeom>
          <a:solidFill>
            <a:srgbClr val="741B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0" name="Google Shape;139;p3">
            <a:extLst>
              <a:ext uri="{FF2B5EF4-FFF2-40B4-BE49-F238E27FC236}">
                <a16:creationId xmlns:a16="http://schemas.microsoft.com/office/drawing/2014/main" id="{1D72D4D9-ABF5-7DC0-3048-1EE8D59636CC}"/>
              </a:ext>
            </a:extLst>
          </p:cNvPr>
          <p:cNvSpPr/>
          <p:nvPr/>
        </p:nvSpPr>
        <p:spPr>
          <a:xfrm>
            <a:off x="5942613" y="4331798"/>
            <a:ext cx="3556494" cy="287132"/>
          </a:xfrm>
          <a:prstGeom prst="homePlate">
            <a:avLst>
              <a:gd name="adj" fmla="val 50000"/>
            </a:avLst>
          </a:prstGeom>
          <a:solidFill>
            <a:srgbClr val="DD7E6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graphicFrame>
        <p:nvGraphicFramePr>
          <p:cNvPr id="5" name="Table 4">
            <a:extLst>
              <a:ext uri="{FF2B5EF4-FFF2-40B4-BE49-F238E27FC236}">
                <a16:creationId xmlns:a16="http://schemas.microsoft.com/office/drawing/2014/main" id="{B1F56C85-3F46-7F75-712C-0B4B4C0901B8}"/>
              </a:ext>
            </a:extLst>
          </p:cNvPr>
          <p:cNvGraphicFramePr>
            <a:graphicFrameLocks noGrp="1"/>
          </p:cNvGraphicFramePr>
          <p:nvPr>
            <p:extLst>
              <p:ext uri="{D42A27DB-BD31-4B8C-83A1-F6EECF244321}">
                <p14:modId xmlns:p14="http://schemas.microsoft.com/office/powerpoint/2010/main" val="3150806609"/>
              </p:ext>
            </p:extLst>
          </p:nvPr>
        </p:nvGraphicFramePr>
        <p:xfrm>
          <a:off x="9581845" y="1571191"/>
          <a:ext cx="1856533" cy="3997125"/>
        </p:xfrm>
        <a:graphic>
          <a:graphicData uri="http://schemas.openxmlformats.org/drawingml/2006/table">
            <a:tbl>
              <a:tblPr firstRow="1" bandRow="1">
                <a:noFill/>
              </a:tblPr>
              <a:tblGrid>
                <a:gridCol w="526258">
                  <a:extLst>
                    <a:ext uri="{9D8B030D-6E8A-4147-A177-3AD203B41FA5}">
                      <a16:colId xmlns:a16="http://schemas.microsoft.com/office/drawing/2014/main" val="1201218914"/>
                    </a:ext>
                  </a:extLst>
                </a:gridCol>
                <a:gridCol w="459300">
                  <a:extLst>
                    <a:ext uri="{9D8B030D-6E8A-4147-A177-3AD203B41FA5}">
                      <a16:colId xmlns:a16="http://schemas.microsoft.com/office/drawing/2014/main" val="4025509933"/>
                    </a:ext>
                  </a:extLst>
                </a:gridCol>
                <a:gridCol w="459300">
                  <a:extLst>
                    <a:ext uri="{9D8B030D-6E8A-4147-A177-3AD203B41FA5}">
                      <a16:colId xmlns:a16="http://schemas.microsoft.com/office/drawing/2014/main" val="3485873087"/>
                    </a:ext>
                  </a:extLst>
                </a:gridCol>
                <a:gridCol w="411675">
                  <a:extLst>
                    <a:ext uri="{9D8B030D-6E8A-4147-A177-3AD203B41FA5}">
                      <a16:colId xmlns:a16="http://schemas.microsoft.com/office/drawing/2014/main" val="1342442740"/>
                    </a:ext>
                  </a:extLst>
                </a:gridCol>
              </a:tblGrid>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Final Viva-Voce</a:t>
                      </a:r>
                      <a:endParaRPr lang="en-US" sz="1000" b="1" dirty="0">
                        <a:latin typeface="Verdana"/>
                        <a:ea typeface="Verdana"/>
                        <a:cs typeface="Verdana"/>
                        <a:sym typeface="Verdana"/>
                      </a:endParaRP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6">
                        <a:lumMod val="40000"/>
                        <a:lumOff val="60000"/>
                      </a:schemeClr>
                    </a:solidFill>
                  </a:tcPr>
                </a:tc>
                <a:tc hMerge="1">
                  <a:txBody>
                    <a:bodyPr/>
                    <a:lstStyle/>
                    <a:p>
                      <a:endParaRPr lang="en-US"/>
                    </a:p>
                  </a:txBody>
                  <a:tcPr>
                    <a:lnL w="12700" cap="flat" cmpd="sng" algn="ctr">
                      <a:solidFill>
                        <a:srgbClr val="000000"/>
                      </a:solidFill>
                      <a:prstDash val="solid"/>
                      <a:round/>
                      <a:headEnd type="none" w="sm" len="sm"/>
                      <a:tailEnd type="none" w="sm" len="sm"/>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75601500"/>
                  </a:ext>
                </a:extLst>
              </a:tr>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10-May-2025 To 17-May-2025 </a:t>
                      </a:r>
                      <a:endParaRPr lang="en-US" sz="1000"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741869673"/>
                  </a:ext>
                </a:extLst>
              </a:tr>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724107754"/>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51109167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264357123"/>
                  </a:ext>
                </a:extLst>
              </a:tr>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19438317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781101306"/>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810859317"/>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2033652619"/>
                  </a:ext>
                </a:extLst>
              </a:tr>
            </a:tbl>
          </a:graphicData>
        </a:graphic>
      </p:graphicFrame>
      <p:sp>
        <p:nvSpPr>
          <p:cNvPr id="6" name="Google Shape;141;p3">
            <a:extLst>
              <a:ext uri="{FF2B5EF4-FFF2-40B4-BE49-F238E27FC236}">
                <a16:creationId xmlns:a16="http://schemas.microsoft.com/office/drawing/2014/main" id="{42329B62-C36F-4C95-40CB-8C5F67F8A8C0}"/>
              </a:ext>
            </a:extLst>
          </p:cNvPr>
          <p:cNvSpPr/>
          <p:nvPr/>
        </p:nvSpPr>
        <p:spPr>
          <a:xfrm>
            <a:off x="9581846" y="5223796"/>
            <a:ext cx="1849396" cy="266507"/>
          </a:xfrm>
          <a:prstGeom prst="homePlate">
            <a:avLst>
              <a:gd name="adj" fmla="val 50000"/>
            </a:avLst>
          </a:prstGeom>
          <a:solidFill>
            <a:srgbClr val="6AA8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3" name="Google Shape;140;p3">
            <a:extLst>
              <a:ext uri="{FF2B5EF4-FFF2-40B4-BE49-F238E27FC236}">
                <a16:creationId xmlns:a16="http://schemas.microsoft.com/office/drawing/2014/main" id="{BBDB4E16-2B52-8D34-3120-6045B8589F16}"/>
              </a:ext>
            </a:extLst>
          </p:cNvPr>
          <p:cNvSpPr/>
          <p:nvPr/>
        </p:nvSpPr>
        <p:spPr>
          <a:xfrm>
            <a:off x="7829118" y="4768146"/>
            <a:ext cx="3556494" cy="287132"/>
          </a:xfrm>
          <a:prstGeom prst="homePlat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4" name="Rectangle 1">
            <a:extLst>
              <a:ext uri="{FF2B5EF4-FFF2-40B4-BE49-F238E27FC236}">
                <a16:creationId xmlns:a16="http://schemas.microsoft.com/office/drawing/2014/main" id="{35B88ECC-56BC-C537-AEB7-E86FD13CC573}"/>
              </a:ext>
            </a:extLst>
          </p:cNvPr>
          <p:cNvSpPr>
            <a:spLocks noGrp="1" noChangeArrowheads="1"/>
          </p:cNvSpPr>
          <p:nvPr>
            <p:ph idx="1"/>
          </p:nvPr>
        </p:nvSpPr>
        <p:spPr bwMode="auto">
          <a:xfrm>
            <a:off x="762000" y="1690062"/>
            <a:ext cx="1066800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Time Efficiency: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Significant reduction in the time required to create and manage timetables.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Error Reduction: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Elimination of manual errors in scheduling, such as overlapping periods or exceeding workload limits.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Accessibility: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access to timetables and notifications for faculty and administrators through a mobile application.</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Balanced Workloads: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Equitable distribution of teaching workloads among faculty members, ensuring compliance with specified limits.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and Adaptability: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scalable solution capable of handling larger institutions and adapting to evolving scheduling requirements.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Satisfaction: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Increased satisfaction among faculty and administrators due to the system's efficiency, reliability, and ease of use.</a:t>
            </a:r>
          </a:p>
        </p:txBody>
      </p:sp>
    </p:spTree>
    <p:extLst>
      <p:ext uri="{BB962C8B-B14F-4D97-AF65-F5344CB8AC3E}">
        <p14:creationId xmlns:p14="http://schemas.microsoft.com/office/powerpoint/2010/main" val="192392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70C6C-4362-49ED-9112-87209B0AE347}"/>
              </a:ext>
            </a:extLst>
          </p:cNvPr>
          <p:cNvSpPr>
            <a:spLocks noGrp="1"/>
          </p:cNvSpPr>
          <p:nvPr>
            <p:ph type="title"/>
          </p:nvPr>
        </p:nvSpPr>
        <p:spPr/>
        <p:txBody>
          <a:bodyPr/>
          <a:lstStyle/>
          <a:p>
            <a:r>
              <a:rPr lang="en-US" dirty="0"/>
              <a:t>Algorithm</a:t>
            </a:r>
            <a:endParaRPr lang="en-IN" dirty="0"/>
          </a:p>
        </p:txBody>
      </p:sp>
      <p:sp>
        <p:nvSpPr>
          <p:cNvPr id="3" name="Content Placeholder 2">
            <a:extLst>
              <a:ext uri="{FF2B5EF4-FFF2-40B4-BE49-F238E27FC236}">
                <a16:creationId xmlns:a16="http://schemas.microsoft.com/office/drawing/2014/main" id="{B41279EC-A3E7-F67A-0762-45ACBF8DBDEC}"/>
              </a:ext>
            </a:extLst>
          </p:cNvPr>
          <p:cNvSpPr>
            <a:spLocks noGrp="1"/>
          </p:cNvSpPr>
          <p:nvPr>
            <p:ph idx="1"/>
          </p:nvPr>
        </p:nvSpPr>
        <p:spPr>
          <a:xfrm>
            <a:off x="416757" y="952501"/>
            <a:ext cx="5730043" cy="4952997"/>
          </a:xfrm>
        </p:spPr>
        <p:txBody>
          <a:bodyPr>
            <a:noAutofit/>
          </a:bodyPr>
          <a:lstStyle/>
          <a:p>
            <a:pPr marL="0" indent="0">
              <a:buNone/>
            </a:pPr>
            <a:r>
              <a:rPr lang="en-US" sz="1400" dirty="0">
                <a:latin typeface="Times New Roman" panose="02020603050405020304" pitchFamily="18" charset="0"/>
                <a:cs typeface="Times New Roman" panose="02020603050405020304" pitchFamily="18" charset="0"/>
              </a:rPr>
              <a:t>1. Start</a:t>
            </a:r>
          </a:p>
          <a:p>
            <a:pPr marL="0" indent="0">
              <a:buNone/>
            </a:pPr>
            <a:r>
              <a:rPr lang="en-US" sz="1400" dirty="0">
                <a:latin typeface="Times New Roman" panose="02020603050405020304" pitchFamily="18" charset="0"/>
                <a:cs typeface="Times New Roman" panose="02020603050405020304" pitchFamily="18" charset="0"/>
              </a:rPr>
              <a:t>2. Navigate to Home1</a:t>
            </a:r>
          </a:p>
          <a:p>
            <a:pPr marL="0" indent="0">
              <a:buNone/>
            </a:pPr>
            <a:r>
              <a:rPr lang="en-US" sz="1400" dirty="0">
                <a:latin typeface="Times New Roman" panose="02020603050405020304" pitchFamily="18" charset="0"/>
                <a:cs typeface="Times New Roman" panose="02020603050405020304" pitchFamily="18" charset="0"/>
              </a:rPr>
              <a:t>    a. If the user selects About Us:</a:t>
            </a:r>
          </a:p>
          <a:p>
            <a:pPr marL="0" indent="0">
              <a:buNone/>
            </a:pPr>
            <a:r>
              <a:rPr lang="en-US" sz="1400" dirty="0">
                <a:latin typeface="Times New Roman" panose="02020603050405020304" pitchFamily="18" charset="0"/>
                <a:cs typeface="Times New Roman" panose="02020603050405020304" pitchFamily="18" charset="0"/>
              </a:rPr>
              <a:t>        i. Display details about the system and its purpose.</a:t>
            </a:r>
          </a:p>
          <a:p>
            <a:pPr marL="0" indent="0">
              <a:buNone/>
            </a:pPr>
            <a:r>
              <a:rPr lang="en-US" sz="1400" dirty="0">
                <a:latin typeface="Times New Roman" panose="02020603050405020304" pitchFamily="18" charset="0"/>
                <a:cs typeface="Times New Roman" panose="02020603050405020304" pitchFamily="18" charset="0"/>
              </a:rPr>
              <a:t>    b. If the user selects Help:</a:t>
            </a:r>
          </a:p>
          <a:p>
            <a:pPr marL="0" indent="0">
              <a:buNone/>
            </a:pPr>
            <a:r>
              <a:rPr lang="en-US" sz="1400" dirty="0">
                <a:latin typeface="Times New Roman" panose="02020603050405020304" pitchFamily="18" charset="0"/>
                <a:cs typeface="Times New Roman" panose="02020603050405020304" pitchFamily="18" charset="0"/>
              </a:rPr>
              <a:t>        ii. Display a help page or FAQs related to system usage.</a:t>
            </a:r>
          </a:p>
          <a:p>
            <a:pPr marL="0" indent="0">
              <a:buNone/>
            </a:pPr>
            <a:r>
              <a:rPr lang="en-US" sz="1400" dirty="0">
                <a:latin typeface="Times New Roman" panose="02020603050405020304" pitchFamily="18" charset="0"/>
                <a:cs typeface="Times New Roman" panose="02020603050405020304" pitchFamily="18" charset="0"/>
              </a:rPr>
              <a:t>    c. If the user selects Contact Us:</a:t>
            </a:r>
          </a:p>
          <a:p>
            <a:pPr marL="0" indent="0">
              <a:buNone/>
            </a:pPr>
            <a:r>
              <a:rPr lang="en-US" sz="1400" dirty="0">
                <a:latin typeface="Times New Roman" panose="02020603050405020304" pitchFamily="18" charset="0"/>
                <a:cs typeface="Times New Roman" panose="02020603050405020304" pitchFamily="18" charset="0"/>
              </a:rPr>
              <a:t>        iii. Display contact details for technical support or system queries.</a:t>
            </a:r>
          </a:p>
          <a:p>
            <a:pPr marL="0" indent="0">
              <a:buNone/>
            </a:pPr>
            <a:r>
              <a:rPr lang="en-US" sz="1400" dirty="0">
                <a:latin typeface="Times New Roman" panose="02020603050405020304" pitchFamily="18" charset="0"/>
                <a:cs typeface="Times New Roman" panose="02020603050405020304" pitchFamily="18" charset="0"/>
              </a:rPr>
              <a:t>    d. Allow navigation to the Login page.</a:t>
            </a:r>
          </a:p>
          <a:p>
            <a:pPr marL="0" indent="0">
              <a:buNone/>
            </a:pPr>
            <a:r>
              <a:rPr lang="en-US" sz="1400" dirty="0">
                <a:latin typeface="Times New Roman" panose="02020603050405020304" pitchFamily="18" charset="0"/>
                <a:cs typeface="Times New Roman" panose="02020603050405020304" pitchFamily="18" charset="0"/>
              </a:rPr>
              <a:t>3. Login Page</a:t>
            </a:r>
          </a:p>
          <a:p>
            <a:pPr marL="0" indent="0">
              <a:buNone/>
            </a:pPr>
            <a:r>
              <a:rPr lang="en-US" sz="1400" dirty="0">
                <a:latin typeface="Times New Roman" panose="02020603050405020304" pitchFamily="18" charset="0"/>
                <a:cs typeface="Times New Roman" panose="02020603050405020304" pitchFamily="18" charset="0"/>
              </a:rPr>
              <a:t>    a. Accept user credentials (username and password).</a:t>
            </a:r>
          </a:p>
          <a:p>
            <a:pPr marL="0" indent="0">
              <a:buNone/>
            </a:pPr>
            <a:r>
              <a:rPr lang="en-US" sz="1400" dirty="0">
                <a:latin typeface="Times New Roman" panose="02020603050405020304" pitchFamily="18" charset="0"/>
                <a:cs typeface="Times New Roman" panose="02020603050405020304" pitchFamily="18" charset="0"/>
              </a:rPr>
              <a:t>    b. Verify credentials with the database.</a:t>
            </a:r>
          </a:p>
          <a:p>
            <a:pPr marL="0" indent="0">
              <a:buNone/>
            </a:pPr>
            <a:r>
              <a:rPr lang="en-US" sz="1400" dirty="0">
                <a:latin typeface="Times New Roman" panose="02020603050405020304" pitchFamily="18" charset="0"/>
                <a:cs typeface="Times New Roman" panose="02020603050405020304" pitchFamily="18" charset="0"/>
              </a:rPr>
              <a:t>    c. If valid:</a:t>
            </a:r>
          </a:p>
          <a:p>
            <a:pPr marL="0" indent="0">
              <a:buNone/>
            </a:pPr>
            <a:r>
              <a:rPr lang="en-US" sz="1400" dirty="0">
                <a:latin typeface="Times New Roman" panose="02020603050405020304" pitchFamily="18" charset="0"/>
                <a:cs typeface="Times New Roman" panose="02020603050405020304" pitchFamily="18" charset="0"/>
              </a:rPr>
              <a:t>        i. Redirect to Home2.</a:t>
            </a:r>
          </a:p>
          <a:p>
            <a:pPr marL="0" indent="0">
              <a:buNone/>
            </a:pPr>
            <a:r>
              <a:rPr lang="en-US" sz="1400" dirty="0">
                <a:latin typeface="Times New Roman" panose="02020603050405020304" pitchFamily="18" charset="0"/>
                <a:cs typeface="Times New Roman" panose="02020603050405020304" pitchFamily="18" charset="0"/>
              </a:rPr>
              <a:t>    d. Else, display "Invalid credentials".</a:t>
            </a:r>
          </a:p>
          <a:p>
            <a:pPr marL="0" indent="0">
              <a:buNone/>
            </a:pPr>
            <a:r>
              <a:rPr lang="en-US" sz="1400" dirty="0">
                <a:latin typeface="Times New Roman" panose="02020603050405020304" pitchFamily="18" charset="0"/>
                <a:cs typeface="Times New Roman" panose="02020603050405020304" pitchFamily="18" charset="0"/>
              </a:rPr>
              <a:t>4. Registration</a:t>
            </a:r>
          </a:p>
          <a:p>
            <a:pPr marL="0" indent="0">
              <a:buNone/>
            </a:pPr>
            <a:r>
              <a:rPr lang="en-US" sz="1400" dirty="0">
                <a:latin typeface="Times New Roman" panose="02020603050405020304" pitchFamily="18" charset="0"/>
                <a:cs typeface="Times New Roman" panose="02020603050405020304" pitchFamily="18" charset="0"/>
              </a:rPr>
              <a:t>    a. If the user is new:</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Accept registration details (name, email, password, etc.).</a:t>
            </a:r>
          </a:p>
          <a:p>
            <a:pPr marL="0" indent="0">
              <a:buNone/>
            </a:pPr>
            <a:r>
              <a:rPr lang="en-US" sz="1400" dirty="0">
                <a:latin typeface="Times New Roman" panose="02020603050405020304" pitchFamily="18" charset="0"/>
                <a:cs typeface="Times New Roman" panose="02020603050405020304" pitchFamily="18" charset="0"/>
              </a:rPr>
              <a:t>        ii. Insert details into the database.</a:t>
            </a:r>
          </a:p>
          <a:p>
            <a:pPr marL="0" indent="0">
              <a:buNone/>
            </a:pPr>
            <a:r>
              <a:rPr lang="en-US" sz="1400" dirty="0">
                <a:latin typeface="Times New Roman" panose="02020603050405020304" pitchFamily="18" charset="0"/>
                <a:cs typeface="Times New Roman" panose="02020603050405020304" pitchFamily="18" charset="0"/>
              </a:rPr>
              <a:t>        iii. Display "Registration successful".</a:t>
            </a:r>
          </a:p>
        </p:txBody>
      </p:sp>
      <p:sp>
        <p:nvSpPr>
          <p:cNvPr id="5" name="TextBox 4">
            <a:extLst>
              <a:ext uri="{FF2B5EF4-FFF2-40B4-BE49-F238E27FC236}">
                <a16:creationId xmlns:a16="http://schemas.microsoft.com/office/drawing/2014/main" id="{13214B5E-14FE-4F4F-9DBD-5F5F7EEE2AC8}"/>
              </a:ext>
            </a:extLst>
          </p:cNvPr>
          <p:cNvSpPr txBox="1"/>
          <p:nvPr/>
        </p:nvSpPr>
        <p:spPr>
          <a:xfrm>
            <a:off x="5655076" y="1118586"/>
            <a:ext cx="6120167" cy="5463034"/>
          </a:xfrm>
          <a:prstGeom prst="rect">
            <a:avLst/>
          </a:prstGeom>
          <a:noFill/>
        </p:spPr>
        <p:txBody>
          <a:bodyPr wrap="square" rtlCol="0">
            <a:spAutoFit/>
          </a:bodyPr>
          <a:lstStyle/>
          <a:p>
            <a:pPr marL="0" indent="0">
              <a:buNone/>
            </a:pPr>
            <a:r>
              <a:rPr lang="en-US" sz="1400" dirty="0">
                <a:latin typeface="Times New Roman" panose="02020603050405020304" pitchFamily="18" charset="0"/>
                <a:cs typeface="Times New Roman" panose="02020603050405020304" pitchFamily="18" charset="0"/>
              </a:rPr>
              <a:t>5. Navigate to Home2</a:t>
            </a:r>
          </a:p>
          <a:p>
            <a:pPr marL="0" indent="0">
              <a:buNone/>
            </a:pPr>
            <a:r>
              <a:rPr lang="en-US" sz="1400" dirty="0">
                <a:latin typeface="Times New Roman" panose="02020603050405020304" pitchFamily="18" charset="0"/>
                <a:cs typeface="Times New Roman" panose="02020603050405020304" pitchFamily="18" charset="0"/>
              </a:rPr>
              <a:t>    a. Add Teacher:</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Accept teacher details (ID, name, department, etc.).</a:t>
            </a:r>
          </a:p>
          <a:p>
            <a:pPr marL="0" indent="0">
              <a:buNone/>
            </a:pPr>
            <a:r>
              <a:rPr lang="en-US" sz="1400" dirty="0">
                <a:latin typeface="Times New Roman" panose="02020603050405020304" pitchFamily="18" charset="0"/>
                <a:cs typeface="Times New Roman" panose="02020603050405020304" pitchFamily="18" charset="0"/>
              </a:rPr>
              <a:t>        Validate and insert into the database.</a:t>
            </a:r>
          </a:p>
          <a:p>
            <a:pPr marL="0" indent="0">
              <a:buNone/>
            </a:pPr>
            <a:r>
              <a:rPr lang="en-US" sz="1400" dirty="0">
                <a:latin typeface="Times New Roman" panose="02020603050405020304" pitchFamily="18" charset="0"/>
                <a:cs typeface="Times New Roman" panose="02020603050405020304" pitchFamily="18" charset="0"/>
              </a:rPr>
              <a:t>    b. Add Rooms:</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Accept room details (room ID, name, capacity, etc.).</a:t>
            </a:r>
          </a:p>
          <a:p>
            <a:pPr marL="0" indent="0">
              <a:buNone/>
            </a:pPr>
            <a:r>
              <a:rPr lang="en-US" sz="1400" dirty="0">
                <a:latin typeface="Times New Roman" panose="02020603050405020304" pitchFamily="18" charset="0"/>
                <a:cs typeface="Times New Roman" panose="02020603050405020304" pitchFamily="18" charset="0"/>
              </a:rPr>
              <a:t>        ii. Validate and insert into the database.</a:t>
            </a:r>
          </a:p>
          <a:p>
            <a:pPr marL="0" indent="0">
              <a:buNone/>
            </a:pPr>
            <a:r>
              <a:rPr lang="en-US" sz="1400" dirty="0">
                <a:latin typeface="Times New Roman" panose="02020603050405020304" pitchFamily="18" charset="0"/>
                <a:cs typeface="Times New Roman" panose="02020603050405020304" pitchFamily="18" charset="0"/>
              </a:rPr>
              <a:t>    c. Add Timings:</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Accept timing details (start time, end time, session type, etc.).</a:t>
            </a:r>
          </a:p>
          <a:p>
            <a:pPr marL="0" indent="0">
              <a:buNone/>
            </a:pPr>
            <a:r>
              <a:rPr lang="en-US" sz="1400" dirty="0">
                <a:latin typeface="Times New Roman" panose="02020603050405020304" pitchFamily="18" charset="0"/>
                <a:cs typeface="Times New Roman" panose="02020603050405020304" pitchFamily="18" charset="0"/>
              </a:rPr>
              <a:t>        ii. Validate and insert into the database.</a:t>
            </a:r>
          </a:p>
          <a:p>
            <a:pPr marL="0" indent="0">
              <a:buNone/>
            </a:pPr>
            <a:r>
              <a:rPr lang="en-US" sz="1400" dirty="0">
                <a:latin typeface="Times New Roman" panose="02020603050405020304" pitchFamily="18" charset="0"/>
                <a:cs typeface="Times New Roman" panose="02020603050405020304" pitchFamily="18" charset="0"/>
              </a:rPr>
              <a:t>    d. Add Courses:</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Accept course details (course ID, name, semester, etc.).</a:t>
            </a:r>
          </a:p>
          <a:p>
            <a:pPr marL="0" indent="0">
              <a:buNone/>
            </a:pPr>
            <a:r>
              <a:rPr lang="en-US" sz="1400" dirty="0">
                <a:latin typeface="Times New Roman" panose="02020603050405020304" pitchFamily="18" charset="0"/>
                <a:cs typeface="Times New Roman" panose="02020603050405020304" pitchFamily="18" charset="0"/>
              </a:rPr>
              <a:t>        ii. Validate and insert into the database. </a:t>
            </a:r>
          </a:p>
          <a:p>
            <a:pPr marL="0" indent="0">
              <a:buNone/>
            </a:pPr>
            <a:r>
              <a:rPr lang="en-US" sz="1400" dirty="0">
                <a:latin typeface="Times New Roman" panose="02020603050405020304" pitchFamily="18" charset="0"/>
                <a:cs typeface="Times New Roman" panose="02020603050405020304" pitchFamily="18" charset="0"/>
              </a:rPr>
              <a:t>    e. Add Department:</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Accept department details (department ID, name, head of department, etc.).</a:t>
            </a:r>
          </a:p>
          <a:p>
            <a:pPr marL="0" indent="0">
              <a:buNone/>
            </a:pPr>
            <a:r>
              <a:rPr lang="en-US" sz="1400" dirty="0">
                <a:latin typeface="Times New Roman" panose="02020603050405020304" pitchFamily="18" charset="0"/>
                <a:cs typeface="Times New Roman" panose="02020603050405020304" pitchFamily="18" charset="0"/>
              </a:rPr>
              <a:t>        ii. Validate and insert into the database.</a:t>
            </a:r>
          </a:p>
          <a:p>
            <a:pPr marL="0" indent="0">
              <a:buNone/>
            </a:pPr>
            <a:r>
              <a:rPr lang="en-US" sz="1400" dirty="0">
                <a:latin typeface="Times New Roman" panose="02020603050405020304" pitchFamily="18" charset="0"/>
                <a:cs typeface="Times New Roman" panose="02020603050405020304" pitchFamily="18" charset="0"/>
              </a:rPr>
              <a:t>     f. Add Sections:</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Accept section details (section ID, course ID, etc.).</a:t>
            </a:r>
          </a:p>
          <a:p>
            <a:pPr marL="0" indent="0">
              <a:buNone/>
            </a:pPr>
            <a:r>
              <a:rPr lang="en-US" sz="1400" dirty="0">
                <a:latin typeface="Times New Roman" panose="02020603050405020304" pitchFamily="18" charset="0"/>
                <a:cs typeface="Times New Roman" panose="02020603050405020304" pitchFamily="18" charset="0"/>
              </a:rPr>
              <a:t>        ii. Validate and insert into the database. </a:t>
            </a:r>
          </a:p>
          <a:p>
            <a:pPr marL="0" indent="0">
              <a:buNone/>
            </a:pPr>
            <a:r>
              <a:rPr lang="en-US" sz="1400" dirty="0">
                <a:latin typeface="Times New Roman" panose="02020603050405020304" pitchFamily="18" charset="0"/>
                <a:cs typeface="Times New Roman" panose="02020603050405020304" pitchFamily="18" charset="0"/>
              </a:rPr>
              <a:t>    g. Generate Timetable:</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Fetch teacher, room, course, and timing details from the database.</a:t>
            </a:r>
          </a:p>
          <a:p>
            <a:pPr marL="0" indent="0">
              <a:buNone/>
            </a:pPr>
            <a:r>
              <a:rPr lang="en-US" sz="1400" dirty="0">
                <a:latin typeface="Times New Roman" panose="02020603050405020304" pitchFamily="18" charset="0"/>
                <a:cs typeface="Times New Roman" panose="02020603050405020304" pitchFamily="18" charset="0"/>
              </a:rPr>
              <a:t>        ii. Generate a timetable based on availability and constraints. </a:t>
            </a:r>
          </a:p>
          <a:p>
            <a:pPr marL="0" indent="0">
              <a:buNone/>
            </a:pPr>
            <a:r>
              <a:rPr lang="en-US" sz="1400" dirty="0">
                <a:latin typeface="Times New Roman" panose="02020603050405020304" pitchFamily="18" charset="0"/>
                <a:cs typeface="Times New Roman" panose="02020603050405020304" pitchFamily="18" charset="0"/>
              </a:rPr>
              <a:t>6. Logout</a:t>
            </a:r>
          </a:p>
          <a:p>
            <a:pPr marL="0" indent="0">
              <a:buNone/>
            </a:pPr>
            <a:r>
              <a:rPr lang="en-US" sz="1400" dirty="0">
                <a:latin typeface="Times New Roman" panose="02020603050405020304" pitchFamily="18" charset="0"/>
                <a:cs typeface="Times New Roman" panose="02020603050405020304" pitchFamily="18" charset="0"/>
              </a:rPr>
              <a:t>7. End</a:t>
            </a:r>
            <a:endParaRPr lang="en-IN" sz="1400" dirty="0">
              <a:latin typeface="Times New Roman" panose="02020603050405020304" pitchFamily="18" charset="0"/>
              <a:cs typeface="Times New Roman" panose="02020603050405020304" pitchFamily="18" charset="0"/>
            </a:endParaRPr>
          </a:p>
          <a:p>
            <a:endParaRPr lang="en-IN"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3926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9801-6F90-EA8B-9C29-0C78F178F01F}"/>
              </a:ext>
            </a:extLst>
          </p:cNvPr>
          <p:cNvSpPr>
            <a:spLocks noGrp="1"/>
          </p:cNvSpPr>
          <p:nvPr>
            <p:ph type="title"/>
          </p:nvPr>
        </p:nvSpPr>
        <p:spPr/>
        <p:txBody>
          <a:bodyPr/>
          <a:lstStyle/>
          <a:p>
            <a:r>
              <a:rPr lang="en-IN" dirty="0"/>
              <a:t>Pseudocode</a:t>
            </a:r>
          </a:p>
        </p:txBody>
      </p:sp>
      <p:sp>
        <p:nvSpPr>
          <p:cNvPr id="4" name="TextBox 3">
            <a:extLst>
              <a:ext uri="{FF2B5EF4-FFF2-40B4-BE49-F238E27FC236}">
                <a16:creationId xmlns:a16="http://schemas.microsoft.com/office/drawing/2014/main" id="{877BE25A-51DE-90CD-729A-1B7D185772F7}"/>
              </a:ext>
            </a:extLst>
          </p:cNvPr>
          <p:cNvSpPr txBox="1"/>
          <p:nvPr/>
        </p:nvSpPr>
        <p:spPr>
          <a:xfrm>
            <a:off x="738820" y="1164775"/>
            <a:ext cx="5493305" cy="5262979"/>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Start</a:t>
            </a:r>
          </a:p>
          <a:p>
            <a:r>
              <a:rPr lang="en-US" sz="1400" dirty="0">
                <a:latin typeface="Times New Roman" panose="02020603050405020304" pitchFamily="18" charset="0"/>
                <a:cs typeface="Times New Roman" panose="02020603050405020304" pitchFamily="18" charset="0"/>
              </a:rPr>
              <a:t>// Navigation to Home1</a:t>
            </a:r>
          </a:p>
          <a:p>
            <a:r>
              <a:rPr lang="en-US" sz="1400" dirty="0">
                <a:latin typeface="Times New Roman" panose="02020603050405020304" pitchFamily="18" charset="0"/>
                <a:cs typeface="Times New Roman" panose="02020603050405020304" pitchFamily="18" charset="0"/>
              </a:rPr>
              <a:t>        Display options: About Us, Help, Contact Us, Login</a:t>
            </a:r>
          </a:p>
          <a:p>
            <a:r>
              <a:rPr lang="en-US" sz="1400" dirty="0">
                <a:latin typeface="Times New Roman" panose="02020603050405020304" pitchFamily="18" charset="0"/>
                <a:cs typeface="Times New Roman" panose="02020603050405020304" pitchFamily="18" charset="0"/>
              </a:rPr>
              <a:t>        If User selects "About Us":</a:t>
            </a:r>
          </a:p>
          <a:p>
            <a:r>
              <a:rPr lang="en-US" sz="1400" dirty="0">
                <a:latin typeface="Times New Roman" panose="02020603050405020304" pitchFamily="18" charset="0"/>
                <a:cs typeface="Times New Roman" panose="02020603050405020304" pitchFamily="18" charset="0"/>
              </a:rPr>
              <a:t>            Display system details and its purpose</a:t>
            </a:r>
          </a:p>
          <a:p>
            <a:r>
              <a:rPr lang="en-US" sz="1400" dirty="0">
                <a:latin typeface="Times New Roman" panose="02020603050405020304" pitchFamily="18" charset="0"/>
                <a:cs typeface="Times New Roman" panose="02020603050405020304" pitchFamily="18" charset="0"/>
              </a:rPr>
              <a:t>        If User selects "Help":</a:t>
            </a:r>
          </a:p>
          <a:p>
            <a:r>
              <a:rPr lang="en-US" sz="1400" dirty="0">
                <a:latin typeface="Times New Roman" panose="02020603050405020304" pitchFamily="18" charset="0"/>
                <a:cs typeface="Times New Roman" panose="02020603050405020304" pitchFamily="18" charset="0"/>
              </a:rPr>
              <a:t>            Display help page or FAQs</a:t>
            </a:r>
          </a:p>
          <a:p>
            <a:r>
              <a:rPr lang="en-US" sz="1400" dirty="0">
                <a:latin typeface="Times New Roman" panose="02020603050405020304" pitchFamily="18" charset="0"/>
                <a:cs typeface="Times New Roman" panose="02020603050405020304" pitchFamily="18" charset="0"/>
              </a:rPr>
              <a:t>        If User selects "Contact Us":</a:t>
            </a:r>
          </a:p>
          <a:p>
            <a:r>
              <a:rPr lang="en-US" sz="1400" dirty="0">
                <a:latin typeface="Times New Roman" panose="02020603050405020304" pitchFamily="18" charset="0"/>
                <a:cs typeface="Times New Roman" panose="02020603050405020304" pitchFamily="18" charset="0"/>
              </a:rPr>
              <a:t>            Display contact details for technical support</a:t>
            </a:r>
          </a:p>
          <a:p>
            <a:r>
              <a:rPr lang="en-US" sz="1400" dirty="0">
                <a:latin typeface="Times New Roman" panose="02020603050405020304" pitchFamily="18" charset="0"/>
                <a:cs typeface="Times New Roman" panose="02020603050405020304" pitchFamily="18" charset="0"/>
              </a:rPr>
              <a:t>        If User selects "Login":</a:t>
            </a:r>
          </a:p>
          <a:p>
            <a:r>
              <a:rPr lang="en-US" sz="1400" dirty="0">
                <a:latin typeface="Times New Roman" panose="02020603050405020304" pitchFamily="18" charset="0"/>
                <a:cs typeface="Times New Roman" panose="02020603050405020304" pitchFamily="18" charset="0"/>
              </a:rPr>
              <a:t>            Navigate to Login Page</a:t>
            </a:r>
          </a:p>
          <a:p>
            <a:r>
              <a:rPr lang="en-US" sz="1400" dirty="0">
                <a:latin typeface="Times New Roman" panose="02020603050405020304" pitchFamily="18" charset="0"/>
                <a:cs typeface="Times New Roman" panose="02020603050405020304" pitchFamily="18" charset="0"/>
              </a:rPr>
              <a:t>// Login Process</a:t>
            </a:r>
          </a:p>
          <a:p>
            <a:r>
              <a:rPr lang="en-US" sz="1400" dirty="0">
                <a:latin typeface="Times New Roman" panose="02020603050405020304" pitchFamily="18" charset="0"/>
                <a:cs typeface="Times New Roman" panose="02020603050405020304" pitchFamily="18" charset="0"/>
              </a:rPr>
              <a:t>        Accept username and password</a:t>
            </a:r>
          </a:p>
          <a:p>
            <a:r>
              <a:rPr lang="en-US" sz="1400" dirty="0">
                <a:latin typeface="Times New Roman" panose="02020603050405020304" pitchFamily="18" charset="0"/>
                <a:cs typeface="Times New Roman" panose="02020603050405020304" pitchFamily="18" charset="0"/>
              </a:rPr>
              <a:t>        Verify credentials with database</a:t>
            </a:r>
          </a:p>
          <a:p>
            <a:r>
              <a:rPr lang="en-US" sz="1400" dirty="0">
                <a:latin typeface="Times New Roman" panose="02020603050405020304" pitchFamily="18" charset="0"/>
                <a:cs typeface="Times New Roman" panose="02020603050405020304" pitchFamily="18" charset="0"/>
              </a:rPr>
              <a:t>        If valid:</a:t>
            </a:r>
          </a:p>
          <a:p>
            <a:r>
              <a:rPr lang="en-US" sz="1400" dirty="0">
                <a:latin typeface="Times New Roman" panose="02020603050405020304" pitchFamily="18" charset="0"/>
                <a:cs typeface="Times New Roman" panose="02020603050405020304" pitchFamily="18" charset="0"/>
              </a:rPr>
              <a:t>            Redirect to Home2</a:t>
            </a:r>
          </a:p>
          <a:p>
            <a:r>
              <a:rPr lang="en-US" sz="1400" dirty="0">
                <a:latin typeface="Times New Roman" panose="02020603050405020304" pitchFamily="18" charset="0"/>
                <a:cs typeface="Times New Roman" panose="02020603050405020304" pitchFamily="18" charset="0"/>
              </a:rPr>
              <a:t>        Else:</a:t>
            </a:r>
          </a:p>
          <a:p>
            <a:r>
              <a:rPr lang="en-US" sz="1400" dirty="0">
                <a:latin typeface="Times New Roman" panose="02020603050405020304" pitchFamily="18" charset="0"/>
                <a:cs typeface="Times New Roman" panose="02020603050405020304" pitchFamily="18" charset="0"/>
              </a:rPr>
              <a:t>            Display "Invalid credentials"</a:t>
            </a:r>
          </a:p>
          <a:p>
            <a:r>
              <a:rPr lang="en-US" sz="1400" dirty="0">
                <a:latin typeface="Times New Roman" panose="02020603050405020304" pitchFamily="18" charset="0"/>
                <a:cs typeface="Times New Roman" panose="02020603050405020304" pitchFamily="18" charset="0"/>
              </a:rPr>
              <a:t>// Registration Process</a:t>
            </a:r>
          </a:p>
          <a:p>
            <a:r>
              <a:rPr lang="en-US" sz="1400" dirty="0">
                <a:latin typeface="Times New Roman" panose="02020603050405020304" pitchFamily="18" charset="0"/>
                <a:cs typeface="Times New Roman" panose="02020603050405020304" pitchFamily="18" charset="0"/>
              </a:rPr>
              <a:t>        Accept registration details (name, email, password, etc.)</a:t>
            </a:r>
          </a:p>
          <a:p>
            <a:r>
              <a:rPr lang="en-US" sz="1400" dirty="0">
                <a:latin typeface="Times New Roman" panose="02020603050405020304" pitchFamily="18" charset="0"/>
                <a:cs typeface="Times New Roman" panose="02020603050405020304" pitchFamily="18" charset="0"/>
              </a:rPr>
              <a:t>        Insert registration details into the database</a:t>
            </a:r>
          </a:p>
          <a:p>
            <a:r>
              <a:rPr lang="en-US" sz="1400" dirty="0">
                <a:latin typeface="Times New Roman" panose="02020603050405020304" pitchFamily="18" charset="0"/>
                <a:cs typeface="Times New Roman" panose="02020603050405020304" pitchFamily="18" charset="0"/>
              </a:rPr>
              <a:t>        Display "Registration successful"</a:t>
            </a:r>
          </a:p>
          <a:p>
            <a:endParaRPr lang="en-US"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09CA095-8C1A-788E-7F90-F878A62DC587}"/>
              </a:ext>
            </a:extLst>
          </p:cNvPr>
          <p:cNvSpPr txBox="1"/>
          <p:nvPr/>
        </p:nvSpPr>
        <p:spPr>
          <a:xfrm>
            <a:off x="6146800" y="1164775"/>
            <a:ext cx="5711301" cy="4832092"/>
          </a:xfrm>
          <a:prstGeom prst="rect">
            <a:avLst/>
          </a:prstGeom>
          <a:noFill/>
        </p:spPr>
        <p:txBody>
          <a:bodyPr wrap="square" rtlCol="0">
            <a:spAutoFit/>
          </a:bodyPr>
          <a:lstStyle/>
          <a:p>
            <a:r>
              <a:rPr lang="en-US" sz="1400" dirty="0"/>
              <a:t>// Navigate to Home2 (Post Login)</a:t>
            </a:r>
          </a:p>
          <a:p>
            <a:r>
              <a:rPr lang="en-US" sz="1400" dirty="0"/>
              <a:t>        Display options: Add Teacher, Add Rooms, Add Timings, Add Courses, Add Department, Add Sections, Generate Timetable</a:t>
            </a:r>
          </a:p>
          <a:p>
            <a:r>
              <a:rPr lang="en-US" sz="1400" dirty="0"/>
              <a:t>        If User selects "Add Teacher":</a:t>
            </a:r>
          </a:p>
          <a:p>
            <a:r>
              <a:rPr lang="en-US" sz="1400" dirty="0"/>
              <a:t>            Accept teacher details (ID, name, department, etc.)</a:t>
            </a:r>
          </a:p>
          <a:p>
            <a:r>
              <a:rPr lang="en-US" sz="1400" dirty="0"/>
              <a:t>            Validate details</a:t>
            </a:r>
          </a:p>
          <a:p>
            <a:r>
              <a:rPr lang="en-US" sz="1400" dirty="0"/>
              <a:t>            Insert teacher </a:t>
            </a:r>
            <a:r>
              <a:rPr lang="en-US" sz="1400" dirty="0">
                <a:latin typeface="Times New Roman" panose="02020603050405020304" pitchFamily="18" charset="0"/>
                <a:cs typeface="Times New Roman" panose="02020603050405020304" pitchFamily="18" charset="0"/>
              </a:rPr>
              <a:t>details</a:t>
            </a:r>
            <a:r>
              <a:rPr lang="en-US" sz="1400" dirty="0"/>
              <a:t> into database</a:t>
            </a:r>
          </a:p>
          <a:p>
            <a:r>
              <a:rPr lang="en-US" sz="1400" dirty="0"/>
              <a:t>        If User selects "Add Rooms":</a:t>
            </a:r>
          </a:p>
          <a:p>
            <a:r>
              <a:rPr lang="en-US" sz="1400" dirty="0"/>
              <a:t>            Accept room details (room ID, name, capacity, etc.)</a:t>
            </a:r>
          </a:p>
          <a:p>
            <a:r>
              <a:rPr lang="en-US" sz="1400" dirty="0"/>
              <a:t>            Validate details</a:t>
            </a:r>
          </a:p>
          <a:p>
            <a:r>
              <a:rPr lang="en-US" sz="1400" dirty="0"/>
              <a:t>            Insert room details into database</a:t>
            </a:r>
          </a:p>
          <a:p>
            <a:r>
              <a:rPr lang="en-US" sz="1400" dirty="0"/>
              <a:t>        If User selects "Add Timings":</a:t>
            </a:r>
          </a:p>
          <a:p>
            <a:r>
              <a:rPr lang="en-US" sz="1400" dirty="0"/>
              <a:t>            Accept timing details (start time, end time, session type, etc.)</a:t>
            </a:r>
          </a:p>
          <a:p>
            <a:r>
              <a:rPr lang="en-US" sz="1400" dirty="0"/>
              <a:t>            Validate details</a:t>
            </a:r>
          </a:p>
          <a:p>
            <a:r>
              <a:rPr lang="en-US" sz="1400" dirty="0"/>
              <a:t>            Insert timing details into database</a:t>
            </a:r>
          </a:p>
          <a:p>
            <a:r>
              <a:rPr lang="en-US" sz="1400" dirty="0"/>
              <a:t>        If User selects "Add Courses":</a:t>
            </a:r>
          </a:p>
          <a:p>
            <a:r>
              <a:rPr lang="en-US" sz="1400" dirty="0"/>
              <a:t>            Accept course details (course ID, name, semester, etc.)</a:t>
            </a:r>
          </a:p>
          <a:p>
            <a:r>
              <a:rPr lang="en-US" sz="1400" dirty="0"/>
              <a:t>            Validate details</a:t>
            </a:r>
          </a:p>
          <a:p>
            <a:r>
              <a:rPr lang="en-US" sz="1400" dirty="0"/>
              <a:t>            Insert course details into database</a:t>
            </a:r>
          </a:p>
          <a:p>
            <a:r>
              <a:rPr lang="en-US" sz="1400" dirty="0"/>
              <a:t>        </a:t>
            </a:r>
            <a:endParaRPr lang="en-IN" sz="1400" dirty="0"/>
          </a:p>
        </p:txBody>
      </p:sp>
    </p:spTree>
    <p:extLst>
      <p:ext uri="{BB962C8B-B14F-4D97-AF65-F5344CB8AC3E}">
        <p14:creationId xmlns:p14="http://schemas.microsoft.com/office/powerpoint/2010/main" val="2325181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6D1E7-5B9D-D77E-A476-B7A7CEC68CD7}"/>
              </a:ext>
            </a:extLst>
          </p:cNvPr>
          <p:cNvSpPr>
            <a:spLocks noGrp="1"/>
          </p:cNvSpPr>
          <p:nvPr>
            <p:ph type="title"/>
          </p:nvPr>
        </p:nvSpPr>
        <p:spPr/>
        <p:txBody>
          <a:bodyPr/>
          <a:lstStyle/>
          <a:p>
            <a:r>
              <a:rPr lang="en-IN" dirty="0"/>
              <a:t>Pseudocode</a:t>
            </a:r>
          </a:p>
        </p:txBody>
      </p:sp>
      <p:sp>
        <p:nvSpPr>
          <p:cNvPr id="4" name="TextBox 3">
            <a:extLst>
              <a:ext uri="{FF2B5EF4-FFF2-40B4-BE49-F238E27FC236}">
                <a16:creationId xmlns:a16="http://schemas.microsoft.com/office/drawing/2014/main" id="{D6BF929F-45A0-5ED6-F679-CCD34DFA9E6C}"/>
              </a:ext>
            </a:extLst>
          </p:cNvPr>
          <p:cNvSpPr txBox="1"/>
          <p:nvPr/>
        </p:nvSpPr>
        <p:spPr>
          <a:xfrm>
            <a:off x="2450235" y="1376039"/>
            <a:ext cx="7945515" cy="3970318"/>
          </a:xfrm>
          <a:prstGeom prst="rect">
            <a:avLst/>
          </a:prstGeom>
          <a:noFill/>
        </p:spPr>
        <p:txBody>
          <a:bodyPr wrap="square" rtlCol="0">
            <a:spAutoFit/>
          </a:bodyPr>
          <a:lstStyle/>
          <a:p>
            <a:r>
              <a:rPr lang="en-US" sz="1400" dirty="0"/>
              <a:t>If User selects "Add Department":</a:t>
            </a:r>
          </a:p>
          <a:p>
            <a:r>
              <a:rPr lang="en-US" sz="1400" dirty="0"/>
              <a:t>            Accept department details (department ID, name, head of department, etc.)</a:t>
            </a:r>
          </a:p>
          <a:p>
            <a:r>
              <a:rPr lang="en-US" sz="1400" dirty="0"/>
              <a:t>            Validate details</a:t>
            </a:r>
          </a:p>
          <a:p>
            <a:r>
              <a:rPr lang="en-US" sz="1400" dirty="0"/>
              <a:t>            Insert department details into database</a:t>
            </a:r>
          </a:p>
          <a:p>
            <a:r>
              <a:rPr lang="en-US" sz="1400" dirty="0"/>
              <a:t>        If User selects "Add Sections":</a:t>
            </a:r>
          </a:p>
          <a:p>
            <a:r>
              <a:rPr lang="en-US" sz="1400" dirty="0"/>
              <a:t>            Accept section details (section ID, course ID, etc.)</a:t>
            </a:r>
          </a:p>
          <a:p>
            <a:r>
              <a:rPr lang="en-US" sz="1400" dirty="0"/>
              <a:t>            Validate details</a:t>
            </a:r>
          </a:p>
          <a:p>
            <a:r>
              <a:rPr lang="en-US" sz="1400" dirty="0"/>
              <a:t>            Insert section details into database</a:t>
            </a:r>
          </a:p>
          <a:p>
            <a:endParaRPr lang="en-US" sz="1400" dirty="0"/>
          </a:p>
          <a:p>
            <a:r>
              <a:rPr lang="en-US" sz="1400" dirty="0"/>
              <a:t>        If User selects "Generate Timetable":</a:t>
            </a:r>
          </a:p>
          <a:p>
            <a:r>
              <a:rPr lang="en-US" sz="1400" dirty="0"/>
              <a:t>            Fetch teacher, room, course, and timing details from the database</a:t>
            </a:r>
          </a:p>
          <a:p>
            <a:r>
              <a:rPr lang="en-US" sz="1400" dirty="0"/>
              <a:t>            Generate timetable based on </a:t>
            </a:r>
            <a:r>
              <a:rPr lang="en-US" sz="1400" dirty="0">
                <a:latin typeface="Times New Roman" panose="02020603050405020304" pitchFamily="18" charset="0"/>
                <a:cs typeface="Times New Roman" panose="02020603050405020304" pitchFamily="18" charset="0"/>
              </a:rPr>
              <a:t>availability</a:t>
            </a:r>
            <a:r>
              <a:rPr lang="en-US" sz="1400" dirty="0"/>
              <a:t> and constraints</a:t>
            </a:r>
          </a:p>
          <a:p>
            <a:endParaRPr lang="en-US" sz="1400" dirty="0"/>
          </a:p>
          <a:p>
            <a:r>
              <a:rPr lang="en-US" sz="1400" dirty="0"/>
              <a:t>// Logout Process</a:t>
            </a:r>
          </a:p>
          <a:p>
            <a:r>
              <a:rPr lang="en-US" sz="1400" dirty="0"/>
              <a:t>    If User selects "Logout":</a:t>
            </a:r>
          </a:p>
          <a:p>
            <a:r>
              <a:rPr lang="en-US" sz="1400" dirty="0"/>
              <a:t>        End session and return to Home1</a:t>
            </a:r>
          </a:p>
          <a:p>
            <a:endParaRPr lang="en-US" sz="1400" dirty="0"/>
          </a:p>
          <a:p>
            <a:r>
              <a:rPr lang="en-US" sz="1400" dirty="0"/>
              <a:t>End</a:t>
            </a:r>
          </a:p>
        </p:txBody>
      </p:sp>
    </p:spTree>
    <p:extLst>
      <p:ext uri="{BB962C8B-B14F-4D97-AF65-F5344CB8AC3E}">
        <p14:creationId xmlns:p14="http://schemas.microsoft.com/office/powerpoint/2010/main" val="379299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0D083-5D23-99A9-270C-5C981D6616D7}"/>
              </a:ext>
            </a:extLst>
          </p:cNvPr>
          <p:cNvSpPr>
            <a:spLocks noGrp="1"/>
          </p:cNvSpPr>
          <p:nvPr>
            <p:ph type="title"/>
          </p:nvPr>
        </p:nvSpPr>
        <p:spPr/>
        <p:txBody>
          <a:bodyPr/>
          <a:lstStyle/>
          <a:p>
            <a:r>
              <a:rPr lang="en-US" dirty="0"/>
              <a:t>Output</a:t>
            </a:r>
            <a:endParaRPr lang="en-IN" dirty="0"/>
          </a:p>
        </p:txBody>
      </p:sp>
      <p:pic>
        <p:nvPicPr>
          <p:cNvPr id="5" name="Content Placeholder 4">
            <a:extLst>
              <a:ext uri="{FF2B5EF4-FFF2-40B4-BE49-F238E27FC236}">
                <a16:creationId xmlns:a16="http://schemas.microsoft.com/office/drawing/2014/main" id="{DBCD89A0-8A33-6406-59E2-11A065855964}"/>
              </a:ext>
            </a:extLst>
          </p:cNvPr>
          <p:cNvPicPr>
            <a:picLocks noGrp="1" noChangeAspect="1"/>
          </p:cNvPicPr>
          <p:nvPr>
            <p:ph idx="1"/>
          </p:nvPr>
        </p:nvPicPr>
        <p:blipFill>
          <a:blip r:embed="rId2"/>
          <a:stretch>
            <a:fillRect/>
          </a:stretch>
        </p:blipFill>
        <p:spPr>
          <a:xfrm>
            <a:off x="1431069" y="1000771"/>
            <a:ext cx="9431461" cy="3251633"/>
          </a:xfrm>
        </p:spPr>
      </p:pic>
      <p:pic>
        <p:nvPicPr>
          <p:cNvPr id="7" name="Picture 6">
            <a:extLst>
              <a:ext uri="{FF2B5EF4-FFF2-40B4-BE49-F238E27FC236}">
                <a16:creationId xmlns:a16="http://schemas.microsoft.com/office/drawing/2014/main" id="{B5F78A67-C1D7-0EE4-285F-9A6873F2279E}"/>
              </a:ext>
            </a:extLst>
          </p:cNvPr>
          <p:cNvPicPr>
            <a:picLocks noChangeAspect="1"/>
          </p:cNvPicPr>
          <p:nvPr/>
        </p:nvPicPr>
        <p:blipFill>
          <a:blip r:embed="rId3"/>
          <a:stretch>
            <a:fillRect/>
          </a:stretch>
        </p:blipFill>
        <p:spPr>
          <a:xfrm>
            <a:off x="1431069" y="4447714"/>
            <a:ext cx="9431461" cy="1615736"/>
          </a:xfrm>
          <a:prstGeom prst="rect">
            <a:avLst/>
          </a:prstGeom>
        </p:spPr>
      </p:pic>
    </p:spTree>
    <p:extLst>
      <p:ext uri="{BB962C8B-B14F-4D97-AF65-F5344CB8AC3E}">
        <p14:creationId xmlns:p14="http://schemas.microsoft.com/office/powerpoint/2010/main" val="2143059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812800" y="1905003"/>
            <a:ext cx="10668000" cy="4952997"/>
          </a:xfrm>
        </p:spPr>
        <p:txBody>
          <a:bodyPr>
            <a:normAutofit/>
          </a:bodyPr>
          <a:lstStyle/>
          <a:p>
            <a:pPr marL="0" indent="0" algn="just">
              <a:buNone/>
            </a:pPr>
            <a:r>
              <a:rPr lang="en-GB" sz="2000" dirty="0">
                <a:latin typeface="Times New Roman" panose="02020603050405020304" pitchFamily="18" charset="0"/>
                <a:cs typeface="Times New Roman" panose="02020603050405020304" pitchFamily="18" charset="0"/>
              </a:rPr>
              <a:t>The proposed work represents </a:t>
            </a:r>
            <a:r>
              <a:rPr lang="en-US" sz="2000" dirty="0">
                <a:latin typeface="Times New Roman" panose="02020603050405020304" pitchFamily="18" charset="0"/>
                <a:cs typeface="Times New Roman" panose="02020603050405020304" pitchFamily="18" charset="0"/>
              </a:rPr>
              <a:t>a genetic algorithm approach is very effective and useful on the lecture timetabling problems. Using the method we have described and shown a great potential for leading timetable in future which are fairer to students. The framework seems directly applicable to a very wide variety of other timetabling problem. For example, experimental result shows that a key aspect towards its success is the employment of the mutation operator described. The GA in timetabling framework has been shown to be successful on several real problem ‘University Department size‘, and so it seem we can justify the expectation for it to work very well on other problems of similar size and nature . That is, there is no reason to suspect that there is anything particularly easy about the problem it was tested on. In comparison to other real problems. Much works remain to do to see how performances scale to larger and otherwise different kinds of timetabling problems.</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marR="0" lvl="0" indent="-190500" algn="l" defTabSz="914400" rtl="0" eaLnBrk="1" fontAlgn="auto" latinLnBrk="0" hangingPunct="1">
              <a:lnSpc>
                <a:spcPct val="100000"/>
              </a:lnSpc>
              <a:spcBef>
                <a:spcPts val="0"/>
              </a:spcBef>
              <a:spcAft>
                <a:spcPts val="0"/>
              </a:spcAft>
              <a:buClr>
                <a:srgbClr val="000000"/>
              </a:buClr>
              <a:buSzPct val="100000"/>
              <a:buFont typeface="Arial" panose="020B0604020202020204"/>
              <a:buNone/>
              <a:tabLst/>
              <a:defRPr/>
            </a:pPr>
            <a:r>
              <a:rPr kumimoji="0" lang="en-US" b="1" i="0" u="none" strike="noStrike" kern="0" cap="none" spc="0" normalizeH="0" baseline="0" noProof="0" dirty="0">
                <a:ln>
                  <a:noFill/>
                </a:ln>
                <a:solidFill>
                  <a:srgbClr val="C0504D">
                    <a:lumMod val="75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rPr>
              <a:t>GitHub Link</a:t>
            </a:r>
            <a:r>
              <a:rPr kumimoji="0" lang="en-GB" altLang="en-US" b="1" i="0" u="none" strike="noStrike" kern="0" cap="none" spc="0" normalizeH="0" baseline="0" noProof="0" dirty="0">
                <a:ln>
                  <a:noFill/>
                </a:ln>
                <a:solidFill>
                  <a:srgbClr val="C0504D">
                    <a:lumMod val="75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rPr>
              <a:t> : </a:t>
            </a:r>
            <a:r>
              <a:rPr kumimoji="0" lang="en-GB" altLang="en-US" b="1" i="0" u="none" strike="noStrike" kern="0" cap="none" spc="0" normalizeH="0" baseline="0" noProof="0" dirty="0">
                <a:ln>
                  <a:noFill/>
                </a:ln>
                <a:solidFill>
                  <a:srgbClr val="1F497D">
                    <a:lumMod val="60000"/>
                    <a:lumOff val="40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rPr>
              <a:t>https://github.com/navii354/Summer-Term-Timetable-Generation.git </a:t>
            </a:r>
            <a:endParaRPr kumimoji="0" lang="en-GB" altLang="en-US" b="1" i="0" u="none" strike="noStrike" kern="0" cap="none" spc="0" normalizeH="0" baseline="0" noProof="0" dirty="0">
              <a:ln>
                <a:noFill/>
              </a:ln>
              <a:solidFill>
                <a:srgbClr val="C0504D">
                  <a:lumMod val="75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endParaRPr>
          </a:p>
          <a:p>
            <a:pPr marL="342900" indent="-190500" algn="just">
              <a:spcBef>
                <a:spcPts val="0"/>
              </a:spcBef>
              <a:buSzPct val="100000"/>
              <a:buFont typeface="Arial" panose="020B0604020202020204"/>
              <a:buNone/>
            </a:pPr>
            <a:endParaRPr lang="en-US" dirty="0">
              <a:solidFill>
                <a:srgbClr val="0070C0"/>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solidFill>
                <a:srgbClr val="0070C0"/>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2" name="TextBox 1">
            <a:extLst>
              <a:ext uri="{FF2B5EF4-FFF2-40B4-BE49-F238E27FC236}">
                <a16:creationId xmlns:a16="http://schemas.microsoft.com/office/drawing/2014/main" id="{D35F7121-C329-D6B8-3C8D-68EBB553309A}"/>
              </a:ext>
            </a:extLst>
          </p:cNvPr>
          <p:cNvSpPr txBox="1"/>
          <p:nvPr/>
        </p:nvSpPr>
        <p:spPr>
          <a:xfrm>
            <a:off x="5610687" y="1384917"/>
            <a:ext cx="5326602" cy="4062651"/>
          </a:xfrm>
          <a:prstGeom prst="rect">
            <a:avLst/>
          </a:prstGeom>
          <a:noFill/>
        </p:spPr>
        <p:txBody>
          <a:bodyPr wrap="square" rtlCol="0">
            <a:spAutoFit/>
          </a:body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Expected Outcomes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dirty="0">
                <a:solidFill>
                  <a:schemeClr val="tx1">
                    <a:lumMod val="95000"/>
                    <a:lumOff val="5000"/>
                  </a:schemeClr>
                </a:solidFill>
                <a:latin typeface="Times New Roman" panose="02020603050405020304" pitchFamily="18" charset="0"/>
                <a:cs typeface="Times New Roman" panose="02020603050405020304" pitchFamily="18" charset="0"/>
              </a:rPr>
              <a:t>Algorithm &amp; </a:t>
            </a: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P</a:t>
            </a:r>
            <a:r>
              <a:rPr lang="en-IN" sz="2000" dirty="0">
                <a:latin typeface="Times New Roman" panose="02020603050405020304" pitchFamily="18" charset="0"/>
                <a:cs typeface="Times New Roman" panose="02020603050405020304" pitchFamily="18" charset="0"/>
              </a:rPr>
              <a:t>seudocode</a:t>
            </a:r>
            <a:endPar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dirty="0">
                <a:solidFill>
                  <a:schemeClr val="tx1">
                    <a:lumMod val="95000"/>
                    <a:lumOff val="5000"/>
                  </a:schemeClr>
                </a:solidFill>
                <a:latin typeface="Times New Roman" panose="02020603050405020304" pitchFamily="18" charset="0"/>
                <a:cs typeface="Times New Roman" panose="02020603050405020304" pitchFamily="18" charset="0"/>
              </a:rPr>
              <a:t>Output</a:t>
            </a:r>
            <a:endPar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Conclusion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References</a:t>
            </a:r>
            <a:endPar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C3A7BAF4-EBE2-0871-03FF-78F1A0824494}"/>
              </a:ext>
            </a:extLst>
          </p:cNvPr>
          <p:cNvSpPr txBox="1"/>
          <p:nvPr/>
        </p:nvSpPr>
        <p:spPr>
          <a:xfrm>
            <a:off x="741779" y="1384916"/>
            <a:ext cx="4655845" cy="4062651"/>
          </a:xfrm>
          <a:prstGeom prst="rect">
            <a:avLst/>
          </a:prstGeom>
          <a:noFill/>
        </p:spPr>
        <p:txBody>
          <a:bodyPr wrap="square" rtlCol="0">
            <a:spAutoFit/>
          </a:body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Introduction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Literature Review</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Proposed Method</a:t>
            </a:r>
            <a:endPar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Objectives</a:t>
            </a:r>
            <a:endParaRPr lang="en-US" sz="20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Methodology</a:t>
            </a:r>
            <a:endPar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20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rPr>
              <a:t>Software Components</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endParaRPr kumimoji="0" lang="en-IN" sz="2000" b="1"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endParaRP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r>
              <a:rPr kumimoji="0" lang="en-IN" sz="2000" b="1"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[1]. </a:t>
            </a:r>
            <a:r>
              <a:rPr kumimoji="0" lang="en-IN" sz="2000" b="1" i="0" u="none" strike="noStrike" kern="0" cap="none" spc="0" normalizeH="0" baseline="0" noProof="0" dirty="0" err="1">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Tavakkol</a:t>
            </a:r>
            <a:r>
              <a:rPr kumimoji="0" lang="en-IN" sz="2000" b="1"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M., &amp; Parsa, M.</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(2021). A Hybrid Genetic Algorithm for University Course Timetabling Problem Considering Faculty Preferences. </a:t>
            </a:r>
            <a:r>
              <a:rPr kumimoji="0" lang="en-IN" sz="2000" b="0" i="1"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Computers &amp; Industrial Engineering, 157</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107327.</a:t>
            </a:r>
            <a:b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b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r>
              <a:rPr kumimoji="0" lang="en-IN" sz="2000" b="0" i="0" u="none" strike="noStrike" kern="0" cap="none" spc="0" normalizeH="0" baseline="0" noProof="0" dirty="0">
                <a:ln>
                  <a:noFill/>
                </a:ln>
                <a:solidFill>
                  <a:schemeClr val="tx2">
                    <a:lumMod val="60000"/>
                    <a:lumOff val="40000"/>
                  </a:scheme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https://doi.org/10.1016/j.cie.2021.107327</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endParaRPr kumimoji="0" lang="en-IN" sz="2000" b="0"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Cambria" panose="02040503050406030204" pitchFamily="18" charset="0"/>
              <a:cs typeface="Times New Roman" panose="02020603050405020304" pitchFamily="18" charset="0"/>
              <a:sym typeface="Verdana" panose="020B0604030504040204"/>
            </a:endParaRP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r>
              <a:rPr kumimoji="0" lang="en-IN" sz="2000" b="1"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[2]. </a:t>
            </a:r>
            <a:r>
              <a:rPr kumimoji="0" lang="en-IN" sz="2000" b="1"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Rong, Q., &amp; Lee, K.</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(2022). Multi-Objective Optimization for University Timetabling Problem: A Comparative Study of Algorithms. </a:t>
            </a:r>
            <a:r>
              <a:rPr kumimoji="0" lang="en-IN" sz="2000" b="0" i="1"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Journal of Scheduling, 25</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(1), 57-72.</a:t>
            </a:r>
            <a:b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b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r>
              <a:rPr kumimoji="0" lang="en-IN" sz="2000" b="0" i="0" u="none" strike="noStrike" kern="0" cap="none" spc="0" normalizeH="0" baseline="0" noProof="0" dirty="0">
                <a:ln>
                  <a:noFill/>
                </a:ln>
                <a:solidFill>
                  <a:srgbClr val="1F497D">
                    <a:lumMod val="60000"/>
                    <a:lumOff val="40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https://doi.org/10.1007/s10951-021-00788-3</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a:t>
            </a: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endPar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endParaRP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r>
              <a:rPr kumimoji="0" lang="en-IN" sz="2000" b="1"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[3]. Hassan, M., &amp; Khalil, M.</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(2023). An Intelligent Course Scheduling System Using Machine Learning Techniques. </a:t>
            </a:r>
            <a:r>
              <a:rPr kumimoji="0" lang="en-IN" sz="2000" b="0" i="1"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Journal of Educational Computing Research, 61</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(3), 445-465.</a:t>
            </a:r>
            <a:b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b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r>
              <a:rPr kumimoji="0" lang="en-IN" sz="2000" b="0" i="0" u="none" strike="noStrike" kern="0" cap="none" spc="0" normalizeH="0" baseline="0" noProof="0" dirty="0">
                <a:ln>
                  <a:noFill/>
                </a:ln>
                <a:solidFill>
                  <a:srgbClr val="1F497D">
                    <a:lumMod val="60000"/>
                    <a:lumOff val="40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https://doi.org/10.1177/07356331221122514</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endParaRPr kumimoji="0" lang="en-IN" sz="2000" b="0"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Cambria" panose="02040503050406030204" pitchFamily="18" charset="0"/>
              <a:cs typeface="Times New Roman" panose="02020603050405020304" pitchFamily="18" charset="0"/>
              <a:sym typeface="Verdana" panose="020B0604030504040204"/>
            </a:endParaRPr>
          </a:p>
          <a:p>
            <a:pPr marL="0" indent="0">
              <a:buNone/>
            </a:pPr>
            <a:endParaRPr lang="en-GB" dirty="0"/>
          </a:p>
        </p:txBody>
      </p:sp>
    </p:spTree>
    <p:extLst>
      <p:ext uri="{BB962C8B-B14F-4D97-AF65-F5344CB8AC3E}">
        <p14:creationId xmlns:p14="http://schemas.microsoft.com/office/powerpoint/2010/main" val="3613863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12800" y="1305635"/>
            <a:ext cx="10243403" cy="4567449"/>
          </a:xfrm>
        </p:spPr>
        <p:txBody>
          <a:bodyPr>
            <a:normAutofit/>
          </a:bodyPr>
          <a:lstStyle/>
          <a:p>
            <a:pPr marL="0" indent="0">
              <a:buNone/>
            </a:pPr>
            <a:r>
              <a:rPr lang="en-US" sz="2000" b="1" kern="1200" dirty="0">
                <a:solidFill>
                  <a:srgbClr val="000000"/>
                </a:solidFill>
                <a:effectLst/>
                <a:latin typeface="Times New Roman" panose="02020603050405020304" pitchFamily="18" charset="0"/>
                <a:ea typeface="+mn-ea"/>
                <a:cs typeface="Times New Roman" panose="02020603050405020304" pitchFamily="18" charset="0"/>
              </a:rPr>
              <a:t>[4]. Wang, X., &amp; Xu, H. </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(2021). A Novel Memetic Algorithm for Solving University Timetabling Problems. </a:t>
            </a:r>
            <a:r>
              <a:rPr lang="en-US" sz="2000" i="1" kern="1200" dirty="0">
                <a:solidFill>
                  <a:srgbClr val="000000"/>
                </a:solidFill>
                <a:effectLst/>
                <a:latin typeface="Times New Roman" panose="02020603050405020304" pitchFamily="18" charset="0"/>
                <a:ea typeface="+mn-ea"/>
                <a:cs typeface="Times New Roman" panose="02020603050405020304" pitchFamily="18" charset="0"/>
              </a:rPr>
              <a:t>Expert Systems with Applications</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 Volume 178, Article 115018. [</a:t>
            </a:r>
            <a:r>
              <a:rPr lang="en-US" sz="2000" kern="1200" dirty="0">
                <a:solidFill>
                  <a:schemeClr val="tx2">
                    <a:lumMod val="60000"/>
                    <a:lumOff val="40000"/>
                  </a:schemeClr>
                </a:solidFill>
                <a:effectLst/>
                <a:latin typeface="Times New Roman" panose="02020603050405020304" pitchFamily="18" charset="0"/>
                <a:ea typeface="+mn-ea"/>
                <a:cs typeface="Times New Roman" panose="02020603050405020304" pitchFamily="18" charset="0"/>
              </a:rPr>
              <a:t>https://doi.org/10.1016/j.eswa.2021.115018</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a:t>
            </a:r>
          </a:p>
          <a:p>
            <a:pPr marL="0" indent="0">
              <a:buNone/>
            </a:pPr>
            <a:endParaRPr lang="en-IN"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[5]. </a:t>
            </a:r>
            <a:r>
              <a:rPr lang="en-US" sz="2000" b="1" kern="1200" dirty="0">
                <a:solidFill>
                  <a:srgbClr val="000000"/>
                </a:solidFill>
                <a:effectLst/>
                <a:latin typeface="Times New Roman" panose="02020603050405020304" pitchFamily="18" charset="0"/>
                <a:ea typeface="+mn-ea"/>
                <a:cs typeface="Times New Roman" panose="02020603050405020304" pitchFamily="18" charset="0"/>
              </a:rPr>
              <a:t>Pillay, N., &amp; Qu, R. </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(2022). An Evolutionary Algorithm for the Multi-Criteria University Timetabling Problem. </a:t>
            </a:r>
            <a:r>
              <a:rPr lang="en-US" sz="2000" i="1" kern="1200" dirty="0">
                <a:solidFill>
                  <a:srgbClr val="000000"/>
                </a:solidFill>
                <a:effectLst/>
                <a:latin typeface="Times New Roman" panose="02020603050405020304" pitchFamily="18" charset="0"/>
                <a:ea typeface="+mn-ea"/>
                <a:cs typeface="Times New Roman" panose="02020603050405020304" pitchFamily="18" charset="0"/>
              </a:rPr>
              <a:t>Applied Soft Computing</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 Volume 115, Article 108163. [</a:t>
            </a:r>
            <a:r>
              <a:rPr lang="en-US" sz="2000" kern="1200" dirty="0">
                <a:solidFill>
                  <a:schemeClr val="tx2">
                    <a:lumMod val="60000"/>
                    <a:lumOff val="40000"/>
                  </a:schemeClr>
                </a:solidFill>
                <a:effectLst/>
                <a:latin typeface="Times New Roman" panose="02020603050405020304" pitchFamily="18" charset="0"/>
                <a:ea typeface="+mn-ea"/>
                <a:cs typeface="Times New Roman" panose="02020603050405020304" pitchFamily="18" charset="0"/>
              </a:rPr>
              <a:t>https://doi.org/10.1016/j.asoc.2021.108163</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a:t>
            </a:r>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[6]. </a:t>
            </a:r>
            <a:r>
              <a:rPr lang="en-US" sz="2000" b="1" kern="1200" dirty="0">
                <a:solidFill>
                  <a:srgbClr val="000000"/>
                </a:solidFill>
                <a:effectLst/>
                <a:latin typeface="Times New Roman" panose="02020603050405020304" pitchFamily="18" charset="0"/>
                <a:ea typeface="+mn-ea"/>
                <a:cs typeface="Times New Roman" panose="02020603050405020304" pitchFamily="18" charset="0"/>
              </a:rPr>
              <a:t>Nguyen, T. T., &amp; Le, M. T. </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(2021).A Deep Reinforcement Learning-Based Approach for Automated Course Scheduling. </a:t>
            </a:r>
            <a:r>
              <a:rPr lang="en-US" sz="2000" i="1" kern="1200" dirty="0">
                <a:solidFill>
                  <a:srgbClr val="000000"/>
                </a:solidFill>
                <a:effectLst/>
                <a:latin typeface="Times New Roman" panose="02020603050405020304" pitchFamily="18" charset="0"/>
                <a:ea typeface="+mn-ea"/>
                <a:cs typeface="Times New Roman" panose="02020603050405020304" pitchFamily="18" charset="0"/>
              </a:rPr>
              <a:t>IEEE Access</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 Volume 9, 2021, Pages 115765-115778. [</a:t>
            </a:r>
            <a:r>
              <a:rPr lang="en-US" sz="2000" kern="1200" dirty="0">
                <a:solidFill>
                  <a:schemeClr val="tx2">
                    <a:lumMod val="60000"/>
                    <a:lumOff val="40000"/>
                  </a:schemeClr>
                </a:solidFill>
                <a:effectLst/>
                <a:latin typeface="Times New Roman" panose="02020603050405020304" pitchFamily="18" charset="0"/>
                <a:ea typeface="+mn-ea"/>
                <a:cs typeface="Times New Roman" panose="02020603050405020304" pitchFamily="18" charset="0"/>
              </a:rPr>
              <a:t>https://doi.org/10.1109/ACCESS.2021.3106042</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a:t>
            </a:r>
            <a:endParaRPr lang="en-IN" sz="2000" dirty="0">
              <a:effectLst/>
              <a:latin typeface="Times New Roman" panose="02020603050405020304" pitchFamily="18" charset="0"/>
              <a:cs typeface="Times New Roman" panose="02020603050405020304" pitchFamily="18" charset="0"/>
            </a:endParaRPr>
          </a:p>
          <a:p>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360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8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12800" y="1161126"/>
            <a:ext cx="10668000" cy="5696874"/>
          </a:xfrm>
        </p:spPr>
        <p:txBody>
          <a:bodyPr>
            <a:normAutofit fontScale="62500" lnSpcReduction="20000"/>
          </a:bodyPr>
          <a:lstStyle/>
          <a:p>
            <a:pPr marL="0" indent="0" algn="just">
              <a:lnSpc>
                <a:spcPct val="150000"/>
              </a:lnSpc>
              <a:buNone/>
            </a:pPr>
            <a:r>
              <a:rPr lang="en-US" sz="3200" dirty="0">
                <a:latin typeface="Times New Roman" panose="02020603050405020304" pitchFamily="18" charset="0"/>
                <a:cs typeface="Times New Roman" panose="02020603050405020304" pitchFamily="18" charset="0"/>
              </a:rPr>
              <a:t>The Automatic Timetable Generator is a software used to generate timetable automatically. Currently timetable is managed manually. It will help to manage all the periods automatically and also will be helpful for faculty to get timetable in their phone by using application. It will also manage timetable when any teacher is absent, late coming or early going. Maximum and minimum workload for a Faculty for a day, week and month will be specified for the efficient generation of timetable. By using this software users can apply for leave by providing leave required date, reason and also with substitute faculty. When selecting a faculty as substitute it allows to view timetable of that faculty for ensure that the faculty is free at that particular period. Substitute can approve or reject request. Principal can also view the request and send </a:t>
            </a:r>
            <a:r>
              <a:rPr lang="en-US" sz="3200" dirty="0" err="1">
                <a:latin typeface="Times New Roman" panose="02020603050405020304" pitchFamily="18" charset="0"/>
                <a:cs typeface="Times New Roman" panose="02020603050405020304" pitchFamily="18" charset="0"/>
              </a:rPr>
              <a:t>byfaculty</a:t>
            </a:r>
            <a:r>
              <a:rPr lang="en-US" sz="3200" dirty="0">
                <a:latin typeface="Times New Roman" panose="02020603050405020304" pitchFamily="18" charset="0"/>
                <a:cs typeface="Times New Roman" panose="02020603050405020304" pitchFamily="18" charset="0"/>
              </a:rPr>
              <a:t> and can also view substitute response. Principal can approve reject request. It is a comprehensive timetable management solutions for colleges which help to overcome the challenges in manually setting the timetable. By using </a:t>
            </a:r>
            <a:r>
              <a:rPr lang="en-US" sz="3200" dirty="0" err="1">
                <a:latin typeface="Times New Roman" panose="02020603050405020304" pitchFamily="18" charset="0"/>
                <a:cs typeface="Times New Roman" panose="02020603050405020304" pitchFamily="18" charset="0"/>
              </a:rPr>
              <a:t>thissoftware</a:t>
            </a:r>
            <a:r>
              <a:rPr lang="en-US" sz="3200" dirty="0">
                <a:latin typeface="Times New Roman" panose="02020603050405020304" pitchFamily="18" charset="0"/>
                <a:cs typeface="Times New Roman" panose="02020603050405020304" pitchFamily="18" charset="0"/>
              </a:rPr>
              <a:t> it will be very easy for faculty to get timetable in their phones.</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227390" y="110143"/>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2017938759"/>
              </p:ext>
            </p:extLst>
          </p:nvPr>
        </p:nvGraphicFramePr>
        <p:xfrm>
          <a:off x="996201" y="1465322"/>
          <a:ext cx="10199598" cy="3716649"/>
        </p:xfrm>
        <a:graphic>
          <a:graphicData uri="http://schemas.openxmlformats.org/drawingml/2006/table">
            <a:tbl>
              <a:tblPr firstRow="1" bandRow="1">
                <a:tableStyleId>{3C2FFA5D-87B4-456A-9821-1D502468CF0F}</a:tableStyleId>
              </a:tblPr>
              <a:tblGrid>
                <a:gridCol w="507004">
                  <a:extLst>
                    <a:ext uri="{9D8B030D-6E8A-4147-A177-3AD203B41FA5}">
                      <a16:colId xmlns:a16="http://schemas.microsoft.com/office/drawing/2014/main" val="2400391149"/>
                    </a:ext>
                  </a:extLst>
                </a:gridCol>
                <a:gridCol w="4718163">
                  <a:extLst>
                    <a:ext uri="{9D8B030D-6E8A-4147-A177-3AD203B41FA5}">
                      <a16:colId xmlns:a16="http://schemas.microsoft.com/office/drawing/2014/main" val="3931570721"/>
                    </a:ext>
                  </a:extLst>
                </a:gridCol>
                <a:gridCol w="2424531">
                  <a:extLst>
                    <a:ext uri="{9D8B030D-6E8A-4147-A177-3AD203B41FA5}">
                      <a16:colId xmlns:a16="http://schemas.microsoft.com/office/drawing/2014/main" val="1681513467"/>
                    </a:ext>
                  </a:extLst>
                </a:gridCol>
                <a:gridCol w="2549900">
                  <a:extLst>
                    <a:ext uri="{9D8B030D-6E8A-4147-A177-3AD203B41FA5}">
                      <a16:colId xmlns:a16="http://schemas.microsoft.com/office/drawing/2014/main" val="1229159050"/>
                    </a:ext>
                  </a:extLst>
                </a:gridCol>
              </a:tblGrid>
              <a:tr h="481687">
                <a:tc>
                  <a:txBody>
                    <a:bodyPr/>
                    <a:lstStyle/>
                    <a:p>
                      <a:pPr algn="just"/>
                      <a:r>
                        <a:rPr lang="en-US" sz="1400" dirty="0"/>
                        <a:t>SL.NO</a:t>
                      </a:r>
                      <a:endParaRPr lang="en-IN" sz="1400" dirty="0"/>
                    </a:p>
                  </a:txBody>
                  <a:tcPr anchor="ctr"/>
                </a:tc>
                <a:tc>
                  <a:txBody>
                    <a:bodyPr/>
                    <a:lstStyle/>
                    <a:p>
                      <a:pPr algn="just"/>
                      <a:r>
                        <a:rPr lang="en-US" sz="1400" dirty="0"/>
                        <a:t>TITLE OF THE PAPER/AUTHOR/PUBLISHER/YEAR</a:t>
                      </a:r>
                      <a:endParaRPr lang="en-IN" sz="1400" dirty="0"/>
                    </a:p>
                  </a:txBody>
                  <a:tcPr anchor="ctr"/>
                </a:tc>
                <a:tc>
                  <a:txBody>
                    <a:bodyPr/>
                    <a:lstStyle/>
                    <a:p>
                      <a:pPr algn="just"/>
                      <a:r>
                        <a:rPr lang="en-IN" sz="1400" dirty="0"/>
                        <a:t>ADVANTAGES</a:t>
                      </a:r>
                    </a:p>
                  </a:txBody>
                  <a:tcPr anchor="ctr"/>
                </a:tc>
                <a:tc>
                  <a:txBody>
                    <a:bodyPr/>
                    <a:lstStyle/>
                    <a:p>
                      <a:pPr algn="just"/>
                      <a:r>
                        <a:rPr lang="en-US" sz="1400" dirty="0"/>
                        <a:t>LIMITATIONS</a:t>
                      </a:r>
                      <a:endParaRPr lang="en-IN" sz="1400" dirty="0"/>
                    </a:p>
                  </a:txBody>
                  <a:tcPr anchor="ctr"/>
                </a:tc>
                <a:extLst>
                  <a:ext uri="{0D108BD9-81ED-4DB2-BD59-A6C34878D82A}">
                    <a16:rowId xmlns:a16="http://schemas.microsoft.com/office/drawing/2014/main" val="2452385317"/>
                  </a:ext>
                </a:extLst>
              </a:tr>
              <a:tr h="1360058">
                <a:tc>
                  <a:txBody>
                    <a:bodyPr/>
                    <a:lstStyle/>
                    <a:p>
                      <a:pPr algn="just"/>
                      <a:r>
                        <a:rPr lang="en-US" sz="1600" dirty="0"/>
                        <a:t>1</a:t>
                      </a:r>
                      <a:endParaRPr lang="en-IN" sz="1600" dirty="0"/>
                    </a:p>
                  </a:txBody>
                  <a:tcPr/>
                </a:tc>
                <a:tc>
                  <a:txBody>
                    <a:bodyPr/>
                    <a:lstStyle/>
                    <a:p>
                      <a:pPr algn="l"/>
                      <a:r>
                        <a:rPr lang="en-IN" sz="1800" b="1" dirty="0" err="1">
                          <a:latin typeface="Times New Roman" panose="02020603050405020304" pitchFamily="18" charset="0"/>
                          <a:cs typeface="Times New Roman" panose="02020603050405020304" pitchFamily="18" charset="0"/>
                        </a:rPr>
                        <a:t>Tavakkol</a:t>
                      </a:r>
                      <a:r>
                        <a:rPr lang="en-IN" sz="1800" b="1" dirty="0">
                          <a:latin typeface="Times New Roman" panose="02020603050405020304" pitchFamily="18" charset="0"/>
                          <a:cs typeface="Times New Roman" panose="02020603050405020304" pitchFamily="18" charset="0"/>
                        </a:rPr>
                        <a:t>, M., &amp; Parsa, M. </a:t>
                      </a:r>
                      <a:r>
                        <a:rPr lang="en-IN" sz="1800" i="1" dirty="0">
                          <a:latin typeface="Times New Roman" panose="02020603050405020304" pitchFamily="18" charset="0"/>
                          <a:cs typeface="Times New Roman" panose="02020603050405020304" pitchFamily="18" charset="0"/>
                        </a:rPr>
                        <a:t>A Hybrid Genetic Algorithm for University Course Timetabling Problem Considering Faculty Preferences.</a:t>
                      </a:r>
                    </a:p>
                    <a:p>
                      <a:pPr algn="l"/>
                      <a:r>
                        <a:rPr lang="en-IN" sz="1800" dirty="0">
                          <a:latin typeface="Times New Roman" panose="02020603050405020304" pitchFamily="18" charset="0"/>
                          <a:cs typeface="Times New Roman" panose="02020603050405020304" pitchFamily="18" charset="0"/>
                        </a:rPr>
                        <a:t>Computers &amp; Industrial Engineering, Volume 157, 2021, Article 107327.</a:t>
                      </a:r>
                    </a:p>
                  </a:txBody>
                  <a:tcPr/>
                </a:tc>
                <a:tc>
                  <a:txBody>
                    <a:bodyPr/>
                    <a:lstStyle/>
                    <a:p>
                      <a:pPr algn="just"/>
                      <a:r>
                        <a:rPr lang="en-US" sz="1800" dirty="0">
                          <a:latin typeface="Times New Roman" panose="02020603050405020304" pitchFamily="18" charset="0"/>
                          <a:cs typeface="Times New Roman" panose="02020603050405020304" pitchFamily="18" charset="0"/>
                        </a:rPr>
                        <a:t>The hybrid genetic algorithm enhances scheduling efficiency by incorporating faculty preferences.</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latin typeface="Times New Roman" panose="02020603050405020304" pitchFamily="18" charset="0"/>
                          <a:cs typeface="Times New Roman" panose="02020603050405020304" pitchFamily="18" charset="0"/>
                        </a:rPr>
                        <a:t>It may require high computational resources for complex timetabling problems.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r h="1735449">
                <a:tc>
                  <a:txBody>
                    <a:bodyPr/>
                    <a:lstStyle/>
                    <a:p>
                      <a:pPr algn="just"/>
                      <a:r>
                        <a:rPr lang="en-US" sz="1600" dirty="0"/>
                        <a:t>2</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Rong, Q., &amp; Lee, K. </a:t>
                      </a:r>
                      <a:r>
                        <a:rPr lang="en-US" sz="1800" b="0" i="1" dirty="0">
                          <a:latin typeface="Times New Roman" panose="02020603050405020304" pitchFamily="18" charset="0"/>
                          <a:cs typeface="Times New Roman" panose="02020603050405020304" pitchFamily="18" charset="0"/>
                        </a:rPr>
                        <a:t>Multi-Objective Optimization for University Timetabling Problem: A Comparative Study of Algorithms.</a:t>
                      </a:r>
                      <a:r>
                        <a:rPr lang="en-US" sz="1800" b="0" dirty="0">
                          <a:latin typeface="Times New Roman" panose="02020603050405020304" pitchFamily="18" charset="0"/>
                          <a:cs typeface="Times New Roman" panose="02020603050405020304" pitchFamily="18" charset="0"/>
                        </a:rPr>
                        <a:t> </a:t>
                      </a:r>
                    </a:p>
                    <a:p>
                      <a:pPr algn="l"/>
                      <a:r>
                        <a:rPr lang="en-US" sz="1800" b="0" dirty="0">
                          <a:latin typeface="Times New Roman" panose="02020603050405020304" pitchFamily="18" charset="0"/>
                          <a:cs typeface="Times New Roman" panose="02020603050405020304" pitchFamily="18" charset="0"/>
                        </a:rPr>
                        <a:t>Journal of Scheduling, Volume 25, Issue 1, 2022, Pages 57-72.</a:t>
                      </a:r>
                      <a:endParaRPr lang="en-IN" sz="1800" b="0" dirty="0">
                        <a:latin typeface="Times New Roman" panose="02020603050405020304" pitchFamily="18" charset="0"/>
                        <a:cs typeface="Times New Roman" panose="02020603050405020304" pitchFamily="18" charset="0"/>
                      </a:endParaRPr>
                    </a:p>
                  </a:txBody>
                  <a:tcPr/>
                </a:tc>
                <a:tc>
                  <a:txBody>
                    <a:bodyPr/>
                    <a:lstStyle/>
                    <a:p>
                      <a:pPr algn="just"/>
                      <a:r>
                        <a:rPr lang="en-US" sz="1800" dirty="0">
                          <a:latin typeface="Times New Roman" panose="02020603050405020304" pitchFamily="18" charset="0"/>
                          <a:cs typeface="Times New Roman" panose="02020603050405020304" pitchFamily="18" charset="0"/>
                        </a:rPr>
                        <a:t>Multi-objective optimization algorithms provide flexibility to address diverse scheduling criteria.</a:t>
                      </a:r>
                      <a:endParaRPr lang="en-IN" sz="1800" dirty="0">
                        <a:latin typeface="Times New Roman" panose="02020603050405020304" pitchFamily="18" charset="0"/>
                        <a:cs typeface="Times New Roman" panose="02020603050405020304" pitchFamily="18" charset="0"/>
                      </a:endParaRPr>
                    </a:p>
                  </a:txBody>
                  <a:tcPr/>
                </a:tc>
                <a:tc>
                  <a:txBody>
                    <a:bodyPr/>
                    <a:lstStyle/>
                    <a:p>
                      <a:pPr marL="0" indent="0" algn="l">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They often require extensive fine-tuning for specific scenarios.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9738100"/>
                  </a:ext>
                </a:extLst>
              </a:tr>
            </a:tbl>
          </a:graphicData>
        </a:graphic>
      </p:graphicFrame>
    </p:spTree>
    <p:extLst>
      <p:ext uri="{BB962C8B-B14F-4D97-AF65-F5344CB8AC3E}">
        <p14:creationId xmlns:p14="http://schemas.microsoft.com/office/powerpoint/2010/main" val="40438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285447" y="85952"/>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REVIEW(Contd..)</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1007645441"/>
              </p:ext>
            </p:extLst>
          </p:nvPr>
        </p:nvGraphicFramePr>
        <p:xfrm>
          <a:off x="978918" y="1400047"/>
          <a:ext cx="10251334" cy="3973970"/>
        </p:xfrm>
        <a:graphic>
          <a:graphicData uri="http://schemas.openxmlformats.org/drawingml/2006/table">
            <a:tbl>
              <a:tblPr firstRow="1" bandRow="1">
                <a:tableStyleId>{3C2FFA5D-87B4-456A-9821-1D502468CF0F}</a:tableStyleId>
              </a:tblPr>
              <a:tblGrid>
                <a:gridCol w="494765">
                  <a:extLst>
                    <a:ext uri="{9D8B030D-6E8A-4147-A177-3AD203B41FA5}">
                      <a16:colId xmlns:a16="http://schemas.microsoft.com/office/drawing/2014/main" val="2400391149"/>
                    </a:ext>
                  </a:extLst>
                </a:gridCol>
                <a:gridCol w="4603925">
                  <a:extLst>
                    <a:ext uri="{9D8B030D-6E8A-4147-A177-3AD203B41FA5}">
                      <a16:colId xmlns:a16="http://schemas.microsoft.com/office/drawing/2014/main" val="3931570721"/>
                    </a:ext>
                  </a:extLst>
                </a:gridCol>
                <a:gridCol w="2523018">
                  <a:extLst>
                    <a:ext uri="{9D8B030D-6E8A-4147-A177-3AD203B41FA5}">
                      <a16:colId xmlns:a16="http://schemas.microsoft.com/office/drawing/2014/main" val="1681513467"/>
                    </a:ext>
                  </a:extLst>
                </a:gridCol>
                <a:gridCol w="2629626">
                  <a:extLst>
                    <a:ext uri="{9D8B030D-6E8A-4147-A177-3AD203B41FA5}">
                      <a16:colId xmlns:a16="http://schemas.microsoft.com/office/drawing/2014/main" val="1229159050"/>
                    </a:ext>
                  </a:extLst>
                </a:gridCol>
              </a:tblGrid>
              <a:tr h="773570">
                <a:tc>
                  <a:txBody>
                    <a:bodyPr/>
                    <a:lstStyle/>
                    <a:p>
                      <a:pPr algn="ctr"/>
                      <a:r>
                        <a:rPr lang="en-US" sz="1400" dirty="0"/>
                        <a:t>SL.NO</a:t>
                      </a:r>
                      <a:endParaRPr lang="en-IN" sz="1400" dirty="0"/>
                    </a:p>
                  </a:txBody>
                  <a:tcPr anchor="ctr"/>
                </a:tc>
                <a:tc>
                  <a:txBody>
                    <a:bodyPr/>
                    <a:lstStyle/>
                    <a:p>
                      <a:pPr algn="ctr"/>
                      <a:r>
                        <a:rPr lang="en-US" sz="1400" dirty="0"/>
                        <a:t>TITLE OF THE PAPER/AUTHOR/PUBLISHER/YEAR</a:t>
                      </a:r>
                      <a:endParaRPr lang="en-IN" sz="1400" dirty="0"/>
                    </a:p>
                  </a:txBody>
                  <a:tcPr anchor="ctr"/>
                </a:tc>
                <a:tc>
                  <a:txBody>
                    <a:bodyPr/>
                    <a:lstStyle/>
                    <a:p>
                      <a:pPr algn="ctr"/>
                      <a:r>
                        <a:rPr lang="en-IN" sz="1400" dirty="0"/>
                        <a:t>ADVANTAGES</a:t>
                      </a:r>
                    </a:p>
                  </a:txBody>
                  <a:tcPr anchor="ctr"/>
                </a:tc>
                <a:tc>
                  <a:txBody>
                    <a:bodyPr/>
                    <a:lstStyle/>
                    <a:p>
                      <a:pPr algn="ctr"/>
                      <a:r>
                        <a:rPr lang="en-US" sz="1400" dirty="0"/>
                        <a:t>LIMITATIONS</a:t>
                      </a:r>
                      <a:endParaRPr lang="en-IN" sz="1400" dirty="0"/>
                    </a:p>
                  </a:txBody>
                  <a:tcPr anchor="ctr"/>
                </a:tc>
                <a:extLst>
                  <a:ext uri="{0D108BD9-81ED-4DB2-BD59-A6C34878D82A}">
                    <a16:rowId xmlns:a16="http://schemas.microsoft.com/office/drawing/2014/main" val="2452385317"/>
                  </a:ext>
                </a:extLst>
              </a:tr>
              <a:tr h="1040190">
                <a:tc>
                  <a:txBody>
                    <a:bodyPr/>
                    <a:lstStyle/>
                    <a:p>
                      <a:r>
                        <a:rPr lang="en-US" sz="1600" dirty="0"/>
                        <a:t>3</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Hassan, M., &amp; Khalil, M. </a:t>
                      </a:r>
                      <a:r>
                        <a:rPr lang="en-US" sz="1800" b="0" i="1" dirty="0">
                          <a:latin typeface="Times New Roman" panose="02020603050405020304" pitchFamily="18" charset="0"/>
                          <a:cs typeface="Times New Roman" panose="02020603050405020304" pitchFamily="18" charset="0"/>
                        </a:rPr>
                        <a:t>An Intelligent Course Scheduling System Using Machine Learning Techniques.</a:t>
                      </a:r>
                    </a:p>
                    <a:p>
                      <a:pPr algn="l"/>
                      <a:r>
                        <a:rPr lang="en-US" sz="1800" b="0" dirty="0">
                          <a:latin typeface="Times New Roman" panose="02020603050405020304" pitchFamily="18" charset="0"/>
                          <a:cs typeface="Times New Roman" panose="02020603050405020304" pitchFamily="18" charset="0"/>
                        </a:rPr>
                        <a:t>Journal of Educational Computing Research, Volume 61, Issue 3, 2023, Pages 445-465.</a:t>
                      </a:r>
                      <a:endParaRPr lang="en-IN" sz="1800" b="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Machine learning techniques enable adaptive and automated course scheduling.</a:t>
                      </a:r>
                      <a:endParaRPr lang="en-IN" sz="18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Times New Roman" panose="02020603050405020304" pitchFamily="18" charset="0"/>
                          <a:cs typeface="Times New Roman" panose="02020603050405020304" pitchFamily="18" charset="0"/>
                        </a:rPr>
                        <a:t>T</a:t>
                      </a:r>
                      <a:r>
                        <a:rPr lang="en-US" sz="1800" dirty="0">
                          <a:latin typeface="Times New Roman" panose="02020603050405020304" pitchFamily="18" charset="0"/>
                          <a:cs typeface="Times New Roman" panose="02020603050405020304" pitchFamily="18" charset="0"/>
                        </a:rPr>
                        <a:t>hey depend heavily on large and accurate training datasets.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r h="1360449">
                <a:tc>
                  <a:txBody>
                    <a:bodyPr/>
                    <a:lstStyle/>
                    <a:p>
                      <a:r>
                        <a:rPr lang="en-US" sz="1600" dirty="0"/>
                        <a:t>4</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Wang, X., &amp; Xu, H. </a:t>
                      </a:r>
                      <a:r>
                        <a:rPr lang="en-US" sz="1800" b="0" i="1" dirty="0">
                          <a:latin typeface="Times New Roman" panose="02020603050405020304" pitchFamily="18" charset="0"/>
                          <a:cs typeface="Times New Roman" panose="02020603050405020304" pitchFamily="18" charset="0"/>
                        </a:rPr>
                        <a:t>A Novel Memetic Algorithm for Solving University Timetabling Problems.</a:t>
                      </a:r>
                    </a:p>
                    <a:p>
                      <a:pPr algn="l"/>
                      <a:r>
                        <a:rPr lang="en-US" sz="1800" b="0" dirty="0">
                          <a:latin typeface="Times New Roman" panose="02020603050405020304" pitchFamily="18" charset="0"/>
                          <a:cs typeface="Times New Roman" panose="02020603050405020304" pitchFamily="18" charset="0"/>
                        </a:rPr>
                        <a:t>Expert Systems with Applications, Volume 178, 2021, Article 115018.</a:t>
                      </a: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Combines global and local search strategies for efficient timetabling optimization.</a:t>
                      </a:r>
                      <a:endParaRPr lang="en-IN" sz="1800" b="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Memetic algorithms may require significant computational resources for complex problems.</a:t>
                      </a:r>
                      <a:endParaRPr lang="en-GB"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9738100"/>
                  </a:ext>
                </a:extLst>
              </a:tr>
            </a:tbl>
          </a:graphicData>
        </a:graphic>
      </p:graphicFrame>
    </p:spTree>
    <p:extLst>
      <p:ext uri="{BB962C8B-B14F-4D97-AF65-F5344CB8AC3E}">
        <p14:creationId xmlns:p14="http://schemas.microsoft.com/office/powerpoint/2010/main" val="575707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REVIEW(Contd..)</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3646923799"/>
              </p:ext>
            </p:extLst>
          </p:nvPr>
        </p:nvGraphicFramePr>
        <p:xfrm>
          <a:off x="944931" y="1447225"/>
          <a:ext cx="10223178" cy="3786497"/>
        </p:xfrm>
        <a:graphic>
          <a:graphicData uri="http://schemas.openxmlformats.org/drawingml/2006/table">
            <a:tbl>
              <a:tblPr firstRow="1" bandRow="1">
                <a:tableStyleId>{3C2FFA5D-87B4-456A-9821-1D502468CF0F}</a:tableStyleId>
              </a:tblPr>
              <a:tblGrid>
                <a:gridCol w="490875">
                  <a:extLst>
                    <a:ext uri="{9D8B030D-6E8A-4147-A177-3AD203B41FA5}">
                      <a16:colId xmlns:a16="http://schemas.microsoft.com/office/drawing/2014/main" val="2400391149"/>
                    </a:ext>
                  </a:extLst>
                </a:gridCol>
                <a:gridCol w="4791471">
                  <a:extLst>
                    <a:ext uri="{9D8B030D-6E8A-4147-A177-3AD203B41FA5}">
                      <a16:colId xmlns:a16="http://schemas.microsoft.com/office/drawing/2014/main" val="3931570721"/>
                    </a:ext>
                  </a:extLst>
                </a:gridCol>
                <a:gridCol w="2385037">
                  <a:extLst>
                    <a:ext uri="{9D8B030D-6E8A-4147-A177-3AD203B41FA5}">
                      <a16:colId xmlns:a16="http://schemas.microsoft.com/office/drawing/2014/main" val="1681513467"/>
                    </a:ext>
                  </a:extLst>
                </a:gridCol>
                <a:gridCol w="2555795">
                  <a:extLst>
                    <a:ext uri="{9D8B030D-6E8A-4147-A177-3AD203B41FA5}">
                      <a16:colId xmlns:a16="http://schemas.microsoft.com/office/drawing/2014/main" val="1229159050"/>
                    </a:ext>
                  </a:extLst>
                </a:gridCol>
              </a:tblGrid>
              <a:tr h="554467">
                <a:tc>
                  <a:txBody>
                    <a:bodyPr/>
                    <a:lstStyle/>
                    <a:p>
                      <a:pPr algn="ctr"/>
                      <a:r>
                        <a:rPr lang="en-US" sz="1400" dirty="0"/>
                        <a:t>SL.NO</a:t>
                      </a:r>
                      <a:endParaRPr lang="en-IN" sz="1400" dirty="0"/>
                    </a:p>
                  </a:txBody>
                  <a:tcPr anchor="ctr"/>
                </a:tc>
                <a:tc>
                  <a:txBody>
                    <a:bodyPr/>
                    <a:lstStyle/>
                    <a:p>
                      <a:pPr algn="ctr"/>
                      <a:r>
                        <a:rPr lang="en-US" sz="1400" dirty="0"/>
                        <a:t>TITLE OF THE PAPER/AUTHOR/PUBLISHER/YEAR</a:t>
                      </a:r>
                      <a:endParaRPr lang="en-IN" sz="1400" dirty="0"/>
                    </a:p>
                  </a:txBody>
                  <a:tcPr anchor="ctr"/>
                </a:tc>
                <a:tc>
                  <a:txBody>
                    <a:bodyPr/>
                    <a:lstStyle/>
                    <a:p>
                      <a:pPr algn="ctr"/>
                      <a:r>
                        <a:rPr lang="en-IN" sz="1400" dirty="0"/>
                        <a:t>ADVANTAGES</a:t>
                      </a:r>
                    </a:p>
                  </a:txBody>
                  <a:tcPr anchor="ctr"/>
                </a:tc>
                <a:tc>
                  <a:txBody>
                    <a:bodyPr/>
                    <a:lstStyle/>
                    <a:p>
                      <a:pPr algn="ctr"/>
                      <a:r>
                        <a:rPr lang="en-US" sz="1400" dirty="0"/>
                        <a:t>LIMITATIONS</a:t>
                      </a:r>
                      <a:endParaRPr lang="en-IN" sz="1400" dirty="0"/>
                    </a:p>
                  </a:txBody>
                  <a:tcPr anchor="ctr"/>
                </a:tc>
                <a:extLst>
                  <a:ext uri="{0D108BD9-81ED-4DB2-BD59-A6C34878D82A}">
                    <a16:rowId xmlns:a16="http://schemas.microsoft.com/office/drawing/2014/main" val="2452385317"/>
                  </a:ext>
                </a:extLst>
              </a:tr>
              <a:tr h="1177969">
                <a:tc>
                  <a:txBody>
                    <a:bodyPr/>
                    <a:lstStyle/>
                    <a:p>
                      <a:r>
                        <a:rPr lang="en-US" sz="1600" dirty="0"/>
                        <a:t>5</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Pillay, N., &amp; Qu, R</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An Evolutionary Algorithm for the Multi-Criteria University Timetabling Problem. </a:t>
                      </a:r>
                    </a:p>
                    <a:p>
                      <a:pPr algn="l"/>
                      <a:r>
                        <a:rPr lang="en-US" sz="1800" dirty="0">
                          <a:latin typeface="Times New Roman" panose="02020603050405020304" pitchFamily="18" charset="0"/>
                          <a:cs typeface="Times New Roman" panose="02020603050405020304" pitchFamily="18" charset="0"/>
                        </a:rPr>
                        <a:t>Applied Soft Computing, Volume 115, 2022, Article 108163.</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 Effectively balances multiple criteria, such as faculty preferences and resource availability.</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May require extensive parameter tuning for effective implementation.</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94165177"/>
                  </a:ext>
                </a:extLst>
              </a:tr>
              <a:tr h="1768990">
                <a:tc>
                  <a:txBody>
                    <a:bodyPr/>
                    <a:lstStyle/>
                    <a:p>
                      <a:r>
                        <a:rPr lang="en-US" sz="1600" dirty="0"/>
                        <a:t>6</a:t>
                      </a:r>
                      <a:endParaRPr lang="en-IN" sz="1600" dirty="0"/>
                    </a:p>
                  </a:txBody>
                  <a:tcPr/>
                </a:tc>
                <a:tc>
                  <a:txBody>
                    <a:bodyPr/>
                    <a:lstStyle/>
                    <a:p>
                      <a:r>
                        <a:rPr lang="en-US" sz="1800" b="1" dirty="0">
                          <a:latin typeface="Times New Roman" panose="02020603050405020304" pitchFamily="18" charset="0"/>
                          <a:cs typeface="Times New Roman" panose="02020603050405020304" pitchFamily="18" charset="0"/>
                        </a:rPr>
                        <a:t>Nguyen, T. T., &amp; Le, M. T. </a:t>
                      </a:r>
                      <a:r>
                        <a:rPr lang="en-US" sz="1800" i="1" dirty="0">
                          <a:latin typeface="Times New Roman" panose="02020603050405020304" pitchFamily="18" charset="0"/>
                          <a:cs typeface="Times New Roman" panose="02020603050405020304" pitchFamily="18" charset="0"/>
                        </a:rPr>
                        <a:t>A Deep Reinforcement Learning-Based Approach for Automated Course Scheduling. </a:t>
                      </a:r>
                    </a:p>
                    <a:p>
                      <a:r>
                        <a:rPr lang="en-US" sz="1800" dirty="0">
                          <a:latin typeface="Times New Roman" panose="02020603050405020304" pitchFamily="18" charset="0"/>
                          <a:cs typeface="Times New Roman" panose="02020603050405020304" pitchFamily="18" charset="0"/>
                        </a:rPr>
                        <a:t>IEEE Access, Volume 9, 2021, Pages 115765-115778.</a:t>
                      </a:r>
                      <a:br>
                        <a:rPr lang="en-GB" sz="1800" dirty="0">
                          <a:latin typeface="Times New Roman" panose="02020603050405020304" pitchFamily="18" charset="0"/>
                          <a:cs typeface="Times New Roman" panose="02020603050405020304" pitchFamily="18" charset="0"/>
                        </a:rPr>
                      </a:br>
                      <a:endParaRPr lang="en-GB"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Utilizes deep reinforcement learning to dynamically adapt and improve scheduling.</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latin typeface="Times New Roman" panose="02020603050405020304" pitchFamily="18" charset="0"/>
                          <a:cs typeface="Times New Roman" panose="02020603050405020304" pitchFamily="18" charset="0"/>
                        </a:rPr>
                        <a:t>Requires large amounts of training data and computational power to achieve optimal results.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bl>
          </a:graphicData>
        </a:graphic>
      </p:graphicFrame>
    </p:spTree>
    <p:extLst>
      <p:ext uri="{BB962C8B-B14F-4D97-AF65-F5344CB8AC3E}">
        <p14:creationId xmlns:p14="http://schemas.microsoft.com/office/powerpoint/2010/main" val="1709088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812800" y="1239254"/>
            <a:ext cx="10668000" cy="4952997"/>
          </a:xfrm>
        </p:spPr>
        <p:txBody>
          <a:bodyPr>
            <a:norm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The proposed method for the Automatic Timetable Generator involves developing a automates timetable creation and management by considering faculty availability, workload limits, and class requirements. It uses a constraint satisfaction approach with algorithms like Genetic or Greedy for optimal scheduling, ensuring no overlapping periods and balanced workloads. The system enables faculty to view timetables, apply for leave, and respond to substitute requests, while the principal can approve or reject leave and monitor schedules. A mobile app integration ensures real-time access for users, and the system automates updates for absentees or schedule changes, providing an efficient and scalable solution for timetable management.</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8" name="Rectangle 5">
            <a:extLst>
              <a:ext uri="{FF2B5EF4-FFF2-40B4-BE49-F238E27FC236}">
                <a16:creationId xmlns:a16="http://schemas.microsoft.com/office/drawing/2014/main" id="{D660DD13-8065-1F44-6F17-9C5684E255FD}"/>
              </a:ext>
            </a:extLst>
          </p:cNvPr>
          <p:cNvSpPr>
            <a:spLocks noGrp="1" noChangeArrowheads="1"/>
          </p:cNvSpPr>
          <p:nvPr>
            <p:ph idx="1"/>
          </p:nvPr>
        </p:nvSpPr>
        <p:spPr bwMode="auto">
          <a:xfrm>
            <a:off x="541593" y="335846"/>
            <a:ext cx="11210414"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 typeface="Wingdings" panose="05000000000000000000" pitchFamily="2" charset="2"/>
              <a:buChar char="Ø"/>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 typeface="Wingdings" panose="05000000000000000000" pitchFamily="2" charset="2"/>
              <a:buChar char="Ø"/>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 typeface="Wingdings" panose="05000000000000000000" pitchFamily="2" charset="2"/>
              <a:buChar char="Ø"/>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Automation of Timetable Creation: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automate the generation of timetables based on faculty availability, workload constraints, and class requirements, reducing manual effort.</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Efficient Leave Management: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provide a system for faculty to apply for leave and manage substitute allocations seamlessly, ensuring minimal disruptions.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Faculty Workload Distribution: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ensure fair and balanced workload distribution for faculty across days, weeks, and months.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Accessibility: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enable faculty and administrators to access timetables and notifications in real-time through a mobile application.</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Interface: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design a simple and intuitive interface for faculty and administrators to interact with the system effectively.</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build a system that can handle large-scale data and adapt to the needs of multiple departments and institutions.</a:t>
            </a:r>
            <a:endParaRPr lang="en-US" altLang="en-US" sz="20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endParaRPr lang="en-US" altLang="en-US" sz="1800" dirty="0">
              <a:latin typeface="Arial" panose="020B0604020202020204" pitchFamily="34"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4" name="Rectangle 1">
            <a:extLst>
              <a:ext uri="{FF2B5EF4-FFF2-40B4-BE49-F238E27FC236}">
                <a16:creationId xmlns:a16="http://schemas.microsoft.com/office/drawing/2014/main" id="{316B2936-08FC-FCB5-EC45-1D813B11350A}"/>
              </a:ext>
            </a:extLst>
          </p:cNvPr>
          <p:cNvSpPr>
            <a:spLocks noGrp="1" noChangeArrowheads="1"/>
          </p:cNvSpPr>
          <p:nvPr>
            <p:ph idx="1"/>
          </p:nvPr>
        </p:nvSpPr>
        <p:spPr bwMode="auto">
          <a:xfrm>
            <a:off x="812801" y="1794673"/>
            <a:ext cx="10667999" cy="3268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50000"/>
              </a:lnSpc>
              <a:spcBef>
                <a:spcPct val="0"/>
              </a:spcBef>
              <a:spcAft>
                <a:spcPct val="0"/>
              </a:spcAft>
              <a:buClrTx/>
              <a:buSzTx/>
              <a:buFontTx/>
              <a:buNone/>
              <a:tabLst/>
            </a:pPr>
            <a:r>
              <a:rPr lang="en-US" altLang="en-US" sz="2000" dirty="0">
                <a:latin typeface="Times New Roman" panose="02020603050405020304" pitchFamily="18" charset="0"/>
                <a:cs typeface="Times New Roman" panose="02020603050405020304" pitchFamily="18" charset="0"/>
              </a:rPr>
              <a:t>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 Automatic Timetable Generator involves designing a Java-based system that uses constraint satisfaction and optimization algorithms, such as Genetic or Greedy, to generate timetables based on faculty availability, workload limits, and class requirements. A centralized database stores all relevant data, including faculty schedules, class details, and leave requests, while a user-friendly interface allows faculty to view timetables, apply for leave, and manage substitutes. The system integrates mobile access for real-time updates and notifications and dynamically adjusts schedules to accommodate absences or changes, ensuring efficient and automated timetable management.</a:t>
            </a:r>
          </a:p>
        </p:txBody>
      </p:sp>
    </p:spTree>
    <p:extLst>
      <p:ext uri="{BB962C8B-B14F-4D97-AF65-F5344CB8AC3E}">
        <p14:creationId xmlns:p14="http://schemas.microsoft.com/office/powerpoint/2010/main" val="905295668"/>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469</TotalTime>
  <Words>2585</Words>
  <Application>Microsoft Office PowerPoint</Application>
  <PresentationFormat>Widescreen</PresentationFormat>
  <Paragraphs>277</Paragraphs>
  <Slides>22</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Arial Black</vt:lpstr>
      <vt:lpstr>Bookman Old Style</vt:lpstr>
      <vt:lpstr>Calibri</vt:lpstr>
      <vt:lpstr>Cambria</vt:lpstr>
      <vt:lpstr>Times New Roman</vt:lpstr>
      <vt:lpstr>Verdana</vt:lpstr>
      <vt:lpstr>Wingdings</vt:lpstr>
      <vt:lpstr>Bioinformatics</vt:lpstr>
      <vt:lpstr>SUMMER-TERM TIMETABLE GENERATION</vt:lpstr>
      <vt:lpstr>Content</vt:lpstr>
      <vt:lpstr>Introduction</vt:lpstr>
      <vt:lpstr>LITERATURE REVIEW</vt:lpstr>
      <vt:lpstr>LITERATURE REVIEW(Contd..)</vt:lpstr>
      <vt:lpstr>LITERATURE REVIEW(Contd..)</vt:lpstr>
      <vt:lpstr>Proposed Method</vt:lpstr>
      <vt:lpstr>Objectives</vt:lpstr>
      <vt:lpstr>Methodology</vt:lpstr>
      <vt:lpstr>Architecture</vt:lpstr>
      <vt:lpstr>Software Components</vt:lpstr>
      <vt:lpstr>Timeline of the Project</vt:lpstr>
      <vt:lpstr>Expected Outcomes</vt:lpstr>
      <vt:lpstr>Algorithm</vt:lpstr>
      <vt:lpstr>Pseudocode</vt:lpstr>
      <vt:lpstr>Pseudocode</vt:lpstr>
      <vt:lpstr>Output</vt:lpstr>
      <vt:lpstr>Conclusion</vt:lpstr>
      <vt:lpstr>Github Link</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naveen kumar.M</cp:lastModifiedBy>
  <cp:revision>31</cp:revision>
  <dcterms:created xsi:type="dcterms:W3CDTF">2023-03-16T03:26:27Z</dcterms:created>
  <dcterms:modified xsi:type="dcterms:W3CDTF">2025-02-05T07:34:13Z</dcterms:modified>
</cp:coreProperties>
</file>