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nfluence.adeo.no/rest/gliffy/1.0/embeddedDiagrams/9e3abf44-336e-4e74-a31d-173415df4269.png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Digitale Dagpenger “under panseret”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Digitale Dagpenger “under panseret”</a:t>
            </a:r>
          </a:p>
        </p:txBody>
      </p:sp>
      <p:sp>
        <p:nvSpPr>
          <p:cNvPr id="120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va eier v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Hva eier vi?</a:t>
            </a:r>
          </a:p>
        </p:txBody>
      </p:sp>
      <p:sp>
        <p:nvSpPr>
          <p:cNvPr id="123" name="Søknadsdialogen til Dagpeng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Søknadsdialogen til Dagpenger</a:t>
            </a:r>
          </a:p>
          <a:p>
            <a:pPr/>
            <a:r>
              <a:t>Dagpengeregler og -beregning på utsiden av Arena (Arena - Prosesstøtteverktøy for å saksbehandle Dagpenger, blant annet)</a:t>
            </a:r>
          </a:p>
          <a:p>
            <a:pPr/>
            <a:r>
              <a:t>“Innløpet” - lytter på Dagpenger søknader fra Joark (en start på automatisk fatte vedtak, opprette oppgaver og sak i Arena)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Hvordan tenker v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Hvordan tenker vi?</a:t>
            </a:r>
          </a:p>
        </p:txBody>
      </p:sp>
      <p:sp>
        <p:nvSpPr>
          <p:cNvPr id="126" name="Separere data (fakta) og reg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Separere data (fakta) og regler</a:t>
            </a:r>
          </a:p>
          <a:p>
            <a:pPr lvl="1"/>
            <a:r>
              <a:t>Smått er fint</a:t>
            </a:r>
          </a:p>
          <a:p>
            <a:pPr lvl="1"/>
            <a:r>
              <a:t>“Data on the inside vs data on the outside”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Hvorda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Hvordan?</a:t>
            </a:r>
          </a:p>
        </p:txBody>
      </p:sp>
      <p:sp>
        <p:nvSpPr>
          <p:cNvPr id="129" name="Etablert et API på vår “regelmotor”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Etablert et API på vår “regelmotor” </a:t>
            </a:r>
          </a:p>
          <a:p>
            <a:pPr lvl="1"/>
            <a:r>
              <a:t>“Regelmotoren” vår består per nå av 8 mikrotjenester</a:t>
            </a:r>
          </a:p>
          <a:p>
            <a:pPr lvl="1"/>
            <a:r>
              <a:t>Inspirert av Fred George sin tanker rundt asynkrone mikrotjenester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Arena"/>
          <p:cNvSpPr/>
          <p:nvPr/>
        </p:nvSpPr>
        <p:spPr>
          <a:xfrm>
            <a:off x="5867400" y="3175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Arena</a:t>
            </a:r>
          </a:p>
        </p:txBody>
      </p:sp>
      <p:sp>
        <p:nvSpPr>
          <p:cNvPr id="132" name="Dagpenger-regel-api"/>
          <p:cNvSpPr/>
          <p:nvPr/>
        </p:nvSpPr>
        <p:spPr>
          <a:xfrm>
            <a:off x="5508451" y="2044700"/>
            <a:ext cx="1987898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Dagpenger-regel-api</a:t>
            </a:r>
          </a:p>
        </p:txBody>
      </p:sp>
      <p:grpSp>
        <p:nvGrpSpPr>
          <p:cNvPr id="145" name="Group"/>
          <p:cNvGrpSpPr/>
          <p:nvPr/>
        </p:nvGrpSpPr>
        <p:grpSpPr>
          <a:xfrm>
            <a:off x="3926123" y="5017146"/>
            <a:ext cx="5152554" cy="478249"/>
            <a:chOff x="0" y="0"/>
            <a:chExt cx="5152553" cy="478248"/>
          </a:xfrm>
        </p:grpSpPr>
        <p:grpSp>
          <p:nvGrpSpPr>
            <p:cNvPr id="138" name="Group"/>
            <p:cNvGrpSpPr/>
            <p:nvPr/>
          </p:nvGrpSpPr>
          <p:grpSpPr>
            <a:xfrm>
              <a:off x="-1" y="-1"/>
              <a:ext cx="2637955" cy="478250"/>
              <a:chOff x="0" y="0"/>
              <a:chExt cx="2637953" cy="478248"/>
            </a:xfrm>
          </p:grpSpPr>
          <p:sp>
            <p:nvSpPr>
              <p:cNvPr id="133" name="Shape"/>
              <p:cNvSpPr/>
              <p:nvPr/>
            </p:nvSpPr>
            <p:spPr>
              <a:xfrm rot="16200000">
                <a:off x="765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4" name="Shape"/>
              <p:cNvSpPr/>
              <p:nvPr/>
            </p:nvSpPr>
            <p:spPr>
              <a:xfrm rot="16200000">
                <a:off x="559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5" name="Shape"/>
              <p:cNvSpPr/>
              <p:nvPr/>
            </p:nvSpPr>
            <p:spPr>
              <a:xfrm rot="16200000">
                <a:off x="1054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6" name="Shape"/>
              <p:cNvSpPr/>
              <p:nvPr/>
            </p:nvSpPr>
            <p:spPr>
              <a:xfrm rot="16200000">
                <a:off x="2083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37" name="Shape"/>
              <p:cNvSpPr/>
              <p:nvPr/>
            </p:nvSpPr>
            <p:spPr>
              <a:xfrm rot="16200000">
                <a:off x="1562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44" name="Group"/>
            <p:cNvGrpSpPr/>
            <p:nvPr/>
          </p:nvGrpSpPr>
          <p:grpSpPr>
            <a:xfrm>
              <a:off x="2514599" y="-1"/>
              <a:ext cx="2637955" cy="478250"/>
              <a:chOff x="0" y="0"/>
              <a:chExt cx="2637953" cy="478248"/>
            </a:xfrm>
          </p:grpSpPr>
          <p:sp>
            <p:nvSpPr>
              <p:cNvPr id="139" name="Shape"/>
              <p:cNvSpPr/>
              <p:nvPr/>
            </p:nvSpPr>
            <p:spPr>
              <a:xfrm rot="16200000">
                <a:off x="765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0" name="Shape"/>
              <p:cNvSpPr/>
              <p:nvPr/>
            </p:nvSpPr>
            <p:spPr>
              <a:xfrm rot="16200000">
                <a:off x="559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1" name="Shape"/>
              <p:cNvSpPr/>
              <p:nvPr/>
            </p:nvSpPr>
            <p:spPr>
              <a:xfrm rot="16200000">
                <a:off x="1054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2" name="Shape"/>
              <p:cNvSpPr/>
              <p:nvPr/>
            </p:nvSpPr>
            <p:spPr>
              <a:xfrm rot="16200000">
                <a:off x="2083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43" name="Shape"/>
              <p:cNvSpPr/>
              <p:nvPr/>
            </p:nvSpPr>
            <p:spPr>
              <a:xfrm rot="16200000">
                <a:off x="1562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146" name="§ 4-11"/>
          <p:cNvSpPr/>
          <p:nvPr/>
        </p:nvSpPr>
        <p:spPr>
          <a:xfrm>
            <a:off x="1863551" y="7177054"/>
            <a:ext cx="1778348" cy="914401"/>
          </a:xfrm>
          <a:prstGeom prst="roundRect">
            <a:avLst>
              <a:gd name="adj" fmla="val 1863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4-11</a:t>
            </a:r>
          </a:p>
        </p:txBody>
      </p:sp>
      <p:sp>
        <p:nvSpPr>
          <p:cNvPr id="147" name="§ 4-4"/>
          <p:cNvSpPr/>
          <p:nvPr/>
        </p:nvSpPr>
        <p:spPr>
          <a:xfrm>
            <a:off x="4479751" y="7197841"/>
            <a:ext cx="1778348" cy="872828"/>
          </a:xfrm>
          <a:prstGeom prst="roundRect">
            <a:avLst>
              <a:gd name="adj" fmla="val 19525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4-4</a:t>
            </a:r>
          </a:p>
        </p:txBody>
      </p:sp>
      <p:sp>
        <p:nvSpPr>
          <p:cNvPr id="148" name="§ 4-12"/>
          <p:cNvSpPr/>
          <p:nvPr/>
        </p:nvSpPr>
        <p:spPr>
          <a:xfrm>
            <a:off x="7095951" y="7197841"/>
            <a:ext cx="1789907" cy="872828"/>
          </a:xfrm>
          <a:prstGeom prst="roundRect">
            <a:avLst>
              <a:gd name="adj" fmla="val 19652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4-12</a:t>
            </a:r>
          </a:p>
        </p:txBody>
      </p:sp>
      <p:sp>
        <p:nvSpPr>
          <p:cNvPr id="149" name="§ 4-15"/>
          <p:cNvSpPr/>
          <p:nvPr/>
        </p:nvSpPr>
        <p:spPr>
          <a:xfrm>
            <a:off x="9723710" y="7197841"/>
            <a:ext cx="1611065" cy="872828"/>
          </a:xfrm>
          <a:prstGeom prst="roundRect">
            <a:avLst>
              <a:gd name="adj" fmla="val 1768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4-15</a:t>
            </a:r>
          </a:p>
        </p:txBody>
      </p:sp>
      <p:sp>
        <p:nvSpPr>
          <p:cNvPr id="150" name="Datalaster…"/>
          <p:cNvSpPr/>
          <p:nvPr/>
        </p:nvSpPr>
        <p:spPr>
          <a:xfrm>
            <a:off x="364951" y="5614954"/>
            <a:ext cx="1778348" cy="914401"/>
          </a:xfrm>
          <a:prstGeom prst="roundRect">
            <a:avLst>
              <a:gd name="adj" fmla="val 1863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Datalaster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inntekt</a:t>
            </a:r>
          </a:p>
        </p:txBody>
      </p:sp>
      <p:sp>
        <p:nvSpPr>
          <p:cNvPr id="151" name="Oval"/>
          <p:cNvSpPr/>
          <p:nvPr/>
        </p:nvSpPr>
        <p:spPr>
          <a:xfrm>
            <a:off x="4114800" y="5043446"/>
            <a:ext cx="422077" cy="425649"/>
          </a:xfrm>
          <a:prstGeom prst="ellipse">
            <a:avLst/>
          </a:prstGeom>
          <a:solidFill>
            <a:srgbClr val="F84C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4" name="Group"/>
          <p:cNvGrpSpPr/>
          <p:nvPr/>
        </p:nvGrpSpPr>
        <p:grpSpPr>
          <a:xfrm>
            <a:off x="4775199" y="3557546"/>
            <a:ext cx="3345309" cy="425649"/>
            <a:chOff x="0" y="0"/>
            <a:chExt cx="3345306" cy="425648"/>
          </a:xfrm>
        </p:grpSpPr>
        <p:sp>
          <p:nvSpPr>
            <p:cNvPr id="152" name="Oval"/>
            <p:cNvSpPr/>
            <p:nvPr/>
          </p:nvSpPr>
          <p:spPr>
            <a:xfrm>
              <a:off x="0" y="0"/>
              <a:ext cx="422077" cy="425649"/>
            </a:xfrm>
            <a:prstGeom prst="ellipse">
              <a:avLst/>
            </a:prstGeom>
            <a:solidFill>
              <a:srgbClr val="F84C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3" name="Dagpenger behov med fakta(json)"/>
            <p:cNvSpPr txBox="1"/>
            <p:nvPr/>
          </p:nvSpPr>
          <p:spPr>
            <a:xfrm>
              <a:off x="363092" y="56652"/>
              <a:ext cx="2982215" cy="312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Dagpenger behov med fakta(json)</a:t>
              </a:r>
            </a:p>
          </p:txBody>
        </p:sp>
      </p:grpSp>
      <p:grpSp>
        <p:nvGrpSpPr>
          <p:cNvPr id="161" name="Group"/>
          <p:cNvGrpSpPr/>
          <p:nvPr/>
        </p:nvGrpSpPr>
        <p:grpSpPr>
          <a:xfrm>
            <a:off x="1043086" y="5043446"/>
            <a:ext cx="9697195" cy="1975049"/>
            <a:chOff x="0" y="0"/>
            <a:chExt cx="9697194" cy="1975048"/>
          </a:xfrm>
        </p:grpSpPr>
        <p:grpSp>
          <p:nvGrpSpPr>
            <p:cNvPr id="159" name="Group"/>
            <p:cNvGrpSpPr/>
            <p:nvPr/>
          </p:nvGrpSpPr>
          <p:grpSpPr>
            <a:xfrm>
              <a:off x="1498600" y="1549400"/>
              <a:ext cx="8198595" cy="425649"/>
              <a:chOff x="0" y="0"/>
              <a:chExt cx="8198594" cy="425648"/>
            </a:xfrm>
          </p:grpSpPr>
          <p:sp>
            <p:nvSpPr>
              <p:cNvPr id="155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6" name="Oval"/>
              <p:cNvSpPr/>
              <p:nvPr/>
            </p:nvSpPr>
            <p:spPr>
              <a:xfrm>
                <a:off x="261620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7" name="Oval"/>
              <p:cNvSpPr/>
              <p:nvPr/>
            </p:nvSpPr>
            <p:spPr>
              <a:xfrm>
                <a:off x="523240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58" name="Oval"/>
              <p:cNvSpPr/>
              <p:nvPr/>
            </p:nvSpPr>
            <p:spPr>
              <a:xfrm>
                <a:off x="7776517" y="0"/>
                <a:ext cx="422078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60" name="Oval"/>
            <p:cNvSpPr/>
            <p:nvPr/>
          </p:nvSpPr>
          <p:spPr>
            <a:xfrm>
              <a:off x="0" y="0"/>
              <a:ext cx="422077" cy="425649"/>
            </a:xfrm>
            <a:prstGeom prst="ellipse">
              <a:avLst/>
            </a:prstGeom>
            <a:solidFill>
              <a:srgbClr val="F84C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62" name="Oval"/>
          <p:cNvSpPr/>
          <p:nvPr/>
        </p:nvSpPr>
        <p:spPr>
          <a:xfrm>
            <a:off x="1043086" y="5043446"/>
            <a:ext cx="422078" cy="425649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5" name="Group"/>
          <p:cNvGrpSpPr/>
          <p:nvPr/>
        </p:nvGrpSpPr>
        <p:grpSpPr>
          <a:xfrm>
            <a:off x="4597400" y="5043446"/>
            <a:ext cx="422077" cy="425649"/>
            <a:chOff x="0" y="0"/>
            <a:chExt cx="422076" cy="425648"/>
          </a:xfrm>
        </p:grpSpPr>
        <p:sp>
          <p:nvSpPr>
            <p:cNvPr id="163" name="Oval"/>
            <p:cNvSpPr/>
            <p:nvPr/>
          </p:nvSpPr>
          <p:spPr>
            <a:xfrm>
              <a:off x="0" y="0"/>
              <a:ext cx="422077" cy="425649"/>
            </a:xfrm>
            <a:prstGeom prst="ellipse">
              <a:avLst/>
            </a:prstGeom>
            <a:solidFill>
              <a:srgbClr val="F84C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4" name="Circle"/>
            <p:cNvSpPr/>
            <p:nvPr/>
          </p:nvSpPr>
          <p:spPr>
            <a:xfrm>
              <a:off x="69105" y="71015"/>
              <a:ext cx="283866" cy="283618"/>
            </a:xfrm>
            <a:prstGeom prst="ellipse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78" name="Group"/>
          <p:cNvGrpSpPr/>
          <p:nvPr/>
        </p:nvGrpSpPr>
        <p:grpSpPr>
          <a:xfrm>
            <a:off x="2541686" y="6580146"/>
            <a:ext cx="8198595" cy="425649"/>
            <a:chOff x="0" y="0"/>
            <a:chExt cx="8198594" cy="425648"/>
          </a:xfrm>
        </p:grpSpPr>
        <p:grpSp>
          <p:nvGrpSpPr>
            <p:cNvPr id="168" name="Group"/>
            <p:cNvGrpSpPr/>
            <p:nvPr/>
          </p:nvGrpSpPr>
          <p:grpSpPr>
            <a:xfrm>
              <a:off x="0" y="0"/>
              <a:ext cx="422077" cy="425649"/>
              <a:chOff x="0" y="0"/>
              <a:chExt cx="422076" cy="425648"/>
            </a:xfrm>
          </p:grpSpPr>
          <p:sp>
            <p:nvSpPr>
              <p:cNvPr id="166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67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71" name="Group"/>
            <p:cNvGrpSpPr/>
            <p:nvPr/>
          </p:nvGrpSpPr>
          <p:grpSpPr>
            <a:xfrm>
              <a:off x="2616200" y="0"/>
              <a:ext cx="422077" cy="425649"/>
              <a:chOff x="0" y="0"/>
              <a:chExt cx="422076" cy="425648"/>
            </a:xfrm>
          </p:grpSpPr>
          <p:sp>
            <p:nvSpPr>
              <p:cNvPr id="169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0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74" name="Group"/>
            <p:cNvGrpSpPr/>
            <p:nvPr/>
          </p:nvGrpSpPr>
          <p:grpSpPr>
            <a:xfrm>
              <a:off x="5238179" y="0"/>
              <a:ext cx="422078" cy="425649"/>
              <a:chOff x="0" y="0"/>
              <a:chExt cx="422076" cy="425648"/>
            </a:xfrm>
          </p:grpSpPr>
          <p:sp>
            <p:nvSpPr>
              <p:cNvPr id="172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3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177" name="Group"/>
            <p:cNvGrpSpPr/>
            <p:nvPr/>
          </p:nvGrpSpPr>
          <p:grpSpPr>
            <a:xfrm>
              <a:off x="7776517" y="0"/>
              <a:ext cx="422078" cy="425649"/>
              <a:chOff x="0" y="0"/>
              <a:chExt cx="422076" cy="425648"/>
            </a:xfrm>
          </p:grpSpPr>
          <p:sp>
            <p:nvSpPr>
              <p:cNvPr id="175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76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grpSp>
        <p:nvGrpSpPr>
          <p:cNvPr id="183" name="Group"/>
          <p:cNvGrpSpPr/>
          <p:nvPr/>
        </p:nvGrpSpPr>
        <p:grpSpPr>
          <a:xfrm>
            <a:off x="5080000" y="5030746"/>
            <a:ext cx="422077" cy="438349"/>
            <a:chOff x="0" y="0"/>
            <a:chExt cx="422076" cy="438348"/>
          </a:xfrm>
        </p:grpSpPr>
        <p:grpSp>
          <p:nvGrpSpPr>
            <p:cNvPr id="181" name="Group"/>
            <p:cNvGrpSpPr/>
            <p:nvPr/>
          </p:nvGrpSpPr>
          <p:grpSpPr>
            <a:xfrm>
              <a:off x="0" y="12700"/>
              <a:ext cx="422077" cy="425649"/>
              <a:chOff x="0" y="0"/>
              <a:chExt cx="422076" cy="425648"/>
            </a:xfrm>
          </p:grpSpPr>
          <p:sp>
            <p:nvSpPr>
              <p:cNvPr id="179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0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82" name="Oval"/>
            <p:cNvSpPr/>
            <p:nvPr/>
          </p:nvSpPr>
          <p:spPr>
            <a:xfrm>
              <a:off x="1270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88" name="Group"/>
          <p:cNvGrpSpPr/>
          <p:nvPr/>
        </p:nvGrpSpPr>
        <p:grpSpPr>
          <a:xfrm>
            <a:off x="5157886" y="6573796"/>
            <a:ext cx="422078" cy="438349"/>
            <a:chOff x="0" y="0"/>
            <a:chExt cx="422076" cy="438348"/>
          </a:xfrm>
        </p:grpSpPr>
        <p:grpSp>
          <p:nvGrpSpPr>
            <p:cNvPr id="186" name="Group"/>
            <p:cNvGrpSpPr/>
            <p:nvPr/>
          </p:nvGrpSpPr>
          <p:grpSpPr>
            <a:xfrm>
              <a:off x="0" y="12700"/>
              <a:ext cx="422077" cy="425649"/>
              <a:chOff x="0" y="0"/>
              <a:chExt cx="422076" cy="425648"/>
            </a:xfrm>
          </p:grpSpPr>
          <p:sp>
            <p:nvSpPr>
              <p:cNvPr id="184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85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87" name="Oval"/>
            <p:cNvSpPr/>
            <p:nvPr/>
          </p:nvSpPr>
          <p:spPr>
            <a:xfrm>
              <a:off x="1270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3" name="Group"/>
          <p:cNvGrpSpPr/>
          <p:nvPr/>
        </p:nvGrpSpPr>
        <p:grpSpPr>
          <a:xfrm>
            <a:off x="7779866" y="6573796"/>
            <a:ext cx="422077" cy="438349"/>
            <a:chOff x="0" y="0"/>
            <a:chExt cx="422076" cy="438348"/>
          </a:xfrm>
        </p:grpSpPr>
        <p:grpSp>
          <p:nvGrpSpPr>
            <p:cNvPr id="191" name="Group"/>
            <p:cNvGrpSpPr/>
            <p:nvPr/>
          </p:nvGrpSpPr>
          <p:grpSpPr>
            <a:xfrm>
              <a:off x="0" y="12700"/>
              <a:ext cx="422077" cy="425649"/>
              <a:chOff x="0" y="0"/>
              <a:chExt cx="422076" cy="425648"/>
            </a:xfrm>
          </p:grpSpPr>
          <p:sp>
            <p:nvSpPr>
              <p:cNvPr id="189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0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92" name="Oval"/>
            <p:cNvSpPr/>
            <p:nvPr/>
          </p:nvSpPr>
          <p:spPr>
            <a:xfrm>
              <a:off x="1270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98" name="Group"/>
          <p:cNvGrpSpPr/>
          <p:nvPr/>
        </p:nvGrpSpPr>
        <p:grpSpPr>
          <a:xfrm>
            <a:off x="10318204" y="6573796"/>
            <a:ext cx="422077" cy="438349"/>
            <a:chOff x="0" y="0"/>
            <a:chExt cx="422076" cy="438348"/>
          </a:xfrm>
        </p:grpSpPr>
        <p:grpSp>
          <p:nvGrpSpPr>
            <p:cNvPr id="196" name="Group"/>
            <p:cNvGrpSpPr/>
            <p:nvPr/>
          </p:nvGrpSpPr>
          <p:grpSpPr>
            <a:xfrm>
              <a:off x="0" y="12700"/>
              <a:ext cx="422077" cy="425649"/>
              <a:chOff x="0" y="0"/>
              <a:chExt cx="422076" cy="425648"/>
            </a:xfrm>
          </p:grpSpPr>
          <p:sp>
            <p:nvSpPr>
              <p:cNvPr id="194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195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197" name="Oval"/>
            <p:cNvSpPr/>
            <p:nvPr/>
          </p:nvSpPr>
          <p:spPr>
            <a:xfrm>
              <a:off x="1270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541686" y="6573796"/>
            <a:ext cx="422078" cy="438349"/>
            <a:chOff x="0" y="0"/>
            <a:chExt cx="422076" cy="438348"/>
          </a:xfrm>
        </p:grpSpPr>
        <p:grpSp>
          <p:nvGrpSpPr>
            <p:cNvPr id="201" name="Group"/>
            <p:cNvGrpSpPr/>
            <p:nvPr/>
          </p:nvGrpSpPr>
          <p:grpSpPr>
            <a:xfrm>
              <a:off x="0" y="12700"/>
              <a:ext cx="422077" cy="425649"/>
              <a:chOff x="0" y="0"/>
              <a:chExt cx="422076" cy="425648"/>
            </a:xfrm>
          </p:grpSpPr>
          <p:sp>
            <p:nvSpPr>
              <p:cNvPr id="199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00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02" name="Oval"/>
            <p:cNvSpPr/>
            <p:nvPr/>
          </p:nvSpPr>
          <p:spPr>
            <a:xfrm>
              <a:off x="1270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0" name="Group"/>
          <p:cNvGrpSpPr/>
          <p:nvPr/>
        </p:nvGrpSpPr>
        <p:grpSpPr>
          <a:xfrm>
            <a:off x="10309894" y="6569848"/>
            <a:ext cx="438697" cy="446245"/>
            <a:chOff x="0" y="0"/>
            <a:chExt cx="438695" cy="446244"/>
          </a:xfrm>
        </p:grpSpPr>
        <p:grpSp>
          <p:nvGrpSpPr>
            <p:cNvPr id="208" name="Group"/>
            <p:cNvGrpSpPr/>
            <p:nvPr/>
          </p:nvGrpSpPr>
          <p:grpSpPr>
            <a:xfrm>
              <a:off x="0" y="7895"/>
              <a:ext cx="422077" cy="438350"/>
              <a:chOff x="0" y="0"/>
              <a:chExt cx="422076" cy="438348"/>
            </a:xfrm>
          </p:grpSpPr>
          <p:grpSp>
            <p:nvGrpSpPr>
              <p:cNvPr id="206" name="Group"/>
              <p:cNvGrpSpPr/>
              <p:nvPr/>
            </p:nvGrpSpPr>
            <p:grpSpPr>
              <a:xfrm>
                <a:off x="0" y="12700"/>
                <a:ext cx="422077" cy="425649"/>
                <a:chOff x="0" y="0"/>
                <a:chExt cx="422076" cy="425648"/>
              </a:xfrm>
            </p:grpSpPr>
            <p:sp>
              <p:nvSpPr>
                <p:cNvPr id="204" name="Oval"/>
                <p:cNvSpPr/>
                <p:nvPr/>
              </p:nvSpPr>
              <p:spPr>
                <a:xfrm>
                  <a:off x="0" y="0"/>
                  <a:ext cx="422077" cy="425649"/>
                </a:xfrm>
                <a:prstGeom prst="ellipse">
                  <a:avLst/>
                </a:prstGeom>
                <a:solidFill>
                  <a:srgbClr val="F84CC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05" name="Circle"/>
                <p:cNvSpPr/>
                <p:nvPr/>
              </p:nvSpPr>
              <p:spPr>
                <a:xfrm>
                  <a:off x="69105" y="71015"/>
                  <a:ext cx="283866" cy="28361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07" name="Oval"/>
              <p:cNvSpPr/>
              <p:nvPr/>
            </p:nvSpPr>
            <p:spPr>
              <a:xfrm>
                <a:off x="12700" y="0"/>
                <a:ext cx="190848" cy="215256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09" name="Oval"/>
            <p:cNvSpPr/>
            <p:nvPr/>
          </p:nvSpPr>
          <p:spPr>
            <a:xfrm>
              <a:off x="251420" y="0"/>
              <a:ext cx="187276" cy="22726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17" name="Group"/>
          <p:cNvGrpSpPr/>
          <p:nvPr/>
        </p:nvGrpSpPr>
        <p:grpSpPr>
          <a:xfrm>
            <a:off x="5562600" y="5043446"/>
            <a:ext cx="438696" cy="446245"/>
            <a:chOff x="0" y="0"/>
            <a:chExt cx="438695" cy="446244"/>
          </a:xfrm>
        </p:grpSpPr>
        <p:grpSp>
          <p:nvGrpSpPr>
            <p:cNvPr id="215" name="Group"/>
            <p:cNvGrpSpPr/>
            <p:nvPr/>
          </p:nvGrpSpPr>
          <p:grpSpPr>
            <a:xfrm>
              <a:off x="0" y="7895"/>
              <a:ext cx="422077" cy="438350"/>
              <a:chOff x="0" y="0"/>
              <a:chExt cx="422076" cy="438348"/>
            </a:xfrm>
          </p:grpSpPr>
          <p:grpSp>
            <p:nvGrpSpPr>
              <p:cNvPr id="213" name="Group"/>
              <p:cNvGrpSpPr/>
              <p:nvPr/>
            </p:nvGrpSpPr>
            <p:grpSpPr>
              <a:xfrm>
                <a:off x="0" y="12700"/>
                <a:ext cx="422077" cy="425649"/>
                <a:chOff x="0" y="0"/>
                <a:chExt cx="422076" cy="425648"/>
              </a:xfrm>
            </p:grpSpPr>
            <p:sp>
              <p:nvSpPr>
                <p:cNvPr id="211" name="Oval"/>
                <p:cNvSpPr/>
                <p:nvPr/>
              </p:nvSpPr>
              <p:spPr>
                <a:xfrm>
                  <a:off x="0" y="0"/>
                  <a:ext cx="422077" cy="425649"/>
                </a:xfrm>
                <a:prstGeom prst="ellipse">
                  <a:avLst/>
                </a:prstGeom>
                <a:solidFill>
                  <a:srgbClr val="F84CC8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12" name="Circle"/>
                <p:cNvSpPr/>
                <p:nvPr/>
              </p:nvSpPr>
              <p:spPr>
                <a:xfrm>
                  <a:off x="69105" y="71015"/>
                  <a:ext cx="283866" cy="283618"/>
                </a:xfrm>
                <a:prstGeom prst="ellipse">
                  <a:avLst/>
                </a:pr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14" name="Oval"/>
              <p:cNvSpPr/>
              <p:nvPr/>
            </p:nvSpPr>
            <p:spPr>
              <a:xfrm>
                <a:off x="12700" y="0"/>
                <a:ext cx="190848" cy="215256"/>
              </a:xfrm>
              <a:prstGeom prst="ellipse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16" name="Oval"/>
            <p:cNvSpPr/>
            <p:nvPr/>
          </p:nvSpPr>
          <p:spPr>
            <a:xfrm>
              <a:off x="251420" y="0"/>
              <a:ext cx="187276" cy="227261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3" name="Group"/>
          <p:cNvGrpSpPr/>
          <p:nvPr/>
        </p:nvGrpSpPr>
        <p:grpSpPr>
          <a:xfrm>
            <a:off x="2518916" y="6567446"/>
            <a:ext cx="444848" cy="451049"/>
            <a:chOff x="0" y="0"/>
            <a:chExt cx="444847" cy="451048"/>
          </a:xfrm>
        </p:grpSpPr>
        <p:grpSp>
          <p:nvGrpSpPr>
            <p:cNvPr id="220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18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19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21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2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29" name="Group"/>
          <p:cNvGrpSpPr/>
          <p:nvPr/>
        </p:nvGrpSpPr>
        <p:grpSpPr>
          <a:xfrm>
            <a:off x="6064110" y="5043446"/>
            <a:ext cx="444848" cy="451049"/>
            <a:chOff x="0" y="0"/>
            <a:chExt cx="444847" cy="451048"/>
          </a:xfrm>
        </p:grpSpPr>
        <p:grpSp>
          <p:nvGrpSpPr>
            <p:cNvPr id="226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24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25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27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8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7768480" y="6567446"/>
            <a:ext cx="444849" cy="451049"/>
            <a:chOff x="0" y="0"/>
            <a:chExt cx="444847" cy="451048"/>
          </a:xfrm>
        </p:grpSpPr>
        <p:grpSp>
          <p:nvGrpSpPr>
            <p:cNvPr id="232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30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1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3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34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2" name="Group"/>
          <p:cNvGrpSpPr/>
          <p:nvPr/>
        </p:nvGrpSpPr>
        <p:grpSpPr>
          <a:xfrm>
            <a:off x="7768480" y="6532943"/>
            <a:ext cx="444849" cy="520056"/>
            <a:chOff x="0" y="0"/>
            <a:chExt cx="444847" cy="520055"/>
          </a:xfrm>
        </p:grpSpPr>
        <p:grpSp>
          <p:nvGrpSpPr>
            <p:cNvPr id="238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36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37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39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0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1" name="Oval"/>
            <p:cNvSpPr/>
            <p:nvPr/>
          </p:nvSpPr>
          <p:spPr>
            <a:xfrm>
              <a:off x="223738" y="304800"/>
              <a:ext cx="190848" cy="215256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6569481" y="5043446"/>
            <a:ext cx="444848" cy="520056"/>
            <a:chOff x="0" y="0"/>
            <a:chExt cx="444847" cy="520055"/>
          </a:xfrm>
        </p:grpSpPr>
        <p:grpSp>
          <p:nvGrpSpPr>
            <p:cNvPr id="245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43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44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46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7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48" name="Oval"/>
            <p:cNvSpPr/>
            <p:nvPr/>
          </p:nvSpPr>
          <p:spPr>
            <a:xfrm>
              <a:off x="223738" y="304800"/>
              <a:ext cx="190848" cy="215256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7074851" y="5020743"/>
            <a:ext cx="444849" cy="520056"/>
            <a:chOff x="0" y="0"/>
            <a:chExt cx="444847" cy="520055"/>
          </a:xfrm>
        </p:grpSpPr>
        <p:grpSp>
          <p:nvGrpSpPr>
            <p:cNvPr id="252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50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1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53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4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5" name="Oval"/>
            <p:cNvSpPr/>
            <p:nvPr/>
          </p:nvSpPr>
          <p:spPr>
            <a:xfrm>
              <a:off x="223738" y="304800"/>
              <a:ext cx="190848" cy="215256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6" name="Oval"/>
            <p:cNvSpPr/>
            <p:nvPr/>
          </p:nvSpPr>
          <p:spPr>
            <a:xfrm>
              <a:off x="0" y="295696"/>
              <a:ext cx="190848" cy="21525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65" name="Group"/>
          <p:cNvGrpSpPr/>
          <p:nvPr/>
        </p:nvGrpSpPr>
        <p:grpSpPr>
          <a:xfrm>
            <a:off x="2530301" y="6532943"/>
            <a:ext cx="444848" cy="520056"/>
            <a:chOff x="0" y="0"/>
            <a:chExt cx="444847" cy="520055"/>
          </a:xfrm>
        </p:grpSpPr>
        <p:grpSp>
          <p:nvGrpSpPr>
            <p:cNvPr id="260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58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59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61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Oval"/>
            <p:cNvSpPr/>
            <p:nvPr/>
          </p:nvSpPr>
          <p:spPr>
            <a:xfrm>
              <a:off x="223738" y="304800"/>
              <a:ext cx="190848" cy="215256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Oval"/>
            <p:cNvSpPr/>
            <p:nvPr/>
          </p:nvSpPr>
          <p:spPr>
            <a:xfrm>
              <a:off x="0" y="295696"/>
              <a:ext cx="190848" cy="21525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5135116" y="6506643"/>
            <a:ext cx="444848" cy="520056"/>
            <a:chOff x="0" y="0"/>
            <a:chExt cx="444847" cy="520055"/>
          </a:xfrm>
        </p:grpSpPr>
        <p:grpSp>
          <p:nvGrpSpPr>
            <p:cNvPr id="268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66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67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69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0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1" name="Oval"/>
            <p:cNvSpPr/>
            <p:nvPr/>
          </p:nvSpPr>
          <p:spPr>
            <a:xfrm>
              <a:off x="223738" y="304800"/>
              <a:ext cx="190848" cy="215256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2" name="Oval"/>
            <p:cNvSpPr/>
            <p:nvPr/>
          </p:nvSpPr>
          <p:spPr>
            <a:xfrm>
              <a:off x="0" y="295696"/>
              <a:ext cx="190848" cy="21525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81" name="Group"/>
          <p:cNvGrpSpPr/>
          <p:nvPr/>
        </p:nvGrpSpPr>
        <p:grpSpPr>
          <a:xfrm>
            <a:off x="7779866" y="6512347"/>
            <a:ext cx="444848" cy="520056"/>
            <a:chOff x="0" y="0"/>
            <a:chExt cx="444847" cy="520055"/>
          </a:xfrm>
        </p:grpSpPr>
        <p:grpSp>
          <p:nvGrpSpPr>
            <p:cNvPr id="276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74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5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7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8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9" name="Oval"/>
            <p:cNvSpPr/>
            <p:nvPr/>
          </p:nvSpPr>
          <p:spPr>
            <a:xfrm>
              <a:off x="223738" y="304800"/>
              <a:ext cx="190848" cy="215256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" name="Oval"/>
            <p:cNvSpPr/>
            <p:nvPr/>
          </p:nvSpPr>
          <p:spPr>
            <a:xfrm>
              <a:off x="0" y="295696"/>
              <a:ext cx="190848" cy="21525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89" name="Group"/>
          <p:cNvGrpSpPr/>
          <p:nvPr/>
        </p:nvGrpSpPr>
        <p:grpSpPr>
          <a:xfrm>
            <a:off x="10306818" y="6532943"/>
            <a:ext cx="444849" cy="520056"/>
            <a:chOff x="0" y="0"/>
            <a:chExt cx="444847" cy="520055"/>
          </a:xfrm>
        </p:grpSpPr>
        <p:grpSp>
          <p:nvGrpSpPr>
            <p:cNvPr id="284" name="Group"/>
            <p:cNvGrpSpPr/>
            <p:nvPr/>
          </p:nvGrpSpPr>
          <p:grpSpPr>
            <a:xfrm>
              <a:off x="12700" y="25400"/>
              <a:ext cx="422077" cy="425649"/>
              <a:chOff x="0" y="0"/>
              <a:chExt cx="422076" cy="425648"/>
            </a:xfrm>
          </p:grpSpPr>
          <p:sp>
            <p:nvSpPr>
              <p:cNvPr id="282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3" name="Circle"/>
              <p:cNvSpPr/>
              <p:nvPr/>
            </p:nvSpPr>
            <p:spPr>
              <a:xfrm>
                <a:off x="69105" y="71015"/>
                <a:ext cx="283866" cy="283618"/>
              </a:xfrm>
              <a:prstGeom prst="ellipse">
                <a:avLst/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85" name="Oval"/>
            <p:cNvSpPr/>
            <p:nvPr/>
          </p:nvSpPr>
          <p:spPr>
            <a:xfrm>
              <a:off x="0" y="0"/>
              <a:ext cx="190848" cy="215256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6" name="Oval"/>
            <p:cNvSpPr/>
            <p:nvPr/>
          </p:nvSpPr>
          <p:spPr>
            <a:xfrm>
              <a:off x="254000" y="13535"/>
              <a:ext cx="190848" cy="215256"/>
            </a:xfrm>
            <a:prstGeom prst="ellipse">
              <a:avLst/>
            </a:prstGeom>
            <a:solidFill>
              <a:schemeClr val="accent6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" name="Oval"/>
            <p:cNvSpPr/>
            <p:nvPr/>
          </p:nvSpPr>
          <p:spPr>
            <a:xfrm>
              <a:off x="223738" y="304800"/>
              <a:ext cx="190848" cy="215256"/>
            </a:xfrm>
            <a:prstGeom prst="ellipse">
              <a:avLst/>
            </a:prstGeom>
            <a:solidFill>
              <a:schemeClr val="accent4">
                <a:hueOff val="-461056"/>
                <a:satOff val="4338"/>
                <a:lumOff val="-102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8" name="Oval"/>
            <p:cNvSpPr/>
            <p:nvPr/>
          </p:nvSpPr>
          <p:spPr>
            <a:xfrm>
              <a:off x="0" y="295696"/>
              <a:ext cx="190848" cy="21525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90" name="“Beslutter”"/>
          <p:cNvSpPr txBox="1"/>
          <p:nvPr/>
        </p:nvSpPr>
        <p:spPr>
          <a:xfrm>
            <a:off x="8310778" y="1623670"/>
            <a:ext cx="1717244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“Beslutter”</a:t>
            </a:r>
          </a:p>
        </p:txBody>
      </p:sp>
      <p:sp>
        <p:nvSpPr>
          <p:cNvPr id="291" name="Oval"/>
          <p:cNvSpPr/>
          <p:nvPr/>
        </p:nvSpPr>
        <p:spPr>
          <a:xfrm>
            <a:off x="8287518" y="2138743"/>
            <a:ext cx="190849" cy="215256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2" name="Oval"/>
          <p:cNvSpPr/>
          <p:nvPr/>
        </p:nvSpPr>
        <p:spPr>
          <a:xfrm>
            <a:off x="8287518" y="3421043"/>
            <a:ext cx="190849" cy="215256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Oval"/>
          <p:cNvSpPr/>
          <p:nvPr/>
        </p:nvSpPr>
        <p:spPr>
          <a:xfrm>
            <a:off x="8287518" y="2946801"/>
            <a:ext cx="190849" cy="215256"/>
          </a:xfrm>
          <a:prstGeom prst="ellipse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Oval"/>
          <p:cNvSpPr/>
          <p:nvPr/>
        </p:nvSpPr>
        <p:spPr>
          <a:xfrm>
            <a:off x="8287518" y="2542772"/>
            <a:ext cx="190849" cy="215256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✅"/>
          <p:cNvSpPr txBox="1"/>
          <p:nvPr/>
        </p:nvSpPr>
        <p:spPr>
          <a:xfrm>
            <a:off x="8669635" y="2425699"/>
            <a:ext cx="431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✅</a:t>
            </a:r>
          </a:p>
        </p:txBody>
      </p:sp>
      <p:sp>
        <p:nvSpPr>
          <p:cNvPr id="296" name="✅"/>
          <p:cNvSpPr txBox="1"/>
          <p:nvPr/>
        </p:nvSpPr>
        <p:spPr>
          <a:xfrm>
            <a:off x="8669635" y="1992370"/>
            <a:ext cx="431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✅</a:t>
            </a:r>
          </a:p>
        </p:txBody>
      </p:sp>
      <p:sp>
        <p:nvSpPr>
          <p:cNvPr id="297" name="✅"/>
          <p:cNvSpPr txBox="1"/>
          <p:nvPr/>
        </p:nvSpPr>
        <p:spPr>
          <a:xfrm>
            <a:off x="8669635" y="3274670"/>
            <a:ext cx="431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✅</a:t>
            </a:r>
          </a:p>
        </p:txBody>
      </p:sp>
      <p:sp>
        <p:nvSpPr>
          <p:cNvPr id="298" name="✅"/>
          <p:cNvSpPr txBox="1"/>
          <p:nvPr/>
        </p:nvSpPr>
        <p:spPr>
          <a:xfrm>
            <a:off x="8669635" y="2807473"/>
            <a:ext cx="431801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✅</a:t>
            </a:r>
          </a:p>
        </p:txBody>
      </p:sp>
      <p:grpSp>
        <p:nvGrpSpPr>
          <p:cNvPr id="302" name="Group"/>
          <p:cNvGrpSpPr/>
          <p:nvPr/>
        </p:nvGrpSpPr>
        <p:grpSpPr>
          <a:xfrm>
            <a:off x="156449" y="915538"/>
            <a:ext cx="3127109" cy="1727724"/>
            <a:chOff x="0" y="0"/>
            <a:chExt cx="3127107" cy="1727722"/>
          </a:xfrm>
        </p:grpSpPr>
        <p:sp>
          <p:nvSpPr>
            <p:cNvPr id="299" name="Søknad/innsyn/etc"/>
            <p:cNvSpPr/>
            <p:nvPr/>
          </p:nvSpPr>
          <p:spPr>
            <a:xfrm>
              <a:off x="1412260" y="149599"/>
              <a:ext cx="1714848" cy="1578124"/>
            </a:xfrm>
            <a:prstGeom prst="rect">
              <a:avLst/>
            </a:prstGeom>
            <a:noFill/>
            <a:ln w="63500" cap="flat">
              <a:solidFill>
                <a:srgbClr val="000000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l">
                <a:spcBef>
                  <a:spcPts val="4200"/>
                </a:spcBef>
                <a:defRPr b="0" sz="3200"/>
              </a:lvl1pPr>
            </a:lstStyle>
            <a:p>
              <a:pPr/>
              <a:r>
                <a:t>Søknad/innsyn/etc</a:t>
              </a:r>
            </a:p>
          </p:txBody>
        </p:sp>
        <p:sp>
          <p:nvSpPr>
            <p:cNvPr id="300" name="Female"/>
            <p:cNvSpPr/>
            <p:nvPr/>
          </p:nvSpPr>
          <p:spPr>
            <a:xfrm>
              <a:off x="627714" y="0"/>
              <a:ext cx="692274" cy="1531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600" fill="norm" stroke="1" extrusionOk="0">
                  <a:moveTo>
                    <a:pt x="10652" y="0"/>
                  </a:moveTo>
                  <a:cubicBezTo>
                    <a:pt x="9610" y="0"/>
                    <a:pt x="8570" y="182"/>
                    <a:pt x="7774" y="547"/>
                  </a:cubicBezTo>
                  <a:cubicBezTo>
                    <a:pt x="6184" y="1276"/>
                    <a:pt x="6184" y="2458"/>
                    <a:pt x="7774" y="3188"/>
                  </a:cubicBezTo>
                  <a:cubicBezTo>
                    <a:pt x="9365" y="3917"/>
                    <a:pt x="11943" y="3917"/>
                    <a:pt x="13534" y="3188"/>
                  </a:cubicBezTo>
                  <a:cubicBezTo>
                    <a:pt x="15124" y="2458"/>
                    <a:pt x="15124" y="1276"/>
                    <a:pt x="13534" y="547"/>
                  </a:cubicBezTo>
                  <a:cubicBezTo>
                    <a:pt x="12738" y="182"/>
                    <a:pt x="11695" y="0"/>
                    <a:pt x="10652" y="0"/>
                  </a:cubicBezTo>
                  <a:close/>
                  <a:moveTo>
                    <a:pt x="7859" y="4109"/>
                  </a:moveTo>
                  <a:cubicBezTo>
                    <a:pt x="5671" y="4109"/>
                    <a:pt x="4499" y="4934"/>
                    <a:pt x="4153" y="5420"/>
                  </a:cubicBezTo>
                  <a:lnTo>
                    <a:pt x="50" y="11877"/>
                  </a:lnTo>
                  <a:cubicBezTo>
                    <a:pt x="-150" y="12205"/>
                    <a:pt x="268" y="12546"/>
                    <a:pt x="985" y="12638"/>
                  </a:cubicBezTo>
                  <a:cubicBezTo>
                    <a:pt x="1106" y="12653"/>
                    <a:pt x="1229" y="12661"/>
                    <a:pt x="1349" y="12661"/>
                  </a:cubicBezTo>
                  <a:cubicBezTo>
                    <a:pt x="1938" y="12661"/>
                    <a:pt x="2478" y="12482"/>
                    <a:pt x="2644" y="12209"/>
                  </a:cubicBezTo>
                  <a:lnTo>
                    <a:pt x="6269" y="6537"/>
                  </a:lnTo>
                  <a:lnTo>
                    <a:pt x="6994" y="6537"/>
                  </a:lnTo>
                  <a:cubicBezTo>
                    <a:pt x="6989" y="6544"/>
                    <a:pt x="6983" y="6551"/>
                    <a:pt x="6979" y="6558"/>
                  </a:cubicBezTo>
                  <a:lnTo>
                    <a:pt x="2405" y="14438"/>
                  </a:lnTo>
                  <a:cubicBezTo>
                    <a:pt x="2329" y="14570"/>
                    <a:pt x="2506" y="14676"/>
                    <a:pt x="2803" y="14676"/>
                  </a:cubicBezTo>
                  <a:lnTo>
                    <a:pt x="6067" y="14676"/>
                  </a:lnTo>
                  <a:lnTo>
                    <a:pt x="6067" y="20674"/>
                  </a:lnTo>
                  <a:cubicBezTo>
                    <a:pt x="6067" y="21185"/>
                    <a:pt x="6972" y="21600"/>
                    <a:pt x="8087" y="21600"/>
                  </a:cubicBezTo>
                  <a:cubicBezTo>
                    <a:pt x="9203" y="21600"/>
                    <a:pt x="10104" y="21185"/>
                    <a:pt x="10104" y="20674"/>
                  </a:cubicBezTo>
                  <a:lnTo>
                    <a:pt x="10104" y="14676"/>
                  </a:lnTo>
                  <a:cubicBezTo>
                    <a:pt x="10326" y="14676"/>
                    <a:pt x="10531" y="14676"/>
                    <a:pt x="10608" y="14676"/>
                  </a:cubicBezTo>
                  <a:cubicBezTo>
                    <a:pt x="10695" y="14676"/>
                    <a:pt x="10945" y="14676"/>
                    <a:pt x="11201" y="14676"/>
                  </a:cubicBezTo>
                  <a:lnTo>
                    <a:pt x="11201" y="20674"/>
                  </a:lnTo>
                  <a:cubicBezTo>
                    <a:pt x="11201" y="21185"/>
                    <a:pt x="12105" y="21600"/>
                    <a:pt x="13221" y="21600"/>
                  </a:cubicBezTo>
                  <a:cubicBezTo>
                    <a:pt x="14337" y="21600"/>
                    <a:pt x="15238" y="21185"/>
                    <a:pt x="15238" y="20674"/>
                  </a:cubicBezTo>
                  <a:lnTo>
                    <a:pt x="15238" y="14676"/>
                  </a:lnTo>
                  <a:lnTo>
                    <a:pt x="18410" y="14676"/>
                  </a:lnTo>
                  <a:cubicBezTo>
                    <a:pt x="18706" y="14676"/>
                    <a:pt x="18887" y="14570"/>
                    <a:pt x="18811" y="14438"/>
                  </a:cubicBezTo>
                  <a:lnTo>
                    <a:pt x="14237" y="6558"/>
                  </a:lnTo>
                  <a:cubicBezTo>
                    <a:pt x="14233" y="6551"/>
                    <a:pt x="14227" y="6544"/>
                    <a:pt x="14222" y="6537"/>
                  </a:cubicBezTo>
                  <a:lnTo>
                    <a:pt x="14932" y="6537"/>
                  </a:lnTo>
                  <a:lnTo>
                    <a:pt x="18656" y="12192"/>
                  </a:lnTo>
                  <a:cubicBezTo>
                    <a:pt x="18827" y="12463"/>
                    <a:pt x="19364" y="12638"/>
                    <a:pt x="19948" y="12638"/>
                  </a:cubicBezTo>
                  <a:cubicBezTo>
                    <a:pt x="20072" y="12638"/>
                    <a:pt x="20199" y="12631"/>
                    <a:pt x="20324" y="12614"/>
                  </a:cubicBezTo>
                  <a:cubicBezTo>
                    <a:pt x="21038" y="12519"/>
                    <a:pt x="21450" y="12177"/>
                    <a:pt x="21244" y="11850"/>
                  </a:cubicBezTo>
                  <a:lnTo>
                    <a:pt x="17037" y="5432"/>
                  </a:lnTo>
                  <a:lnTo>
                    <a:pt x="17022" y="5407"/>
                  </a:lnTo>
                  <a:cubicBezTo>
                    <a:pt x="16669" y="4924"/>
                    <a:pt x="15494" y="4112"/>
                    <a:pt x="13328" y="4112"/>
                  </a:cubicBezTo>
                  <a:cubicBezTo>
                    <a:pt x="13316" y="4112"/>
                    <a:pt x="13303" y="4112"/>
                    <a:pt x="13291" y="4112"/>
                  </a:cubicBezTo>
                  <a:lnTo>
                    <a:pt x="12768" y="4114"/>
                  </a:lnTo>
                  <a:cubicBezTo>
                    <a:pt x="12732" y="4113"/>
                    <a:pt x="12698" y="4109"/>
                    <a:pt x="12662" y="4109"/>
                  </a:cubicBezTo>
                  <a:lnTo>
                    <a:pt x="7859" y="41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1" name="Male"/>
            <p:cNvSpPr/>
            <p:nvPr/>
          </p:nvSpPr>
          <p:spPr>
            <a:xfrm>
              <a:off x="-1" y="367"/>
              <a:ext cx="567192" cy="153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600" fill="norm" stroke="1" extrusionOk="0">
                  <a:moveTo>
                    <a:pt x="10777" y="0"/>
                  </a:moveTo>
                  <a:cubicBezTo>
                    <a:pt x="9509" y="0"/>
                    <a:pt x="8239" y="180"/>
                    <a:pt x="7271" y="540"/>
                  </a:cubicBezTo>
                  <a:cubicBezTo>
                    <a:pt x="5335" y="1259"/>
                    <a:pt x="5335" y="2425"/>
                    <a:pt x="7271" y="3144"/>
                  </a:cubicBezTo>
                  <a:cubicBezTo>
                    <a:pt x="9206" y="3863"/>
                    <a:pt x="12348" y="3863"/>
                    <a:pt x="14284" y="3144"/>
                  </a:cubicBezTo>
                  <a:cubicBezTo>
                    <a:pt x="16220" y="2425"/>
                    <a:pt x="16220" y="1259"/>
                    <a:pt x="14284" y="540"/>
                  </a:cubicBezTo>
                  <a:cubicBezTo>
                    <a:pt x="13316" y="180"/>
                    <a:pt x="12046" y="0"/>
                    <a:pt x="10777" y="0"/>
                  </a:cubicBezTo>
                  <a:close/>
                  <a:moveTo>
                    <a:pt x="4845" y="4060"/>
                  </a:moveTo>
                  <a:cubicBezTo>
                    <a:pt x="2970" y="4060"/>
                    <a:pt x="1445" y="4331"/>
                    <a:pt x="907" y="4563"/>
                  </a:cubicBezTo>
                  <a:cubicBezTo>
                    <a:pt x="-23" y="4963"/>
                    <a:pt x="-21" y="5438"/>
                    <a:pt x="8" y="5606"/>
                  </a:cubicBezTo>
                  <a:lnTo>
                    <a:pt x="8" y="12393"/>
                  </a:lnTo>
                  <a:cubicBezTo>
                    <a:pt x="8" y="12733"/>
                    <a:pt x="732" y="13004"/>
                    <a:pt x="1648" y="13004"/>
                  </a:cubicBezTo>
                  <a:cubicBezTo>
                    <a:pt x="2563" y="13004"/>
                    <a:pt x="3292" y="12728"/>
                    <a:pt x="3292" y="12393"/>
                  </a:cubicBezTo>
                  <a:lnTo>
                    <a:pt x="3292" y="6777"/>
                  </a:lnTo>
                  <a:lnTo>
                    <a:pt x="4791" y="6777"/>
                  </a:lnTo>
                  <a:lnTo>
                    <a:pt x="4791" y="12641"/>
                  </a:lnTo>
                  <a:lnTo>
                    <a:pt x="4804" y="12641"/>
                  </a:lnTo>
                  <a:lnTo>
                    <a:pt x="4804" y="20628"/>
                  </a:lnTo>
                  <a:cubicBezTo>
                    <a:pt x="4804" y="21163"/>
                    <a:pt x="5982" y="21600"/>
                    <a:pt x="7421" y="21600"/>
                  </a:cubicBezTo>
                  <a:cubicBezTo>
                    <a:pt x="8860" y="21600"/>
                    <a:pt x="10037" y="21163"/>
                    <a:pt x="10037" y="20628"/>
                  </a:cubicBezTo>
                  <a:lnTo>
                    <a:pt x="10037" y="12641"/>
                  </a:lnTo>
                  <a:lnTo>
                    <a:pt x="10777" y="12641"/>
                  </a:lnTo>
                  <a:lnTo>
                    <a:pt x="11504" y="12641"/>
                  </a:lnTo>
                  <a:lnTo>
                    <a:pt x="11504" y="20628"/>
                  </a:lnTo>
                  <a:cubicBezTo>
                    <a:pt x="11504" y="21163"/>
                    <a:pt x="12682" y="21600"/>
                    <a:pt x="14121" y="21600"/>
                  </a:cubicBezTo>
                  <a:cubicBezTo>
                    <a:pt x="15559" y="21600"/>
                    <a:pt x="16737" y="21163"/>
                    <a:pt x="16737" y="20628"/>
                  </a:cubicBezTo>
                  <a:lnTo>
                    <a:pt x="16737" y="12636"/>
                  </a:lnTo>
                  <a:lnTo>
                    <a:pt x="16750" y="12636"/>
                  </a:lnTo>
                  <a:lnTo>
                    <a:pt x="16750" y="6772"/>
                  </a:lnTo>
                  <a:lnTo>
                    <a:pt x="18249" y="6772"/>
                  </a:lnTo>
                  <a:lnTo>
                    <a:pt x="18249" y="12388"/>
                  </a:lnTo>
                  <a:cubicBezTo>
                    <a:pt x="18249" y="12728"/>
                    <a:pt x="18973" y="12997"/>
                    <a:pt x="19889" y="12997"/>
                  </a:cubicBezTo>
                  <a:cubicBezTo>
                    <a:pt x="20805" y="12997"/>
                    <a:pt x="21533" y="12723"/>
                    <a:pt x="21533" y="12388"/>
                  </a:cubicBezTo>
                  <a:lnTo>
                    <a:pt x="21533" y="5606"/>
                  </a:lnTo>
                  <a:cubicBezTo>
                    <a:pt x="21577" y="5438"/>
                    <a:pt x="21564" y="4957"/>
                    <a:pt x="20634" y="4563"/>
                  </a:cubicBezTo>
                  <a:cubicBezTo>
                    <a:pt x="20096" y="4336"/>
                    <a:pt x="18566" y="4060"/>
                    <a:pt x="16691" y="4060"/>
                  </a:cubicBezTo>
                  <a:lnTo>
                    <a:pt x="10777" y="4060"/>
                  </a:lnTo>
                  <a:lnTo>
                    <a:pt x="4845" y="406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05" name="Group"/>
          <p:cNvGrpSpPr/>
          <p:nvPr/>
        </p:nvGrpSpPr>
        <p:grpSpPr>
          <a:xfrm>
            <a:off x="419099" y="2889824"/>
            <a:ext cx="3345309" cy="425650"/>
            <a:chOff x="0" y="0"/>
            <a:chExt cx="3345306" cy="425648"/>
          </a:xfrm>
        </p:grpSpPr>
        <p:sp>
          <p:nvSpPr>
            <p:cNvPr id="303" name="Oval"/>
            <p:cNvSpPr/>
            <p:nvPr/>
          </p:nvSpPr>
          <p:spPr>
            <a:xfrm>
              <a:off x="0" y="0"/>
              <a:ext cx="422077" cy="425649"/>
            </a:xfrm>
            <a:prstGeom prst="ellipse">
              <a:avLst/>
            </a:prstGeom>
            <a:solidFill>
              <a:srgbClr val="F84C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4" name="Dagpenger behov med fakta(json)"/>
            <p:cNvSpPr txBox="1"/>
            <p:nvPr/>
          </p:nvSpPr>
          <p:spPr>
            <a:xfrm>
              <a:off x="363092" y="56652"/>
              <a:ext cx="2982215" cy="312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Dagpenger behov med fakta(json)</a:t>
              </a:r>
            </a:p>
          </p:txBody>
        </p:sp>
      </p:grpSp>
      <p:sp>
        <p:nvSpPr>
          <p:cNvPr id="306" name="Kafka"/>
          <p:cNvSpPr txBox="1"/>
          <p:nvPr/>
        </p:nvSpPr>
        <p:spPr>
          <a:xfrm>
            <a:off x="9451020" y="5019391"/>
            <a:ext cx="960731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Kafka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xit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xit" nodeType="click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xit" nodeType="afterEffect" presetSubtype="0" presetID="1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0" presetID="1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afterEffect" presetSubtype="0" presetID="1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xit" nodeType="clickEffect" presetSubtype="0" presetID="1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afterEffect" presetSubtype="0" presetID="1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Class="entr" nodeType="afterEffect" presetSubtype="0" presetID="1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xit" nodeType="afterEffect" presetSubtype="0" presetID="1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xit" nodeType="clickEffect" presetSubtype="0" presetID="1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xit" nodeType="afterEffect" presetSubtype="0" presetID="1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Subtype="0" presetID="1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xit" nodeType="clickEffect" presetSubtype="0" presetID="1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0" presetID="1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Subtype="0" presetID="1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afterEffect" presetSubtype="0" presetID="1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xit" nodeType="clickEffect" presetSubtype="0" presetID="1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nodeType="clickEffect" presetSubtype="0" presetID="1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nodeType="clickEffect" presetSubtype="0" presetID="1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afterEffect" presetSubtype="0" presetID="1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Class="entr" nodeType="afterEffect" presetSubtype="0" presetID="1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Class="entr" nodeType="afterEffect" presetSubtype="0" presetID="1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xit" nodeType="clickEffect" presetSubtype="0" presetID="1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Class="exit" nodeType="afterEffect" presetSubtype="0" presetID="1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Class="exit" nodeType="afterEffect" presetSubtype="0" presetID="1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xit" nodeType="afterEffect" presetSubtype="0" presetID="1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Class="entr" nodeType="click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5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Class="entr" nodeType="clickEffect" presetSubtype="0" presetID="1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8" grpId="16"/>
      <p:bldP build="whole" bldLvl="1" animBg="1" rev="0" advAuto="0" spid="223" grpId="21"/>
      <p:bldP build="whole" bldLvl="1" animBg="1" rev="0" advAuto="0" spid="161" grpId="4"/>
      <p:bldP build="whole" bldLvl="1" animBg="1" rev="0" advAuto="0" spid="223" grpId="26"/>
      <p:bldP build="whole" bldLvl="1" animBg="1" rev="0" advAuto="0" spid="203" grpId="25"/>
      <p:bldP build="whole" bldLvl="1" animBg="1" rev="0" advAuto="0" spid="161" grpId="6"/>
      <p:bldP build="whole" bldLvl="1" animBg="1" rev="0" advAuto="0" spid="183" grpId="10"/>
      <p:bldP build="whole" bldLvl="1" animBg="1" rev="0" advAuto="0" spid="193" grpId="17"/>
      <p:bldP build="whole" bldLvl="1" animBg="1" rev="0" advAuto="0" spid="281" grpId="41"/>
      <p:bldP build="whole" bldLvl="1" animBg="1" rev="0" advAuto="0" spid="297" grpId="24"/>
      <p:bldP build="whole" bldLvl="1" animBg="1" rev="0" advAuto="0" spid="210" grpId="18"/>
      <p:bldP build="whole" bldLvl="1" animBg="1" rev="0" advAuto="0" spid="249" grpId="31"/>
      <p:bldP build="whole" bldLvl="1" animBg="1" rev="0" advAuto="0" spid="151" grpId="2"/>
      <p:bldP build="whole" bldLvl="1" animBg="1" rev="0" advAuto="0" spid="305" grpId="44"/>
      <p:bldP build="whole" bldLvl="1" animBg="1" rev="0" advAuto="0" spid="229" grpId="23"/>
      <p:bldP build="whole" bldLvl="1" animBg="1" rev="0" advAuto="0" spid="289" grpId="38"/>
      <p:bldP build="whole" bldLvl="1" animBg="1" rev="0" advAuto="0" spid="210" grpId="27"/>
      <p:bldP build="whole" bldLvl="1" animBg="1" rev="0" advAuto="0" spid="217" grpId="19"/>
      <p:bldP build="whole" bldLvl="1" animBg="1" rev="0" advAuto="0" spid="289" grpId="42"/>
      <p:bldP build="whole" bldLvl="1" animBg="1" rev="0" advAuto="0" spid="298" grpId="32"/>
      <p:bldP build="whole" bldLvl="1" animBg="1" rev="0" advAuto="0" spid="273" grpId="36"/>
      <p:bldP build="whole" bldLvl="1" animBg="1" rev="0" advAuto="0" spid="273" grpId="40"/>
      <p:bldP build="whole" bldLvl="1" animBg="1" rev="0" advAuto="0" spid="242" grpId="30"/>
      <p:bldP build="whole" bldLvl="1" animBg="1" rev="0" advAuto="0" spid="242" grpId="33"/>
      <p:bldP build="whole" bldLvl="1" animBg="1" rev="0" advAuto="0" spid="257" grpId="34"/>
      <p:bldP build="whole" bldLvl="1" animBg="1" rev="0" advAuto="0" spid="296" grpId="15"/>
      <p:bldP build="whole" bldLvl="1" animBg="1" rev="0" advAuto="0" spid="198" grpId="13"/>
      <p:bldP build="whole" bldLvl="1" animBg="1" rev="0" advAuto="0" spid="265" grpId="35"/>
      <p:bldP build="whole" bldLvl="1" animBg="1" rev="0" advAuto="0" spid="162" grpId="5"/>
      <p:bldP build="whole" bldLvl="1" animBg="1" rev="0" advAuto="0" spid="302" grpId="43"/>
      <p:bldP build="whole" bldLvl="1" animBg="1" rev="0" advAuto="0" spid="295" grpId="20"/>
      <p:bldP build="whole" bldLvl="1" animBg="1" rev="0" advAuto="0" spid="235" grpId="28"/>
      <p:bldP build="whole" bldLvl="1" animBg="1" rev="0" advAuto="0" spid="235" grpId="29"/>
      <p:bldP build="whole" bldLvl="1" animBg="1" rev="0" advAuto="0" spid="154" grpId="1"/>
      <p:bldP build="whole" bldLvl="1" animBg="1" rev="0" advAuto="0" spid="198" grpId="22"/>
      <p:bldP build="whole" bldLvl="1" animBg="1" rev="0" advAuto="0" spid="154" grpId="3"/>
      <p:bldP build="whole" bldLvl="1" animBg="1" rev="0" advAuto="0" spid="265" grpId="39"/>
      <p:bldP build="whole" bldLvl="1" animBg="1" rev="0" advAuto="0" spid="203" grpId="14"/>
      <p:bldP build="whole" bldLvl="1" animBg="1" rev="0" advAuto="0" spid="281" grpId="37"/>
      <p:bldP build="whole" bldLvl="1" animBg="1" rev="0" advAuto="0" spid="188" grpId="11"/>
      <p:bldP build="whole" bldLvl="1" animBg="1" rev="0" advAuto="0" spid="165" grpId="7"/>
      <p:bldP build="whole" bldLvl="1" animBg="1" rev="0" advAuto="0" spid="178" grpId="8"/>
      <p:bldP build="whole" bldLvl="1" animBg="1" rev="0" advAuto="0" spid="178" grpId="9"/>
      <p:bldP build="whole" bldLvl="1" animBg="1" rev="0" advAuto="0" spid="193" grpId="1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Arena"/>
          <p:cNvSpPr/>
          <p:nvPr/>
        </p:nvSpPr>
        <p:spPr>
          <a:xfrm>
            <a:off x="5867400" y="3175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Arena</a:t>
            </a:r>
          </a:p>
        </p:txBody>
      </p:sp>
      <p:sp>
        <p:nvSpPr>
          <p:cNvPr id="309" name="Dagpenger-regel-api"/>
          <p:cNvSpPr/>
          <p:nvPr/>
        </p:nvSpPr>
        <p:spPr>
          <a:xfrm>
            <a:off x="5508451" y="2044700"/>
            <a:ext cx="1987898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Dagpenger-regel-api</a:t>
            </a:r>
          </a:p>
        </p:txBody>
      </p:sp>
      <p:grpSp>
        <p:nvGrpSpPr>
          <p:cNvPr id="322" name="Group"/>
          <p:cNvGrpSpPr/>
          <p:nvPr/>
        </p:nvGrpSpPr>
        <p:grpSpPr>
          <a:xfrm>
            <a:off x="3926123" y="5017146"/>
            <a:ext cx="5152554" cy="478249"/>
            <a:chOff x="0" y="0"/>
            <a:chExt cx="5152553" cy="478248"/>
          </a:xfrm>
        </p:grpSpPr>
        <p:grpSp>
          <p:nvGrpSpPr>
            <p:cNvPr id="315" name="Group"/>
            <p:cNvGrpSpPr/>
            <p:nvPr/>
          </p:nvGrpSpPr>
          <p:grpSpPr>
            <a:xfrm>
              <a:off x="-1" y="-1"/>
              <a:ext cx="2637955" cy="478250"/>
              <a:chOff x="0" y="0"/>
              <a:chExt cx="2637953" cy="478248"/>
            </a:xfrm>
          </p:grpSpPr>
          <p:sp>
            <p:nvSpPr>
              <p:cNvPr id="310" name="Shape"/>
              <p:cNvSpPr/>
              <p:nvPr/>
            </p:nvSpPr>
            <p:spPr>
              <a:xfrm rot="16200000">
                <a:off x="765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1" name="Shape"/>
              <p:cNvSpPr/>
              <p:nvPr/>
            </p:nvSpPr>
            <p:spPr>
              <a:xfrm rot="16200000">
                <a:off x="559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2" name="Shape"/>
              <p:cNvSpPr/>
              <p:nvPr/>
            </p:nvSpPr>
            <p:spPr>
              <a:xfrm rot="16200000">
                <a:off x="1054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3" name="Shape"/>
              <p:cNvSpPr/>
              <p:nvPr/>
            </p:nvSpPr>
            <p:spPr>
              <a:xfrm rot="16200000">
                <a:off x="2083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4" name="Shape"/>
              <p:cNvSpPr/>
              <p:nvPr/>
            </p:nvSpPr>
            <p:spPr>
              <a:xfrm rot="16200000">
                <a:off x="1562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21" name="Group"/>
            <p:cNvGrpSpPr/>
            <p:nvPr/>
          </p:nvGrpSpPr>
          <p:grpSpPr>
            <a:xfrm>
              <a:off x="2514599" y="-1"/>
              <a:ext cx="2637955" cy="478250"/>
              <a:chOff x="0" y="0"/>
              <a:chExt cx="2637953" cy="478248"/>
            </a:xfrm>
          </p:grpSpPr>
          <p:sp>
            <p:nvSpPr>
              <p:cNvPr id="316" name="Shape"/>
              <p:cNvSpPr/>
              <p:nvPr/>
            </p:nvSpPr>
            <p:spPr>
              <a:xfrm rot="16200000">
                <a:off x="765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7" name="Shape"/>
              <p:cNvSpPr/>
              <p:nvPr/>
            </p:nvSpPr>
            <p:spPr>
              <a:xfrm rot="16200000">
                <a:off x="559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8" name="Shape"/>
              <p:cNvSpPr/>
              <p:nvPr/>
            </p:nvSpPr>
            <p:spPr>
              <a:xfrm rot="16200000">
                <a:off x="1054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19" name="Shape"/>
              <p:cNvSpPr/>
              <p:nvPr/>
            </p:nvSpPr>
            <p:spPr>
              <a:xfrm rot="16200000">
                <a:off x="20831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20" name="Shape"/>
              <p:cNvSpPr/>
              <p:nvPr/>
            </p:nvSpPr>
            <p:spPr>
              <a:xfrm rot="16200000">
                <a:off x="1562452" y="-76553"/>
                <a:ext cx="478250" cy="6313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323" name="§ 4-11"/>
          <p:cNvSpPr/>
          <p:nvPr/>
        </p:nvSpPr>
        <p:spPr>
          <a:xfrm>
            <a:off x="1863551" y="7177054"/>
            <a:ext cx="1778348" cy="914401"/>
          </a:xfrm>
          <a:prstGeom prst="roundRect">
            <a:avLst>
              <a:gd name="adj" fmla="val 18637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4-11</a:t>
            </a:r>
          </a:p>
        </p:txBody>
      </p:sp>
      <p:sp>
        <p:nvSpPr>
          <p:cNvPr id="324" name="§ 4-4"/>
          <p:cNvSpPr/>
          <p:nvPr/>
        </p:nvSpPr>
        <p:spPr>
          <a:xfrm>
            <a:off x="4479751" y="7197841"/>
            <a:ext cx="1778348" cy="872828"/>
          </a:xfrm>
          <a:prstGeom prst="roundRect">
            <a:avLst>
              <a:gd name="adj" fmla="val 19525"/>
            </a:avLst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4-4</a:t>
            </a:r>
          </a:p>
        </p:txBody>
      </p:sp>
      <p:sp>
        <p:nvSpPr>
          <p:cNvPr id="325" name="§ 4-12"/>
          <p:cNvSpPr/>
          <p:nvPr/>
        </p:nvSpPr>
        <p:spPr>
          <a:xfrm>
            <a:off x="7095951" y="7197841"/>
            <a:ext cx="1789907" cy="872828"/>
          </a:xfrm>
          <a:prstGeom prst="roundRect">
            <a:avLst>
              <a:gd name="adj" fmla="val 19652"/>
            </a:avLst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4-12</a:t>
            </a:r>
          </a:p>
        </p:txBody>
      </p:sp>
      <p:sp>
        <p:nvSpPr>
          <p:cNvPr id="326" name="§ 4-15"/>
          <p:cNvSpPr/>
          <p:nvPr/>
        </p:nvSpPr>
        <p:spPr>
          <a:xfrm>
            <a:off x="9723710" y="7197841"/>
            <a:ext cx="1611065" cy="872828"/>
          </a:xfrm>
          <a:prstGeom prst="roundRect">
            <a:avLst>
              <a:gd name="adj" fmla="val 17688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§ 4-15</a:t>
            </a:r>
          </a:p>
        </p:txBody>
      </p:sp>
      <p:sp>
        <p:nvSpPr>
          <p:cNvPr id="327" name="Datalaster…"/>
          <p:cNvSpPr/>
          <p:nvPr/>
        </p:nvSpPr>
        <p:spPr>
          <a:xfrm>
            <a:off x="364951" y="5614954"/>
            <a:ext cx="1778348" cy="914401"/>
          </a:xfrm>
          <a:prstGeom prst="roundRect">
            <a:avLst>
              <a:gd name="adj" fmla="val 18637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Datalaster</a:t>
            </a:r>
          </a:p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inntekt</a:t>
            </a:r>
          </a:p>
        </p:txBody>
      </p:sp>
      <p:sp>
        <p:nvSpPr>
          <p:cNvPr id="328" name="Oval"/>
          <p:cNvSpPr/>
          <p:nvPr/>
        </p:nvSpPr>
        <p:spPr>
          <a:xfrm>
            <a:off x="4114800" y="5043446"/>
            <a:ext cx="422077" cy="425649"/>
          </a:xfrm>
          <a:prstGeom prst="ellipse">
            <a:avLst/>
          </a:prstGeom>
          <a:solidFill>
            <a:srgbClr val="F84CC8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31" name="Group"/>
          <p:cNvGrpSpPr/>
          <p:nvPr/>
        </p:nvGrpSpPr>
        <p:grpSpPr>
          <a:xfrm>
            <a:off x="4775200" y="3557546"/>
            <a:ext cx="2577821" cy="425649"/>
            <a:chOff x="0" y="0"/>
            <a:chExt cx="2577820" cy="425648"/>
          </a:xfrm>
        </p:grpSpPr>
        <p:sp>
          <p:nvSpPr>
            <p:cNvPr id="329" name="Oval"/>
            <p:cNvSpPr/>
            <p:nvPr/>
          </p:nvSpPr>
          <p:spPr>
            <a:xfrm>
              <a:off x="0" y="0"/>
              <a:ext cx="422077" cy="425649"/>
            </a:xfrm>
            <a:prstGeom prst="ellipse">
              <a:avLst/>
            </a:prstGeom>
            <a:solidFill>
              <a:srgbClr val="F84C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0" name="Dagpenger behov (json)"/>
            <p:cNvSpPr txBox="1"/>
            <p:nvPr/>
          </p:nvSpPr>
          <p:spPr>
            <a:xfrm>
              <a:off x="444779" y="56652"/>
              <a:ext cx="2133042" cy="3123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/>
              </a:lvl1pPr>
            </a:lstStyle>
            <a:p>
              <a:pPr/>
              <a:r>
                <a:t>Dagpenger behov (json)</a:t>
              </a:r>
            </a:p>
          </p:txBody>
        </p:sp>
      </p:grpSp>
      <p:grpSp>
        <p:nvGrpSpPr>
          <p:cNvPr id="334" name="Group"/>
          <p:cNvGrpSpPr/>
          <p:nvPr/>
        </p:nvGrpSpPr>
        <p:grpSpPr>
          <a:xfrm>
            <a:off x="4572000" y="5015454"/>
            <a:ext cx="454571" cy="481633"/>
            <a:chOff x="0" y="0"/>
            <a:chExt cx="454570" cy="481632"/>
          </a:xfrm>
        </p:grpSpPr>
        <p:sp>
          <p:nvSpPr>
            <p:cNvPr id="332" name="Oval"/>
            <p:cNvSpPr/>
            <p:nvPr/>
          </p:nvSpPr>
          <p:spPr>
            <a:xfrm>
              <a:off x="0" y="0"/>
              <a:ext cx="422077" cy="425649"/>
            </a:xfrm>
            <a:prstGeom prst="ellipse">
              <a:avLst/>
            </a:prstGeom>
            <a:solidFill>
              <a:srgbClr val="F84C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3" name="Circle"/>
            <p:cNvSpPr/>
            <p:nvPr/>
          </p:nvSpPr>
          <p:spPr>
            <a:xfrm>
              <a:off x="170705" y="198015"/>
              <a:ext cx="283866" cy="283618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37" name="Group"/>
          <p:cNvGrpSpPr/>
          <p:nvPr/>
        </p:nvGrpSpPr>
        <p:grpSpPr>
          <a:xfrm>
            <a:off x="1026839" y="5015454"/>
            <a:ext cx="454572" cy="481633"/>
            <a:chOff x="0" y="0"/>
            <a:chExt cx="454570" cy="481632"/>
          </a:xfrm>
        </p:grpSpPr>
        <p:sp>
          <p:nvSpPr>
            <p:cNvPr id="335" name="Oval"/>
            <p:cNvSpPr/>
            <p:nvPr/>
          </p:nvSpPr>
          <p:spPr>
            <a:xfrm>
              <a:off x="0" y="0"/>
              <a:ext cx="422077" cy="425649"/>
            </a:xfrm>
            <a:prstGeom prst="ellipse">
              <a:avLst/>
            </a:prstGeom>
            <a:solidFill>
              <a:srgbClr val="F84CC8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6" name="Circle"/>
            <p:cNvSpPr/>
            <p:nvPr/>
          </p:nvSpPr>
          <p:spPr>
            <a:xfrm>
              <a:off x="170705" y="198015"/>
              <a:ext cx="283866" cy="283618"/>
            </a:xfrm>
            <a:prstGeom prst="ellipse">
              <a:avLst/>
            </a:prstGeom>
            <a:solidFill>
              <a:schemeClr val="accent5">
                <a:hueOff val="-82419"/>
                <a:satOff val="-9513"/>
                <a:lumOff val="-1634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350" name="Group"/>
          <p:cNvGrpSpPr/>
          <p:nvPr/>
        </p:nvGrpSpPr>
        <p:grpSpPr>
          <a:xfrm>
            <a:off x="2525439" y="6539454"/>
            <a:ext cx="8231089" cy="481633"/>
            <a:chOff x="0" y="0"/>
            <a:chExt cx="8231088" cy="481632"/>
          </a:xfrm>
        </p:grpSpPr>
        <p:grpSp>
          <p:nvGrpSpPr>
            <p:cNvPr id="340" name="Group"/>
            <p:cNvGrpSpPr/>
            <p:nvPr/>
          </p:nvGrpSpPr>
          <p:grpSpPr>
            <a:xfrm>
              <a:off x="0" y="0"/>
              <a:ext cx="454571" cy="481633"/>
              <a:chOff x="0" y="0"/>
              <a:chExt cx="454570" cy="481632"/>
            </a:xfrm>
          </p:grpSpPr>
          <p:sp>
            <p:nvSpPr>
              <p:cNvPr id="338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39" name="Circle"/>
              <p:cNvSpPr/>
              <p:nvPr/>
            </p:nvSpPr>
            <p:spPr>
              <a:xfrm>
                <a:off x="170705" y="198015"/>
                <a:ext cx="283866" cy="283618"/>
              </a:xfrm>
              <a:prstGeom prst="ellipse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43" name="Group"/>
            <p:cNvGrpSpPr/>
            <p:nvPr/>
          </p:nvGrpSpPr>
          <p:grpSpPr>
            <a:xfrm>
              <a:off x="2616200" y="0"/>
              <a:ext cx="454571" cy="481633"/>
              <a:chOff x="0" y="0"/>
              <a:chExt cx="454570" cy="481632"/>
            </a:xfrm>
          </p:grpSpPr>
          <p:sp>
            <p:nvSpPr>
              <p:cNvPr id="341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2" name="Circle"/>
              <p:cNvSpPr/>
              <p:nvPr/>
            </p:nvSpPr>
            <p:spPr>
              <a:xfrm>
                <a:off x="170705" y="198015"/>
                <a:ext cx="283866" cy="283618"/>
              </a:xfrm>
              <a:prstGeom prst="ellipse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46" name="Group"/>
            <p:cNvGrpSpPr/>
            <p:nvPr/>
          </p:nvGrpSpPr>
          <p:grpSpPr>
            <a:xfrm>
              <a:off x="5232400" y="0"/>
              <a:ext cx="454571" cy="481633"/>
              <a:chOff x="0" y="0"/>
              <a:chExt cx="454570" cy="481632"/>
            </a:xfrm>
          </p:grpSpPr>
          <p:sp>
            <p:nvSpPr>
              <p:cNvPr id="344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5" name="Circle"/>
              <p:cNvSpPr/>
              <p:nvPr/>
            </p:nvSpPr>
            <p:spPr>
              <a:xfrm>
                <a:off x="170705" y="198015"/>
                <a:ext cx="283866" cy="283618"/>
              </a:xfrm>
              <a:prstGeom prst="ellipse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grpSp>
          <p:nvGrpSpPr>
            <p:cNvPr id="349" name="Group"/>
            <p:cNvGrpSpPr/>
            <p:nvPr/>
          </p:nvGrpSpPr>
          <p:grpSpPr>
            <a:xfrm>
              <a:off x="7776517" y="0"/>
              <a:ext cx="454572" cy="481633"/>
              <a:chOff x="0" y="0"/>
              <a:chExt cx="454570" cy="481632"/>
            </a:xfrm>
          </p:grpSpPr>
          <p:sp>
            <p:nvSpPr>
              <p:cNvPr id="347" name="Oval"/>
              <p:cNvSpPr/>
              <p:nvPr/>
            </p:nvSpPr>
            <p:spPr>
              <a:xfrm>
                <a:off x="0" y="0"/>
                <a:ext cx="422077" cy="425649"/>
              </a:xfrm>
              <a:prstGeom prst="ellipse">
                <a:avLst/>
              </a:prstGeom>
              <a:solidFill>
                <a:srgbClr val="F84CC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48" name="Circle"/>
              <p:cNvSpPr/>
              <p:nvPr/>
            </p:nvSpPr>
            <p:spPr>
              <a:xfrm>
                <a:off x="170705" y="198015"/>
                <a:ext cx="283866" cy="283618"/>
              </a:xfrm>
              <a:prstGeom prst="ellipse">
                <a:avLst/>
              </a:prstGeom>
              <a:solidFill>
                <a:schemeClr val="accent5">
                  <a:hueOff val="-82419"/>
                  <a:satOff val="-9513"/>
                  <a:lumOff val="-16343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</p:grpSp>
      <p:sp>
        <p:nvSpPr>
          <p:cNvPr id="351" name="Problem!"/>
          <p:cNvSpPr/>
          <p:nvPr/>
        </p:nvSpPr>
        <p:spPr>
          <a:xfrm>
            <a:off x="7467600" y="2222500"/>
            <a:ext cx="1524000" cy="1270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00" y="0"/>
                </a:moveTo>
                <a:cubicBezTo>
                  <a:pt x="4003" y="0"/>
                  <a:pt x="3600" y="484"/>
                  <a:pt x="3600" y="1080"/>
                </a:cubicBezTo>
                <a:lnTo>
                  <a:pt x="3600" y="8640"/>
                </a:lnTo>
                <a:lnTo>
                  <a:pt x="0" y="10800"/>
                </a:lnTo>
                <a:lnTo>
                  <a:pt x="3600" y="12960"/>
                </a:lnTo>
                <a:lnTo>
                  <a:pt x="3600" y="20520"/>
                </a:lnTo>
                <a:cubicBezTo>
                  <a:pt x="3600" y="21116"/>
                  <a:pt x="4003" y="21600"/>
                  <a:pt x="4500" y="21600"/>
                </a:cubicBezTo>
                <a:lnTo>
                  <a:pt x="20700" y="21600"/>
                </a:lnTo>
                <a:cubicBezTo>
                  <a:pt x="21197" y="21600"/>
                  <a:pt x="21600" y="21116"/>
                  <a:pt x="21600" y="20520"/>
                </a:cubicBezTo>
                <a:lnTo>
                  <a:pt x="21600" y="1080"/>
                </a:lnTo>
                <a:cubicBezTo>
                  <a:pt x="21600" y="484"/>
                  <a:pt x="21197" y="0"/>
                  <a:pt x="20700" y="0"/>
                </a:cubicBezTo>
                <a:lnTo>
                  <a:pt x="4500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Problem!</a:t>
            </a:r>
          </a:p>
        </p:txBody>
      </p:sp>
      <p:sp>
        <p:nvSpPr>
          <p:cNvPr id="352" name="Error: Add problem"/>
          <p:cNvSpPr/>
          <p:nvPr/>
        </p:nvSpPr>
        <p:spPr>
          <a:xfrm>
            <a:off x="1559321" y="3135370"/>
            <a:ext cx="1577579" cy="1784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081" y="0"/>
                </a:moveTo>
                <a:cubicBezTo>
                  <a:pt x="4601" y="0"/>
                  <a:pt x="4211" y="344"/>
                  <a:pt x="4211" y="769"/>
                </a:cubicBezTo>
                <a:lnTo>
                  <a:pt x="4211" y="12001"/>
                </a:lnTo>
                <a:lnTo>
                  <a:pt x="0" y="21600"/>
                </a:lnTo>
                <a:lnTo>
                  <a:pt x="6858" y="15374"/>
                </a:lnTo>
                <a:lnTo>
                  <a:pt x="20731" y="15374"/>
                </a:lnTo>
                <a:cubicBezTo>
                  <a:pt x="21211" y="15374"/>
                  <a:pt x="21600" y="15030"/>
                  <a:pt x="21600" y="14605"/>
                </a:cubicBezTo>
                <a:lnTo>
                  <a:pt x="21600" y="769"/>
                </a:lnTo>
                <a:cubicBezTo>
                  <a:pt x="21600" y="344"/>
                  <a:pt x="21211" y="0"/>
                  <a:pt x="20731" y="0"/>
                </a:cubicBezTo>
                <a:lnTo>
                  <a:pt x="5081" y="0"/>
                </a:lnTo>
                <a:close/>
              </a:path>
            </a:pathLst>
          </a:cu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Error: Add problem</a:t>
            </a:r>
          </a:p>
        </p:txBody>
      </p:sp>
      <p:sp>
        <p:nvSpPr>
          <p:cNvPr id="353" name="Kafka"/>
          <p:cNvSpPr txBox="1"/>
          <p:nvPr/>
        </p:nvSpPr>
        <p:spPr>
          <a:xfrm>
            <a:off x="9158935" y="5025741"/>
            <a:ext cx="96073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Kafka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1" grpId="5"/>
      <p:bldP build="whole" bldLvl="1" animBg="1" rev="0" advAuto="0" spid="352" grpId="4"/>
      <p:bldP build="whole" bldLvl="1" animBg="1" rev="0" advAuto="0" spid="351" grpId="9"/>
      <p:bldP build="whole" bldLvl="1" animBg="1" rev="0" advAuto="0" spid="350" grpId="7"/>
      <p:bldP build="whole" bldLvl="1" animBg="1" rev="0" advAuto="0" spid="350" grpId="8"/>
      <p:bldP build="whole" bldLvl="1" animBg="1" rev="0" advAuto="0" spid="334" grpId="6"/>
      <p:bldP build="whole" bldLvl="1" animBg="1" rev="0" advAuto="0" spid="328" grpId="3"/>
      <p:bldP build="whole" bldLvl="1" animBg="1" rev="0" advAuto="0" spid="331" grpId="1"/>
      <p:bldP build="whole" bldLvl="1" animBg="1" rev="0" advAuto="0" spid="337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‘</a:t>
            </a:r>
          </a:p>
        </p:txBody>
      </p:sp>
      <p:sp>
        <p:nvSpPr>
          <p:cNvPr id="356" name="Fordele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3384" indent="-413384" defTabSz="543305">
              <a:spcBef>
                <a:spcPts val="3900"/>
              </a:spcBef>
              <a:defRPr sz="2976"/>
            </a:pPr>
            <a:r>
              <a:t>Fordeler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Endrebarhet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Ansvarsområdet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Lite </a:t>
            </a:r>
          </a:p>
          <a:p>
            <a:pPr marL="413384" indent="-413384" defTabSz="543305">
              <a:spcBef>
                <a:spcPts val="3900"/>
              </a:spcBef>
              <a:defRPr sz="2976"/>
            </a:pPr>
            <a:r>
              <a:t>Ulemper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Hvordan vet vi hvor er i prosessen?</a:t>
            </a:r>
          </a:p>
          <a:p>
            <a:pPr lvl="1" marL="826769" indent="-413384" defTabSz="543305">
              <a:spcBef>
                <a:spcPts val="3900"/>
              </a:spcBef>
              <a:defRPr sz="2976"/>
            </a:pPr>
            <a:r>
              <a:t>Skjema?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