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8" r:id="rId2"/>
    <p:sldId id="256" r:id="rId3"/>
    <p:sldId id="264" r:id="rId4"/>
    <p:sldId id="260" r:id="rId5"/>
    <p:sldId id="259" r:id="rId6"/>
    <p:sldId id="258" r:id="rId7"/>
    <p:sldId id="265" r:id="rId8"/>
    <p:sldId id="266" r:id="rId9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/>
    <p:restoredTop sz="94658"/>
  </p:normalViewPr>
  <p:slideViewPr>
    <p:cSldViewPr snapToGrid="0">
      <p:cViewPr varScale="1">
        <p:scale>
          <a:sx n="116" d="100"/>
          <a:sy n="116" d="100"/>
        </p:scale>
        <p:origin x="1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vin/Library/CloudStorage/Dropbox-AIZOTH/&#30740;&#31350;/Navin/NEDO/REFPROP_Material%20property/deepset-bi-mixtures/src/20250318_deepsetInPytorch_XR0/model/sum/20250401_KWmodel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vin/Library/CloudStorage/Dropbox-AIZOTH/&#30740;&#31350;/Navin/NEDO/REFPROP_Material%20property/deepset-bi-mixtures/src/20250318_deepsetInPytorch_XR0/model/sum/20250401_KWmodel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vin/Library/CloudStorage/Dropbox-AIZOTH/&#30740;&#31350;/Navin/NEDO/REFPROP_Material%20property/deepset-bi-mixtures/src/20250318_deepsetInPytorch_XR0/model/sum/20250401_KWmodel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vin/Library/CloudStorage/Dropbox-AIZOTH/&#30740;&#31350;/Navin/NEDO/REFPROP_Material%20property/deepset-bi-mixtures/src/20250318_deepsetInPytorch_XR0/model/sum/20250401_KWmodel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vin/Library/CloudStorage/Dropbox-AIZOTH/&#30740;&#31350;/Navin/NEDO/REFPROP_Material%20property/deepset-bi-mixtures/src/20250331_deepset_curve_KW0/model/sum/parity_curce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vin/Library/CloudStorage/Dropbox-AIZOTH/&#30740;&#31350;/Navin/NEDO/REFPROP_Material%20property/deepset-bi-mixtures/src/20250331_deepset_curve_KW0/model/sum/parity_curce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vin/Library/CloudStorage/Dropbox-AIZOTH/&#30740;&#31350;/Navin/NEDO/REFPROP_Material%20property/deepset-bi-mixtures/src/20250331_deepset_curve_KW0/model/sum/parity_curce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vin/Library/CloudStorage/Dropbox-AIZOTH/&#30740;&#31350;/Navin/NEDO/REFPROP_Material%20property/deepset-bi-mixtures/src/20250331_deepset_curve_KW0/model/sum/parity_curce.xl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1" dirty="0"/>
              <a:t>T 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calculation!$U$7</c:f>
              <c:strCache>
                <c:ptCount val="1"/>
                <c:pt idx="0">
                  <c:v>TRUE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calculation!$T$8:$T$18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calculation!$U$8:$U$18</c:f>
              <c:numCache>
                <c:formatCode>General</c:formatCode>
                <c:ptCount val="11"/>
                <c:pt idx="0">
                  <c:v>433.74</c:v>
                </c:pt>
                <c:pt idx="1">
                  <c:v>412.07330427029757</c:v>
                </c:pt>
                <c:pt idx="2">
                  <c:v>388.92736128043674</c:v>
                </c:pt>
                <c:pt idx="3">
                  <c:v>364.30367212963063</c:v>
                </c:pt>
                <c:pt idx="4">
                  <c:v>338.20373768893859</c:v>
                </c:pt>
                <c:pt idx="5">
                  <c:v>310.62905860130888</c:v>
                </c:pt>
                <c:pt idx="6">
                  <c:v>281.58113528162272</c:v>
                </c:pt>
                <c:pt idx="7">
                  <c:v>251.06146791673692</c:v>
                </c:pt>
                <c:pt idx="8">
                  <c:v>219.07155646552766</c:v>
                </c:pt>
                <c:pt idx="9">
                  <c:v>185.61290065893385</c:v>
                </c:pt>
                <c:pt idx="10">
                  <c:v>150.68700000000001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E5-C545-8CF1-9C4BCDC25C88}"/>
            </c:ext>
          </c:extLst>
        </c:ser>
        <c:ser>
          <c:idx val="1"/>
          <c:order val="1"/>
          <c:tx>
            <c:strRef>
              <c:f>calculation!$V$7</c:f>
              <c:strCache>
                <c:ptCount val="1"/>
                <c:pt idx="0">
                  <c:v>Pred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calculation!$T$8:$T$18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calculation!$V$8:$V$18</c:f>
              <c:numCache>
                <c:formatCode>0.00</c:formatCode>
                <c:ptCount val="11"/>
                <c:pt idx="0">
                  <c:v>433.74</c:v>
                </c:pt>
                <c:pt idx="1">
                  <c:v>414.42493066970735</c:v>
                </c:pt>
                <c:pt idx="2">
                  <c:v>392.71694635255324</c:v>
                </c:pt>
                <c:pt idx="3">
                  <c:v>368.76793308694891</c:v>
                </c:pt>
                <c:pt idx="4">
                  <c:v>342.72760036332159</c:v>
                </c:pt>
                <c:pt idx="5">
                  <c:v>314.74351997272993</c:v>
                </c:pt>
                <c:pt idx="6">
                  <c:v>284.96116402636301</c:v>
                </c:pt>
                <c:pt idx="7">
                  <c:v>253.52394216649068</c:v>
                </c:pt>
                <c:pt idx="8">
                  <c:v>220.57323798885767</c:v>
                </c:pt>
                <c:pt idx="9">
                  <c:v>186.24844469594765</c:v>
                </c:pt>
                <c:pt idx="10">
                  <c:v>150.68700000000001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E5-C545-8CF1-9C4BCDC25C88}"/>
            </c:ext>
          </c:extLst>
        </c:ser>
        <c:ser>
          <c:idx val="2"/>
          <c:order val="2"/>
          <c:tx>
            <c:strRef>
              <c:f>calculation!$W$7</c:f>
              <c:strCache>
                <c:ptCount val="1"/>
                <c:pt idx="0">
                  <c:v>Pred_with_1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calculation!$T$8:$T$18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calculation!$W$8:$W$18</c:f>
              <c:numCache>
                <c:formatCode>0.00</c:formatCode>
                <c:ptCount val="11"/>
                <c:pt idx="0">
                  <c:v>433.74</c:v>
                </c:pt>
                <c:pt idx="1">
                  <c:v>413.55527642637418</c:v>
                </c:pt>
                <c:pt idx="2">
                  <c:v>391.56598031355412</c:v>
                </c:pt>
                <c:pt idx="3">
                  <c:v>367.77211166153967</c:v>
                </c:pt>
                <c:pt idx="4">
                  <c:v>342.1736704703311</c:v>
                </c:pt>
                <c:pt idx="5">
                  <c:v>314.7706567399282</c:v>
                </c:pt>
                <c:pt idx="6">
                  <c:v>285.56307047033113</c:v>
                </c:pt>
                <c:pt idx="7">
                  <c:v>254.55091166153971</c:v>
                </c:pt>
                <c:pt idx="8">
                  <c:v>221.73418031355405</c:v>
                </c:pt>
                <c:pt idx="9">
                  <c:v>187.11287642637416</c:v>
                </c:pt>
                <c:pt idx="10">
                  <c:v>150.68700000000001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E5-C545-8CF1-9C4BCDC25C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4883663"/>
        <c:axId val="1014885375"/>
      </c:lineChart>
      <c:catAx>
        <c:axId val="10148836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Molar</a:t>
                </a:r>
                <a:r>
                  <a:rPr lang="en-US" b="1" baseline="0" dirty="0"/>
                  <a:t> ratio</a:t>
                </a:r>
                <a:endParaRPr 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1014885375"/>
        <c:crosses val="autoZero"/>
        <c:auto val="1"/>
        <c:lblAlgn val="ctr"/>
        <c:lblOffset val="100"/>
        <c:noMultiLvlLbl val="0"/>
      </c:catAx>
      <c:valAx>
        <c:axId val="1014885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1014883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1"/>
              <a:t>D 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calculation!$Z$7</c:f>
              <c:strCache>
                <c:ptCount val="1"/>
                <c:pt idx="0">
                  <c:v>TRUE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calculation!$Y$8:$Y$18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calculation!$Z$8:$Z$18</c:f>
              <c:numCache>
                <c:formatCode>General</c:formatCode>
                <c:ptCount val="11"/>
                <c:pt idx="0">
                  <c:v>3.27</c:v>
                </c:pt>
                <c:pt idx="1">
                  <c:v>3.5975601024519559</c:v>
                </c:pt>
                <c:pt idx="2">
                  <c:v>3.9813479220372199</c:v>
                </c:pt>
                <c:pt idx="3">
                  <c:v>4.4360546052338483</c:v>
                </c:pt>
                <c:pt idx="4">
                  <c:v>4.9818377875662945</c:v>
                </c:pt>
                <c:pt idx="5">
                  <c:v>5.6471010017539722</c:v>
                </c:pt>
                <c:pt idx="6">
                  <c:v>6.4731555708244031</c:v>
                </c:pt>
                <c:pt idx="7">
                  <c:v>7.5224403120352088</c:v>
                </c:pt>
                <c:pt idx="8">
                  <c:v>8.8939260355302832</c:v>
                </c:pt>
                <c:pt idx="9">
                  <c:v>10.754276981690499</c:v>
                </c:pt>
                <c:pt idx="10">
                  <c:v>13.407429649999999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B6-C04B-A084-7D352BA38A51}"/>
            </c:ext>
          </c:extLst>
        </c:ser>
        <c:ser>
          <c:idx val="1"/>
          <c:order val="1"/>
          <c:tx>
            <c:strRef>
              <c:f>calculation!$AA$7</c:f>
              <c:strCache>
                <c:ptCount val="1"/>
                <c:pt idx="0">
                  <c:v>Pred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calculation!$Y$8:$Y$18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calculation!$AA$8:$AA$18</c:f>
              <c:numCache>
                <c:formatCode>0.00</c:formatCode>
                <c:ptCount val="11"/>
                <c:pt idx="0">
                  <c:v>3.27</c:v>
                </c:pt>
                <c:pt idx="1">
                  <c:v>3.5613589940612553</c:v>
                </c:pt>
                <c:pt idx="2">
                  <c:v>3.9055287709746875</c:v>
                </c:pt>
                <c:pt idx="3">
                  <c:v>4.3171684881009975</c:v>
                </c:pt>
                <c:pt idx="4">
                  <c:v>4.8168317137161418</c:v>
                </c:pt>
                <c:pt idx="5">
                  <c:v>5.4342392293337083</c:v>
                </c:pt>
                <c:pt idx="6">
                  <c:v>6.2140007810403013</c:v>
                </c:pt>
                <c:pt idx="7">
                  <c:v>7.2262270127157278</c:v>
                </c:pt>
                <c:pt idx="8">
                  <c:v>8.5877154021200912</c:v>
                </c:pt>
                <c:pt idx="9">
                  <c:v>10.5084464391387</c:v>
                </c:pt>
                <c:pt idx="10">
                  <c:v>13.407429649999999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B6-C04B-A084-7D352BA38A51}"/>
            </c:ext>
          </c:extLst>
        </c:ser>
        <c:ser>
          <c:idx val="2"/>
          <c:order val="2"/>
          <c:tx>
            <c:strRef>
              <c:f>calculation!$AB$7</c:f>
              <c:strCache>
                <c:ptCount val="1"/>
                <c:pt idx="0">
                  <c:v>Pred_with_1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calculation!$Y$8:$Y$18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calculation!$AB$8:$AB$18</c:f>
              <c:numCache>
                <c:formatCode>General</c:formatCode>
                <c:ptCount val="11"/>
                <c:pt idx="0">
                  <c:v>3.27</c:v>
                </c:pt>
                <c:pt idx="1">
                  <c:v>3.5975601024519559</c:v>
                </c:pt>
                <c:pt idx="2">
                  <c:v>3.9813479220372199</c:v>
                </c:pt>
                <c:pt idx="3">
                  <c:v>4.4360546052338483</c:v>
                </c:pt>
                <c:pt idx="4">
                  <c:v>4.9818377875662945</c:v>
                </c:pt>
                <c:pt idx="5">
                  <c:v>5.6471010017539722</c:v>
                </c:pt>
                <c:pt idx="6">
                  <c:v>6.4731555708244031</c:v>
                </c:pt>
                <c:pt idx="7">
                  <c:v>7.5224403120352088</c:v>
                </c:pt>
                <c:pt idx="8">
                  <c:v>8.8939260355302832</c:v>
                </c:pt>
                <c:pt idx="9">
                  <c:v>10.754276981690499</c:v>
                </c:pt>
                <c:pt idx="10">
                  <c:v>13.407429649999999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EB6-C04B-A084-7D352BA38A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4909007"/>
        <c:axId val="1014811391"/>
      </c:lineChart>
      <c:catAx>
        <c:axId val="10149090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Molar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1014811391"/>
        <c:crosses val="autoZero"/>
        <c:auto val="1"/>
        <c:lblAlgn val="ctr"/>
        <c:lblOffset val="100"/>
        <c:noMultiLvlLbl val="0"/>
      </c:catAx>
      <c:valAx>
        <c:axId val="1014811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1014909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1"/>
              <a:t>T 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calculation!$U$25</c:f>
              <c:strCache>
                <c:ptCount val="1"/>
                <c:pt idx="0">
                  <c:v>TRUE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calculation!$T$26:$T$36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calculation!$U$26:$U$36</c:f>
              <c:numCache>
                <c:formatCode>General</c:formatCode>
                <c:ptCount val="11"/>
                <c:pt idx="0">
                  <c:v>514.71</c:v>
                </c:pt>
                <c:pt idx="1">
                  <c:v>493.21489614292864</c:v>
                </c:pt>
                <c:pt idx="2">
                  <c:v>468.40708203187319</c:v>
                </c:pt>
                <c:pt idx="3">
                  <c:v>440.28655766683335</c:v>
                </c:pt>
                <c:pt idx="4">
                  <c:v>408.85332304780962</c:v>
                </c:pt>
                <c:pt idx="5">
                  <c:v>374.10737817480168</c:v>
                </c:pt>
                <c:pt idx="6">
                  <c:v>336.04872304780963</c:v>
                </c:pt>
                <c:pt idx="7">
                  <c:v>294.67735766683347</c:v>
                </c:pt>
                <c:pt idx="8">
                  <c:v>249.99328203187306</c:v>
                </c:pt>
                <c:pt idx="9">
                  <c:v>201.99649614292861</c:v>
                </c:pt>
                <c:pt idx="10">
                  <c:v>150.68700000000001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E2-B941-9E4B-447DED0B0845}"/>
            </c:ext>
          </c:extLst>
        </c:ser>
        <c:ser>
          <c:idx val="1"/>
          <c:order val="1"/>
          <c:tx>
            <c:strRef>
              <c:f>calculation!$V$25</c:f>
              <c:strCache>
                <c:ptCount val="1"/>
                <c:pt idx="0">
                  <c:v>Pred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calculation!$T$26:$T$36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calculation!$V$26:$V$36</c:f>
              <c:numCache>
                <c:formatCode>General</c:formatCode>
                <c:ptCount val="11"/>
                <c:pt idx="0">
                  <c:v>514.71</c:v>
                </c:pt>
                <c:pt idx="1">
                  <c:v>469.1715892991063</c:v>
                </c:pt>
                <c:pt idx="2">
                  <c:v>425.27000015893287</c:v>
                </c:pt>
                <c:pt idx="3">
                  <c:v>383.15725093114031</c:v>
                </c:pt>
                <c:pt idx="4">
                  <c:v>342.98273129300617</c:v>
                </c:pt>
                <c:pt idx="5">
                  <c:v>304.89325882107221</c:v>
                </c:pt>
                <c:pt idx="6">
                  <c:v>269.03313410998015</c:v>
                </c:pt>
                <c:pt idx="7">
                  <c:v>235.54419447995207</c:v>
                </c:pt>
                <c:pt idx="8">
                  <c:v>204.56586631489986</c:v>
                </c:pt>
                <c:pt idx="9">
                  <c:v>176.23521607172466</c:v>
                </c:pt>
                <c:pt idx="10">
                  <c:v>150.68700000000001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E2-B941-9E4B-447DED0B0845}"/>
            </c:ext>
          </c:extLst>
        </c:ser>
        <c:ser>
          <c:idx val="2"/>
          <c:order val="2"/>
          <c:tx>
            <c:strRef>
              <c:f>calculation!$W$25</c:f>
              <c:strCache>
                <c:ptCount val="1"/>
                <c:pt idx="0">
                  <c:v>Pred_with_1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calculation!$T$26:$T$36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calculation!$W$26:$W$36</c:f>
              <c:numCache>
                <c:formatCode>General</c:formatCode>
                <c:ptCount val="11"/>
                <c:pt idx="0">
                  <c:v>514.71</c:v>
                </c:pt>
                <c:pt idx="1">
                  <c:v>468.30936806919618</c:v>
                </c:pt>
                <c:pt idx="2">
                  <c:v>424.13058767857109</c:v>
                </c:pt>
                <c:pt idx="3">
                  <c:v>382.17365882812436</c:v>
                </c:pt>
                <c:pt idx="4">
                  <c:v>342.43858151785639</c:v>
                </c:pt>
                <c:pt idx="5">
                  <c:v>304.92535574776707</c:v>
                </c:pt>
                <c:pt idx="6">
                  <c:v>269.63398151785645</c:v>
                </c:pt>
                <c:pt idx="7">
                  <c:v>236.5644588281244</c:v>
                </c:pt>
                <c:pt idx="8">
                  <c:v>205.71678767857094</c:v>
                </c:pt>
                <c:pt idx="9">
                  <c:v>177.09096806919615</c:v>
                </c:pt>
                <c:pt idx="10">
                  <c:v>150.68700000000001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E2-B941-9E4B-447DED0B08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0316320"/>
        <c:axId val="350253104"/>
      </c:lineChart>
      <c:catAx>
        <c:axId val="350316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Molar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350253104"/>
        <c:crosses val="autoZero"/>
        <c:auto val="1"/>
        <c:lblAlgn val="ctr"/>
        <c:lblOffset val="100"/>
        <c:noMultiLvlLbl val="0"/>
      </c:catAx>
      <c:valAx>
        <c:axId val="35025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35031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1"/>
              <a:t>D 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calculation!$Z$25</c:f>
              <c:strCache>
                <c:ptCount val="1"/>
                <c:pt idx="0">
                  <c:v>TRUE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calculation!$Y$26:$Y$36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calculation!$Z$26:$Z$36</c:f>
              <c:numCache>
                <c:formatCode>General</c:formatCode>
                <c:ptCount val="11"/>
                <c:pt idx="0">
                  <c:v>5.93</c:v>
                </c:pt>
                <c:pt idx="1">
                  <c:v>6.3254180418598258</c:v>
                </c:pt>
                <c:pt idx="2">
                  <c:v>6.7657527315130821</c:v>
                </c:pt>
                <c:pt idx="3">
                  <c:v>7.258645349967197</c:v>
                </c:pt>
                <c:pt idx="4">
                  <c:v>7.8135417667401699</c:v>
                </c:pt>
                <c:pt idx="5">
                  <c:v>8.4422554888286765</c:v>
                </c:pt>
                <c:pt idx="6">
                  <c:v>9.1597551866950422</c:v>
                </c:pt>
                <c:pt idx="7">
                  <c:v>9.9852884874251711</c:v>
                </c:pt>
                <c:pt idx="8">
                  <c:v>10.944022314599172</c:v>
                </c:pt>
                <c:pt idx="9">
                  <c:v>12.0694996629011</c:v>
                </c:pt>
                <c:pt idx="10">
                  <c:v>13.407429649999999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BC-0049-851A-4970A76868FD}"/>
            </c:ext>
          </c:extLst>
        </c:ser>
        <c:ser>
          <c:idx val="1"/>
          <c:order val="1"/>
          <c:tx>
            <c:strRef>
              <c:f>calculation!$AA$25</c:f>
              <c:strCache>
                <c:ptCount val="1"/>
                <c:pt idx="0">
                  <c:v>Pred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calculation!$Y$26:$Y$36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calculation!$AA$26:$AA$36</c:f>
              <c:numCache>
                <c:formatCode>General</c:formatCode>
                <c:ptCount val="11"/>
                <c:pt idx="0">
                  <c:v>5.93</c:v>
                </c:pt>
                <c:pt idx="1">
                  <c:v>6.3510343883509925</c:v>
                </c:pt>
                <c:pt idx="2">
                  <c:v>6.8091384627920872</c:v>
                </c:pt>
                <c:pt idx="3">
                  <c:v>7.3107318001861943</c:v>
                </c:pt>
                <c:pt idx="4">
                  <c:v>7.8644049592487431</c:v>
                </c:pt>
                <c:pt idx="5">
                  <c:v>8.4818248910742717</c:v>
                </c:pt>
                <c:pt idx="6">
                  <c:v>9.1790934137012226</c:v>
                </c:pt>
                <c:pt idx="7">
                  <c:v>9.978853724463562</c:v>
                </c:pt>
                <c:pt idx="8">
                  <c:v>10.913686242550533</c:v>
                </c:pt>
                <c:pt idx="9">
                  <c:v>12.031838400422902</c:v>
                </c:pt>
                <c:pt idx="10">
                  <c:v>13.407429649999999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BC-0049-851A-4970A76868FD}"/>
            </c:ext>
          </c:extLst>
        </c:ser>
        <c:ser>
          <c:idx val="2"/>
          <c:order val="2"/>
          <c:tx>
            <c:strRef>
              <c:f>calculation!$AB$25</c:f>
              <c:strCache>
                <c:ptCount val="1"/>
                <c:pt idx="0">
                  <c:v>Pred_with_1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calculation!$Y$26:$Y$36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calculation!$AB$26:$AB$36</c:f>
              <c:numCache>
                <c:formatCode>0.00</c:formatCode>
                <c:ptCount val="11"/>
                <c:pt idx="0">
                  <c:v>5.93</c:v>
                </c:pt>
                <c:pt idx="1">
                  <c:v>6.3254180418598258</c:v>
                </c:pt>
                <c:pt idx="2">
                  <c:v>6.7657527315130821</c:v>
                </c:pt>
                <c:pt idx="3">
                  <c:v>7.258645349967197</c:v>
                </c:pt>
                <c:pt idx="4">
                  <c:v>7.8135417667401699</c:v>
                </c:pt>
                <c:pt idx="5">
                  <c:v>8.4422554888286765</c:v>
                </c:pt>
                <c:pt idx="6">
                  <c:v>9.1597551866950422</c:v>
                </c:pt>
                <c:pt idx="7">
                  <c:v>9.9852884874251711</c:v>
                </c:pt>
                <c:pt idx="8">
                  <c:v>10.944022314599172</c:v>
                </c:pt>
                <c:pt idx="9">
                  <c:v>12.0694996629011</c:v>
                </c:pt>
                <c:pt idx="10">
                  <c:v>13.407429649999999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BC-0049-851A-4970A76868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4128271"/>
        <c:axId val="1984129983"/>
      </c:lineChart>
      <c:catAx>
        <c:axId val="19841282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Molar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1984129983"/>
        <c:crosses val="autoZero"/>
        <c:auto val="1"/>
        <c:lblAlgn val="ctr"/>
        <c:lblOffset val="100"/>
        <c:noMultiLvlLbl val="0"/>
      </c:catAx>
      <c:valAx>
        <c:axId val="1984129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1984128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 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parity_curce!$A$3</c:f>
              <c:strCache>
                <c:ptCount val="1"/>
                <c:pt idx="0">
                  <c:v>TRUE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parity_curce!$B$2:$L$2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parity_curce!$B$3:$L$3</c:f>
              <c:numCache>
                <c:formatCode>General</c:formatCode>
                <c:ptCount val="11"/>
                <c:pt idx="0">
                  <c:v>460.35</c:v>
                </c:pt>
                <c:pt idx="1">
                  <c:v>427.601</c:v>
                </c:pt>
                <c:pt idx="2">
                  <c:v>394.85199999999998</c:v>
                </c:pt>
                <c:pt idx="3">
                  <c:v>362.10300000000001</c:v>
                </c:pt>
                <c:pt idx="4">
                  <c:v>329.35399999999998</c:v>
                </c:pt>
                <c:pt idx="5">
                  <c:v>296.60500000000002</c:v>
                </c:pt>
                <c:pt idx="6">
                  <c:v>263.85599999999999</c:v>
                </c:pt>
                <c:pt idx="7">
                  <c:v>231.107</c:v>
                </c:pt>
                <c:pt idx="8">
                  <c:v>198.358</c:v>
                </c:pt>
                <c:pt idx="9">
                  <c:v>165.60900000000001</c:v>
                </c:pt>
                <c:pt idx="10">
                  <c:v>132.86000000000001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DD-FF4F-A98F-79FA962289F3}"/>
            </c:ext>
          </c:extLst>
        </c:ser>
        <c:ser>
          <c:idx val="1"/>
          <c:order val="1"/>
          <c:tx>
            <c:strRef>
              <c:f>parity_curce!$A$4</c:f>
              <c:strCache>
                <c:ptCount val="1"/>
                <c:pt idx="0">
                  <c:v>Predicted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parity_curce!$B$2:$L$2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parity_curce!$B$4:$L$4</c:f>
              <c:numCache>
                <c:formatCode>General</c:formatCode>
                <c:ptCount val="11"/>
                <c:pt idx="0">
                  <c:v>454.35070000000002</c:v>
                </c:pt>
                <c:pt idx="1">
                  <c:v>423.86367999999999</c:v>
                </c:pt>
                <c:pt idx="2">
                  <c:v>392.95877000000002</c:v>
                </c:pt>
                <c:pt idx="3">
                  <c:v>361.08605999999997</c:v>
                </c:pt>
                <c:pt idx="4">
                  <c:v>330.13490000000002</c:v>
                </c:pt>
                <c:pt idx="5">
                  <c:v>297.32249999999999</c:v>
                </c:pt>
                <c:pt idx="6">
                  <c:v>267.03696000000002</c:v>
                </c:pt>
                <c:pt idx="7">
                  <c:v>234.90450000000001</c:v>
                </c:pt>
                <c:pt idx="8">
                  <c:v>205.87620000000001</c:v>
                </c:pt>
                <c:pt idx="9">
                  <c:v>175.70355000000001</c:v>
                </c:pt>
                <c:pt idx="10">
                  <c:v>147.26118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DD-FF4F-A98F-79FA962289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4579071"/>
        <c:axId val="1014580783"/>
      </c:lineChart>
      <c:catAx>
        <c:axId val="1014579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Molar</a:t>
                </a:r>
                <a:r>
                  <a:rPr lang="en-US" b="1" baseline="0" dirty="0"/>
                  <a:t> ratio</a:t>
                </a:r>
                <a:endParaRPr 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1014580783"/>
        <c:crosses val="autoZero"/>
        <c:auto val="1"/>
        <c:lblAlgn val="ctr"/>
        <c:lblOffset val="100"/>
        <c:noMultiLvlLbl val="0"/>
      </c:catAx>
      <c:valAx>
        <c:axId val="1014580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101457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D 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parity_curce!$N$3</c:f>
              <c:strCache>
                <c:ptCount val="1"/>
                <c:pt idx="0">
                  <c:v>TRUE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parity_curce!$O$2:$Y$2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parity_curce!$O$3:$Y$3</c:f>
              <c:numCache>
                <c:formatCode>General</c:formatCode>
                <c:ptCount val="11"/>
                <c:pt idx="0">
                  <c:v>3.2709999999999999</c:v>
                </c:pt>
                <c:pt idx="1">
                  <c:v>3.5166466000000001</c:v>
                </c:pt>
                <c:pt idx="2">
                  <c:v>3.8021843</c:v>
                </c:pt>
                <c:pt idx="3">
                  <c:v>4.1381889999999997</c:v>
                </c:pt>
                <c:pt idx="4">
                  <c:v>4.5393366999999998</c:v>
                </c:pt>
                <c:pt idx="5">
                  <c:v>5.0266055999999999</c:v>
                </c:pt>
                <c:pt idx="6">
                  <c:v>5.6310650000000004</c:v>
                </c:pt>
                <c:pt idx="7">
                  <c:v>6.4007699999999996</c:v>
                </c:pt>
                <c:pt idx="8">
                  <c:v>7.414212</c:v>
                </c:pt>
                <c:pt idx="9">
                  <c:v>8.8089429999999993</c:v>
                </c:pt>
                <c:pt idx="10">
                  <c:v>10.85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20-CA47-A754-15572ACCC8D9}"/>
            </c:ext>
          </c:extLst>
        </c:ser>
        <c:ser>
          <c:idx val="1"/>
          <c:order val="1"/>
          <c:tx>
            <c:strRef>
              <c:f>parity_curce!$N$4</c:f>
              <c:strCache>
                <c:ptCount val="1"/>
                <c:pt idx="0">
                  <c:v>Predicted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parity_curce!$O$2:$Y$2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parity_curce!$O$4:$Y$4</c:f>
              <c:numCache>
                <c:formatCode>General</c:formatCode>
                <c:ptCount val="11"/>
                <c:pt idx="0">
                  <c:v>3.2268560000000002</c:v>
                </c:pt>
                <c:pt idx="1">
                  <c:v>3.2331075999999999</c:v>
                </c:pt>
                <c:pt idx="2">
                  <c:v>3.6565585</c:v>
                </c:pt>
                <c:pt idx="3">
                  <c:v>3.7887485000000001</c:v>
                </c:pt>
                <c:pt idx="4">
                  <c:v>3.9901241999999999</c:v>
                </c:pt>
                <c:pt idx="5">
                  <c:v>4.4006129999999999</c:v>
                </c:pt>
                <c:pt idx="6">
                  <c:v>5.3087249999999999</c:v>
                </c:pt>
                <c:pt idx="7">
                  <c:v>6.0012654999999997</c:v>
                </c:pt>
                <c:pt idx="8">
                  <c:v>6.8462040000000002</c:v>
                </c:pt>
                <c:pt idx="9">
                  <c:v>8.3207129999999996</c:v>
                </c:pt>
                <c:pt idx="10">
                  <c:v>10.694718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20-CA47-A754-15572ACCC8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4921791"/>
        <c:axId val="1014742415"/>
      </c:lineChart>
      <c:catAx>
        <c:axId val="10149217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Molar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1014742415"/>
        <c:crosses val="autoZero"/>
        <c:auto val="1"/>
        <c:lblAlgn val="ctr"/>
        <c:lblOffset val="100"/>
        <c:noMultiLvlLbl val="0"/>
      </c:catAx>
      <c:valAx>
        <c:axId val="1014742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1014921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 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parity_curce!$A$7</c:f>
              <c:strCache>
                <c:ptCount val="1"/>
                <c:pt idx="0">
                  <c:v>TRUE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parity_curce!$B$6:$L$6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parity_curce!$B$7:$L$7</c:f>
              <c:numCache>
                <c:formatCode>General</c:formatCode>
                <c:ptCount val="11"/>
                <c:pt idx="0">
                  <c:v>132.86000000000001</c:v>
                </c:pt>
                <c:pt idx="1">
                  <c:v>112.39761</c:v>
                </c:pt>
                <c:pt idx="2">
                  <c:v>93.645430000000005</c:v>
                </c:pt>
                <c:pt idx="3">
                  <c:v>76.603454999999997</c:v>
                </c:pt>
                <c:pt idx="4">
                  <c:v>61.271680000000003</c:v>
                </c:pt>
                <c:pt idx="5">
                  <c:v>47.650105000000003</c:v>
                </c:pt>
                <c:pt idx="6">
                  <c:v>35.73874</c:v>
                </c:pt>
                <c:pt idx="7">
                  <c:v>25.537572999999998</c:v>
                </c:pt>
                <c:pt idx="8">
                  <c:v>17.046612</c:v>
                </c:pt>
                <c:pt idx="9">
                  <c:v>10.265853999999999</c:v>
                </c:pt>
                <c:pt idx="10">
                  <c:v>5.1952999999999996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C1-2643-B3C5-DFF4B15C64E2}"/>
            </c:ext>
          </c:extLst>
        </c:ser>
        <c:ser>
          <c:idx val="1"/>
          <c:order val="1"/>
          <c:tx>
            <c:strRef>
              <c:f>parity_curce!$A$8</c:f>
              <c:strCache>
                <c:ptCount val="1"/>
                <c:pt idx="0">
                  <c:v>Predicted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parity_curce!$B$6:$L$6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parity_curce!$B$8:$L$8</c:f>
              <c:numCache>
                <c:formatCode>General</c:formatCode>
                <c:ptCount val="11"/>
                <c:pt idx="0">
                  <c:v>101.83861</c:v>
                </c:pt>
                <c:pt idx="1">
                  <c:v>80.524289999999993</c:v>
                </c:pt>
                <c:pt idx="2">
                  <c:v>70.760599999999997</c:v>
                </c:pt>
                <c:pt idx="3">
                  <c:v>58.265132999999999</c:v>
                </c:pt>
                <c:pt idx="4">
                  <c:v>55.912193000000002</c:v>
                </c:pt>
                <c:pt idx="5">
                  <c:v>52.488590000000002</c:v>
                </c:pt>
                <c:pt idx="6">
                  <c:v>51.132323999999997</c:v>
                </c:pt>
                <c:pt idx="7">
                  <c:v>47.857857000000003</c:v>
                </c:pt>
                <c:pt idx="8">
                  <c:v>57.105305000000001</c:v>
                </c:pt>
                <c:pt idx="9">
                  <c:v>46.710377000000001</c:v>
                </c:pt>
                <c:pt idx="10">
                  <c:v>44.403137000000001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C1-2643-B3C5-DFF4B15C64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4721375"/>
        <c:axId val="1014139391"/>
      </c:lineChart>
      <c:catAx>
        <c:axId val="10147213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Molar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1014139391"/>
        <c:crosses val="autoZero"/>
        <c:auto val="1"/>
        <c:lblAlgn val="ctr"/>
        <c:lblOffset val="100"/>
        <c:noMultiLvlLbl val="0"/>
      </c:catAx>
      <c:valAx>
        <c:axId val="1014139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1014721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D 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parity_curce!$N$7</c:f>
              <c:strCache>
                <c:ptCount val="1"/>
                <c:pt idx="0">
                  <c:v>TRUE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parity_curce!$O$6:$Y$6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parity_curce!$O$7:$Y$7</c:f>
              <c:numCache>
                <c:formatCode>General</c:formatCode>
                <c:ptCount val="11"/>
                <c:pt idx="0">
                  <c:v>10.85</c:v>
                </c:pt>
                <c:pt idx="1">
                  <c:v>11.304812999999999</c:v>
                </c:pt>
                <c:pt idx="2">
                  <c:v>11.7918825</c:v>
                </c:pt>
                <c:pt idx="3">
                  <c:v>12.314587</c:v>
                </c:pt>
                <c:pt idx="4">
                  <c:v>12.876785</c:v>
                </c:pt>
                <c:pt idx="5">
                  <c:v>13.482912000000001</c:v>
                </c:pt>
                <c:pt idx="6">
                  <c:v>14.138076</c:v>
                </c:pt>
                <c:pt idx="7">
                  <c:v>14.848203</c:v>
                </c:pt>
                <c:pt idx="8">
                  <c:v>15.620202000000001</c:v>
                </c:pt>
                <c:pt idx="9">
                  <c:v>16.46218</c:v>
                </c:pt>
                <c:pt idx="10">
                  <c:v>17.383700000000001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EB-7A49-BE55-C0AE40D0FA9F}"/>
            </c:ext>
          </c:extLst>
        </c:ser>
        <c:ser>
          <c:idx val="1"/>
          <c:order val="1"/>
          <c:tx>
            <c:strRef>
              <c:f>parity_curce!$N$8</c:f>
              <c:strCache>
                <c:ptCount val="1"/>
                <c:pt idx="0">
                  <c:v>Predicted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parity_curce!$O$6:$Y$6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parity_curce!$O$8:$Y$8</c:f>
              <c:numCache>
                <c:formatCode>General</c:formatCode>
                <c:ptCount val="11"/>
                <c:pt idx="0">
                  <c:v>10.152854</c:v>
                </c:pt>
                <c:pt idx="1">
                  <c:v>11.8552885</c:v>
                </c:pt>
                <c:pt idx="2">
                  <c:v>10.688164</c:v>
                </c:pt>
                <c:pt idx="3">
                  <c:v>13.515181</c:v>
                </c:pt>
                <c:pt idx="4">
                  <c:v>14.291598</c:v>
                </c:pt>
                <c:pt idx="5">
                  <c:v>13.095618</c:v>
                </c:pt>
                <c:pt idx="6">
                  <c:v>12.451362</c:v>
                </c:pt>
                <c:pt idx="7">
                  <c:v>16.418676000000001</c:v>
                </c:pt>
                <c:pt idx="8">
                  <c:v>11.048602000000001</c:v>
                </c:pt>
                <c:pt idx="9">
                  <c:v>11.72096</c:v>
                </c:pt>
                <c:pt idx="10">
                  <c:v>14.604419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EB-7A49-BE55-C0AE40D0FA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4874607"/>
        <c:axId val="1014876319"/>
      </c:lineChart>
      <c:catAx>
        <c:axId val="10148746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Molar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1014876319"/>
        <c:crosses val="autoZero"/>
        <c:auto val="1"/>
        <c:lblAlgn val="ctr"/>
        <c:lblOffset val="100"/>
        <c:noMultiLvlLbl val="0"/>
      </c:catAx>
      <c:valAx>
        <c:axId val="1014876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1014874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C8008-16E5-2E4E-9845-B6421B5A74A1}" type="datetimeFigureOut">
              <a:rPr lang="en-JP" smtClean="0"/>
              <a:t>2025/04/01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23789-127C-424A-A8CF-A96D6F73AF3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40760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54557-C7F1-0A4D-AF7A-98A9035B2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E095D5-ADD0-0629-E643-6B9966EB54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95EF0D-CF26-21DC-254D-AC18AC340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6BE20-B584-FABA-8E94-C0285BA381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AB226-4F51-6242-A1B5-F1F1D4F6C8E3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0761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4DA3-9F8F-D993-2EA9-0561214A3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F6FC2-4EFE-BCAE-C5BB-7B1F316D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EB1AD-C56A-8513-DD06-A63EEB1B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60-7B69-1542-A633-B0616BE28752}" type="datetimeFigureOut">
              <a:rPr lang="en-JP" smtClean="0"/>
              <a:t>2025/04/01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2F30E-AA60-A130-63F4-ACBD03D6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902AF-33BE-3DCC-EA38-7F00569B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EB36-9EAC-D946-89F9-2A508D0A0E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0413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EB72-B456-5BF4-C21C-71D0F275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C81EC-2330-09C1-B36A-77C38808E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AAEEE-6250-C497-8CF6-EE9BFBB7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60-7B69-1542-A633-B0616BE28752}" type="datetimeFigureOut">
              <a:rPr lang="en-JP" smtClean="0"/>
              <a:t>2025/04/01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53CF8-4C9E-F0E3-FE4F-E2F9A504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C371B-5E95-37D6-FA66-013C8083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EB36-9EAC-D946-89F9-2A508D0A0E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712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50FD9-F52A-842C-F1BB-DBD650E1A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4B6EB-C656-A3BD-A0B1-5F3BDD7F4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37FE2-1ED3-FCAD-3787-55F0EDF4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60-7B69-1542-A633-B0616BE28752}" type="datetimeFigureOut">
              <a:rPr lang="en-JP" smtClean="0"/>
              <a:t>2025/04/01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EB77C-B469-993E-7A3E-6B43D5F8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1BB70-B771-C26F-1A5C-D4E039C9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EB36-9EAC-D946-89F9-2A508D0A0E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0384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B948-464C-8135-3685-93C61973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4EDF-AD6E-B890-29EA-C493A907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A19B0-27B4-EBCA-12EF-B6AEE529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60-7B69-1542-A633-B0616BE28752}" type="datetimeFigureOut">
              <a:rPr lang="en-JP" smtClean="0"/>
              <a:t>2025/04/01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69138-6E11-3D70-0BD6-F9CFB1A4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55221-D59A-1CF9-8CB0-EC33C75A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EB36-9EAC-D946-89F9-2A508D0A0E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618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5E1B-8694-4E6B-4843-0320303C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49467-1433-8691-F7FA-9B76AC121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8CAF1-8B62-B43C-9583-9F0AF27A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60-7B69-1542-A633-B0616BE28752}" type="datetimeFigureOut">
              <a:rPr lang="en-JP" smtClean="0"/>
              <a:t>2025/04/01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23DDC-BA4C-BFC0-BA97-F68703EC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12EDE-53EB-27F6-91C3-D0652414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EB36-9EAC-D946-89F9-2A508D0A0E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6449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BCA2-F48C-EA4B-0822-900714B8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ABE8-C8FA-C7C2-87B5-BC9155227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D98EE-54FA-AAF7-A424-90998C7F5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282E9-5717-1071-DC54-D71A6FBA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60-7B69-1542-A633-B0616BE28752}" type="datetimeFigureOut">
              <a:rPr lang="en-JP" smtClean="0"/>
              <a:t>2025/04/01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57DCD-AF1D-6A6D-2E59-C9ADA5C9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D2EAB-6BA5-12C7-262A-0858842E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EB36-9EAC-D946-89F9-2A508D0A0E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5117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E731-18A0-D1E5-27C3-B3C3AC5FE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B2F0E-6A8D-6A54-5014-A695849C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3B186-10C2-F857-7379-F59FD0EBD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F3BC0-422B-725E-D7AD-18371507B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3C3EE-35F1-41C2-D250-26D6E7BBE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96723-62EA-2B1D-D9E6-DAD4DD0A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60-7B69-1542-A633-B0616BE28752}" type="datetimeFigureOut">
              <a:rPr lang="en-JP" smtClean="0"/>
              <a:t>2025/04/01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B32D3-CB0B-76F3-1323-33AA5A12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CF58F-31BA-C79D-33CD-80A5C6D9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EB36-9EAC-D946-89F9-2A508D0A0E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3546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33CE-B656-5186-7CBA-B6E72F04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BF479-167F-43E7-63B4-8973A7FB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60-7B69-1542-A633-B0616BE28752}" type="datetimeFigureOut">
              <a:rPr lang="en-JP" smtClean="0"/>
              <a:t>2025/04/01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92FA8-2E94-40A2-AF8B-5C87E4FF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02F2A-6D36-BEEB-0874-1D151297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EB36-9EAC-D946-89F9-2A508D0A0E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767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8E104C-F74F-7EA3-13D5-6C94ED0C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60-7B69-1542-A633-B0616BE28752}" type="datetimeFigureOut">
              <a:rPr lang="en-JP" smtClean="0"/>
              <a:t>2025/04/01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9EAFB-9A14-236D-C1A6-555FA4FC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96514-09B5-C67E-8068-0D64EED1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EB36-9EAC-D946-89F9-2A508D0A0E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2562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CBD1-88FB-95ED-FD95-26CD9506E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D533-8643-0608-70D4-711642738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0F2F3-3563-7122-3981-7382C67BC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09EB0-43ED-3AAC-6FD4-38E403AD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60-7B69-1542-A633-B0616BE28752}" type="datetimeFigureOut">
              <a:rPr lang="en-JP" smtClean="0"/>
              <a:t>2025/04/01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1CA40-7165-28A2-9F14-9C37BF8C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FC877-556C-50A1-56B6-4466F0C5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EB36-9EAC-D946-89F9-2A508D0A0E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0607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1586-11BE-AF71-5B5F-5173740D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6BF7E-7D32-B650-AEF2-C42D90238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170B9-2DEB-CE87-690E-B79758EF1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EC7C7-EFAF-AEDC-0576-39AA49FD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60-7B69-1542-A633-B0616BE28752}" type="datetimeFigureOut">
              <a:rPr lang="en-JP" smtClean="0"/>
              <a:t>2025/04/01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AD2CE-F285-C89B-1302-72DE47B2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6486B-E6E4-7FF9-4750-1D1EDB45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EB36-9EAC-D946-89F9-2A508D0A0E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637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8D87F-F0AA-5B63-259C-9197D0F9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3D133-85DB-9EC3-3166-4B2C2C765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12EA-CA17-121F-E329-4591BA5B4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428560-7B69-1542-A633-B0616BE28752}" type="datetimeFigureOut">
              <a:rPr lang="en-JP" smtClean="0"/>
              <a:t>2025/04/01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839F8-0598-A6A7-DEB4-468FD02B9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4C978-5B5D-202F-461E-5B2A265E1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3FEB36-9EAC-D946-89F9-2A508D0A0E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2122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39B445-D03F-FEF5-D55D-E6F690DFA881}"/>
              </a:ext>
            </a:extLst>
          </p:cNvPr>
          <p:cNvSpPr txBox="1"/>
          <p:nvPr/>
        </p:nvSpPr>
        <p:spPr>
          <a:xfrm>
            <a:off x="297164" y="90747"/>
            <a:ext cx="10185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b="1" dirty="0"/>
              <a:t>Training dataset for Molecular Descriptor-based model (AlvaDesc) [XR0]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942CE0C-9CCB-096F-B820-4E8894BF568C}"/>
              </a:ext>
            </a:extLst>
          </p:cNvPr>
          <p:cNvSpPr/>
          <p:nvPr/>
        </p:nvSpPr>
        <p:spPr>
          <a:xfrm rot="16200000">
            <a:off x="3577531" y="-1140813"/>
            <a:ext cx="369334" cy="5453482"/>
          </a:xfrm>
          <a:prstGeom prst="rightBrace">
            <a:avLst>
              <a:gd name="adj1" fmla="val 8333"/>
              <a:gd name="adj2" fmla="val 47481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45545-BC4F-0C0C-CCA0-6368C50F4CB1}"/>
              </a:ext>
            </a:extLst>
          </p:cNvPr>
          <p:cNvSpPr txBox="1"/>
          <p:nvPr/>
        </p:nvSpPr>
        <p:spPr>
          <a:xfrm>
            <a:off x="848168" y="1038811"/>
            <a:ext cx="230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b="1" dirty="0"/>
              <a:t>Mixed-SMILES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4B627F-CC68-EE26-D636-C287846971B2}"/>
              </a:ext>
            </a:extLst>
          </p:cNvPr>
          <p:cNvSpPr txBox="1"/>
          <p:nvPr/>
        </p:nvSpPr>
        <p:spPr>
          <a:xfrm>
            <a:off x="4035714" y="1038811"/>
            <a:ext cx="43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b="1" dirty="0"/>
              <a:t>Average alvadesc descriptors (6000+)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BAB4ABD-CCC7-D394-214F-DF902362DB0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3150823" y="1223477"/>
            <a:ext cx="88489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862BA79-9BAB-5254-B7C6-CFBA06F5D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339" y="1894542"/>
            <a:ext cx="9298236" cy="465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342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CDEA8E-CADB-1F29-EE24-E9A101EB4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62" y="609160"/>
            <a:ext cx="3562175" cy="28198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EBFA3D-3DAF-DEA8-08E7-CC7E168A4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406" y="535267"/>
            <a:ext cx="3748866" cy="2967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B2B79A-1D72-8A3B-95BB-B2B0CC52D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63" y="3645946"/>
            <a:ext cx="3608572" cy="2819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8A55CD-54EF-7067-7F95-70321BE42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930" y="3572053"/>
            <a:ext cx="3748866" cy="29676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78D468-4CD1-B89D-1D9B-543E6FC452AE}"/>
              </a:ext>
            </a:extLst>
          </p:cNvPr>
          <p:cNvSpPr txBox="1"/>
          <p:nvPr/>
        </p:nvSpPr>
        <p:spPr>
          <a:xfrm>
            <a:off x="4538725" y="1781210"/>
            <a:ext cx="325915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Menlo" panose="020B0609030804020204" pitchFamily="49" charset="0"/>
              </a:rPr>
              <a:t>BetaT</a:t>
            </a:r>
            <a:r>
              <a:rPr lang="en-US" b="0" i="0" dirty="0"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RMSE: 0.068</a:t>
            </a: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 R² Score: -7.67</a:t>
            </a: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----------------</a:t>
            </a:r>
          </a:p>
          <a:p>
            <a:r>
              <a:rPr lang="en-US" b="0" i="0" dirty="0" err="1">
                <a:effectLst/>
                <a:latin typeface="Menlo" panose="020B0609030804020204" pitchFamily="49" charset="0"/>
              </a:rPr>
              <a:t>GammaT</a:t>
            </a:r>
            <a:r>
              <a:rPr lang="en-US" b="0" i="0" dirty="0"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RMSE: 0.201 </a:t>
            </a: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R² Score: -0.231 </a:t>
            </a: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----------------</a:t>
            </a:r>
          </a:p>
          <a:p>
            <a:r>
              <a:rPr lang="en-US" b="0" i="0" dirty="0" err="1">
                <a:effectLst/>
                <a:latin typeface="Menlo" panose="020B0609030804020204" pitchFamily="49" charset="0"/>
              </a:rPr>
              <a:t>BetaV</a:t>
            </a:r>
            <a:r>
              <a:rPr lang="en-US" b="0" i="0" dirty="0"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RMSE: 0.0243</a:t>
            </a: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R² Score: 0.0 </a:t>
            </a: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----------------</a:t>
            </a:r>
          </a:p>
          <a:p>
            <a:r>
              <a:rPr lang="en-US" b="0" i="0" dirty="0" err="1">
                <a:effectLst/>
                <a:latin typeface="Menlo" panose="020B0609030804020204" pitchFamily="49" charset="0"/>
              </a:rPr>
              <a:t>GammaV</a:t>
            </a:r>
            <a:r>
              <a:rPr lang="en-US" b="0" i="0" dirty="0"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RMSE: 0.109</a:t>
            </a: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R² Score: -2.05</a:t>
            </a:r>
          </a:p>
          <a:p>
            <a:r>
              <a:rPr lang="en-US" b="0" i="0" dirty="0">
                <a:effectLst/>
                <a:latin typeface="Menlo" panose="020B0609030804020204" pitchFamily="49" charset="0"/>
              </a:rPr>
              <a:t>----------------</a:t>
            </a:r>
            <a:endParaRPr lang="en-JP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E01A7-9BEC-2740-A813-B3246CFAE27E}"/>
              </a:ext>
            </a:extLst>
          </p:cNvPr>
          <p:cNvSpPr txBox="1"/>
          <p:nvPr/>
        </p:nvSpPr>
        <p:spPr>
          <a:xfrm>
            <a:off x="3411981" y="29255"/>
            <a:ext cx="5175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r>
              <a:rPr lang="en-JP" sz="2800" b="1" dirty="0"/>
              <a:t>veraged descriptor-based NN</a:t>
            </a:r>
          </a:p>
        </p:txBody>
      </p:sp>
    </p:spTree>
    <p:extLst>
      <p:ext uri="{BB962C8B-B14F-4D97-AF65-F5344CB8AC3E}">
        <p14:creationId xmlns:p14="http://schemas.microsoft.com/office/powerpoint/2010/main" val="305407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625DE-FE4D-20E0-5DD4-B714783C5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CEB5FF-C45A-6A34-CB4F-847D73B1B00D}"/>
              </a:ext>
            </a:extLst>
          </p:cNvPr>
          <p:cNvSpPr/>
          <p:nvPr/>
        </p:nvSpPr>
        <p:spPr>
          <a:xfrm>
            <a:off x="7879659" y="1434194"/>
            <a:ext cx="2268638" cy="34502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2000" b="1" u="sng" dirty="0">
                <a:solidFill>
                  <a:schemeClr val="tx1"/>
                </a:solidFill>
              </a:rPr>
              <a:t>Final prediction NN</a:t>
            </a:r>
          </a:p>
          <a:p>
            <a:pPr algn="ctr"/>
            <a:endParaRPr lang="en-JP" sz="2000" b="1" dirty="0">
              <a:solidFill>
                <a:schemeClr val="tx1"/>
              </a:solidFill>
            </a:endParaRPr>
          </a:p>
          <a:p>
            <a:pPr algn="ctr"/>
            <a:r>
              <a:rPr lang="en-JP" sz="2000" b="1" dirty="0">
                <a:solidFill>
                  <a:schemeClr val="tx1"/>
                </a:solidFill>
              </a:rPr>
              <a:t>Deep layer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2F3802-3223-67B4-5362-5EE6A9B5F076}"/>
              </a:ext>
            </a:extLst>
          </p:cNvPr>
          <p:cNvSpPr/>
          <p:nvPr/>
        </p:nvSpPr>
        <p:spPr>
          <a:xfrm>
            <a:off x="5359682" y="2102684"/>
            <a:ext cx="2107556" cy="21075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SUM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0E57E6-B154-9958-67AE-4836B7E828DC}"/>
              </a:ext>
            </a:extLst>
          </p:cNvPr>
          <p:cNvCxnSpPr>
            <a:cxnSpLocks/>
          </p:cNvCxnSpPr>
          <p:nvPr/>
        </p:nvCxnSpPr>
        <p:spPr>
          <a:xfrm>
            <a:off x="1388125" y="2434378"/>
            <a:ext cx="180696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5F5846-6A66-8B18-FB74-7CD61DBC0834}"/>
              </a:ext>
            </a:extLst>
          </p:cNvPr>
          <p:cNvCxnSpPr>
            <a:cxnSpLocks/>
          </p:cNvCxnSpPr>
          <p:nvPr/>
        </p:nvCxnSpPr>
        <p:spPr>
          <a:xfrm>
            <a:off x="1388125" y="3879736"/>
            <a:ext cx="180696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5D0B27-98FE-5673-0442-308026796FAB}"/>
              </a:ext>
            </a:extLst>
          </p:cNvPr>
          <p:cNvCxnSpPr>
            <a:cxnSpLocks/>
            <a:stCxn id="32" idx="3"/>
            <a:endCxn id="10" idx="2"/>
          </p:cNvCxnSpPr>
          <p:nvPr/>
        </p:nvCxnSpPr>
        <p:spPr>
          <a:xfrm flipV="1">
            <a:off x="4503703" y="3156462"/>
            <a:ext cx="855979" cy="28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16B003-99AD-4BFE-FFCF-65E494807892}"/>
              </a:ext>
            </a:extLst>
          </p:cNvPr>
          <p:cNvCxnSpPr>
            <a:cxnSpLocks/>
            <a:stCxn id="10" idx="6"/>
            <a:endCxn id="8" idx="1"/>
          </p:cNvCxnSpPr>
          <p:nvPr/>
        </p:nvCxnSpPr>
        <p:spPr>
          <a:xfrm>
            <a:off x="7467238" y="3156462"/>
            <a:ext cx="412421" cy="28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18857F-4339-48F2-9288-4EBA27A252FD}"/>
              </a:ext>
            </a:extLst>
          </p:cNvPr>
          <p:cNvCxnSpPr>
            <a:cxnSpLocks/>
          </p:cNvCxnSpPr>
          <p:nvPr/>
        </p:nvCxnSpPr>
        <p:spPr>
          <a:xfrm>
            <a:off x="10148297" y="3143528"/>
            <a:ext cx="61512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0C14DB-22E2-726D-0ECE-A5E830D25708}"/>
              </a:ext>
            </a:extLst>
          </p:cNvPr>
          <p:cNvSpPr txBox="1"/>
          <p:nvPr/>
        </p:nvSpPr>
        <p:spPr>
          <a:xfrm>
            <a:off x="131706" y="1884269"/>
            <a:ext cx="1056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2000" b="1" dirty="0"/>
              <a:t>SMILES</a:t>
            </a:r>
          </a:p>
          <a:p>
            <a:pPr algn="ctr"/>
            <a:r>
              <a:rPr lang="en-JP" sz="2000" b="1" dirty="0"/>
              <a:t>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5DCD38-241F-793A-5313-30914B18FD47}"/>
              </a:ext>
            </a:extLst>
          </p:cNvPr>
          <p:cNvSpPr txBox="1"/>
          <p:nvPr/>
        </p:nvSpPr>
        <p:spPr>
          <a:xfrm>
            <a:off x="10804815" y="2556297"/>
            <a:ext cx="12770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000" b="1" dirty="0"/>
              <a:t>BetaT, </a:t>
            </a:r>
          </a:p>
          <a:p>
            <a:r>
              <a:rPr lang="en-JP" sz="2000" b="1" dirty="0"/>
              <a:t>GammaT,</a:t>
            </a:r>
          </a:p>
          <a:p>
            <a:r>
              <a:rPr lang="en-JP" sz="2000" b="1" dirty="0"/>
              <a:t>BetaV, </a:t>
            </a:r>
          </a:p>
          <a:p>
            <a:r>
              <a:rPr lang="en-JP" sz="2000" b="1" dirty="0"/>
              <a:t>GammaV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C2B89D-8D4C-4B6F-3E18-FC6C7D44242B}"/>
              </a:ext>
            </a:extLst>
          </p:cNvPr>
          <p:cNvSpPr/>
          <p:nvPr/>
        </p:nvSpPr>
        <p:spPr>
          <a:xfrm>
            <a:off x="8792745" y="3879736"/>
            <a:ext cx="185678" cy="8681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20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E859C6-8661-C26A-83AF-E46FC26D8F54}"/>
              </a:ext>
            </a:extLst>
          </p:cNvPr>
          <p:cNvSpPr/>
          <p:nvPr/>
        </p:nvSpPr>
        <p:spPr>
          <a:xfrm>
            <a:off x="9071319" y="3969922"/>
            <a:ext cx="147813" cy="69107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200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67A9CF-CE91-7EE0-0353-23AF4F94E274}"/>
              </a:ext>
            </a:extLst>
          </p:cNvPr>
          <p:cNvSpPr/>
          <p:nvPr/>
        </p:nvSpPr>
        <p:spPr>
          <a:xfrm>
            <a:off x="9312028" y="4112309"/>
            <a:ext cx="147813" cy="37125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200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5EE78E-527F-FB6C-CAAE-B7089E2CDFAA}"/>
              </a:ext>
            </a:extLst>
          </p:cNvPr>
          <p:cNvSpPr txBox="1"/>
          <p:nvPr/>
        </p:nvSpPr>
        <p:spPr>
          <a:xfrm>
            <a:off x="3172993" y="106678"/>
            <a:ext cx="6490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3200" b="1" dirty="0"/>
              <a:t>Deep set neural network (Pytorch)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8FA420-5F52-69F3-AD35-E6AC4CBCD7D8}"/>
              </a:ext>
            </a:extLst>
          </p:cNvPr>
          <p:cNvSpPr/>
          <p:nvPr/>
        </p:nvSpPr>
        <p:spPr>
          <a:xfrm>
            <a:off x="3184190" y="1434194"/>
            <a:ext cx="1319513" cy="3450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tx1"/>
                </a:solidFill>
              </a:rPr>
              <a:t>C</a:t>
            </a:r>
            <a:r>
              <a:rPr lang="en-JP" sz="2000" b="1" u="sng" dirty="0">
                <a:solidFill>
                  <a:schemeClr val="tx1"/>
                </a:solidFill>
              </a:rPr>
              <a:t>hem</a:t>
            </a:r>
          </a:p>
          <a:p>
            <a:pPr algn="ctr"/>
            <a:r>
              <a:rPr lang="en-JP" sz="2000" b="1" u="sng" dirty="0">
                <a:solidFill>
                  <a:schemeClr val="tx1"/>
                </a:solidFill>
              </a:rPr>
              <a:t>Berta</a:t>
            </a:r>
            <a:endParaRPr lang="en-JP" sz="20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B5DCB-DCE9-4207-FEAB-1B14D03956AF}"/>
              </a:ext>
            </a:extLst>
          </p:cNvPr>
          <p:cNvSpPr txBox="1"/>
          <p:nvPr/>
        </p:nvSpPr>
        <p:spPr>
          <a:xfrm>
            <a:off x="131706" y="3404423"/>
            <a:ext cx="1056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2000" b="1" dirty="0"/>
              <a:t>SMILES</a:t>
            </a:r>
          </a:p>
          <a:p>
            <a:pPr algn="ctr"/>
            <a:r>
              <a:rPr lang="en-JP" sz="2000" b="1" dirty="0"/>
              <a:t>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A85B50-EF5E-C7D2-CE67-5FCBC6AF04E4}"/>
              </a:ext>
            </a:extLst>
          </p:cNvPr>
          <p:cNvSpPr/>
          <p:nvPr/>
        </p:nvSpPr>
        <p:spPr>
          <a:xfrm>
            <a:off x="2474901" y="898173"/>
            <a:ext cx="7905927" cy="453894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DEED49-E645-5AA3-B29A-C6BF8D314D9D}"/>
              </a:ext>
            </a:extLst>
          </p:cNvPr>
          <p:cNvSpPr/>
          <p:nvPr/>
        </p:nvSpPr>
        <p:spPr>
          <a:xfrm>
            <a:off x="2951659" y="1221867"/>
            <a:ext cx="398022" cy="39802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2400" b="1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E53D56-2690-9C44-840C-EE0376528CC1}"/>
              </a:ext>
            </a:extLst>
          </p:cNvPr>
          <p:cNvSpPr/>
          <p:nvPr/>
        </p:nvSpPr>
        <p:spPr>
          <a:xfrm>
            <a:off x="7688299" y="1232341"/>
            <a:ext cx="398022" cy="39802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2400" b="1" dirty="0"/>
              <a:t>2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6F38ED-240D-63D5-0D09-95AF488F7441}"/>
              </a:ext>
            </a:extLst>
          </p:cNvPr>
          <p:cNvGrpSpPr/>
          <p:nvPr/>
        </p:nvGrpSpPr>
        <p:grpSpPr>
          <a:xfrm>
            <a:off x="2517868" y="5789946"/>
            <a:ext cx="3003170" cy="461665"/>
            <a:chOff x="2539486" y="5789946"/>
            <a:chExt cx="3003170" cy="4616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9F570E-6395-1A38-AE1A-38DC9176CCB9}"/>
                </a:ext>
              </a:extLst>
            </p:cNvPr>
            <p:cNvSpPr txBox="1"/>
            <p:nvPr/>
          </p:nvSpPr>
          <p:spPr>
            <a:xfrm>
              <a:off x="2539486" y="5789946"/>
              <a:ext cx="2608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2400" b="1" dirty="0"/>
                <a:t>Step 1: Tune only 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00175B0-67CF-5341-CC5D-6D08584726A9}"/>
                </a:ext>
              </a:extLst>
            </p:cNvPr>
            <p:cNvSpPr/>
            <p:nvPr/>
          </p:nvSpPr>
          <p:spPr>
            <a:xfrm>
              <a:off x="5144634" y="5827133"/>
              <a:ext cx="398022" cy="39802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P" sz="2400" b="1" dirty="0"/>
                <a:t>2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5489C1-B131-E98B-43E2-05BE5D72B3E1}"/>
              </a:ext>
            </a:extLst>
          </p:cNvPr>
          <p:cNvGrpSpPr/>
          <p:nvPr/>
        </p:nvGrpSpPr>
        <p:grpSpPr>
          <a:xfrm>
            <a:off x="6413460" y="5789663"/>
            <a:ext cx="4125833" cy="483096"/>
            <a:chOff x="7035615" y="5797181"/>
            <a:chExt cx="4125833" cy="4830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14F128-171C-1BF8-D0AE-76ACCCE1AC5A}"/>
                </a:ext>
              </a:extLst>
            </p:cNvPr>
            <p:cNvSpPr txBox="1"/>
            <p:nvPr/>
          </p:nvSpPr>
          <p:spPr>
            <a:xfrm>
              <a:off x="7035615" y="5797181"/>
              <a:ext cx="2964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2400" b="1" dirty="0"/>
                <a:t>Step 2: Fine-tune all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0DAD06-59DD-CDA9-6417-EDC7DD072C0E}"/>
                </a:ext>
              </a:extLst>
            </p:cNvPr>
            <p:cNvSpPr/>
            <p:nvPr/>
          </p:nvSpPr>
          <p:spPr>
            <a:xfrm>
              <a:off x="10025937" y="5827133"/>
              <a:ext cx="398022" cy="39802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P" sz="2400" b="1" dirty="0"/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90BE1D8-2D80-8E94-45E5-AFC28F650E1E}"/>
                </a:ext>
              </a:extLst>
            </p:cNvPr>
            <p:cNvSpPr/>
            <p:nvPr/>
          </p:nvSpPr>
          <p:spPr>
            <a:xfrm>
              <a:off x="10763426" y="5829170"/>
              <a:ext cx="398022" cy="39802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P" sz="2400" b="1" dirty="0"/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5292AFF-B6BE-4F0B-0444-2B2CF17FE63F}"/>
                </a:ext>
              </a:extLst>
            </p:cNvPr>
            <p:cNvSpPr txBox="1"/>
            <p:nvPr/>
          </p:nvSpPr>
          <p:spPr>
            <a:xfrm>
              <a:off x="10449943" y="5818612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2400" b="1" dirty="0"/>
                <a:t>+</a:t>
              </a:r>
            </a:p>
          </p:txBody>
        </p:sp>
      </p:grpSp>
      <p:sp>
        <p:nvSpPr>
          <p:cNvPr id="43" name="Right Arrow 42">
            <a:extLst>
              <a:ext uri="{FF2B5EF4-FFF2-40B4-BE49-F238E27FC236}">
                <a16:creationId xmlns:a16="http://schemas.microsoft.com/office/drawing/2014/main" id="{0B29C288-50F7-2382-8518-7B37A11C0557}"/>
              </a:ext>
            </a:extLst>
          </p:cNvPr>
          <p:cNvSpPr/>
          <p:nvPr/>
        </p:nvSpPr>
        <p:spPr>
          <a:xfrm>
            <a:off x="5834521" y="5914859"/>
            <a:ext cx="399737" cy="25413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3088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table&#10;&#10;AI-generated content may be incorrect.">
            <a:extLst>
              <a:ext uri="{FF2B5EF4-FFF2-40B4-BE49-F238E27FC236}">
                <a16:creationId xmlns:a16="http://schemas.microsoft.com/office/drawing/2014/main" id="{AA27CF19-D3E6-86C5-FB17-F1FFE8D55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965" y="733316"/>
            <a:ext cx="6771302" cy="576420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895C1E2-744D-C661-631E-5231665C240D}"/>
              </a:ext>
            </a:extLst>
          </p:cNvPr>
          <p:cNvGrpSpPr/>
          <p:nvPr/>
        </p:nvGrpSpPr>
        <p:grpSpPr>
          <a:xfrm>
            <a:off x="269915" y="2444818"/>
            <a:ext cx="2424734" cy="1588168"/>
            <a:chOff x="212163" y="2146435"/>
            <a:chExt cx="2424734" cy="15881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5029B3-C774-5B52-2F9F-A7FE56B44747}"/>
                </a:ext>
              </a:extLst>
            </p:cNvPr>
            <p:cNvSpPr txBox="1"/>
            <p:nvPr/>
          </p:nvSpPr>
          <p:spPr>
            <a:xfrm>
              <a:off x="283480" y="2415279"/>
              <a:ext cx="22821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2000" b="1" dirty="0"/>
                <a:t>Chemical formula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E13324-ED37-46F9-74A5-846673765526}"/>
                </a:ext>
              </a:extLst>
            </p:cNvPr>
            <p:cNvSpPr txBox="1"/>
            <p:nvPr/>
          </p:nvSpPr>
          <p:spPr>
            <a:xfrm>
              <a:off x="578786" y="3130820"/>
              <a:ext cx="1691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2000" b="1" dirty="0"/>
                <a:t>SMILES code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CA2A80D-2A50-4228-E429-42E69CDB870A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1424530" y="2815389"/>
              <a:ext cx="1" cy="3154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3650F7-B496-F2FB-AC88-C5FA1F1B2075}"/>
                </a:ext>
              </a:extLst>
            </p:cNvPr>
            <p:cNvSpPr/>
            <p:nvPr/>
          </p:nvSpPr>
          <p:spPr>
            <a:xfrm>
              <a:off x="212163" y="2146435"/>
              <a:ext cx="2424734" cy="15881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16A7FC-A0B2-52D5-E537-B71C83ED234E}"/>
              </a:ext>
            </a:extLst>
          </p:cNvPr>
          <p:cNvCxnSpPr>
            <a:cxnSpLocks/>
          </p:cNvCxnSpPr>
          <p:nvPr/>
        </p:nvCxnSpPr>
        <p:spPr>
          <a:xfrm flipV="1">
            <a:off x="2358189" y="1088571"/>
            <a:ext cx="863982" cy="109636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8F873E-AF73-2E8B-AAA9-A6137A72CA75}"/>
              </a:ext>
            </a:extLst>
          </p:cNvPr>
          <p:cNvSpPr txBox="1"/>
          <p:nvPr/>
        </p:nvSpPr>
        <p:spPr>
          <a:xfrm>
            <a:off x="341232" y="86627"/>
            <a:ext cx="450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b="1" dirty="0"/>
              <a:t>Training dataset of </a:t>
            </a:r>
            <a:r>
              <a:rPr lang="en-JP" sz="2400" b="1" u="sng" dirty="0"/>
              <a:t>XR0</a:t>
            </a:r>
            <a:r>
              <a:rPr lang="en-JP" sz="2400" b="1" dirty="0"/>
              <a:t> model   </a:t>
            </a:r>
          </a:p>
        </p:txBody>
      </p:sp>
    </p:spTree>
    <p:extLst>
      <p:ext uri="{BB962C8B-B14F-4D97-AF65-F5344CB8AC3E}">
        <p14:creationId xmlns:p14="http://schemas.microsoft.com/office/powerpoint/2010/main" val="1106771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D02DA64-5E59-4CEF-3E4F-D3647C6F834A}"/>
              </a:ext>
            </a:extLst>
          </p:cNvPr>
          <p:cNvGrpSpPr/>
          <p:nvPr/>
        </p:nvGrpSpPr>
        <p:grpSpPr>
          <a:xfrm>
            <a:off x="741944" y="953532"/>
            <a:ext cx="6894783" cy="5745652"/>
            <a:chOff x="1819974" y="703274"/>
            <a:chExt cx="6894783" cy="5745652"/>
          </a:xfrm>
        </p:grpSpPr>
        <p:pic>
          <p:nvPicPr>
            <p:cNvPr id="5" name="Picture 4" descr="A graph of different values&#10;&#10;AI-generated content may be incorrect.">
              <a:extLst>
                <a:ext uri="{FF2B5EF4-FFF2-40B4-BE49-F238E27FC236}">
                  <a16:creationId xmlns:a16="http://schemas.microsoft.com/office/drawing/2014/main" id="{6F3D8F62-A36E-517E-8C18-EA12476AC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9974" y="703274"/>
              <a:ext cx="6894783" cy="5745652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F9D9DCC-32B8-6BA5-95B3-86937A2C681F}"/>
                </a:ext>
              </a:extLst>
            </p:cNvPr>
            <p:cNvSpPr/>
            <p:nvPr/>
          </p:nvSpPr>
          <p:spPr>
            <a:xfrm>
              <a:off x="7709836" y="2608447"/>
              <a:ext cx="211756" cy="21175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CC10523-DB58-88C9-94D9-1005A5344B49}"/>
                </a:ext>
              </a:extLst>
            </p:cNvPr>
            <p:cNvSpPr/>
            <p:nvPr/>
          </p:nvSpPr>
          <p:spPr>
            <a:xfrm>
              <a:off x="7159591" y="2063378"/>
              <a:ext cx="211756" cy="211756"/>
            </a:xfrm>
            <a:prstGeom prst="ellipse">
              <a:avLst/>
            </a:prstGeom>
            <a:noFill/>
            <a:ln w="38100">
              <a:solidFill>
                <a:srgbClr val="0B7B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0CA4E6E-C3F9-AEBA-5C52-5C4D3DD56A88}"/>
              </a:ext>
            </a:extLst>
          </p:cNvPr>
          <p:cNvSpPr txBox="1"/>
          <p:nvPr/>
        </p:nvSpPr>
        <p:spPr>
          <a:xfrm>
            <a:off x="8287351" y="1607419"/>
            <a:ext cx="2840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b="1" dirty="0">
                <a:solidFill>
                  <a:srgbClr val="0B7B3C"/>
                </a:solidFill>
              </a:rPr>
              <a:t>Argon/Neopentane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81D08B-08A4-CDCF-85EB-1A4D4EBD4DD1}"/>
              </a:ext>
            </a:extLst>
          </p:cNvPr>
          <p:cNvSpPr txBox="1"/>
          <p:nvPr/>
        </p:nvSpPr>
        <p:spPr>
          <a:xfrm>
            <a:off x="8287351" y="2733750"/>
            <a:ext cx="219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b="1" dirty="0">
                <a:solidFill>
                  <a:srgbClr val="FF0000"/>
                </a:solidFill>
              </a:rPr>
              <a:t>Argon/Ethanol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79780A-C827-8822-8C0F-E7B8A0C0C24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362299" y="1838252"/>
            <a:ext cx="1925052" cy="53136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F1B48D-B953-6754-9D5D-5D40228E58C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910939" y="2964583"/>
            <a:ext cx="137641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D36C094-6ED4-BD52-A3FB-23C2A296CC18}"/>
              </a:ext>
            </a:extLst>
          </p:cNvPr>
          <p:cNvSpPr txBox="1"/>
          <p:nvPr/>
        </p:nvSpPr>
        <p:spPr>
          <a:xfrm>
            <a:off x="356970" y="150082"/>
            <a:ext cx="7242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b="1" dirty="0"/>
              <a:t>True vs Predicted coeffecient values for XR0 model</a:t>
            </a:r>
          </a:p>
        </p:txBody>
      </p:sp>
    </p:spTree>
    <p:extLst>
      <p:ext uri="{BB962C8B-B14F-4D97-AF65-F5344CB8AC3E}">
        <p14:creationId xmlns:p14="http://schemas.microsoft.com/office/powerpoint/2010/main" val="24364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83EBEFF-6D22-4A2F-7497-7385A86F86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645619"/>
              </p:ext>
            </p:extLst>
          </p:nvPr>
        </p:nvGraphicFramePr>
        <p:xfrm>
          <a:off x="516427" y="174368"/>
          <a:ext cx="4528898" cy="3321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EE31FBE-F070-7089-231E-DC5F1B972D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7286672"/>
              </p:ext>
            </p:extLst>
          </p:nvPr>
        </p:nvGraphicFramePr>
        <p:xfrm>
          <a:off x="7004346" y="174368"/>
          <a:ext cx="4528898" cy="3321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D5611A9-FE84-E750-7659-3EB6A1006E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253978"/>
              </p:ext>
            </p:extLst>
          </p:nvPr>
        </p:nvGraphicFramePr>
        <p:xfrm>
          <a:off x="560923" y="3611744"/>
          <a:ext cx="4528897" cy="3321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0E6066D-0576-F70B-720C-C7DC3D5FD0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254747"/>
              </p:ext>
            </p:extLst>
          </p:nvPr>
        </p:nvGraphicFramePr>
        <p:xfrm>
          <a:off x="6817521" y="3691421"/>
          <a:ext cx="4528897" cy="3242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113130D-DB48-9E0D-9051-70B654729F25}"/>
              </a:ext>
            </a:extLst>
          </p:cNvPr>
          <p:cNvSpPr txBox="1"/>
          <p:nvPr/>
        </p:nvSpPr>
        <p:spPr>
          <a:xfrm>
            <a:off x="4675643" y="125793"/>
            <a:ext cx="2840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b="1" dirty="0">
                <a:solidFill>
                  <a:srgbClr val="0B7B3C"/>
                </a:solidFill>
              </a:rPr>
              <a:t>Argon/Neopentane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85962B-8C87-3AD3-B10D-86785B644E94}"/>
              </a:ext>
            </a:extLst>
          </p:cNvPr>
          <p:cNvSpPr txBox="1"/>
          <p:nvPr/>
        </p:nvSpPr>
        <p:spPr>
          <a:xfrm>
            <a:off x="4911839" y="3380910"/>
            <a:ext cx="219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b="1" dirty="0">
                <a:solidFill>
                  <a:srgbClr val="FF0000"/>
                </a:solidFill>
              </a:rPr>
              <a:t>Argon/Ethanol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E1B0D3-9CD1-4837-153D-FD987DD61AE8}"/>
              </a:ext>
            </a:extLst>
          </p:cNvPr>
          <p:cNvCxnSpPr>
            <a:cxnSpLocks/>
          </p:cNvCxnSpPr>
          <p:nvPr/>
        </p:nvCxnSpPr>
        <p:spPr>
          <a:xfrm>
            <a:off x="516427" y="3611742"/>
            <a:ext cx="4319246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DE375F-E0DE-256B-3392-94E9213A0DCF}"/>
              </a:ext>
            </a:extLst>
          </p:cNvPr>
          <p:cNvCxnSpPr>
            <a:cxnSpLocks/>
          </p:cNvCxnSpPr>
          <p:nvPr/>
        </p:nvCxnSpPr>
        <p:spPr>
          <a:xfrm>
            <a:off x="7102182" y="3611742"/>
            <a:ext cx="4442757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70AB9F2-4555-3422-E90F-90862E23A3AF}"/>
              </a:ext>
            </a:extLst>
          </p:cNvPr>
          <p:cNvSpPr/>
          <p:nvPr/>
        </p:nvSpPr>
        <p:spPr>
          <a:xfrm>
            <a:off x="5265099" y="1084477"/>
            <a:ext cx="1661802" cy="16514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FD4540-17CC-28C8-051E-796F29AE21EF}"/>
              </a:ext>
            </a:extLst>
          </p:cNvPr>
          <p:cNvSpPr txBox="1"/>
          <p:nvPr/>
        </p:nvSpPr>
        <p:spPr>
          <a:xfrm>
            <a:off x="5271064" y="1367766"/>
            <a:ext cx="16618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7030A0"/>
                </a:solidFill>
              </a:rPr>
              <a:t>BetaT=1</a:t>
            </a:r>
          </a:p>
          <a:p>
            <a:r>
              <a:rPr lang="en-JP" dirty="0">
                <a:solidFill>
                  <a:srgbClr val="7030A0"/>
                </a:solidFill>
              </a:rPr>
              <a:t>GammaT=Pred</a:t>
            </a:r>
          </a:p>
          <a:p>
            <a:r>
              <a:rPr lang="en-JP" dirty="0">
                <a:solidFill>
                  <a:srgbClr val="7030A0"/>
                </a:solidFill>
              </a:rPr>
              <a:t>BetaV=1</a:t>
            </a:r>
          </a:p>
          <a:p>
            <a:r>
              <a:rPr lang="en-JP" dirty="0">
                <a:solidFill>
                  <a:srgbClr val="7030A0"/>
                </a:solidFill>
              </a:rPr>
              <a:t>GammaV=1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05936C-F7F9-7110-E997-6D989B2C4A20}"/>
              </a:ext>
            </a:extLst>
          </p:cNvPr>
          <p:cNvCxnSpPr/>
          <p:nvPr/>
        </p:nvCxnSpPr>
        <p:spPr>
          <a:xfrm flipH="1" flipV="1">
            <a:off x="4142342" y="870333"/>
            <a:ext cx="1035586" cy="29745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690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5C8FBC-9E39-8D87-9D6C-3E53AC649A73}"/>
              </a:ext>
            </a:extLst>
          </p:cNvPr>
          <p:cNvSpPr txBox="1"/>
          <p:nvPr/>
        </p:nvSpPr>
        <p:spPr>
          <a:xfrm>
            <a:off x="254605" y="155385"/>
            <a:ext cx="4766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b="1" dirty="0"/>
              <a:t>Training dataset of </a:t>
            </a:r>
            <a:r>
              <a:rPr lang="en-JP" sz="2400" b="1" u="sng" dirty="0"/>
              <a:t>KW0</a:t>
            </a:r>
            <a:r>
              <a:rPr lang="en-JP" sz="2400" b="1" dirty="0"/>
              <a:t> model   </a:t>
            </a:r>
          </a:p>
        </p:txBody>
      </p:sp>
      <p:pic>
        <p:nvPicPr>
          <p:cNvPr id="6" name="Picture 5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342AEE29-7B15-7FAC-C03C-4A701F41A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" y="2806540"/>
            <a:ext cx="12170736" cy="3096953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DA9404FE-F1F1-6C2A-81C9-D7159D51961C}"/>
              </a:ext>
            </a:extLst>
          </p:cNvPr>
          <p:cNvSpPr/>
          <p:nvPr/>
        </p:nvSpPr>
        <p:spPr>
          <a:xfrm rot="16200000">
            <a:off x="253926" y="1912448"/>
            <a:ext cx="582327" cy="1068404"/>
          </a:xfrm>
          <a:prstGeom prst="rightBrace">
            <a:avLst>
              <a:gd name="adj1" fmla="val 8333"/>
              <a:gd name="adj2" fmla="val 47297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CB6B851-7273-E6CF-7827-E5A8054A9F2D}"/>
              </a:ext>
            </a:extLst>
          </p:cNvPr>
          <p:cNvSpPr/>
          <p:nvPr/>
        </p:nvSpPr>
        <p:spPr>
          <a:xfrm rot="16200000">
            <a:off x="3573337" y="-243910"/>
            <a:ext cx="582327" cy="5381119"/>
          </a:xfrm>
          <a:prstGeom prst="rightBrace">
            <a:avLst>
              <a:gd name="adj1" fmla="val 8333"/>
              <a:gd name="adj2" fmla="val 47297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C5FB74D-D3DF-64FD-3967-40D5D3E36FB4}"/>
              </a:ext>
            </a:extLst>
          </p:cNvPr>
          <p:cNvSpPr/>
          <p:nvPr/>
        </p:nvSpPr>
        <p:spPr>
          <a:xfrm rot="16200000">
            <a:off x="9049105" y="-243911"/>
            <a:ext cx="582327" cy="5381119"/>
          </a:xfrm>
          <a:prstGeom prst="rightBrace">
            <a:avLst>
              <a:gd name="adj1" fmla="val 8333"/>
              <a:gd name="adj2" fmla="val 47297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2B8987-1049-8D68-CFF2-59EB00AEA451}"/>
              </a:ext>
            </a:extLst>
          </p:cNvPr>
          <p:cNvSpPr txBox="1"/>
          <p:nvPr/>
        </p:nvSpPr>
        <p:spPr>
          <a:xfrm>
            <a:off x="10886" y="1324021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SMILES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207D3-089C-1957-3ECE-4C9B21D8DF2B}"/>
              </a:ext>
            </a:extLst>
          </p:cNvPr>
          <p:cNvSpPr txBox="1"/>
          <p:nvPr/>
        </p:nvSpPr>
        <p:spPr>
          <a:xfrm>
            <a:off x="2232194" y="1330073"/>
            <a:ext cx="366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T Red (Molar ratio [X1:X2] (0 to 1))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8E4D0-213B-29AB-21B4-BB09FC5B2237}"/>
              </a:ext>
            </a:extLst>
          </p:cNvPr>
          <p:cNvSpPr txBox="1"/>
          <p:nvPr/>
        </p:nvSpPr>
        <p:spPr>
          <a:xfrm>
            <a:off x="7235727" y="1324021"/>
            <a:ext cx="364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D Red (Molar ratio [X1:X2] (0 to 1))</a:t>
            </a:r>
          </a:p>
        </p:txBody>
      </p:sp>
    </p:spTree>
    <p:extLst>
      <p:ext uri="{BB962C8B-B14F-4D97-AF65-F5344CB8AC3E}">
        <p14:creationId xmlns:p14="http://schemas.microsoft.com/office/powerpoint/2010/main" val="195396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36D1F-F178-78B1-14CD-971BE3D65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C8EEBD6-4B6F-0558-0143-91DCA515B44E}"/>
              </a:ext>
            </a:extLst>
          </p:cNvPr>
          <p:cNvSpPr txBox="1"/>
          <p:nvPr/>
        </p:nvSpPr>
        <p:spPr>
          <a:xfrm>
            <a:off x="4621840" y="73575"/>
            <a:ext cx="2971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B7B3C"/>
                </a:solidFill>
              </a:rPr>
              <a:t>Helium/Isopentane </a:t>
            </a:r>
            <a:endParaRPr lang="en-JP" sz="2400" b="1" dirty="0">
              <a:solidFill>
                <a:srgbClr val="0B7B3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F4C0D-E447-093E-EA0A-268222A75EBB}"/>
              </a:ext>
            </a:extLst>
          </p:cNvPr>
          <p:cNvSpPr txBox="1"/>
          <p:nvPr/>
        </p:nvSpPr>
        <p:spPr>
          <a:xfrm>
            <a:off x="4391774" y="3229276"/>
            <a:ext cx="3813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u="none" strike="noStrike" dirty="0">
                <a:solidFill>
                  <a:srgbClr val="FF0000"/>
                </a:solidFill>
                <a:effectLst/>
                <a:latin typeface="Aptos Narrow" panose="020B0004020202020204" pitchFamily="34" charset="0"/>
              </a:rPr>
              <a:t>Hydrogen/Carbon monoxide </a:t>
            </a:r>
            <a:endParaRPr lang="en-JP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6E3644-3419-691A-EAE5-4AD85F8EAF29}"/>
              </a:ext>
            </a:extLst>
          </p:cNvPr>
          <p:cNvCxnSpPr>
            <a:cxnSpLocks/>
          </p:cNvCxnSpPr>
          <p:nvPr/>
        </p:nvCxnSpPr>
        <p:spPr>
          <a:xfrm>
            <a:off x="516427" y="3429000"/>
            <a:ext cx="3875347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EA09F5-53C4-FF5F-4CC8-39D2D419CD84}"/>
              </a:ext>
            </a:extLst>
          </p:cNvPr>
          <p:cNvCxnSpPr>
            <a:cxnSpLocks/>
          </p:cNvCxnSpPr>
          <p:nvPr/>
        </p:nvCxnSpPr>
        <p:spPr>
          <a:xfrm>
            <a:off x="8205382" y="3429000"/>
            <a:ext cx="3339557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1C0B275-FEFB-C33B-57FD-65D8551E34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4150191"/>
              </p:ext>
            </p:extLst>
          </p:nvPr>
        </p:nvGraphicFramePr>
        <p:xfrm>
          <a:off x="1258241" y="120569"/>
          <a:ext cx="4572000" cy="3155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FAC0564-3647-F0B5-860E-152C206D4C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314708"/>
              </p:ext>
            </p:extLst>
          </p:nvPr>
        </p:nvGraphicFramePr>
        <p:xfrm>
          <a:off x="6432316" y="153427"/>
          <a:ext cx="4572000" cy="3155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605B86B-50D8-97FE-0319-585613C324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9789867"/>
              </p:ext>
            </p:extLst>
          </p:nvPr>
        </p:nvGraphicFramePr>
        <p:xfrm>
          <a:off x="1258241" y="3690941"/>
          <a:ext cx="4572000" cy="3155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12E9B9E-3C06-631C-99E8-F8E3B885F1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494475"/>
              </p:ext>
            </p:extLst>
          </p:nvPr>
        </p:nvGraphicFramePr>
        <p:xfrm>
          <a:off x="6447704" y="3628725"/>
          <a:ext cx="4572000" cy="3155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8338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227</Words>
  <Application>Microsoft Macintosh PowerPoint</Application>
  <PresentationFormat>Widescreen</PresentationFormat>
  <Paragraphs>78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Aptos Narrow</vt:lpstr>
      <vt:lpstr>Arial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Navin Rajapriya</dc:creator>
  <cp:lastModifiedBy>Navin Rajapriya</cp:lastModifiedBy>
  <cp:revision>15</cp:revision>
  <dcterms:created xsi:type="dcterms:W3CDTF">2025-04-01T03:50:32Z</dcterms:created>
  <dcterms:modified xsi:type="dcterms:W3CDTF">2025-04-01T08:31:01Z</dcterms:modified>
</cp:coreProperties>
</file>