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iki/Category:Suburbs_of_Bangalo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6773" y="990600"/>
            <a:ext cx="10027920" cy="1205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z="7200" b="1" spc="-55" dirty="0">
                <a:latin typeface="Baskerville Old Face" pitchFamily="18" charset="0"/>
              </a:rPr>
              <a:t>C</a:t>
            </a:r>
            <a:r>
              <a:rPr lang="en-US" sz="7200" b="1" spc="-55" dirty="0">
                <a:latin typeface="Baskerville Old Face" pitchFamily="18" charset="0"/>
              </a:rPr>
              <a:t>OURSERA CAPSTONE</a:t>
            </a:r>
            <a:endParaRPr sz="7200" b="1" spc="-50" dirty="0">
              <a:latin typeface="Baskerville Old Face" pitchFamily="18" charset="0"/>
            </a:endParaRPr>
          </a:p>
          <a:p>
            <a:pPr marL="3810" algn="ctr">
              <a:lnSpc>
                <a:spcPts val="3704"/>
              </a:lnSpc>
            </a:pPr>
            <a:r>
              <a:rPr sz="3200" b="1" spc="-5" dirty="0">
                <a:latin typeface="Gabriola" pitchFamily="82" charset="0"/>
              </a:rPr>
              <a:t>IBM </a:t>
            </a:r>
            <a:r>
              <a:rPr sz="3200" b="1" dirty="0">
                <a:latin typeface="Gabriola" pitchFamily="82" charset="0"/>
              </a:rPr>
              <a:t>Applied </a:t>
            </a:r>
            <a:r>
              <a:rPr sz="3200" b="1" spc="-20" dirty="0">
                <a:latin typeface="Gabriola" pitchFamily="82" charset="0"/>
              </a:rPr>
              <a:t>Data </a:t>
            </a:r>
            <a:r>
              <a:rPr sz="3200" b="1" dirty="0">
                <a:latin typeface="Gabriola" pitchFamily="82" charset="0"/>
              </a:rPr>
              <a:t>Science</a:t>
            </a:r>
            <a:r>
              <a:rPr sz="3200" b="1" spc="5" dirty="0">
                <a:latin typeface="Gabriola" pitchFamily="82" charset="0"/>
              </a:rPr>
              <a:t> </a:t>
            </a:r>
            <a:r>
              <a:rPr sz="3200" b="1" spc="-15" dirty="0" err="1">
                <a:latin typeface="Gabriola" pitchFamily="82" charset="0"/>
              </a:rPr>
              <a:t>Capsto</a:t>
            </a:r>
            <a:r>
              <a:rPr lang="en-US" sz="3200" b="1" spc="-15" dirty="0" err="1">
                <a:latin typeface="Gabriola" pitchFamily="82" charset="0"/>
              </a:rPr>
              <a:t>N</a:t>
            </a:r>
            <a:r>
              <a:rPr sz="3200" b="1" spc="-15" dirty="0" err="1">
                <a:latin typeface="Gabriola" pitchFamily="82" charset="0"/>
              </a:rPr>
              <a:t>e</a:t>
            </a:r>
            <a:endParaRPr sz="3200" b="1" dirty="0">
              <a:latin typeface="Gabriola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2796032"/>
            <a:ext cx="9220200" cy="9662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spc="-5" dirty="0">
                <a:latin typeface="Bookman Old Style" panose="02050604050505020204" pitchFamily="18" charset="0"/>
                <a:cs typeface="Calibri"/>
              </a:rPr>
              <a:t>Opening </a:t>
            </a:r>
            <a:r>
              <a:rPr sz="3200" b="1" dirty="0">
                <a:latin typeface="Bookman Old Style" panose="02050604050505020204" pitchFamily="18" charset="0"/>
                <a:cs typeface="Calibri"/>
              </a:rPr>
              <a:t>a </a:t>
            </a:r>
            <a:r>
              <a:rPr lang="en-US" sz="3200" b="1" spc="-15" dirty="0">
                <a:latin typeface="Bookman Old Style" panose="02050604050505020204" pitchFamily="18" charset="0"/>
                <a:cs typeface="Calibri"/>
              </a:rPr>
              <a:t>new</a:t>
            </a:r>
            <a:r>
              <a:rPr sz="3200" b="1" spc="-15" dirty="0">
                <a:latin typeface="Bookman Old Style" panose="02050604050505020204" pitchFamily="18" charset="0"/>
                <a:cs typeface="Calibri"/>
              </a:rPr>
              <a:t> </a:t>
            </a:r>
            <a:r>
              <a:rPr sz="3200" b="1" dirty="0">
                <a:latin typeface="Bookman Old Style" panose="02050604050505020204" pitchFamily="18" charset="0"/>
                <a:cs typeface="Calibri"/>
              </a:rPr>
              <a:t>Shopping </a:t>
            </a:r>
            <a:r>
              <a:rPr sz="3200" b="1" spc="-5" dirty="0">
                <a:latin typeface="Bookman Old Style" panose="02050604050505020204" pitchFamily="18" charset="0"/>
                <a:cs typeface="Calibri"/>
              </a:rPr>
              <a:t>Mall </a:t>
            </a:r>
            <a:r>
              <a:rPr sz="3200" b="1" dirty="0">
                <a:latin typeface="Bookman Old Style" panose="02050604050505020204" pitchFamily="18" charset="0"/>
                <a:cs typeface="Calibri"/>
              </a:rPr>
              <a:t>in</a:t>
            </a:r>
            <a:r>
              <a:rPr lang="en-US" sz="3200" b="1" dirty="0">
                <a:latin typeface="Bookman Old Style" panose="02050604050505020204" pitchFamily="18" charset="0"/>
                <a:cs typeface="Calibri"/>
              </a:rPr>
              <a:t> Bangalore, India</a:t>
            </a:r>
            <a:r>
              <a:rPr sz="3200" b="1" dirty="0">
                <a:latin typeface="Bookman Old Style" panose="02050604050505020204" pitchFamily="18" charset="0"/>
                <a:cs typeface="Calibri"/>
              </a:rPr>
              <a:t> </a:t>
            </a:r>
            <a:endParaRPr sz="3200" dirty="0">
              <a:latin typeface="Bookman Old Style" panose="02050604050505020204" pitchFamily="18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671" y="4191000"/>
            <a:ext cx="2819400" cy="76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By: </a:t>
            </a:r>
            <a:r>
              <a:rPr lang="en-US" sz="2000" spc="-5" dirty="0">
                <a:latin typeface="Calibri"/>
                <a:cs typeface="Calibri"/>
              </a:rPr>
              <a:t>Navin Kumar Singh</a:t>
            </a:r>
            <a:r>
              <a:rPr sz="2000" spc="-5" dirty="0">
                <a:latin typeface="Calibri"/>
                <a:cs typeface="Calibri"/>
              </a:rPr>
              <a:t> </a:t>
            </a:r>
            <a:endParaRPr lang="en-US" sz="2000" spc="-5" dirty="0">
              <a:latin typeface="Calibri"/>
              <a:cs typeface="Calibri"/>
            </a:endParaRPr>
          </a:p>
          <a:p>
            <a:pPr marL="12065" marR="508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August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20</a:t>
            </a:r>
            <a:r>
              <a:rPr lang="en-US" sz="2000" spc="-5" dirty="0">
                <a:latin typeface="Calibri"/>
                <a:cs typeface="Calibri"/>
              </a:rPr>
              <a:t>20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3400"/>
            <a:ext cx="57124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35" dirty="0">
                <a:latin typeface="Britannic Bold" pitchFamily="34" charset="0"/>
              </a:rPr>
              <a:t>Business</a:t>
            </a:r>
            <a:r>
              <a:rPr sz="4400" b="1" spc="-130" dirty="0">
                <a:latin typeface="Britannic Bold" pitchFamily="34" charset="0"/>
              </a:rPr>
              <a:t> </a:t>
            </a:r>
            <a:r>
              <a:rPr sz="4400" b="1" spc="-50" dirty="0">
                <a:latin typeface="Britannic Bold" pitchFamily="34" charset="0"/>
              </a:rPr>
              <a:t>Problem</a:t>
            </a:r>
            <a:endParaRPr sz="4400" b="1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1449" y="1295400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 is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important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 </a:t>
            </a:r>
            <a:r>
              <a:rPr sz="2400" spc="-5" dirty="0">
                <a:latin typeface="Calibri"/>
                <a:cs typeface="Calibri"/>
              </a:rPr>
              <a:t>determine whether </a:t>
            </a:r>
            <a:r>
              <a:rPr sz="2400" dirty="0">
                <a:latin typeface="Calibri"/>
                <a:cs typeface="Calibri"/>
              </a:rPr>
              <a:t>the mall 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success 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endParaRPr sz="2400" dirty="0">
              <a:latin typeface="Calibri"/>
              <a:cs typeface="Calibri"/>
            </a:endParaRPr>
          </a:p>
          <a:p>
            <a:pPr marL="241300" marR="464184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Objective: </a:t>
            </a: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analyse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locations </a:t>
            </a: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lang="en-US" sz="2400" spc="-10" dirty="0">
                <a:latin typeface="Calibri"/>
                <a:cs typeface="Calibri"/>
              </a:rPr>
              <a:t>Bangalore</a:t>
            </a:r>
            <a:r>
              <a:rPr sz="2400" spc="-35" dirty="0">
                <a:latin typeface="Calibri"/>
                <a:cs typeface="Calibri"/>
              </a:rPr>
              <a:t>,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dirty="0">
                <a:latin typeface="Calibri"/>
                <a:cs typeface="Calibri"/>
              </a:rPr>
              <a:t> mall</a:t>
            </a:r>
            <a:r>
              <a:rPr lang="en-US" sz="2400" dirty="0">
                <a:latin typeface="Calibri"/>
                <a:cs typeface="Calibri"/>
              </a:rPr>
              <a:t> in particular area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is timely as the city is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spc="-15" dirty="0">
                <a:latin typeface="Calibri"/>
                <a:cs typeface="Calibri"/>
              </a:rPr>
              <a:t>suffering from oversupply </a:t>
            </a:r>
            <a:r>
              <a:rPr sz="2400" spc="-5" dirty="0">
                <a:latin typeface="Calibri"/>
                <a:cs typeface="Calibri"/>
              </a:rPr>
              <a:t>of shopping 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5" dirty="0">
                <a:latin typeface="Calibri"/>
                <a:cs typeface="Calibri"/>
              </a:rPr>
              <a:t> question</a:t>
            </a:r>
            <a:endParaRPr sz="2400" dirty="0">
              <a:latin typeface="Calibri"/>
              <a:cs typeface="Calibri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lang="en-US" sz="2400" spc="-10" dirty="0">
                <a:latin typeface="Calibri"/>
                <a:cs typeface="Calibri"/>
              </a:rPr>
              <a:t>Bangalore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spc="-5" dirty="0">
                <a:latin typeface="Calibri"/>
                <a:cs typeface="Calibri"/>
              </a:rPr>
              <a:t>developer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looking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mall, </a:t>
            </a:r>
            <a:r>
              <a:rPr sz="2400" spc="-10" dirty="0">
                <a:latin typeface="Calibri"/>
                <a:cs typeface="Calibri"/>
              </a:rPr>
              <a:t>where would you recommend </a:t>
            </a:r>
            <a:r>
              <a:rPr sz="2400" spc="-5" dirty="0">
                <a:latin typeface="Calibri"/>
                <a:cs typeface="Calibri"/>
              </a:rPr>
              <a:t>that they open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000"/>
            <a:ext cx="2969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>
                <a:latin typeface="Britannic Bold" pitchFamily="34" charset="0"/>
              </a:rPr>
              <a:t>D</a:t>
            </a:r>
            <a:r>
              <a:rPr sz="4400" spc="-85" dirty="0">
                <a:latin typeface="Britannic Bold" pitchFamily="34" charset="0"/>
              </a:rPr>
              <a:t>at</a:t>
            </a:r>
            <a:r>
              <a:rPr sz="4400" dirty="0">
                <a:latin typeface="Britannic Bold" pitchFamily="34" charset="0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90600"/>
            <a:ext cx="9142730" cy="364202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endParaRPr sz="28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lang="en-US" sz="2400" spc="-15" dirty="0">
                <a:latin typeface="Calibri"/>
                <a:cs typeface="Calibri"/>
              </a:rPr>
              <a:t>Bangalore, India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libri"/>
                <a:cs typeface="Calibri"/>
              </a:rPr>
              <a:t>Venue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particularly </a:t>
            </a:r>
            <a:r>
              <a:rPr sz="2400" spc="-15" dirty="0">
                <a:latin typeface="Calibri"/>
                <a:cs typeface="Calibri"/>
              </a:rPr>
              <a:t>data related to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469900" indent="-457200">
              <a:lnSpc>
                <a:spcPct val="100000"/>
              </a:lnSpc>
              <a:buFont typeface="Arial" pitchFamily="34" charset="0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Sources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 err="1">
                <a:latin typeface="Calibri"/>
                <a:cs typeface="Calibri"/>
              </a:rPr>
              <a:t>neighbourhoods</a:t>
            </a:r>
            <a:r>
              <a:rPr sz="2400" spc="-10" dirty="0">
                <a:latin typeface="Calibri"/>
                <a:cs typeface="Calibri"/>
              </a:rPr>
              <a:t>  (</a:t>
            </a:r>
            <a:r>
              <a:rPr lang="en-US" sz="2400" u="sng" dirty="0">
                <a:solidFill>
                  <a:schemeClr val="accent3"/>
                </a:solidFill>
                <a:latin typeface="Gabriola" pitchFamily="82" charset="0"/>
                <a:hlinkClick r:id="rId2"/>
              </a:rPr>
              <a:t>https://commons.wikimedia.org/wiki/Category:Suburbs_of_Bangalore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Geocoder </a:t>
            </a:r>
            <a:r>
              <a:rPr sz="2400" spc="-10" dirty="0">
                <a:latin typeface="Calibri"/>
                <a:cs typeface="Calibri"/>
              </a:rPr>
              <a:t>package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</a:t>
            </a:r>
            <a:r>
              <a:rPr sz="2400" spc="-15" dirty="0">
                <a:latin typeface="Calibri"/>
                <a:cs typeface="Calibri"/>
              </a:rPr>
              <a:t> coordinates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4038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latin typeface="Britannic Bold" pitchFamily="34" charset="0"/>
              </a:rPr>
              <a:t>Methodology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281" y="1219200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scraping </a:t>
            </a: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 err="1">
                <a:latin typeface="Calibri"/>
                <a:cs typeface="Calibri"/>
              </a:rPr>
              <a:t>neighbourhoods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lang="en-US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Get latitude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0" dirty="0" err="1">
                <a:latin typeface="Calibri"/>
                <a:cs typeface="Calibri"/>
              </a:rPr>
              <a:t>Geocoder</a:t>
            </a:r>
            <a:r>
              <a:rPr lang="en-US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get venue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lang="en-US" sz="2400" spc="-1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neighbourhood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taking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frequency of  occurrence of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r>
              <a:rPr lang="en-US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Filter </a:t>
            </a:r>
            <a:r>
              <a:rPr sz="2400" spc="-10" dirty="0">
                <a:latin typeface="Calibri"/>
                <a:cs typeface="Calibri"/>
              </a:rPr>
              <a:t>venue category by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</a:t>
            </a:r>
            <a:r>
              <a:rPr lang="en-US" sz="240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Perform </a:t>
            </a:r>
            <a:r>
              <a:rPr sz="2400" spc="-5" dirty="0">
                <a:latin typeface="Calibri"/>
                <a:cs typeface="Calibri"/>
              </a:rPr>
              <a:t>clustering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k-means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clustering</a:t>
            </a:r>
            <a:r>
              <a:rPr lang="en-US"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Visualize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clusters </a:t>
            </a:r>
            <a:r>
              <a:rPr sz="2400" dirty="0">
                <a:latin typeface="Calibri"/>
                <a:cs typeface="Calibri"/>
              </a:rPr>
              <a:t>in a map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Folium</a:t>
            </a:r>
            <a:r>
              <a:rPr lang="en-US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000"/>
            <a:ext cx="2588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>
                <a:latin typeface="Britannic Bold" pitchFamily="34" charset="0"/>
              </a:rPr>
              <a:t>R</a:t>
            </a:r>
            <a:r>
              <a:rPr sz="4400" spc="-35" dirty="0">
                <a:latin typeface="Britannic Bold" pitchFamily="34" charset="0"/>
              </a:rPr>
              <a:t>e</a:t>
            </a:r>
            <a:r>
              <a:rPr sz="4400" spc="-30" dirty="0">
                <a:latin typeface="Britannic Bold" pitchFamily="34" charset="0"/>
              </a:rPr>
              <a:t>s</a:t>
            </a:r>
            <a:r>
              <a:rPr sz="4400" spc="-50" dirty="0">
                <a:latin typeface="Britannic Bold" pitchFamily="34" charset="0"/>
              </a:rPr>
              <a:t>u</a:t>
            </a:r>
            <a:r>
              <a:rPr sz="4400" spc="-30" dirty="0">
                <a:latin typeface="Britannic Bold" pitchFamily="34" charset="0"/>
              </a:rPr>
              <a:t>l</a:t>
            </a:r>
            <a:r>
              <a:rPr sz="4400" spc="-25" dirty="0">
                <a:latin typeface="Britannic Bold" pitchFamily="34" charset="0"/>
              </a:rPr>
              <a:t>t</a:t>
            </a:r>
            <a:r>
              <a:rPr sz="4400" dirty="0">
                <a:latin typeface="Britannic Bold" pitchFamily="34" charset="0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92715"/>
            <a:ext cx="5714999" cy="333488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Bernard MT Condensed" pitchFamily="18" charset="0"/>
                <a:cs typeface="Calibri"/>
              </a:rPr>
              <a:t>Categorized </a:t>
            </a:r>
            <a:r>
              <a:rPr sz="2400" dirty="0">
                <a:latin typeface="Bernard MT Condensed" pitchFamily="18" charset="0"/>
                <a:cs typeface="Calibri"/>
              </a:rPr>
              <a:t>the </a:t>
            </a:r>
            <a:r>
              <a:rPr sz="2400" spc="-10" dirty="0">
                <a:latin typeface="Bernard MT Condensed" pitchFamily="18" charset="0"/>
                <a:cs typeface="Calibri"/>
              </a:rPr>
              <a:t>neighbourhoods  </a:t>
            </a:r>
            <a:r>
              <a:rPr sz="2400" spc="-15" dirty="0">
                <a:latin typeface="Bernard MT Condensed" pitchFamily="18" charset="0"/>
                <a:cs typeface="Calibri"/>
              </a:rPr>
              <a:t>into </a:t>
            </a:r>
            <a:r>
              <a:rPr lang="en-US" sz="2400" dirty="0">
                <a:latin typeface="Bernard MT Condensed" pitchFamily="18" charset="0"/>
                <a:cs typeface="Calibri"/>
              </a:rPr>
              <a:t>4</a:t>
            </a:r>
            <a:r>
              <a:rPr sz="2400" dirty="0">
                <a:latin typeface="Bernard MT Condensed" pitchFamily="18" charset="0"/>
                <a:cs typeface="Calibri"/>
              </a:rPr>
              <a:t> </a:t>
            </a:r>
            <a:r>
              <a:rPr sz="2400" spc="-15" dirty="0">
                <a:latin typeface="Bernard MT Condensed" pitchFamily="18" charset="0"/>
                <a:cs typeface="Calibri"/>
              </a:rPr>
              <a:t>clusters</a:t>
            </a:r>
            <a:r>
              <a:rPr sz="2400" spc="-50" dirty="0">
                <a:latin typeface="Bernard MT Condensed" pitchFamily="18" charset="0"/>
                <a:cs typeface="Calibri"/>
              </a:rPr>
              <a:t> </a:t>
            </a:r>
            <a:r>
              <a:rPr sz="2400" dirty="0">
                <a:latin typeface="Bernard MT Condensed" pitchFamily="18" charset="0"/>
                <a:cs typeface="Calibri"/>
              </a:rPr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 </a:t>
            </a:r>
            <a:r>
              <a:rPr lang="en-US" b="1" u="sng" dirty="0"/>
              <a:t>Cluster 0: </a:t>
            </a:r>
            <a:r>
              <a:rPr lang="en-US" dirty="0" err="1"/>
              <a:t>Neighbourhoods</a:t>
            </a:r>
            <a:r>
              <a:rPr lang="en-US" dirty="0"/>
              <a:t> with  low number to no existence  of shopping malls 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u="sng" dirty="0"/>
              <a:t>Cluster 1: </a:t>
            </a:r>
            <a:r>
              <a:rPr lang="en-US" dirty="0" err="1"/>
              <a:t>Neighbourhoods</a:t>
            </a:r>
            <a:r>
              <a:rPr lang="en-US" dirty="0"/>
              <a:t> with high concentration of shopping malls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u="sng" dirty="0"/>
              <a:t>Cluster </a:t>
            </a:r>
            <a:r>
              <a:rPr lang="en-US" b="1" u="sng" dirty="0">
                <a:latin typeface="+mj-lt"/>
              </a:rPr>
              <a:t>2</a:t>
            </a:r>
            <a:r>
              <a:rPr lang="en-US" dirty="0">
                <a:latin typeface="+mj-lt"/>
              </a:rPr>
              <a:t>: </a:t>
            </a:r>
            <a:r>
              <a:rPr lang="en-US" dirty="0" err="1"/>
              <a:t>Neighbourhoods</a:t>
            </a:r>
            <a:r>
              <a:rPr lang="en-US" dirty="0"/>
              <a:t> with  equal concentration shopping malls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u="sng" dirty="0"/>
              <a:t>Cluster </a:t>
            </a:r>
            <a:r>
              <a:rPr lang="en-US" b="1" u="sng" dirty="0">
                <a:latin typeface="+mj-lt"/>
              </a:rPr>
              <a:t>3</a:t>
            </a:r>
            <a:r>
              <a:rPr lang="en-US" dirty="0">
                <a:latin typeface="+mj-lt"/>
              </a:rPr>
              <a:t>: </a:t>
            </a:r>
            <a:r>
              <a:rPr lang="en-US" dirty="0" err="1"/>
              <a:t>Neighbourhoods</a:t>
            </a:r>
            <a:r>
              <a:rPr lang="en-US" dirty="0"/>
              <a:t> with moderate shopping malls</a:t>
            </a:r>
          </a:p>
          <a:p>
            <a:pPr marL="469900" marR="5080" lvl="1">
              <a:lnSpc>
                <a:spcPts val="2590"/>
              </a:lnSpc>
              <a:spcBef>
                <a:spcPts val="530"/>
              </a:spcBef>
              <a:buSzPct val="95833"/>
              <a:tabLst>
                <a:tab pos="713105" algn="l"/>
              </a:tabLst>
            </a:pPr>
            <a:endParaRPr sz="2400" dirty="0"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609600"/>
            <a:ext cx="5943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00"/>
            <a:ext cx="3578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latin typeface="Britannic Bold" pitchFamily="34" charset="0"/>
              </a:rPr>
              <a:t>Discussion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371600"/>
            <a:ext cx="9797415" cy="4237056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/>
              <a:t>Main focusing shopping Mall around the Bangalore city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Highest 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3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>
                <a:latin typeface="Calibri"/>
                <a:cs typeface="Calibri"/>
              </a:rPr>
              <a:t>Cluster 2 has  equal focusing area where the all area is good for </a:t>
            </a:r>
            <a:r>
              <a:rPr lang="en-US" sz="2400" dirty="0" err="1">
                <a:latin typeface="Calibri"/>
                <a:cs typeface="Calibri"/>
              </a:rPr>
              <a:t>openning</a:t>
            </a:r>
            <a:r>
              <a:rPr lang="en-US" sz="240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 very low 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shopping </a:t>
            </a:r>
            <a:r>
              <a:rPr sz="2400" dirty="0">
                <a:latin typeface="Calibri"/>
                <a:cs typeface="Calibri"/>
              </a:rPr>
              <a:t>mall 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Oversupply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5" dirty="0">
                <a:latin typeface="Calibri"/>
                <a:cs typeface="Calibri"/>
              </a:rPr>
              <a:t>mostly happened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city, 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suburb </a:t>
            </a:r>
            <a:r>
              <a:rPr sz="2400" spc="-10" dirty="0">
                <a:latin typeface="Calibri"/>
                <a:cs typeface="Calibri"/>
              </a:rPr>
              <a:t>area still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very </a:t>
            </a:r>
            <a:r>
              <a:rPr sz="2400" spc="-20" dirty="0">
                <a:latin typeface="Calibri"/>
                <a:cs typeface="Calibri"/>
              </a:rPr>
              <a:t>few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lang="en-US"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/>
              <a:t> Property developers are advised to avoid neighborhoods in cluster 2 which already have high concentration of shopping malls and suffering from intense competition.</a:t>
            </a:r>
            <a:endParaRPr lang="en-US"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00"/>
            <a:ext cx="496820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>
                <a:latin typeface="Britannic Bold" pitchFamily="34" charset="0"/>
              </a:rPr>
              <a:t>Recommendations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600200"/>
            <a:ext cx="10165715" cy="31066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Open new shopping </a:t>
            </a:r>
            <a:r>
              <a:rPr sz="2400" dirty="0">
                <a:latin typeface="Calibri"/>
                <a:cs typeface="Calibri"/>
              </a:rPr>
              <a:t>malls 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0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little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 competition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3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competition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have  </a:t>
            </a:r>
            <a:r>
              <a:rPr sz="2400" spc="-5" dirty="0">
                <a:latin typeface="Calibri"/>
                <a:cs typeface="Calibri"/>
              </a:rPr>
              <a:t>unique selling </a:t>
            </a:r>
            <a:r>
              <a:rPr sz="2400" spc="-10" dirty="0">
                <a:latin typeface="Calibri"/>
                <a:cs typeface="Calibri"/>
              </a:rPr>
              <a:t>propositions </a:t>
            </a:r>
            <a:r>
              <a:rPr sz="2400" spc="-15" dirty="0">
                <a:latin typeface="Calibri"/>
                <a:cs typeface="Calibri"/>
              </a:rPr>
              <a:t>to stand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Avoid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already 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 and </a:t>
            </a:r>
            <a:r>
              <a:rPr sz="2400" spc="-10" dirty="0">
                <a:latin typeface="Calibri"/>
                <a:cs typeface="Calibri"/>
              </a:rPr>
              <a:t>intense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lang="en-US" sz="2400" spc="-5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spc="-5" dirty="0">
                <a:latin typeface="Calibri"/>
                <a:cs typeface="Calibri"/>
              </a:rPr>
              <a:t>In cluster 2  is also a good area where the investors invest and start the  business but one thing keep in mind that in this area sell the different things 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33400"/>
            <a:ext cx="3807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>
                <a:latin typeface="Britannic Bold" pitchFamily="34" charset="0"/>
              </a:rPr>
              <a:t>Conclusion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26449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business question: The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 </a:t>
            </a:r>
            <a:r>
              <a:rPr sz="2400" spc="-20" dirty="0">
                <a:latin typeface="Calibri"/>
                <a:cs typeface="Calibri"/>
              </a:rPr>
              <a:t>preferred </a:t>
            </a:r>
            <a:r>
              <a:rPr sz="2400" spc="-10" dirty="0">
                <a:latin typeface="Calibri"/>
                <a:cs typeface="Calibri"/>
              </a:rPr>
              <a:t>locations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</a:p>
          <a:p>
            <a:pPr marL="241300" marR="5080" indent="-228600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Findings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relevant stakeholders to </a:t>
            </a:r>
            <a:r>
              <a:rPr sz="2400" spc="-10" dirty="0">
                <a:latin typeface="Calibri"/>
                <a:cs typeface="Calibri"/>
              </a:rPr>
              <a:t>capitalize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opportunities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potential locations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15" dirty="0">
                <a:latin typeface="Calibri"/>
                <a:cs typeface="Calibri"/>
              </a:rPr>
              <a:t>avoiding overcrowded </a:t>
            </a:r>
            <a:r>
              <a:rPr sz="2400" spc="-10" dirty="0">
                <a:latin typeface="Calibri"/>
                <a:cs typeface="Calibri"/>
              </a:rPr>
              <a:t>areas </a:t>
            </a:r>
            <a:r>
              <a:rPr sz="2400" dirty="0">
                <a:latin typeface="Calibri"/>
                <a:cs typeface="Calibri"/>
              </a:rPr>
              <a:t>in  their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r>
              <a:rPr lang="en-US" sz="2400" dirty="0">
                <a:latin typeface="Calibri"/>
                <a:cs typeface="Calibri"/>
              </a:rPr>
              <a:t>.</a:t>
            </a:r>
          </a:p>
          <a:p>
            <a:pPr marL="241300" marR="5080" indent="-228600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>
                <a:latin typeface="Calibri"/>
                <a:cs typeface="Calibri"/>
              </a:rPr>
              <a:t>Moreover , the start a new shopping complex or mall stakeholders should be checks and find the accurate area once again and then invest.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468"/>
            <a:ext cx="12192000" cy="40233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63</TotalTime>
  <Words>564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Baskerville Old Face</vt:lpstr>
      <vt:lpstr>Bernard MT Condensed</vt:lpstr>
      <vt:lpstr>Bookman Old Style</vt:lpstr>
      <vt:lpstr>Britannic Bold</vt:lpstr>
      <vt:lpstr>Calibri</vt:lpstr>
      <vt:lpstr>Franklin Gothic Book</vt:lpstr>
      <vt:lpstr>Franklin Gothic Medium</vt:lpstr>
      <vt:lpstr>Gabriola</vt:lpstr>
      <vt:lpstr>Wingdings</vt:lpstr>
      <vt:lpstr>Angles</vt:lpstr>
      <vt:lpstr>COURSERA CAPSTONE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Navin Singh</cp:lastModifiedBy>
  <cp:revision>8</cp:revision>
  <dcterms:created xsi:type="dcterms:W3CDTF">2019-07-11T05:39:27Z</dcterms:created>
  <dcterms:modified xsi:type="dcterms:W3CDTF">2020-08-08T08:48:06Z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2019-07-11T00:00:00Z</vt:filetime>
  </property>
</Properties>
</file>