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25" autoAdjust="0"/>
    <p:restoredTop sz="96560" autoAdjust="0"/>
  </p:normalViewPr>
  <p:slideViewPr>
    <p:cSldViewPr snapToGrid="0">
      <p:cViewPr varScale="1">
        <p:scale>
          <a:sx n="78" d="100"/>
          <a:sy n="78" d="100"/>
        </p:scale>
        <p:origin x="-8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571B5-CEFA-4DC3-93AE-7EEAA57298E6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73849-C5BF-4C3E-93E6-C141F2A16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3849-C5BF-4C3E-93E6-C141F2A161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only as much as you need to jog your memory later. For example, if a person in the dialog spends three or four sentences talking about how furious she is that she got a C on her paper, you could just write down 'student - angry -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3849-C5BF-4C3E-93E6-C141F2A161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4"/>
            <a:ext cx="8825658" cy="1485678"/>
          </a:xfr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Effective Listening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07008" y="3901439"/>
            <a:ext cx="10070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You must learn to listen effectively because eighty percent of what you know is acquired through listening. Listening is a skill that requires the constant application of certain principles until they become habitual. 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w Cen MT" pitchFamily="34" charset="0"/>
              </a:rPr>
              <a:t>STRATEGIES FOR THE LISTENING QUESTIONS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000" dirty="0" smtClean="0">
                <a:latin typeface="+mj-lt"/>
              </a:rPr>
              <a:t>If you have the time, preview the answers to the Listening questions.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000" dirty="0" smtClean="0">
                <a:latin typeface="+mj-lt"/>
              </a:rPr>
              <a:t>Listen carefully to the first line of the conversation. </a:t>
            </a:r>
          </a:p>
          <a:p>
            <a:pPr marL="609600" indent="-609600">
              <a:lnSpc>
                <a:spcPct val="90000"/>
              </a:lnSpc>
            </a:pPr>
            <a:r>
              <a:rPr lang="en-US" sz="2000" dirty="0" smtClean="0">
                <a:latin typeface="+mj-lt"/>
              </a:rPr>
              <a:t>As you listen to the conversation, follow along with the answers, and try to determine the correct answers.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000" dirty="0" smtClean="0">
                <a:latin typeface="+mj-lt"/>
              </a:rPr>
              <a:t>You should guess even if you are not sure. </a:t>
            </a:r>
          </a:p>
          <a:p>
            <a:pPr marL="609600" indent="-609600">
              <a:lnSpc>
                <a:spcPct val="90000"/>
              </a:lnSpc>
            </a:pPr>
            <a:r>
              <a:rPr lang="en-US" sz="2000" dirty="0" smtClean="0">
                <a:latin typeface="+mj-lt"/>
              </a:rPr>
              <a:t>Use any remaining time to look ahead at the answers to the questions that follow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>
                <a:latin typeface="Tw Cen MT" pitchFamily="34" charset="0"/>
              </a:rPr>
              <a:t>Simple listening technique</a:t>
            </a:r>
            <a:endParaRPr lang="en-US" sz="3200" b="1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58260"/>
          </a:xfrm>
        </p:spPr>
        <p:txBody>
          <a:bodyPr>
            <a:normAutofit fontScale="70000" lnSpcReduction="20000"/>
          </a:bodyPr>
          <a:lstStyle/>
          <a:p>
            <a:pPr marL="457200" indent="-457200" defTabSz="914400">
              <a:buFont typeface="Wingdings" pitchFamily="2" charset="2"/>
              <a:buAutoNum type="arabicPeriod"/>
            </a:pPr>
            <a:r>
              <a:rPr lang="en-GB" sz="2800" dirty="0" smtClean="0"/>
              <a:t>Listen</a:t>
            </a:r>
          </a:p>
          <a:p>
            <a:pPr marL="800100" lvl="1" indent="-342900" defTabSz="914400"/>
            <a:r>
              <a:rPr lang="en-GB" sz="2800" dirty="0" smtClean="0"/>
              <a:t>Don’t interrupt</a:t>
            </a:r>
          </a:p>
          <a:p>
            <a:pPr marL="800100" lvl="1" indent="-342900" defTabSz="914400"/>
            <a:r>
              <a:rPr lang="en-GB" sz="2800" dirty="0" smtClean="0"/>
              <a:t>Let the speaker finish</a:t>
            </a:r>
          </a:p>
          <a:p>
            <a:pPr marL="800100" lvl="1" indent="-342900" defTabSz="914400"/>
            <a:r>
              <a:rPr lang="en-GB" sz="2800" dirty="0" smtClean="0"/>
              <a:t>Concentrate on what is being said and how it is being said</a:t>
            </a:r>
          </a:p>
          <a:p>
            <a:pPr marL="800100" lvl="1" indent="-342900" defTabSz="914400"/>
            <a:r>
              <a:rPr lang="en-GB" sz="2800" dirty="0" smtClean="0"/>
              <a:t>Make notes if this helps</a:t>
            </a:r>
          </a:p>
          <a:p>
            <a:pPr marL="800100" lvl="1" indent="-342900" defTabSz="914400"/>
            <a:r>
              <a:rPr lang="en-GB" sz="2800" dirty="0" smtClean="0"/>
              <a:t>Show the speaker that you are listening</a:t>
            </a:r>
          </a:p>
          <a:p>
            <a:pPr marL="457200" indent="-457200" defTabSz="914400">
              <a:buFont typeface="Wingdings" pitchFamily="2" charset="2"/>
              <a:buAutoNum type="arabicPeriod"/>
            </a:pPr>
            <a:r>
              <a:rPr lang="en-GB" sz="2800" dirty="0" smtClean="0"/>
              <a:t>Question</a:t>
            </a:r>
          </a:p>
          <a:p>
            <a:pPr marL="800100" lvl="1" indent="-342900" defTabSz="914400"/>
            <a:r>
              <a:rPr lang="en-GB" sz="2800" dirty="0" smtClean="0"/>
              <a:t>Check understanding</a:t>
            </a:r>
          </a:p>
          <a:p>
            <a:pPr marL="457200" indent="-457200" defTabSz="914400">
              <a:buFont typeface="Wingdings" pitchFamily="2" charset="2"/>
              <a:buAutoNum type="arabicPeriod"/>
            </a:pPr>
            <a:r>
              <a:rPr lang="en-GB" sz="2800" dirty="0" smtClean="0"/>
              <a:t>Summarise</a:t>
            </a:r>
          </a:p>
          <a:p>
            <a:pPr marL="800100" lvl="1" indent="-342900" defTabSz="914400"/>
            <a:r>
              <a:rPr lang="en-GB" sz="2800" dirty="0" smtClean="0"/>
              <a:t>Paraphrase what the speaker has just told you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sit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5861" y="3000902"/>
            <a:ext cx="5716831" cy="28684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Listening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AutoNum type="arabicPeriod"/>
            </a:pPr>
            <a:r>
              <a:rPr lang="en-US" dirty="0" smtClean="0"/>
              <a:t>Determine the main idea and all important details that were given in connection with it.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/>
              <a:t>Pay attention to signal words and transitions. Transition words, like 'next' or 'finally,' can help you figure out where you are in the passage.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/>
              <a:t> Learn to recognize that the speaker is making an important point by:</a:t>
            </a:r>
          </a:p>
          <a:p>
            <a:r>
              <a:rPr lang="en-US" dirty="0" smtClean="0"/>
              <a:t>pausing</a:t>
            </a:r>
          </a:p>
          <a:p>
            <a:r>
              <a:rPr lang="en-US" dirty="0" smtClean="0"/>
              <a:t>giving examples</a:t>
            </a:r>
          </a:p>
          <a:p>
            <a:r>
              <a:rPr lang="en-US" dirty="0" smtClean="0"/>
              <a:t>repeating what has been said</a:t>
            </a:r>
          </a:p>
          <a:p>
            <a:r>
              <a:rPr lang="en-US" dirty="0" smtClean="0"/>
              <a:t>increasing volume or changing pitch of voice</a:t>
            </a:r>
          </a:p>
          <a:p>
            <a:r>
              <a:rPr lang="en-US" dirty="0" smtClean="0"/>
              <a:t>using direct statements (this is very important) or signal words</a:t>
            </a:r>
          </a:p>
          <a:p>
            <a:r>
              <a:rPr lang="en-US" dirty="0" smtClean="0"/>
              <a:t>(examples: significant, most)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Ways to Improve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9904"/>
            <a:ext cx="8825659" cy="427939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Find area of interest - maintain eye contact even if the subject appears boring. There will be</a:t>
            </a:r>
          </a:p>
          <a:p>
            <a:r>
              <a:rPr lang="en-US" sz="2000" dirty="0" smtClean="0"/>
              <a:t>some information that will be useful.</a:t>
            </a:r>
          </a:p>
          <a:p>
            <a:r>
              <a:rPr lang="en-US" sz="2000" dirty="0" smtClean="0"/>
              <a:t>Judge the content, not delivery. Find out what the speaker knows, not how he presents it.</a:t>
            </a:r>
          </a:p>
          <a:p>
            <a:r>
              <a:rPr lang="en-US" sz="2000" dirty="0" smtClean="0"/>
              <a:t>Withhold evaluation until comprehension is complete – don’t become preoccupied with</a:t>
            </a:r>
          </a:p>
          <a:p>
            <a:r>
              <a:rPr lang="en-US" sz="2000" dirty="0" smtClean="0"/>
              <a:t>Listen for ideas - main ideas, central facts, organizational patterns.</a:t>
            </a:r>
          </a:p>
          <a:p>
            <a:r>
              <a:rPr lang="en-US" sz="2000" dirty="0" smtClean="0"/>
              <a:t>Be flexible in note taking.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            Continued…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Ways to Improve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Work at listening - spend energy to give conscious attention.</a:t>
            </a:r>
          </a:p>
          <a:p>
            <a:r>
              <a:rPr lang="en-US" sz="2000" dirty="0" smtClean="0"/>
              <a:t>Resist distractions - a matter of concentration.</a:t>
            </a:r>
          </a:p>
          <a:p>
            <a:r>
              <a:rPr lang="en-US" sz="2000" dirty="0" smtClean="0"/>
              <a:t>Exercise your mind - develop an appetite for hearing a variety of presentations  that are difficult</a:t>
            </a:r>
          </a:p>
          <a:p>
            <a:r>
              <a:rPr lang="en-US" sz="2000" dirty="0" smtClean="0"/>
              <a:t>Keep your mind open - be careful of emotional impact of certain words - don’t listen defensively composing a rebuttal.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Questions to Ask Yourself While Listening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is the narrator saying; what does it really mean</a:t>
            </a:r>
          </a:p>
          <a:p>
            <a:r>
              <a:rPr lang="en-US" sz="2400" dirty="0" smtClean="0"/>
              <a:t>Where is the narrator going; what’s the point he/she’s trying to make?</a:t>
            </a:r>
          </a:p>
          <a:p>
            <a:r>
              <a:rPr lang="en-US" sz="2400" dirty="0" smtClean="0"/>
              <a:t>Am I getting the whole story?</a:t>
            </a:r>
          </a:p>
          <a:p>
            <a:r>
              <a:rPr lang="en-US" sz="2400" dirty="0" smtClean="0"/>
              <a:t>How does this relate to what I already know?</a:t>
            </a:r>
          </a:p>
          <a:p>
            <a:r>
              <a:rPr lang="en-US" sz="2400" dirty="0" smtClean="0"/>
              <a:t>Is he leaving anything out?</a:t>
            </a:r>
          </a:p>
          <a:p>
            <a:r>
              <a:rPr lang="en-US" sz="2400" dirty="0" smtClean="0"/>
              <a:t>How does this relate to what I already know?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BAD Listening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Finding the subject uninteresting</a:t>
            </a:r>
          </a:p>
          <a:p>
            <a:r>
              <a:rPr lang="en-US" sz="2400" dirty="0" smtClean="0"/>
              <a:t>Judging delivery, not content.</a:t>
            </a:r>
          </a:p>
          <a:p>
            <a:r>
              <a:rPr lang="en-US" sz="2400" dirty="0" smtClean="0"/>
              <a:t>Allowing excessive emotional involvement</a:t>
            </a:r>
          </a:p>
          <a:p>
            <a:r>
              <a:rPr lang="en-US" sz="2400" dirty="0" smtClean="0"/>
              <a:t>Listening for details, not central ideas</a:t>
            </a:r>
          </a:p>
          <a:p>
            <a:r>
              <a:rPr lang="en-US" sz="2400" dirty="0" smtClean="0"/>
              <a:t>Using non-flexible </a:t>
            </a:r>
            <a:r>
              <a:rPr lang="en-US" sz="2400" dirty="0" err="1" smtClean="0"/>
              <a:t>notetaking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Continued…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BAD Listening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Paying poor attention to the speaker</a:t>
            </a:r>
          </a:p>
          <a:p>
            <a:r>
              <a:rPr lang="en-US" sz="2400" dirty="0" smtClean="0"/>
              <a:t>Being easily distracted</a:t>
            </a:r>
          </a:p>
          <a:p>
            <a:r>
              <a:rPr lang="en-US" sz="2400" dirty="0" smtClean="0"/>
              <a:t>Avoiding difficult material</a:t>
            </a:r>
          </a:p>
          <a:p>
            <a:r>
              <a:rPr lang="en-US" sz="2400" dirty="0" smtClean="0"/>
              <a:t>Thinking about irrelevant topics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Taking Notes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70176"/>
            <a:ext cx="10244566" cy="43281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/>
              <a:t>While you're listening, you'll also be taking notes. You'll be able to use these notes as you answer the questions. Here's how to take notes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Don't write down every word</a:t>
            </a:r>
          </a:p>
          <a:p>
            <a:r>
              <a:rPr lang="en-US" sz="2400" dirty="0" smtClean="0"/>
              <a:t>Write down key names, places, events, and main points</a:t>
            </a:r>
          </a:p>
          <a:p>
            <a:r>
              <a:rPr lang="en-US" sz="2400" dirty="0" smtClean="0"/>
              <a:t>For multiple people, try a column chart</a:t>
            </a:r>
          </a:p>
          <a:p>
            <a:pPr lvl="0"/>
            <a:r>
              <a:rPr lang="en-US" sz="2400" dirty="0" smtClean="0"/>
              <a:t>usually the notes don’t get copied and the originals are not much use after a few days or weeks have gone by, and </a:t>
            </a:r>
          </a:p>
          <a:p>
            <a:pPr lvl="0"/>
            <a:r>
              <a:rPr lang="en-US" sz="2400" dirty="0" smtClean="0"/>
              <a:t> if the notes are copied, it is a waste of time because they can just as well be done correctly in the first place.	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Good notes must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Present a neat, attractive appearance. </a:t>
            </a:r>
          </a:p>
          <a:p>
            <a:pPr lvl="0"/>
            <a:r>
              <a:rPr lang="en-US" sz="2000" dirty="0" smtClean="0"/>
              <a:t>Indicate the main points of the lecture. </a:t>
            </a:r>
          </a:p>
          <a:p>
            <a:pPr lvl="0"/>
            <a:r>
              <a:rPr lang="en-US" sz="2000" dirty="0" smtClean="0"/>
              <a:t>Show the relationship of the details to the main points. </a:t>
            </a:r>
          </a:p>
          <a:p>
            <a:pPr lvl="0"/>
            <a:r>
              <a:rPr lang="en-US" sz="2000" dirty="0" smtClean="0"/>
              <a:t>Include enough illustrative detail to enrich notes and content.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391</TotalTime>
  <Words>707</Words>
  <Application>Microsoft Office PowerPoint</Application>
  <PresentationFormat>Custom</PresentationFormat>
  <Paragraphs>81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Effective Listening</vt:lpstr>
      <vt:lpstr>Listening Tips</vt:lpstr>
      <vt:lpstr>Ways to Improve Listening</vt:lpstr>
      <vt:lpstr>Ways to Improve Listening</vt:lpstr>
      <vt:lpstr>Questions to Ask Yourself While Listening</vt:lpstr>
      <vt:lpstr>BAD Listening Habits</vt:lpstr>
      <vt:lpstr>BAD Listening Habits</vt:lpstr>
      <vt:lpstr>Taking Notes</vt:lpstr>
      <vt:lpstr>Good notes must </vt:lpstr>
      <vt:lpstr>STRATEGIES FOR THE LISTENING QUESTIONS </vt:lpstr>
      <vt:lpstr>Simple listening technique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msit</cp:lastModifiedBy>
  <cp:revision>37</cp:revision>
  <dcterms:created xsi:type="dcterms:W3CDTF">2015-09-22T16:57:55Z</dcterms:created>
  <dcterms:modified xsi:type="dcterms:W3CDTF">2018-06-01T10:16:14Z</dcterms:modified>
</cp:coreProperties>
</file>