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www.foursquare.com/" TargetMode="External"/><Relationship Id="rId1" Type="http://schemas.openxmlformats.org/officeDocument/2006/relationships/hyperlink" Target="https://navin3011.github.io/Wartezeiten_Mietpreislisteenglisch-converted.csv" TargetMode="Externa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s://navin3011.github.io/Wartezeiten_Mietpreislisteenglisch-converted.csv" TargetMode="External"/><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www.foursquare.com/" TargetMode="External"/><Relationship Id="rId5" Type="http://schemas.openxmlformats.org/officeDocument/2006/relationships/image" Target="../media/image15.svg"/><Relationship Id="rId10" Type="http://schemas.openxmlformats.org/officeDocument/2006/relationships/image" Target="../media/image19.svg"/><Relationship Id="rId4" Type="http://schemas.openxmlformats.org/officeDocument/2006/relationships/image" Target="../media/image14.pn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DF545-FF2C-4F96-9674-3857E2359770}"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09A2BBBB-CF1D-46D0-9E9C-908E77E66379}">
      <dgm:prSet/>
      <dgm:spPr/>
      <dgm:t>
        <a:bodyPr/>
        <a:lstStyle/>
        <a:p>
          <a:r>
            <a:rPr lang="en-US"/>
            <a:t>Every year there are a huge number of aspirants joining numerous courses in various institutes of Germany, however not many student-dorms or hostels to accommodate them all. </a:t>
          </a:r>
        </a:p>
      </dgm:t>
    </dgm:pt>
    <dgm:pt modelId="{E8B16B1A-F37E-46D1-BB79-77F375CC1AF1}" type="parTrans" cxnId="{FBDA8928-CC6D-45E2-A4E2-1E232AFBF43C}">
      <dgm:prSet/>
      <dgm:spPr/>
      <dgm:t>
        <a:bodyPr/>
        <a:lstStyle/>
        <a:p>
          <a:endParaRPr lang="en-US"/>
        </a:p>
      </dgm:t>
    </dgm:pt>
    <dgm:pt modelId="{15AAEB87-4E9B-4B0C-85ED-E4C0F2D366F5}" type="sibTrans" cxnId="{FBDA8928-CC6D-45E2-A4E2-1E232AFBF43C}">
      <dgm:prSet/>
      <dgm:spPr/>
      <dgm:t>
        <a:bodyPr/>
        <a:lstStyle/>
        <a:p>
          <a:endParaRPr lang="en-US"/>
        </a:p>
      </dgm:t>
    </dgm:pt>
    <dgm:pt modelId="{5B3E8874-3061-43FA-840A-58AC0A4B9BFB}">
      <dgm:prSet/>
      <dgm:spPr/>
      <dgm:t>
        <a:bodyPr/>
        <a:lstStyle/>
        <a:p>
          <a:r>
            <a:rPr lang="en-US"/>
            <a:t>The accommodation in Germany, especially for international students, is really a huge problem .</a:t>
          </a:r>
        </a:p>
      </dgm:t>
    </dgm:pt>
    <dgm:pt modelId="{265CBF4D-D4D8-4B89-822D-928609949496}" type="parTrans" cxnId="{EDD2F9B6-5436-4EC3-A4A1-87E6919D6121}">
      <dgm:prSet/>
      <dgm:spPr/>
      <dgm:t>
        <a:bodyPr/>
        <a:lstStyle/>
        <a:p>
          <a:endParaRPr lang="en-US"/>
        </a:p>
      </dgm:t>
    </dgm:pt>
    <dgm:pt modelId="{2DF098EA-4DA1-4C4A-BC83-4B204B4047EA}" type="sibTrans" cxnId="{EDD2F9B6-5436-4EC3-A4A1-87E6919D6121}">
      <dgm:prSet/>
      <dgm:spPr/>
      <dgm:t>
        <a:bodyPr/>
        <a:lstStyle/>
        <a:p>
          <a:endParaRPr lang="en-US"/>
        </a:p>
      </dgm:t>
    </dgm:pt>
    <dgm:pt modelId="{C0AE1B95-B9AA-40EE-85CC-2FA166D5661E}">
      <dgm:prSet/>
      <dgm:spPr/>
      <dgm:t>
        <a:bodyPr/>
        <a:lstStyle/>
        <a:p>
          <a:r>
            <a:rPr lang="en-US"/>
            <a:t>This project aims to analyze the available data and produce a suitable report for the prospective students desiring to pursue their studies in Munich, Germany. </a:t>
          </a:r>
        </a:p>
      </dgm:t>
    </dgm:pt>
    <dgm:pt modelId="{6DBB209A-FAF0-4B95-A21D-6369AB30E8A5}" type="parTrans" cxnId="{22BB6E29-EA92-434C-83C1-7129401B8435}">
      <dgm:prSet/>
      <dgm:spPr/>
      <dgm:t>
        <a:bodyPr/>
        <a:lstStyle/>
        <a:p>
          <a:endParaRPr lang="en-US"/>
        </a:p>
      </dgm:t>
    </dgm:pt>
    <dgm:pt modelId="{24FD7B79-CA3F-4A75-9F63-CFD8C197C341}" type="sibTrans" cxnId="{22BB6E29-EA92-434C-83C1-7129401B8435}">
      <dgm:prSet/>
      <dgm:spPr/>
      <dgm:t>
        <a:bodyPr/>
        <a:lstStyle/>
        <a:p>
          <a:endParaRPr lang="en-US"/>
        </a:p>
      </dgm:t>
    </dgm:pt>
    <dgm:pt modelId="{295FD2F2-86A6-407E-A342-665764273343}">
      <dgm:prSet/>
      <dgm:spPr/>
      <dgm:t>
        <a:bodyPr/>
        <a:lstStyle/>
        <a:p>
          <a:r>
            <a:rPr lang="en-US"/>
            <a:t>All the prospective students who would be interested to pursue their studies in Munich, as well as those who have already arrived but have yet not found an accommodation would be benefitted</a:t>
          </a:r>
        </a:p>
      </dgm:t>
    </dgm:pt>
    <dgm:pt modelId="{569122AF-4E8E-49D0-B46D-E21E3E52E363}" type="parTrans" cxnId="{BD30E7B6-7756-438F-BCB6-447DB18887CE}">
      <dgm:prSet/>
      <dgm:spPr/>
      <dgm:t>
        <a:bodyPr/>
        <a:lstStyle/>
        <a:p>
          <a:endParaRPr lang="en-US"/>
        </a:p>
      </dgm:t>
    </dgm:pt>
    <dgm:pt modelId="{7F0F8C28-6736-46A4-B0F7-5EA64EE5C23A}" type="sibTrans" cxnId="{BD30E7B6-7756-438F-BCB6-447DB18887CE}">
      <dgm:prSet/>
      <dgm:spPr/>
      <dgm:t>
        <a:bodyPr/>
        <a:lstStyle/>
        <a:p>
          <a:endParaRPr lang="en-US"/>
        </a:p>
      </dgm:t>
    </dgm:pt>
    <dgm:pt modelId="{6DF4321E-7F82-4D65-A27C-5EB0F02E4C32}" type="pres">
      <dgm:prSet presAssocID="{883DF545-FF2C-4F96-9674-3857E2359770}" presName="root" presStyleCnt="0">
        <dgm:presLayoutVars>
          <dgm:dir/>
          <dgm:resizeHandles val="exact"/>
        </dgm:presLayoutVars>
      </dgm:prSet>
      <dgm:spPr/>
    </dgm:pt>
    <dgm:pt modelId="{B2E0B909-501D-4D74-B8DA-AB0CAE877189}" type="pres">
      <dgm:prSet presAssocID="{883DF545-FF2C-4F96-9674-3857E2359770}" presName="container" presStyleCnt="0">
        <dgm:presLayoutVars>
          <dgm:dir/>
          <dgm:resizeHandles val="exact"/>
        </dgm:presLayoutVars>
      </dgm:prSet>
      <dgm:spPr/>
    </dgm:pt>
    <dgm:pt modelId="{B14EF42B-75C6-4033-92B8-52C0C008325D}" type="pres">
      <dgm:prSet presAssocID="{09A2BBBB-CF1D-46D0-9E9C-908E77E66379}" presName="compNode" presStyleCnt="0"/>
      <dgm:spPr/>
    </dgm:pt>
    <dgm:pt modelId="{AD5782CD-0AC3-4F76-8215-C166F72465A5}" type="pres">
      <dgm:prSet presAssocID="{09A2BBBB-CF1D-46D0-9E9C-908E77E66379}" presName="iconBgRect" presStyleLbl="bgShp" presStyleIdx="0" presStyleCnt="4"/>
      <dgm:spPr/>
    </dgm:pt>
    <dgm:pt modelId="{178E3A5C-536D-4279-96D9-381EF21C34BD}" type="pres">
      <dgm:prSet presAssocID="{09A2BBBB-CF1D-46D0-9E9C-908E77E663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5414B1D7-E84E-44B2-B441-8607BF5CD5CA}" type="pres">
      <dgm:prSet presAssocID="{09A2BBBB-CF1D-46D0-9E9C-908E77E66379}" presName="spaceRect" presStyleCnt="0"/>
      <dgm:spPr/>
    </dgm:pt>
    <dgm:pt modelId="{F6CF6F9E-5DA6-4AC8-ABF6-B79FF9214153}" type="pres">
      <dgm:prSet presAssocID="{09A2BBBB-CF1D-46D0-9E9C-908E77E66379}" presName="textRect" presStyleLbl="revTx" presStyleIdx="0" presStyleCnt="4">
        <dgm:presLayoutVars>
          <dgm:chMax val="1"/>
          <dgm:chPref val="1"/>
        </dgm:presLayoutVars>
      </dgm:prSet>
      <dgm:spPr/>
    </dgm:pt>
    <dgm:pt modelId="{A78F4598-A58A-4EC4-A4D8-3DC14F2C2542}" type="pres">
      <dgm:prSet presAssocID="{15AAEB87-4E9B-4B0C-85ED-E4C0F2D366F5}" presName="sibTrans" presStyleLbl="sibTrans2D1" presStyleIdx="0" presStyleCnt="0"/>
      <dgm:spPr/>
    </dgm:pt>
    <dgm:pt modelId="{A0125CCE-6219-490C-9D89-935C5B15F163}" type="pres">
      <dgm:prSet presAssocID="{5B3E8874-3061-43FA-840A-58AC0A4B9BFB}" presName="compNode" presStyleCnt="0"/>
      <dgm:spPr/>
    </dgm:pt>
    <dgm:pt modelId="{66E16B49-7E96-4089-AB1F-3DBF5B3E0DD2}" type="pres">
      <dgm:prSet presAssocID="{5B3E8874-3061-43FA-840A-58AC0A4B9BFB}" presName="iconBgRect" presStyleLbl="bgShp" presStyleIdx="1" presStyleCnt="4"/>
      <dgm:spPr/>
    </dgm:pt>
    <dgm:pt modelId="{3FEE9736-845D-4CB1-BD89-92226FC3323C}" type="pres">
      <dgm:prSet presAssocID="{5B3E8874-3061-43FA-840A-58AC0A4B9B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B8C4B8F4-2946-4A8B-B47B-DE94C3A99491}" type="pres">
      <dgm:prSet presAssocID="{5B3E8874-3061-43FA-840A-58AC0A4B9BFB}" presName="spaceRect" presStyleCnt="0"/>
      <dgm:spPr/>
    </dgm:pt>
    <dgm:pt modelId="{2A4B2D6E-3EFC-4408-B0F7-3F4266A1BD3E}" type="pres">
      <dgm:prSet presAssocID="{5B3E8874-3061-43FA-840A-58AC0A4B9BFB}" presName="textRect" presStyleLbl="revTx" presStyleIdx="1" presStyleCnt="4">
        <dgm:presLayoutVars>
          <dgm:chMax val="1"/>
          <dgm:chPref val="1"/>
        </dgm:presLayoutVars>
      </dgm:prSet>
      <dgm:spPr/>
    </dgm:pt>
    <dgm:pt modelId="{8399C066-37FE-467D-A8B3-56CA97C022AC}" type="pres">
      <dgm:prSet presAssocID="{2DF098EA-4DA1-4C4A-BC83-4B204B4047EA}" presName="sibTrans" presStyleLbl="sibTrans2D1" presStyleIdx="0" presStyleCnt="0"/>
      <dgm:spPr/>
    </dgm:pt>
    <dgm:pt modelId="{68D4E488-81B8-4085-A331-72307707D931}" type="pres">
      <dgm:prSet presAssocID="{C0AE1B95-B9AA-40EE-85CC-2FA166D5661E}" presName="compNode" presStyleCnt="0"/>
      <dgm:spPr/>
    </dgm:pt>
    <dgm:pt modelId="{2190DBA4-26C1-4324-978A-6180B1AF1172}" type="pres">
      <dgm:prSet presAssocID="{C0AE1B95-B9AA-40EE-85CC-2FA166D5661E}" presName="iconBgRect" presStyleLbl="bgShp" presStyleIdx="2" presStyleCnt="4"/>
      <dgm:spPr/>
    </dgm:pt>
    <dgm:pt modelId="{0FAA3B9C-72A9-4EA8-9C9B-9CB3AF53E7D2}" type="pres">
      <dgm:prSet presAssocID="{C0AE1B95-B9AA-40EE-85CC-2FA166D566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68E2D6AF-4FA7-43D0-BD07-B2DFBBFCC4C8}" type="pres">
      <dgm:prSet presAssocID="{C0AE1B95-B9AA-40EE-85CC-2FA166D5661E}" presName="spaceRect" presStyleCnt="0"/>
      <dgm:spPr/>
    </dgm:pt>
    <dgm:pt modelId="{28A4552E-C2EE-4EE0-8DEF-B7C8B0FAB464}" type="pres">
      <dgm:prSet presAssocID="{C0AE1B95-B9AA-40EE-85CC-2FA166D5661E}" presName="textRect" presStyleLbl="revTx" presStyleIdx="2" presStyleCnt="4">
        <dgm:presLayoutVars>
          <dgm:chMax val="1"/>
          <dgm:chPref val="1"/>
        </dgm:presLayoutVars>
      </dgm:prSet>
      <dgm:spPr/>
    </dgm:pt>
    <dgm:pt modelId="{A7068E18-C0F8-49A9-89F1-51E0B8841A7C}" type="pres">
      <dgm:prSet presAssocID="{24FD7B79-CA3F-4A75-9F63-CFD8C197C341}" presName="sibTrans" presStyleLbl="sibTrans2D1" presStyleIdx="0" presStyleCnt="0"/>
      <dgm:spPr/>
    </dgm:pt>
    <dgm:pt modelId="{C63E5B51-3823-4B40-8C0A-58ADBC250C1C}" type="pres">
      <dgm:prSet presAssocID="{295FD2F2-86A6-407E-A342-665764273343}" presName="compNode" presStyleCnt="0"/>
      <dgm:spPr/>
    </dgm:pt>
    <dgm:pt modelId="{F237578B-74B8-4C38-88EA-AE2D20068BD3}" type="pres">
      <dgm:prSet presAssocID="{295FD2F2-86A6-407E-A342-665764273343}" presName="iconBgRect" presStyleLbl="bgShp" presStyleIdx="3" presStyleCnt="4"/>
      <dgm:spPr/>
    </dgm:pt>
    <dgm:pt modelId="{AC36E59D-0325-406E-881F-3D267082A8D7}" type="pres">
      <dgm:prSet presAssocID="{295FD2F2-86A6-407E-A342-6657642733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30176A38-009C-4036-BCCC-9266EAFFE677}" type="pres">
      <dgm:prSet presAssocID="{295FD2F2-86A6-407E-A342-665764273343}" presName="spaceRect" presStyleCnt="0"/>
      <dgm:spPr/>
    </dgm:pt>
    <dgm:pt modelId="{710469D4-049C-452B-AC34-47D1FD13D71E}" type="pres">
      <dgm:prSet presAssocID="{295FD2F2-86A6-407E-A342-665764273343}" presName="textRect" presStyleLbl="revTx" presStyleIdx="3" presStyleCnt="4">
        <dgm:presLayoutVars>
          <dgm:chMax val="1"/>
          <dgm:chPref val="1"/>
        </dgm:presLayoutVars>
      </dgm:prSet>
      <dgm:spPr/>
    </dgm:pt>
  </dgm:ptLst>
  <dgm:cxnLst>
    <dgm:cxn modelId="{218F0802-959D-4A50-BCB9-4B57D1EC74B8}" type="presOf" srcId="{883DF545-FF2C-4F96-9674-3857E2359770}" destId="{6DF4321E-7F82-4D65-A27C-5EB0F02E4C32}" srcOrd="0" destOrd="0" presId="urn:microsoft.com/office/officeart/2018/2/layout/IconCircleList"/>
    <dgm:cxn modelId="{FBDA8928-CC6D-45E2-A4E2-1E232AFBF43C}" srcId="{883DF545-FF2C-4F96-9674-3857E2359770}" destId="{09A2BBBB-CF1D-46D0-9E9C-908E77E66379}" srcOrd="0" destOrd="0" parTransId="{E8B16B1A-F37E-46D1-BB79-77F375CC1AF1}" sibTransId="{15AAEB87-4E9B-4B0C-85ED-E4C0F2D366F5}"/>
    <dgm:cxn modelId="{22BB6E29-EA92-434C-83C1-7129401B8435}" srcId="{883DF545-FF2C-4F96-9674-3857E2359770}" destId="{C0AE1B95-B9AA-40EE-85CC-2FA166D5661E}" srcOrd="2" destOrd="0" parTransId="{6DBB209A-FAF0-4B95-A21D-6369AB30E8A5}" sibTransId="{24FD7B79-CA3F-4A75-9F63-CFD8C197C341}"/>
    <dgm:cxn modelId="{113B705E-FE1F-49A0-92E5-360528C4360A}" type="presOf" srcId="{5B3E8874-3061-43FA-840A-58AC0A4B9BFB}" destId="{2A4B2D6E-3EFC-4408-B0F7-3F4266A1BD3E}" srcOrd="0" destOrd="0" presId="urn:microsoft.com/office/officeart/2018/2/layout/IconCircleList"/>
    <dgm:cxn modelId="{14C28748-0079-4F68-AA81-242A75405FC3}" type="presOf" srcId="{2DF098EA-4DA1-4C4A-BC83-4B204B4047EA}" destId="{8399C066-37FE-467D-A8B3-56CA97C022AC}" srcOrd="0" destOrd="0" presId="urn:microsoft.com/office/officeart/2018/2/layout/IconCircleList"/>
    <dgm:cxn modelId="{F948D070-2EAF-4FFE-AD3E-AA7B06E29D3C}" type="presOf" srcId="{24FD7B79-CA3F-4A75-9F63-CFD8C197C341}" destId="{A7068E18-C0F8-49A9-89F1-51E0B8841A7C}" srcOrd="0" destOrd="0" presId="urn:microsoft.com/office/officeart/2018/2/layout/IconCircleList"/>
    <dgm:cxn modelId="{C29DD2A4-AB36-433A-8119-4EAC4C53A7DD}" type="presOf" srcId="{15AAEB87-4E9B-4B0C-85ED-E4C0F2D366F5}" destId="{A78F4598-A58A-4EC4-A4D8-3DC14F2C2542}" srcOrd="0" destOrd="0" presId="urn:microsoft.com/office/officeart/2018/2/layout/IconCircleList"/>
    <dgm:cxn modelId="{B570C6A9-57A6-41E1-89E0-D047442E1E8B}" type="presOf" srcId="{09A2BBBB-CF1D-46D0-9E9C-908E77E66379}" destId="{F6CF6F9E-5DA6-4AC8-ABF6-B79FF9214153}" srcOrd="0" destOrd="0" presId="urn:microsoft.com/office/officeart/2018/2/layout/IconCircleList"/>
    <dgm:cxn modelId="{BD30E7B6-7756-438F-BCB6-447DB18887CE}" srcId="{883DF545-FF2C-4F96-9674-3857E2359770}" destId="{295FD2F2-86A6-407E-A342-665764273343}" srcOrd="3" destOrd="0" parTransId="{569122AF-4E8E-49D0-B46D-E21E3E52E363}" sibTransId="{7F0F8C28-6736-46A4-B0F7-5EA64EE5C23A}"/>
    <dgm:cxn modelId="{EDD2F9B6-5436-4EC3-A4A1-87E6919D6121}" srcId="{883DF545-FF2C-4F96-9674-3857E2359770}" destId="{5B3E8874-3061-43FA-840A-58AC0A4B9BFB}" srcOrd="1" destOrd="0" parTransId="{265CBF4D-D4D8-4B89-822D-928609949496}" sibTransId="{2DF098EA-4DA1-4C4A-BC83-4B204B4047EA}"/>
    <dgm:cxn modelId="{4B59F0C2-7FD0-4EE9-AAE5-F48611FCFF28}" type="presOf" srcId="{295FD2F2-86A6-407E-A342-665764273343}" destId="{710469D4-049C-452B-AC34-47D1FD13D71E}" srcOrd="0" destOrd="0" presId="urn:microsoft.com/office/officeart/2018/2/layout/IconCircleList"/>
    <dgm:cxn modelId="{3E1C09CA-FE6D-4AD9-849D-5D2718BD6420}" type="presOf" srcId="{C0AE1B95-B9AA-40EE-85CC-2FA166D5661E}" destId="{28A4552E-C2EE-4EE0-8DEF-B7C8B0FAB464}" srcOrd="0" destOrd="0" presId="urn:microsoft.com/office/officeart/2018/2/layout/IconCircleList"/>
    <dgm:cxn modelId="{DD91A9C2-275B-43C3-BB63-3821635CFF5E}" type="presParOf" srcId="{6DF4321E-7F82-4D65-A27C-5EB0F02E4C32}" destId="{B2E0B909-501D-4D74-B8DA-AB0CAE877189}" srcOrd="0" destOrd="0" presId="urn:microsoft.com/office/officeart/2018/2/layout/IconCircleList"/>
    <dgm:cxn modelId="{018EEB29-9C63-4CC5-B61B-7B406135A416}" type="presParOf" srcId="{B2E0B909-501D-4D74-B8DA-AB0CAE877189}" destId="{B14EF42B-75C6-4033-92B8-52C0C008325D}" srcOrd="0" destOrd="0" presId="urn:microsoft.com/office/officeart/2018/2/layout/IconCircleList"/>
    <dgm:cxn modelId="{0AFAB183-B025-44FD-B771-5B2F4F38B217}" type="presParOf" srcId="{B14EF42B-75C6-4033-92B8-52C0C008325D}" destId="{AD5782CD-0AC3-4F76-8215-C166F72465A5}" srcOrd="0" destOrd="0" presId="urn:microsoft.com/office/officeart/2018/2/layout/IconCircleList"/>
    <dgm:cxn modelId="{177B4A31-0843-43CC-9C6E-D1F69C5A6330}" type="presParOf" srcId="{B14EF42B-75C6-4033-92B8-52C0C008325D}" destId="{178E3A5C-536D-4279-96D9-381EF21C34BD}" srcOrd="1" destOrd="0" presId="urn:microsoft.com/office/officeart/2018/2/layout/IconCircleList"/>
    <dgm:cxn modelId="{6A8813F4-796C-4AE9-BCB3-FEAA925B3301}" type="presParOf" srcId="{B14EF42B-75C6-4033-92B8-52C0C008325D}" destId="{5414B1D7-E84E-44B2-B441-8607BF5CD5CA}" srcOrd="2" destOrd="0" presId="urn:microsoft.com/office/officeart/2018/2/layout/IconCircleList"/>
    <dgm:cxn modelId="{F6778D85-3731-4080-8D00-B03B4447637D}" type="presParOf" srcId="{B14EF42B-75C6-4033-92B8-52C0C008325D}" destId="{F6CF6F9E-5DA6-4AC8-ABF6-B79FF9214153}" srcOrd="3" destOrd="0" presId="urn:microsoft.com/office/officeart/2018/2/layout/IconCircleList"/>
    <dgm:cxn modelId="{54BACD09-488E-435D-94DD-5AAE8CD50E69}" type="presParOf" srcId="{B2E0B909-501D-4D74-B8DA-AB0CAE877189}" destId="{A78F4598-A58A-4EC4-A4D8-3DC14F2C2542}" srcOrd="1" destOrd="0" presId="urn:microsoft.com/office/officeart/2018/2/layout/IconCircleList"/>
    <dgm:cxn modelId="{8D516D61-0DE8-42BA-AF3B-8B2AF2AF99D1}" type="presParOf" srcId="{B2E0B909-501D-4D74-B8DA-AB0CAE877189}" destId="{A0125CCE-6219-490C-9D89-935C5B15F163}" srcOrd="2" destOrd="0" presId="urn:microsoft.com/office/officeart/2018/2/layout/IconCircleList"/>
    <dgm:cxn modelId="{0E7D0125-66D9-4D56-9175-32A7AA2E1EAE}" type="presParOf" srcId="{A0125CCE-6219-490C-9D89-935C5B15F163}" destId="{66E16B49-7E96-4089-AB1F-3DBF5B3E0DD2}" srcOrd="0" destOrd="0" presId="urn:microsoft.com/office/officeart/2018/2/layout/IconCircleList"/>
    <dgm:cxn modelId="{57422631-C704-45D7-8F91-320B3C1DA4CC}" type="presParOf" srcId="{A0125CCE-6219-490C-9D89-935C5B15F163}" destId="{3FEE9736-845D-4CB1-BD89-92226FC3323C}" srcOrd="1" destOrd="0" presId="urn:microsoft.com/office/officeart/2018/2/layout/IconCircleList"/>
    <dgm:cxn modelId="{8D4CB71C-74C0-4C37-9D3B-A0651E79E4B7}" type="presParOf" srcId="{A0125CCE-6219-490C-9D89-935C5B15F163}" destId="{B8C4B8F4-2946-4A8B-B47B-DE94C3A99491}" srcOrd="2" destOrd="0" presId="urn:microsoft.com/office/officeart/2018/2/layout/IconCircleList"/>
    <dgm:cxn modelId="{3890EA7C-8E9A-4D1B-87FA-4072BBCA6B2F}" type="presParOf" srcId="{A0125CCE-6219-490C-9D89-935C5B15F163}" destId="{2A4B2D6E-3EFC-4408-B0F7-3F4266A1BD3E}" srcOrd="3" destOrd="0" presId="urn:microsoft.com/office/officeart/2018/2/layout/IconCircleList"/>
    <dgm:cxn modelId="{3D5D33F2-BB2E-4866-963B-4C85050FDFFB}" type="presParOf" srcId="{B2E0B909-501D-4D74-B8DA-AB0CAE877189}" destId="{8399C066-37FE-467D-A8B3-56CA97C022AC}" srcOrd="3" destOrd="0" presId="urn:microsoft.com/office/officeart/2018/2/layout/IconCircleList"/>
    <dgm:cxn modelId="{B108AD73-76D4-4BA6-91FF-55BC6E3ADD8C}" type="presParOf" srcId="{B2E0B909-501D-4D74-B8DA-AB0CAE877189}" destId="{68D4E488-81B8-4085-A331-72307707D931}" srcOrd="4" destOrd="0" presId="urn:microsoft.com/office/officeart/2018/2/layout/IconCircleList"/>
    <dgm:cxn modelId="{0B0942F9-4CEC-44F7-8693-C9B014EB6067}" type="presParOf" srcId="{68D4E488-81B8-4085-A331-72307707D931}" destId="{2190DBA4-26C1-4324-978A-6180B1AF1172}" srcOrd="0" destOrd="0" presId="urn:microsoft.com/office/officeart/2018/2/layout/IconCircleList"/>
    <dgm:cxn modelId="{F0A23783-B74D-4997-8E3F-FADC3026AE75}" type="presParOf" srcId="{68D4E488-81B8-4085-A331-72307707D931}" destId="{0FAA3B9C-72A9-4EA8-9C9B-9CB3AF53E7D2}" srcOrd="1" destOrd="0" presId="urn:microsoft.com/office/officeart/2018/2/layout/IconCircleList"/>
    <dgm:cxn modelId="{49838259-7147-4135-82C9-5DA113BC0686}" type="presParOf" srcId="{68D4E488-81B8-4085-A331-72307707D931}" destId="{68E2D6AF-4FA7-43D0-BD07-B2DFBBFCC4C8}" srcOrd="2" destOrd="0" presId="urn:microsoft.com/office/officeart/2018/2/layout/IconCircleList"/>
    <dgm:cxn modelId="{EC38289A-2622-41D3-9534-AD73D45CAC46}" type="presParOf" srcId="{68D4E488-81B8-4085-A331-72307707D931}" destId="{28A4552E-C2EE-4EE0-8DEF-B7C8B0FAB464}" srcOrd="3" destOrd="0" presId="urn:microsoft.com/office/officeart/2018/2/layout/IconCircleList"/>
    <dgm:cxn modelId="{7B99C47D-06E7-4097-B6B3-90CA7E8A855E}" type="presParOf" srcId="{B2E0B909-501D-4D74-B8DA-AB0CAE877189}" destId="{A7068E18-C0F8-49A9-89F1-51E0B8841A7C}" srcOrd="5" destOrd="0" presId="urn:microsoft.com/office/officeart/2018/2/layout/IconCircleList"/>
    <dgm:cxn modelId="{825E777B-CB10-455B-8E03-16270EF23CD8}" type="presParOf" srcId="{B2E0B909-501D-4D74-B8DA-AB0CAE877189}" destId="{C63E5B51-3823-4B40-8C0A-58ADBC250C1C}" srcOrd="6" destOrd="0" presId="urn:microsoft.com/office/officeart/2018/2/layout/IconCircleList"/>
    <dgm:cxn modelId="{5BE99D03-997F-4B5B-9204-551B7FCFD1FD}" type="presParOf" srcId="{C63E5B51-3823-4B40-8C0A-58ADBC250C1C}" destId="{F237578B-74B8-4C38-88EA-AE2D20068BD3}" srcOrd="0" destOrd="0" presId="urn:microsoft.com/office/officeart/2018/2/layout/IconCircleList"/>
    <dgm:cxn modelId="{3FE691DC-DCB5-4E75-9158-3452527BC250}" type="presParOf" srcId="{C63E5B51-3823-4B40-8C0A-58ADBC250C1C}" destId="{AC36E59D-0325-406E-881F-3D267082A8D7}" srcOrd="1" destOrd="0" presId="urn:microsoft.com/office/officeart/2018/2/layout/IconCircleList"/>
    <dgm:cxn modelId="{D124F644-EFED-45CC-9CCD-97EC02E58E7C}" type="presParOf" srcId="{C63E5B51-3823-4B40-8C0A-58ADBC250C1C}" destId="{30176A38-009C-4036-BCCC-9266EAFFE677}" srcOrd="2" destOrd="0" presId="urn:microsoft.com/office/officeart/2018/2/layout/IconCircleList"/>
    <dgm:cxn modelId="{03918491-0593-4F54-AF4D-3B88DBCE6388}" type="presParOf" srcId="{C63E5B51-3823-4B40-8C0A-58ADBC250C1C}" destId="{710469D4-049C-452B-AC34-47D1FD13D7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D64B4B-EF4A-4C93-95B4-BA844F61CF8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35F9E0-5435-4548-A43E-700FEF6005D7}">
      <dgm:prSet/>
      <dgm:spPr/>
      <dgm:t>
        <a:bodyPr/>
        <a:lstStyle/>
        <a:p>
          <a:pPr>
            <a:lnSpc>
              <a:spcPct val="100000"/>
            </a:lnSpc>
          </a:pPr>
          <a:r>
            <a:rPr lang="en-US" baseline="0"/>
            <a:t>Most of the relevant data related with the student-dorms in Munich can be obtained from</a:t>
          </a:r>
        </a:p>
        <a:p>
          <a:pPr>
            <a:lnSpc>
              <a:spcPct val="100000"/>
            </a:lnSpc>
          </a:pPr>
          <a:r>
            <a:rPr lang="en-US" baseline="0"/>
            <a:t> </a:t>
          </a:r>
          <a:r>
            <a:rPr lang="en-US" baseline="0">
              <a:hlinkClick xmlns:r="http://schemas.openxmlformats.org/officeDocument/2006/relationships" r:id="rId1">
                <a:extLst>
                  <a:ext uri="{A12FA001-AC4F-418D-AE19-62706E023703}">
                    <ahyp:hlinkClr xmlns:ahyp="http://schemas.microsoft.com/office/drawing/2018/hyperlinkcolor" val="tx"/>
                  </a:ext>
                </a:extLst>
              </a:hlinkClick>
            </a:rPr>
            <a:t>https://navin3011.github.io/Wartezeiten_Mietpreislisteenglisch-converted.csv</a:t>
          </a:r>
          <a:endParaRPr lang="en-US"/>
        </a:p>
      </dgm:t>
    </dgm:pt>
    <dgm:pt modelId="{A14B5D94-4A52-4428-919D-07A9489E0573}" type="parTrans" cxnId="{297D6186-8AFE-4FFD-A337-AB60973FE2F3}">
      <dgm:prSet/>
      <dgm:spPr/>
      <dgm:t>
        <a:bodyPr/>
        <a:lstStyle/>
        <a:p>
          <a:endParaRPr lang="en-US"/>
        </a:p>
      </dgm:t>
    </dgm:pt>
    <dgm:pt modelId="{450EF3BC-5535-4673-BBF5-927F44406D5E}" type="sibTrans" cxnId="{297D6186-8AFE-4FFD-A337-AB60973FE2F3}">
      <dgm:prSet/>
      <dgm:spPr/>
      <dgm:t>
        <a:bodyPr/>
        <a:lstStyle/>
        <a:p>
          <a:endParaRPr lang="en-US"/>
        </a:p>
      </dgm:t>
    </dgm:pt>
    <dgm:pt modelId="{94E4A601-FCAA-403E-843A-FD011C94A67C}">
      <dgm:prSet/>
      <dgm:spPr/>
      <dgm:t>
        <a:bodyPr/>
        <a:lstStyle/>
        <a:p>
          <a:pPr>
            <a:lnSpc>
              <a:spcPct val="100000"/>
            </a:lnSpc>
          </a:pPr>
          <a:r>
            <a:rPr lang="en-US" baseline="0"/>
            <a:t>I have also used Foursquare location data from </a:t>
          </a:r>
          <a:r>
            <a:rPr lang="en-US" baseline="0">
              <a:hlinkClick xmlns:r="http://schemas.openxmlformats.org/officeDocument/2006/relationships" r:id="rId2">
                <a:extLst>
                  <a:ext uri="{A12FA001-AC4F-418D-AE19-62706E023703}">
                    <ahyp:hlinkClr xmlns:ahyp="http://schemas.microsoft.com/office/drawing/2018/hyperlinkcolor" val="tx"/>
                  </a:ext>
                </a:extLst>
              </a:hlinkClick>
            </a:rPr>
            <a:t>http://www.foursquare.com/ </a:t>
          </a:r>
          <a:r>
            <a:rPr lang="en-US" baseline="0"/>
            <a:t> </a:t>
          </a:r>
        </a:p>
        <a:p>
          <a:pPr>
            <a:lnSpc>
              <a:spcPct val="100000"/>
            </a:lnSpc>
          </a:pPr>
          <a:r>
            <a:rPr lang="en-US" baseline="0"/>
            <a:t>to cluster and segment the dorm locations. </a:t>
          </a:r>
          <a:endParaRPr lang="en-US"/>
        </a:p>
      </dgm:t>
    </dgm:pt>
    <dgm:pt modelId="{288F6D30-7BDE-4D0D-8CB1-1F309525C95A}" type="parTrans" cxnId="{BD2B391E-EA84-4B41-B755-1F316981EC75}">
      <dgm:prSet/>
      <dgm:spPr/>
      <dgm:t>
        <a:bodyPr/>
        <a:lstStyle/>
        <a:p>
          <a:endParaRPr lang="en-US"/>
        </a:p>
      </dgm:t>
    </dgm:pt>
    <dgm:pt modelId="{DE8A4166-FCEA-4D12-ADFD-D11DFB8A62BE}" type="sibTrans" cxnId="{BD2B391E-EA84-4B41-B755-1F316981EC75}">
      <dgm:prSet/>
      <dgm:spPr/>
      <dgm:t>
        <a:bodyPr/>
        <a:lstStyle/>
        <a:p>
          <a:endParaRPr lang="en-US"/>
        </a:p>
      </dgm:t>
    </dgm:pt>
    <dgm:pt modelId="{6ABBB8AA-E120-4396-985F-E159B81E0E89}">
      <dgm:prSet/>
      <dgm:spPr/>
      <dgm:t>
        <a:bodyPr/>
        <a:lstStyle/>
        <a:p>
          <a:pPr>
            <a:lnSpc>
              <a:spcPct val="100000"/>
            </a:lnSpc>
          </a:pPr>
          <a:r>
            <a:rPr lang="en-US" baseline="0"/>
            <a:t>Data binning for basic rents into 4 categories</a:t>
          </a:r>
          <a:endParaRPr lang="en-US"/>
        </a:p>
      </dgm:t>
    </dgm:pt>
    <dgm:pt modelId="{E2970BD7-6191-4CA4-91C4-3510BC9DA24A}" type="parTrans" cxnId="{DC7AAE56-110C-4A09-A10E-53AA764ECA5C}">
      <dgm:prSet/>
      <dgm:spPr/>
      <dgm:t>
        <a:bodyPr/>
        <a:lstStyle/>
        <a:p>
          <a:endParaRPr lang="en-US"/>
        </a:p>
      </dgm:t>
    </dgm:pt>
    <dgm:pt modelId="{908E5D1A-AFA1-4A56-8AA8-A9BB74CDEDFA}" type="sibTrans" cxnId="{DC7AAE56-110C-4A09-A10E-53AA764ECA5C}">
      <dgm:prSet/>
      <dgm:spPr/>
      <dgm:t>
        <a:bodyPr/>
        <a:lstStyle/>
        <a:p>
          <a:endParaRPr lang="en-US"/>
        </a:p>
      </dgm:t>
    </dgm:pt>
    <dgm:pt modelId="{0EA177A7-6F62-49DC-A26E-C582CE891A26}">
      <dgm:prSet/>
      <dgm:spPr/>
      <dgm:t>
        <a:bodyPr/>
        <a:lstStyle/>
        <a:p>
          <a:pPr>
            <a:lnSpc>
              <a:spcPct val="100000"/>
            </a:lnSpc>
          </a:pPr>
          <a:r>
            <a:rPr lang="en-US" baseline="0"/>
            <a:t>Data wrangling and cleaning of various missing data and changing the datatypes to the required format.</a:t>
          </a:r>
          <a:endParaRPr lang="en-US"/>
        </a:p>
      </dgm:t>
    </dgm:pt>
    <dgm:pt modelId="{8E3DDA89-D2DD-4806-AB43-02DB2CB2541C}" type="parTrans" cxnId="{9907B29C-C5AA-4AA4-8575-68D792B167CE}">
      <dgm:prSet/>
      <dgm:spPr/>
      <dgm:t>
        <a:bodyPr/>
        <a:lstStyle/>
        <a:p>
          <a:endParaRPr lang="en-US"/>
        </a:p>
      </dgm:t>
    </dgm:pt>
    <dgm:pt modelId="{94251596-D7DC-450C-9C4A-279C707429BD}" type="sibTrans" cxnId="{9907B29C-C5AA-4AA4-8575-68D792B167CE}">
      <dgm:prSet/>
      <dgm:spPr/>
      <dgm:t>
        <a:bodyPr/>
        <a:lstStyle/>
        <a:p>
          <a:endParaRPr lang="en-US"/>
        </a:p>
      </dgm:t>
    </dgm:pt>
    <dgm:pt modelId="{18381E8F-5371-4B2D-8368-63198A0D3132}" type="pres">
      <dgm:prSet presAssocID="{BCD64B4B-EF4A-4C93-95B4-BA844F61CF84}" presName="root" presStyleCnt="0">
        <dgm:presLayoutVars>
          <dgm:dir/>
          <dgm:resizeHandles val="exact"/>
        </dgm:presLayoutVars>
      </dgm:prSet>
      <dgm:spPr/>
    </dgm:pt>
    <dgm:pt modelId="{E1464A79-BED6-4734-A7CB-AE152E0C770F}" type="pres">
      <dgm:prSet presAssocID="{0235F9E0-5435-4548-A43E-700FEF6005D7}" presName="compNode" presStyleCnt="0"/>
      <dgm:spPr/>
    </dgm:pt>
    <dgm:pt modelId="{B9AD7187-364B-4025-8CE3-DFCF8BC97C46}" type="pres">
      <dgm:prSet presAssocID="{0235F9E0-5435-4548-A43E-700FEF6005D7}" presName="bgRect" presStyleLbl="bgShp" presStyleIdx="0" presStyleCnt="4"/>
      <dgm:spPr/>
    </dgm:pt>
    <dgm:pt modelId="{5F1495B1-7EE3-4373-BD58-6A8A35F09585}" type="pres">
      <dgm:prSet presAssocID="{0235F9E0-5435-4548-A43E-700FEF6005D7}"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599001F4-0CAF-4D66-BBEF-1AEBDC32B619}" type="pres">
      <dgm:prSet presAssocID="{0235F9E0-5435-4548-A43E-700FEF6005D7}" presName="spaceRect" presStyleCnt="0"/>
      <dgm:spPr/>
    </dgm:pt>
    <dgm:pt modelId="{D249E155-BD0D-4760-896C-5F85AD7B07F3}" type="pres">
      <dgm:prSet presAssocID="{0235F9E0-5435-4548-A43E-700FEF6005D7}" presName="parTx" presStyleLbl="revTx" presStyleIdx="0" presStyleCnt="4">
        <dgm:presLayoutVars>
          <dgm:chMax val="0"/>
          <dgm:chPref val="0"/>
        </dgm:presLayoutVars>
      </dgm:prSet>
      <dgm:spPr/>
    </dgm:pt>
    <dgm:pt modelId="{8306A26C-C68D-44FD-B5E5-C73F370C8C08}" type="pres">
      <dgm:prSet presAssocID="{450EF3BC-5535-4673-BBF5-927F44406D5E}" presName="sibTrans" presStyleCnt="0"/>
      <dgm:spPr/>
    </dgm:pt>
    <dgm:pt modelId="{444F770C-EBA7-4A7E-9339-B4CEFDA2127D}" type="pres">
      <dgm:prSet presAssocID="{94E4A601-FCAA-403E-843A-FD011C94A67C}" presName="compNode" presStyleCnt="0"/>
      <dgm:spPr/>
    </dgm:pt>
    <dgm:pt modelId="{F7A0B961-D464-40E8-9F12-57B2C3AB1835}" type="pres">
      <dgm:prSet presAssocID="{94E4A601-FCAA-403E-843A-FD011C94A67C}" presName="bgRect" presStyleLbl="bgShp" presStyleIdx="1" presStyleCnt="4"/>
      <dgm:spPr/>
    </dgm:pt>
    <dgm:pt modelId="{BF8050F2-05AB-42B2-AD55-039158E5D680}" type="pres">
      <dgm:prSet presAssocID="{94E4A601-FCAA-403E-843A-FD011C94A67C}"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F544F3B3-C3EA-4C0D-A4C2-1099C765DCBB}" type="pres">
      <dgm:prSet presAssocID="{94E4A601-FCAA-403E-843A-FD011C94A67C}" presName="spaceRect" presStyleCnt="0"/>
      <dgm:spPr/>
    </dgm:pt>
    <dgm:pt modelId="{4A16A404-CC08-43F3-99F9-F9A62706D9F8}" type="pres">
      <dgm:prSet presAssocID="{94E4A601-FCAA-403E-843A-FD011C94A67C}" presName="parTx" presStyleLbl="revTx" presStyleIdx="1" presStyleCnt="4">
        <dgm:presLayoutVars>
          <dgm:chMax val="0"/>
          <dgm:chPref val="0"/>
        </dgm:presLayoutVars>
      </dgm:prSet>
      <dgm:spPr/>
    </dgm:pt>
    <dgm:pt modelId="{D49245F7-F429-4417-A810-D01586EB06BD}" type="pres">
      <dgm:prSet presAssocID="{DE8A4166-FCEA-4D12-ADFD-D11DFB8A62BE}" presName="sibTrans" presStyleCnt="0"/>
      <dgm:spPr/>
    </dgm:pt>
    <dgm:pt modelId="{D043F74E-6C71-444B-91ED-EFE42C9E8A60}" type="pres">
      <dgm:prSet presAssocID="{6ABBB8AA-E120-4396-985F-E159B81E0E89}" presName="compNode" presStyleCnt="0"/>
      <dgm:spPr/>
    </dgm:pt>
    <dgm:pt modelId="{7D224341-E3B1-49B3-90BF-8F445DCED519}" type="pres">
      <dgm:prSet presAssocID="{6ABBB8AA-E120-4396-985F-E159B81E0E89}" presName="bgRect" presStyleLbl="bgShp" presStyleIdx="2" presStyleCnt="4"/>
      <dgm:spPr/>
    </dgm:pt>
    <dgm:pt modelId="{99C305EF-DE7E-4161-8A90-ADDB06EA6702}" type="pres">
      <dgm:prSet presAssocID="{6ABBB8AA-E120-4396-985F-E159B81E0E89}"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1C50105-DB8E-459A-B235-655464188809}" type="pres">
      <dgm:prSet presAssocID="{6ABBB8AA-E120-4396-985F-E159B81E0E89}" presName="spaceRect" presStyleCnt="0"/>
      <dgm:spPr/>
    </dgm:pt>
    <dgm:pt modelId="{1C6257B2-6D6D-46B7-99C0-4A380F9877F5}" type="pres">
      <dgm:prSet presAssocID="{6ABBB8AA-E120-4396-985F-E159B81E0E89}" presName="parTx" presStyleLbl="revTx" presStyleIdx="2" presStyleCnt="4">
        <dgm:presLayoutVars>
          <dgm:chMax val="0"/>
          <dgm:chPref val="0"/>
        </dgm:presLayoutVars>
      </dgm:prSet>
      <dgm:spPr/>
    </dgm:pt>
    <dgm:pt modelId="{83799867-16AB-45D3-8DE2-69F8C4E78641}" type="pres">
      <dgm:prSet presAssocID="{908E5D1A-AFA1-4A56-8AA8-A9BB74CDEDFA}" presName="sibTrans" presStyleCnt="0"/>
      <dgm:spPr/>
    </dgm:pt>
    <dgm:pt modelId="{FB6B046C-D3F4-4AED-8750-FE698159EAE5}" type="pres">
      <dgm:prSet presAssocID="{0EA177A7-6F62-49DC-A26E-C582CE891A26}" presName="compNode" presStyleCnt="0"/>
      <dgm:spPr/>
    </dgm:pt>
    <dgm:pt modelId="{EAC92690-8DDD-4583-9920-BD2A62074250}" type="pres">
      <dgm:prSet presAssocID="{0EA177A7-6F62-49DC-A26E-C582CE891A26}" presName="bgRect" presStyleLbl="bgShp" presStyleIdx="3" presStyleCnt="4"/>
      <dgm:spPr/>
    </dgm:pt>
    <dgm:pt modelId="{8F1382CD-402C-43D0-8702-93E867581152}" type="pres">
      <dgm:prSet presAssocID="{0EA177A7-6F62-49DC-A26E-C582CE891A26}"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p with pin"/>
        </a:ext>
      </dgm:extLst>
    </dgm:pt>
    <dgm:pt modelId="{F06F3390-BDCB-4AF7-AF8F-A2B7197E1707}" type="pres">
      <dgm:prSet presAssocID="{0EA177A7-6F62-49DC-A26E-C582CE891A26}" presName="spaceRect" presStyleCnt="0"/>
      <dgm:spPr/>
    </dgm:pt>
    <dgm:pt modelId="{B8DF4075-34DF-4758-93E0-D1B51C0EBBE7}" type="pres">
      <dgm:prSet presAssocID="{0EA177A7-6F62-49DC-A26E-C582CE891A26}" presName="parTx" presStyleLbl="revTx" presStyleIdx="3" presStyleCnt="4">
        <dgm:presLayoutVars>
          <dgm:chMax val="0"/>
          <dgm:chPref val="0"/>
        </dgm:presLayoutVars>
      </dgm:prSet>
      <dgm:spPr/>
    </dgm:pt>
  </dgm:ptLst>
  <dgm:cxnLst>
    <dgm:cxn modelId="{111FC008-2EE6-4E54-BCB2-DFCB44C8F5CA}" type="presOf" srcId="{94E4A601-FCAA-403E-843A-FD011C94A67C}" destId="{4A16A404-CC08-43F3-99F9-F9A62706D9F8}" srcOrd="0" destOrd="0" presId="urn:microsoft.com/office/officeart/2018/2/layout/IconVerticalSolidList"/>
    <dgm:cxn modelId="{0D058018-C30F-4897-B3B5-88B47BEDD7E9}" type="presOf" srcId="{0235F9E0-5435-4548-A43E-700FEF6005D7}" destId="{D249E155-BD0D-4760-896C-5F85AD7B07F3}" srcOrd="0" destOrd="0" presId="urn:microsoft.com/office/officeart/2018/2/layout/IconVerticalSolidList"/>
    <dgm:cxn modelId="{BD2B391E-EA84-4B41-B755-1F316981EC75}" srcId="{BCD64B4B-EF4A-4C93-95B4-BA844F61CF84}" destId="{94E4A601-FCAA-403E-843A-FD011C94A67C}" srcOrd="1" destOrd="0" parTransId="{288F6D30-7BDE-4D0D-8CB1-1F309525C95A}" sibTransId="{DE8A4166-FCEA-4D12-ADFD-D11DFB8A62BE}"/>
    <dgm:cxn modelId="{3240A669-9F8C-46D1-A23D-B3CE72A0279C}" type="presOf" srcId="{0EA177A7-6F62-49DC-A26E-C582CE891A26}" destId="{B8DF4075-34DF-4758-93E0-D1B51C0EBBE7}" srcOrd="0" destOrd="0" presId="urn:microsoft.com/office/officeart/2018/2/layout/IconVerticalSolidList"/>
    <dgm:cxn modelId="{DC7AAE56-110C-4A09-A10E-53AA764ECA5C}" srcId="{BCD64B4B-EF4A-4C93-95B4-BA844F61CF84}" destId="{6ABBB8AA-E120-4396-985F-E159B81E0E89}" srcOrd="2" destOrd="0" parTransId="{E2970BD7-6191-4CA4-91C4-3510BC9DA24A}" sibTransId="{908E5D1A-AFA1-4A56-8AA8-A9BB74CDEDFA}"/>
    <dgm:cxn modelId="{297D6186-8AFE-4FFD-A337-AB60973FE2F3}" srcId="{BCD64B4B-EF4A-4C93-95B4-BA844F61CF84}" destId="{0235F9E0-5435-4548-A43E-700FEF6005D7}" srcOrd="0" destOrd="0" parTransId="{A14B5D94-4A52-4428-919D-07A9489E0573}" sibTransId="{450EF3BC-5535-4673-BBF5-927F44406D5E}"/>
    <dgm:cxn modelId="{9907B29C-C5AA-4AA4-8575-68D792B167CE}" srcId="{BCD64B4B-EF4A-4C93-95B4-BA844F61CF84}" destId="{0EA177A7-6F62-49DC-A26E-C582CE891A26}" srcOrd="3" destOrd="0" parTransId="{8E3DDA89-D2DD-4806-AB43-02DB2CB2541C}" sibTransId="{94251596-D7DC-450C-9C4A-279C707429BD}"/>
    <dgm:cxn modelId="{E1BFC2C1-FF1F-4956-8AD8-9B1C9BDD9503}" type="presOf" srcId="{6ABBB8AA-E120-4396-985F-E159B81E0E89}" destId="{1C6257B2-6D6D-46B7-99C0-4A380F9877F5}" srcOrd="0" destOrd="0" presId="urn:microsoft.com/office/officeart/2018/2/layout/IconVerticalSolidList"/>
    <dgm:cxn modelId="{0B0859ED-EE85-46A7-8E10-BE3F942C9873}" type="presOf" srcId="{BCD64B4B-EF4A-4C93-95B4-BA844F61CF84}" destId="{18381E8F-5371-4B2D-8368-63198A0D3132}" srcOrd="0" destOrd="0" presId="urn:microsoft.com/office/officeart/2018/2/layout/IconVerticalSolidList"/>
    <dgm:cxn modelId="{F6F13DFF-CBD4-4AB8-A294-73D62403894C}" type="presParOf" srcId="{18381E8F-5371-4B2D-8368-63198A0D3132}" destId="{E1464A79-BED6-4734-A7CB-AE152E0C770F}" srcOrd="0" destOrd="0" presId="urn:microsoft.com/office/officeart/2018/2/layout/IconVerticalSolidList"/>
    <dgm:cxn modelId="{A3195126-6CF6-40CD-AF08-062AA083DAE4}" type="presParOf" srcId="{E1464A79-BED6-4734-A7CB-AE152E0C770F}" destId="{B9AD7187-364B-4025-8CE3-DFCF8BC97C46}" srcOrd="0" destOrd="0" presId="urn:microsoft.com/office/officeart/2018/2/layout/IconVerticalSolidList"/>
    <dgm:cxn modelId="{10B933C1-724F-436B-BB81-A6ED274B4DD7}" type="presParOf" srcId="{E1464A79-BED6-4734-A7CB-AE152E0C770F}" destId="{5F1495B1-7EE3-4373-BD58-6A8A35F09585}" srcOrd="1" destOrd="0" presId="urn:microsoft.com/office/officeart/2018/2/layout/IconVerticalSolidList"/>
    <dgm:cxn modelId="{6B4682EA-A1BA-41BF-A2FC-0F3095F1FE96}" type="presParOf" srcId="{E1464A79-BED6-4734-A7CB-AE152E0C770F}" destId="{599001F4-0CAF-4D66-BBEF-1AEBDC32B619}" srcOrd="2" destOrd="0" presId="urn:microsoft.com/office/officeart/2018/2/layout/IconVerticalSolidList"/>
    <dgm:cxn modelId="{326E75D9-2A92-4A7A-B027-9E19D2AF22D8}" type="presParOf" srcId="{E1464A79-BED6-4734-A7CB-AE152E0C770F}" destId="{D249E155-BD0D-4760-896C-5F85AD7B07F3}" srcOrd="3" destOrd="0" presId="urn:microsoft.com/office/officeart/2018/2/layout/IconVerticalSolidList"/>
    <dgm:cxn modelId="{A6F3067E-72AA-436D-9441-160237A219BA}" type="presParOf" srcId="{18381E8F-5371-4B2D-8368-63198A0D3132}" destId="{8306A26C-C68D-44FD-B5E5-C73F370C8C08}" srcOrd="1" destOrd="0" presId="urn:microsoft.com/office/officeart/2018/2/layout/IconVerticalSolidList"/>
    <dgm:cxn modelId="{A61E208B-FA79-4E64-8482-7F21DEE599F5}" type="presParOf" srcId="{18381E8F-5371-4B2D-8368-63198A0D3132}" destId="{444F770C-EBA7-4A7E-9339-B4CEFDA2127D}" srcOrd="2" destOrd="0" presId="urn:microsoft.com/office/officeart/2018/2/layout/IconVerticalSolidList"/>
    <dgm:cxn modelId="{BDD65462-C93E-48D5-97AE-E8FDF3A7BAEA}" type="presParOf" srcId="{444F770C-EBA7-4A7E-9339-B4CEFDA2127D}" destId="{F7A0B961-D464-40E8-9F12-57B2C3AB1835}" srcOrd="0" destOrd="0" presId="urn:microsoft.com/office/officeart/2018/2/layout/IconVerticalSolidList"/>
    <dgm:cxn modelId="{783B4ADA-7E54-4529-9514-B57BEEB6AA90}" type="presParOf" srcId="{444F770C-EBA7-4A7E-9339-B4CEFDA2127D}" destId="{BF8050F2-05AB-42B2-AD55-039158E5D680}" srcOrd="1" destOrd="0" presId="urn:microsoft.com/office/officeart/2018/2/layout/IconVerticalSolidList"/>
    <dgm:cxn modelId="{645C96C5-669C-4EA9-8A80-661B729CD669}" type="presParOf" srcId="{444F770C-EBA7-4A7E-9339-B4CEFDA2127D}" destId="{F544F3B3-C3EA-4C0D-A4C2-1099C765DCBB}" srcOrd="2" destOrd="0" presId="urn:microsoft.com/office/officeart/2018/2/layout/IconVerticalSolidList"/>
    <dgm:cxn modelId="{E0D2DDDA-ED29-4103-A85C-B6E9B3C20DD3}" type="presParOf" srcId="{444F770C-EBA7-4A7E-9339-B4CEFDA2127D}" destId="{4A16A404-CC08-43F3-99F9-F9A62706D9F8}" srcOrd="3" destOrd="0" presId="urn:microsoft.com/office/officeart/2018/2/layout/IconVerticalSolidList"/>
    <dgm:cxn modelId="{B785D57E-07B7-4F54-B965-90D55281B8F3}" type="presParOf" srcId="{18381E8F-5371-4B2D-8368-63198A0D3132}" destId="{D49245F7-F429-4417-A810-D01586EB06BD}" srcOrd="3" destOrd="0" presId="urn:microsoft.com/office/officeart/2018/2/layout/IconVerticalSolidList"/>
    <dgm:cxn modelId="{9FE1D4D0-1180-416F-869C-3B1D3D1A61F5}" type="presParOf" srcId="{18381E8F-5371-4B2D-8368-63198A0D3132}" destId="{D043F74E-6C71-444B-91ED-EFE42C9E8A60}" srcOrd="4" destOrd="0" presId="urn:microsoft.com/office/officeart/2018/2/layout/IconVerticalSolidList"/>
    <dgm:cxn modelId="{8A4DC9BF-AA32-4569-A4BE-A1891902565E}" type="presParOf" srcId="{D043F74E-6C71-444B-91ED-EFE42C9E8A60}" destId="{7D224341-E3B1-49B3-90BF-8F445DCED519}" srcOrd="0" destOrd="0" presId="urn:microsoft.com/office/officeart/2018/2/layout/IconVerticalSolidList"/>
    <dgm:cxn modelId="{D569210F-A436-4254-B869-B78CC1BEF1D8}" type="presParOf" srcId="{D043F74E-6C71-444B-91ED-EFE42C9E8A60}" destId="{99C305EF-DE7E-4161-8A90-ADDB06EA6702}" srcOrd="1" destOrd="0" presId="urn:microsoft.com/office/officeart/2018/2/layout/IconVerticalSolidList"/>
    <dgm:cxn modelId="{951C68B3-9143-4BAF-80B2-50BD80FBD36F}" type="presParOf" srcId="{D043F74E-6C71-444B-91ED-EFE42C9E8A60}" destId="{F1C50105-DB8E-459A-B235-655464188809}" srcOrd="2" destOrd="0" presId="urn:microsoft.com/office/officeart/2018/2/layout/IconVerticalSolidList"/>
    <dgm:cxn modelId="{6A472445-BCD0-45EA-AAE2-8285D82D1456}" type="presParOf" srcId="{D043F74E-6C71-444B-91ED-EFE42C9E8A60}" destId="{1C6257B2-6D6D-46B7-99C0-4A380F9877F5}" srcOrd="3" destOrd="0" presId="urn:microsoft.com/office/officeart/2018/2/layout/IconVerticalSolidList"/>
    <dgm:cxn modelId="{ED008E8F-C0D2-4A40-9152-E697CAE8FA96}" type="presParOf" srcId="{18381E8F-5371-4B2D-8368-63198A0D3132}" destId="{83799867-16AB-45D3-8DE2-69F8C4E78641}" srcOrd="5" destOrd="0" presId="urn:microsoft.com/office/officeart/2018/2/layout/IconVerticalSolidList"/>
    <dgm:cxn modelId="{D6135E15-8966-4D57-97AD-85A41328425A}" type="presParOf" srcId="{18381E8F-5371-4B2D-8368-63198A0D3132}" destId="{FB6B046C-D3F4-4AED-8750-FE698159EAE5}" srcOrd="6" destOrd="0" presId="urn:microsoft.com/office/officeart/2018/2/layout/IconVerticalSolidList"/>
    <dgm:cxn modelId="{129736FB-8DCA-49AE-93C8-E4A1610D9713}" type="presParOf" srcId="{FB6B046C-D3F4-4AED-8750-FE698159EAE5}" destId="{EAC92690-8DDD-4583-9920-BD2A62074250}" srcOrd="0" destOrd="0" presId="urn:microsoft.com/office/officeart/2018/2/layout/IconVerticalSolidList"/>
    <dgm:cxn modelId="{29B6189A-8974-403F-BB11-F48BEEAFAF7C}" type="presParOf" srcId="{FB6B046C-D3F4-4AED-8750-FE698159EAE5}" destId="{8F1382CD-402C-43D0-8702-93E867581152}" srcOrd="1" destOrd="0" presId="urn:microsoft.com/office/officeart/2018/2/layout/IconVerticalSolidList"/>
    <dgm:cxn modelId="{13EF7E66-BD25-4150-80DA-4A20BDCE3046}" type="presParOf" srcId="{FB6B046C-D3F4-4AED-8750-FE698159EAE5}" destId="{F06F3390-BDCB-4AF7-AF8F-A2B7197E1707}" srcOrd="2" destOrd="0" presId="urn:microsoft.com/office/officeart/2018/2/layout/IconVerticalSolidList"/>
    <dgm:cxn modelId="{1DB84D2C-FA95-49FC-9EF6-1F44B2F164B2}" type="presParOf" srcId="{FB6B046C-D3F4-4AED-8750-FE698159EAE5}" destId="{B8DF4075-34DF-4758-93E0-D1B51C0EBB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DBAFDA-CEE5-4FEB-99C9-982899281312}"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6BF24AC9-9959-4526-A4C8-D97241D673FD}">
      <dgm:prSet/>
      <dgm:spPr/>
      <dgm:t>
        <a:bodyPr/>
        <a:lstStyle/>
        <a:p>
          <a:pPr>
            <a:lnSpc>
              <a:spcPct val="100000"/>
            </a:lnSpc>
          </a:pPr>
          <a:r>
            <a:rPr lang="en-US" baseline="0" dirty="0"/>
            <a:t>Analyzed the various factors associated with the chances of a student getting a student-dorm in Munich</a:t>
          </a:r>
          <a:endParaRPr lang="en-US" dirty="0"/>
        </a:p>
      </dgm:t>
    </dgm:pt>
    <dgm:pt modelId="{A94C70D4-30C3-4CBF-B008-AFE95D0EA403}" type="parTrans" cxnId="{0C0E3927-2CD7-41E8-BF56-9E4BC3193AB7}">
      <dgm:prSet/>
      <dgm:spPr/>
      <dgm:t>
        <a:bodyPr/>
        <a:lstStyle/>
        <a:p>
          <a:endParaRPr lang="en-US"/>
        </a:p>
      </dgm:t>
    </dgm:pt>
    <dgm:pt modelId="{5CA39C06-1432-4193-8B78-243BAAB64BFB}" type="sibTrans" cxnId="{0C0E3927-2CD7-41E8-BF56-9E4BC3193AB7}">
      <dgm:prSet/>
      <dgm:spPr/>
      <dgm:t>
        <a:bodyPr/>
        <a:lstStyle/>
        <a:p>
          <a:endParaRPr lang="en-US"/>
        </a:p>
      </dgm:t>
    </dgm:pt>
    <dgm:pt modelId="{FA04E58F-A16B-4862-A570-39E2D89A0E1F}">
      <dgm:prSet/>
      <dgm:spPr/>
      <dgm:t>
        <a:bodyPr/>
        <a:lstStyle/>
        <a:p>
          <a:pPr>
            <a:lnSpc>
              <a:spcPct val="100000"/>
            </a:lnSpc>
          </a:pPr>
          <a:r>
            <a:rPr lang="en-US" baseline="0" dirty="0"/>
            <a:t>Analyzed the relationship between the waiting period of the dorm with the number of dorms available, and visualized the data using various python inbuilt data visualization tools</a:t>
          </a:r>
          <a:endParaRPr lang="en-US" dirty="0"/>
        </a:p>
      </dgm:t>
    </dgm:pt>
    <dgm:pt modelId="{5C6A5BF6-BCA9-4E79-97BC-52CBF2C34285}" type="parTrans" cxnId="{BF30E39B-18BD-42F0-BBA3-3D11E580F5DF}">
      <dgm:prSet/>
      <dgm:spPr/>
      <dgm:t>
        <a:bodyPr/>
        <a:lstStyle/>
        <a:p>
          <a:endParaRPr lang="en-US"/>
        </a:p>
      </dgm:t>
    </dgm:pt>
    <dgm:pt modelId="{279C2609-2481-48FE-97E4-4234DEA958DE}" type="sibTrans" cxnId="{BF30E39B-18BD-42F0-BBA3-3D11E580F5DF}">
      <dgm:prSet/>
      <dgm:spPr/>
      <dgm:t>
        <a:bodyPr/>
        <a:lstStyle/>
        <a:p>
          <a:endParaRPr lang="en-US"/>
        </a:p>
      </dgm:t>
    </dgm:pt>
    <dgm:pt modelId="{33F673F8-4FDF-4426-94B5-46F54BFBF8AC}">
      <dgm:prSet/>
      <dgm:spPr/>
      <dgm:t>
        <a:bodyPr/>
        <a:lstStyle/>
        <a:p>
          <a:pPr>
            <a:lnSpc>
              <a:spcPct val="100000"/>
            </a:lnSpc>
          </a:pPr>
          <a:r>
            <a:rPr lang="en-US" baseline="0"/>
            <a:t>This analysis could be useful to the aspiring students willing to study in Munich with a little knowledge of accommodation scenario here.</a:t>
          </a:r>
          <a:endParaRPr lang="en-US"/>
        </a:p>
      </dgm:t>
    </dgm:pt>
    <dgm:pt modelId="{B6F9E1A1-8717-4B3F-8848-09AB262A2BA7}" type="parTrans" cxnId="{39B7CE43-5D34-48A7-8B00-267172246521}">
      <dgm:prSet/>
      <dgm:spPr/>
      <dgm:t>
        <a:bodyPr/>
        <a:lstStyle/>
        <a:p>
          <a:endParaRPr lang="en-US"/>
        </a:p>
      </dgm:t>
    </dgm:pt>
    <dgm:pt modelId="{D4C50931-48E9-4A0B-9E1B-E29343540747}" type="sibTrans" cxnId="{39B7CE43-5D34-48A7-8B00-267172246521}">
      <dgm:prSet/>
      <dgm:spPr/>
      <dgm:t>
        <a:bodyPr/>
        <a:lstStyle/>
        <a:p>
          <a:endParaRPr lang="en-US"/>
        </a:p>
      </dgm:t>
    </dgm:pt>
    <dgm:pt modelId="{E01A17C0-FC5E-4865-BB60-7A21350425AD}">
      <dgm:prSet/>
      <dgm:spPr/>
      <dgm:t>
        <a:bodyPr/>
        <a:lstStyle/>
        <a:p>
          <a:pPr>
            <a:lnSpc>
              <a:spcPct val="100000"/>
            </a:lnSpc>
          </a:pPr>
          <a:r>
            <a:rPr lang="en-US" baseline="0"/>
            <a:t>Finally, the cost of living in Munich surges with the increase in room rent, so choosing the dorm wisely could save finance to a great extent.</a:t>
          </a:r>
          <a:endParaRPr lang="en-US"/>
        </a:p>
      </dgm:t>
    </dgm:pt>
    <dgm:pt modelId="{586A12DE-1194-4B6C-B91E-6A8E605779F4}" type="parTrans" cxnId="{090E9E59-F985-4AC9-98A8-BD7E422306AD}">
      <dgm:prSet/>
      <dgm:spPr/>
      <dgm:t>
        <a:bodyPr/>
        <a:lstStyle/>
        <a:p>
          <a:endParaRPr lang="en-US"/>
        </a:p>
      </dgm:t>
    </dgm:pt>
    <dgm:pt modelId="{EA73BE6E-4CC5-44B8-9A8B-60828034EC3D}" type="sibTrans" cxnId="{090E9E59-F985-4AC9-98A8-BD7E422306AD}">
      <dgm:prSet/>
      <dgm:spPr/>
      <dgm:t>
        <a:bodyPr/>
        <a:lstStyle/>
        <a:p>
          <a:endParaRPr lang="en-US"/>
        </a:p>
      </dgm:t>
    </dgm:pt>
    <dgm:pt modelId="{6D179371-02B1-45A1-BA59-2BD5F5A6E83B}" type="pres">
      <dgm:prSet presAssocID="{36DBAFDA-CEE5-4FEB-99C9-982899281312}" presName="hierChild1" presStyleCnt="0">
        <dgm:presLayoutVars>
          <dgm:chPref val="1"/>
          <dgm:dir/>
          <dgm:animOne val="branch"/>
          <dgm:animLvl val="lvl"/>
          <dgm:resizeHandles/>
        </dgm:presLayoutVars>
      </dgm:prSet>
      <dgm:spPr/>
    </dgm:pt>
    <dgm:pt modelId="{8DC0A1FA-B0FE-4B3F-87A4-7882F92FEFFD}" type="pres">
      <dgm:prSet presAssocID="{6BF24AC9-9959-4526-A4C8-D97241D673FD}" presName="hierRoot1" presStyleCnt="0"/>
      <dgm:spPr/>
    </dgm:pt>
    <dgm:pt modelId="{1A4EB1EC-C07F-41D3-B943-E14A7D1DD607}" type="pres">
      <dgm:prSet presAssocID="{6BF24AC9-9959-4526-A4C8-D97241D673FD}" presName="composite" presStyleCnt="0"/>
      <dgm:spPr/>
    </dgm:pt>
    <dgm:pt modelId="{6450AFA7-2FA6-4BC0-88C4-9A4F76CCEE00}" type="pres">
      <dgm:prSet presAssocID="{6BF24AC9-9959-4526-A4C8-D97241D673FD}" presName="background" presStyleLbl="node0" presStyleIdx="0" presStyleCnt="4"/>
      <dgm:spPr/>
    </dgm:pt>
    <dgm:pt modelId="{E1F7E9C7-B7B1-439A-88F8-6ABF7931506C}" type="pres">
      <dgm:prSet presAssocID="{6BF24AC9-9959-4526-A4C8-D97241D673FD}" presName="text" presStyleLbl="fgAcc0" presStyleIdx="0" presStyleCnt="4">
        <dgm:presLayoutVars>
          <dgm:chPref val="3"/>
        </dgm:presLayoutVars>
      </dgm:prSet>
      <dgm:spPr/>
    </dgm:pt>
    <dgm:pt modelId="{EBA8D0B9-52D6-49FF-9463-372F8DA56C56}" type="pres">
      <dgm:prSet presAssocID="{6BF24AC9-9959-4526-A4C8-D97241D673FD}" presName="hierChild2" presStyleCnt="0"/>
      <dgm:spPr/>
    </dgm:pt>
    <dgm:pt modelId="{3393DCC6-2C71-448C-AC1A-471544998BA3}" type="pres">
      <dgm:prSet presAssocID="{FA04E58F-A16B-4862-A570-39E2D89A0E1F}" presName="hierRoot1" presStyleCnt="0"/>
      <dgm:spPr/>
    </dgm:pt>
    <dgm:pt modelId="{70B75EB2-D8C0-4717-81B1-94A8E7463BFE}" type="pres">
      <dgm:prSet presAssocID="{FA04E58F-A16B-4862-A570-39E2D89A0E1F}" presName="composite" presStyleCnt="0"/>
      <dgm:spPr/>
    </dgm:pt>
    <dgm:pt modelId="{95CD96F9-7A50-4851-9963-84D8C51488DD}" type="pres">
      <dgm:prSet presAssocID="{FA04E58F-A16B-4862-A570-39E2D89A0E1F}" presName="background" presStyleLbl="node0" presStyleIdx="1" presStyleCnt="4"/>
      <dgm:spPr/>
    </dgm:pt>
    <dgm:pt modelId="{C61896E2-FF81-4C42-8EB5-4ACF010F7EDB}" type="pres">
      <dgm:prSet presAssocID="{FA04E58F-A16B-4862-A570-39E2D89A0E1F}" presName="text" presStyleLbl="fgAcc0" presStyleIdx="1" presStyleCnt="4">
        <dgm:presLayoutVars>
          <dgm:chPref val="3"/>
        </dgm:presLayoutVars>
      </dgm:prSet>
      <dgm:spPr/>
    </dgm:pt>
    <dgm:pt modelId="{97466917-823C-4ACD-B26E-976DCA18A045}" type="pres">
      <dgm:prSet presAssocID="{FA04E58F-A16B-4862-A570-39E2D89A0E1F}" presName="hierChild2" presStyleCnt="0"/>
      <dgm:spPr/>
    </dgm:pt>
    <dgm:pt modelId="{046739E0-8FB9-4AFB-9D2C-2551AA18FA9E}" type="pres">
      <dgm:prSet presAssocID="{33F673F8-4FDF-4426-94B5-46F54BFBF8AC}" presName="hierRoot1" presStyleCnt="0"/>
      <dgm:spPr/>
    </dgm:pt>
    <dgm:pt modelId="{3534DC31-ECF4-4266-8F8D-01F5102EEF50}" type="pres">
      <dgm:prSet presAssocID="{33F673F8-4FDF-4426-94B5-46F54BFBF8AC}" presName="composite" presStyleCnt="0"/>
      <dgm:spPr/>
    </dgm:pt>
    <dgm:pt modelId="{73BFDCC5-A1C3-4F86-B5BF-FD4A1D17A2C5}" type="pres">
      <dgm:prSet presAssocID="{33F673F8-4FDF-4426-94B5-46F54BFBF8AC}" presName="background" presStyleLbl="node0" presStyleIdx="2" presStyleCnt="4"/>
      <dgm:spPr/>
    </dgm:pt>
    <dgm:pt modelId="{A5F2915A-44B3-430B-897E-ACC33DA6AFD3}" type="pres">
      <dgm:prSet presAssocID="{33F673F8-4FDF-4426-94B5-46F54BFBF8AC}" presName="text" presStyleLbl="fgAcc0" presStyleIdx="2" presStyleCnt="4">
        <dgm:presLayoutVars>
          <dgm:chPref val="3"/>
        </dgm:presLayoutVars>
      </dgm:prSet>
      <dgm:spPr/>
    </dgm:pt>
    <dgm:pt modelId="{24EA7191-4B64-4503-8338-6670799E36D2}" type="pres">
      <dgm:prSet presAssocID="{33F673F8-4FDF-4426-94B5-46F54BFBF8AC}" presName="hierChild2" presStyleCnt="0"/>
      <dgm:spPr/>
    </dgm:pt>
    <dgm:pt modelId="{46D6DE79-56CD-481C-AC84-036BA268C824}" type="pres">
      <dgm:prSet presAssocID="{E01A17C0-FC5E-4865-BB60-7A21350425AD}" presName="hierRoot1" presStyleCnt="0"/>
      <dgm:spPr/>
    </dgm:pt>
    <dgm:pt modelId="{BCD78339-FE80-49E5-BFD1-48ECFC054641}" type="pres">
      <dgm:prSet presAssocID="{E01A17C0-FC5E-4865-BB60-7A21350425AD}" presName="composite" presStyleCnt="0"/>
      <dgm:spPr/>
    </dgm:pt>
    <dgm:pt modelId="{B0BDDE7F-3D16-42B6-81AA-7EE35704EB1F}" type="pres">
      <dgm:prSet presAssocID="{E01A17C0-FC5E-4865-BB60-7A21350425AD}" presName="background" presStyleLbl="node0" presStyleIdx="3" presStyleCnt="4"/>
      <dgm:spPr/>
    </dgm:pt>
    <dgm:pt modelId="{69FF7CBE-3F79-493D-A32E-47A1F483534F}" type="pres">
      <dgm:prSet presAssocID="{E01A17C0-FC5E-4865-BB60-7A21350425AD}" presName="text" presStyleLbl="fgAcc0" presStyleIdx="3" presStyleCnt="4">
        <dgm:presLayoutVars>
          <dgm:chPref val="3"/>
        </dgm:presLayoutVars>
      </dgm:prSet>
      <dgm:spPr/>
    </dgm:pt>
    <dgm:pt modelId="{89E2F058-40D6-48B8-89AD-F596E36A2270}" type="pres">
      <dgm:prSet presAssocID="{E01A17C0-FC5E-4865-BB60-7A21350425AD}" presName="hierChild2" presStyleCnt="0"/>
      <dgm:spPr/>
    </dgm:pt>
  </dgm:ptLst>
  <dgm:cxnLst>
    <dgm:cxn modelId="{0C0E3927-2CD7-41E8-BF56-9E4BC3193AB7}" srcId="{36DBAFDA-CEE5-4FEB-99C9-982899281312}" destId="{6BF24AC9-9959-4526-A4C8-D97241D673FD}" srcOrd="0" destOrd="0" parTransId="{A94C70D4-30C3-4CBF-B008-AFE95D0EA403}" sibTransId="{5CA39C06-1432-4193-8B78-243BAAB64BFB}"/>
    <dgm:cxn modelId="{B4223830-8714-41DE-9394-FDBCD137ACF9}" type="presOf" srcId="{FA04E58F-A16B-4862-A570-39E2D89A0E1F}" destId="{C61896E2-FF81-4C42-8EB5-4ACF010F7EDB}" srcOrd="0" destOrd="0" presId="urn:microsoft.com/office/officeart/2005/8/layout/hierarchy1"/>
    <dgm:cxn modelId="{A2B7E75E-B9A0-4D39-85E7-201A0403DBB8}" type="presOf" srcId="{33F673F8-4FDF-4426-94B5-46F54BFBF8AC}" destId="{A5F2915A-44B3-430B-897E-ACC33DA6AFD3}" srcOrd="0" destOrd="0" presId="urn:microsoft.com/office/officeart/2005/8/layout/hierarchy1"/>
    <dgm:cxn modelId="{39B7CE43-5D34-48A7-8B00-267172246521}" srcId="{36DBAFDA-CEE5-4FEB-99C9-982899281312}" destId="{33F673F8-4FDF-4426-94B5-46F54BFBF8AC}" srcOrd="2" destOrd="0" parTransId="{B6F9E1A1-8717-4B3F-8848-09AB262A2BA7}" sibTransId="{D4C50931-48E9-4A0B-9E1B-E29343540747}"/>
    <dgm:cxn modelId="{2D558047-72EB-4A46-8FB9-5CEC341102E4}" type="presOf" srcId="{6BF24AC9-9959-4526-A4C8-D97241D673FD}" destId="{E1F7E9C7-B7B1-439A-88F8-6ABF7931506C}" srcOrd="0" destOrd="0" presId="urn:microsoft.com/office/officeart/2005/8/layout/hierarchy1"/>
    <dgm:cxn modelId="{3D30E269-5CDF-44E2-8514-41A090649FA6}" type="presOf" srcId="{36DBAFDA-CEE5-4FEB-99C9-982899281312}" destId="{6D179371-02B1-45A1-BA59-2BD5F5A6E83B}" srcOrd="0" destOrd="0" presId="urn:microsoft.com/office/officeart/2005/8/layout/hierarchy1"/>
    <dgm:cxn modelId="{090E9E59-F985-4AC9-98A8-BD7E422306AD}" srcId="{36DBAFDA-CEE5-4FEB-99C9-982899281312}" destId="{E01A17C0-FC5E-4865-BB60-7A21350425AD}" srcOrd="3" destOrd="0" parTransId="{586A12DE-1194-4B6C-B91E-6A8E605779F4}" sibTransId="{EA73BE6E-4CC5-44B8-9A8B-60828034EC3D}"/>
    <dgm:cxn modelId="{BF30E39B-18BD-42F0-BBA3-3D11E580F5DF}" srcId="{36DBAFDA-CEE5-4FEB-99C9-982899281312}" destId="{FA04E58F-A16B-4862-A570-39E2D89A0E1F}" srcOrd="1" destOrd="0" parTransId="{5C6A5BF6-BCA9-4E79-97BC-52CBF2C34285}" sibTransId="{279C2609-2481-48FE-97E4-4234DEA958DE}"/>
    <dgm:cxn modelId="{65CA52DE-697E-42F7-B0D9-7166F7D25DE9}" type="presOf" srcId="{E01A17C0-FC5E-4865-BB60-7A21350425AD}" destId="{69FF7CBE-3F79-493D-A32E-47A1F483534F}" srcOrd="0" destOrd="0" presId="urn:microsoft.com/office/officeart/2005/8/layout/hierarchy1"/>
    <dgm:cxn modelId="{9219B853-3DA1-4150-BA9C-1DBA05FB1155}" type="presParOf" srcId="{6D179371-02B1-45A1-BA59-2BD5F5A6E83B}" destId="{8DC0A1FA-B0FE-4B3F-87A4-7882F92FEFFD}" srcOrd="0" destOrd="0" presId="urn:microsoft.com/office/officeart/2005/8/layout/hierarchy1"/>
    <dgm:cxn modelId="{F7EAB730-E7F7-47FD-B157-2FACC6694E0B}" type="presParOf" srcId="{8DC0A1FA-B0FE-4B3F-87A4-7882F92FEFFD}" destId="{1A4EB1EC-C07F-41D3-B943-E14A7D1DD607}" srcOrd="0" destOrd="0" presId="urn:microsoft.com/office/officeart/2005/8/layout/hierarchy1"/>
    <dgm:cxn modelId="{0984C0C9-BB6C-4AE4-ABBD-869B7F921D9D}" type="presParOf" srcId="{1A4EB1EC-C07F-41D3-B943-E14A7D1DD607}" destId="{6450AFA7-2FA6-4BC0-88C4-9A4F76CCEE00}" srcOrd="0" destOrd="0" presId="urn:microsoft.com/office/officeart/2005/8/layout/hierarchy1"/>
    <dgm:cxn modelId="{EE09AFEA-D624-4B47-99B5-F450C1D62B7A}" type="presParOf" srcId="{1A4EB1EC-C07F-41D3-B943-E14A7D1DD607}" destId="{E1F7E9C7-B7B1-439A-88F8-6ABF7931506C}" srcOrd="1" destOrd="0" presId="urn:microsoft.com/office/officeart/2005/8/layout/hierarchy1"/>
    <dgm:cxn modelId="{31613022-76F7-4B24-8CAC-C94EDBC53327}" type="presParOf" srcId="{8DC0A1FA-B0FE-4B3F-87A4-7882F92FEFFD}" destId="{EBA8D0B9-52D6-49FF-9463-372F8DA56C56}" srcOrd="1" destOrd="0" presId="urn:microsoft.com/office/officeart/2005/8/layout/hierarchy1"/>
    <dgm:cxn modelId="{2D2A414E-C20E-4F51-B4B1-4D66184E38FD}" type="presParOf" srcId="{6D179371-02B1-45A1-BA59-2BD5F5A6E83B}" destId="{3393DCC6-2C71-448C-AC1A-471544998BA3}" srcOrd="1" destOrd="0" presId="urn:microsoft.com/office/officeart/2005/8/layout/hierarchy1"/>
    <dgm:cxn modelId="{D6A4EE5A-8160-46C0-B35B-5783548108F2}" type="presParOf" srcId="{3393DCC6-2C71-448C-AC1A-471544998BA3}" destId="{70B75EB2-D8C0-4717-81B1-94A8E7463BFE}" srcOrd="0" destOrd="0" presId="urn:microsoft.com/office/officeart/2005/8/layout/hierarchy1"/>
    <dgm:cxn modelId="{14B72F3F-006C-4389-AAFB-518736FFBBB7}" type="presParOf" srcId="{70B75EB2-D8C0-4717-81B1-94A8E7463BFE}" destId="{95CD96F9-7A50-4851-9963-84D8C51488DD}" srcOrd="0" destOrd="0" presId="urn:microsoft.com/office/officeart/2005/8/layout/hierarchy1"/>
    <dgm:cxn modelId="{13CF98F5-8D48-425B-B37A-F7EE74C16B09}" type="presParOf" srcId="{70B75EB2-D8C0-4717-81B1-94A8E7463BFE}" destId="{C61896E2-FF81-4C42-8EB5-4ACF010F7EDB}" srcOrd="1" destOrd="0" presId="urn:microsoft.com/office/officeart/2005/8/layout/hierarchy1"/>
    <dgm:cxn modelId="{00980E27-D4B4-40AD-9AC5-8FAB8D9E3185}" type="presParOf" srcId="{3393DCC6-2C71-448C-AC1A-471544998BA3}" destId="{97466917-823C-4ACD-B26E-976DCA18A045}" srcOrd="1" destOrd="0" presId="urn:microsoft.com/office/officeart/2005/8/layout/hierarchy1"/>
    <dgm:cxn modelId="{7DDD21B7-868A-4331-B8E6-850FB07F80C1}" type="presParOf" srcId="{6D179371-02B1-45A1-BA59-2BD5F5A6E83B}" destId="{046739E0-8FB9-4AFB-9D2C-2551AA18FA9E}" srcOrd="2" destOrd="0" presId="urn:microsoft.com/office/officeart/2005/8/layout/hierarchy1"/>
    <dgm:cxn modelId="{CD4FCADE-77DF-48B2-9CAA-255BBAD0C1F5}" type="presParOf" srcId="{046739E0-8FB9-4AFB-9D2C-2551AA18FA9E}" destId="{3534DC31-ECF4-4266-8F8D-01F5102EEF50}" srcOrd="0" destOrd="0" presId="urn:microsoft.com/office/officeart/2005/8/layout/hierarchy1"/>
    <dgm:cxn modelId="{7FE3CFB8-EC89-4CC9-9DE7-4BC8D9D1AE3D}" type="presParOf" srcId="{3534DC31-ECF4-4266-8F8D-01F5102EEF50}" destId="{73BFDCC5-A1C3-4F86-B5BF-FD4A1D17A2C5}" srcOrd="0" destOrd="0" presId="urn:microsoft.com/office/officeart/2005/8/layout/hierarchy1"/>
    <dgm:cxn modelId="{E2352347-853A-4D40-97A0-9C6284B464F1}" type="presParOf" srcId="{3534DC31-ECF4-4266-8F8D-01F5102EEF50}" destId="{A5F2915A-44B3-430B-897E-ACC33DA6AFD3}" srcOrd="1" destOrd="0" presId="urn:microsoft.com/office/officeart/2005/8/layout/hierarchy1"/>
    <dgm:cxn modelId="{A194C718-B07F-429F-B66A-B951F5EAED23}" type="presParOf" srcId="{046739E0-8FB9-4AFB-9D2C-2551AA18FA9E}" destId="{24EA7191-4B64-4503-8338-6670799E36D2}" srcOrd="1" destOrd="0" presId="urn:microsoft.com/office/officeart/2005/8/layout/hierarchy1"/>
    <dgm:cxn modelId="{F873FEC7-2706-448B-86D0-A05575769189}" type="presParOf" srcId="{6D179371-02B1-45A1-BA59-2BD5F5A6E83B}" destId="{46D6DE79-56CD-481C-AC84-036BA268C824}" srcOrd="3" destOrd="0" presId="urn:microsoft.com/office/officeart/2005/8/layout/hierarchy1"/>
    <dgm:cxn modelId="{3AD6D7E4-DED8-4AAA-AA55-B37691536362}" type="presParOf" srcId="{46D6DE79-56CD-481C-AC84-036BA268C824}" destId="{BCD78339-FE80-49E5-BFD1-48ECFC054641}" srcOrd="0" destOrd="0" presId="urn:microsoft.com/office/officeart/2005/8/layout/hierarchy1"/>
    <dgm:cxn modelId="{FB291600-BBB1-427A-A3E8-908812DD8530}" type="presParOf" srcId="{BCD78339-FE80-49E5-BFD1-48ECFC054641}" destId="{B0BDDE7F-3D16-42B6-81AA-7EE35704EB1F}" srcOrd="0" destOrd="0" presId="urn:microsoft.com/office/officeart/2005/8/layout/hierarchy1"/>
    <dgm:cxn modelId="{BD4FF707-23F4-4D8A-A466-EC28EBB59332}" type="presParOf" srcId="{BCD78339-FE80-49E5-BFD1-48ECFC054641}" destId="{69FF7CBE-3F79-493D-A32E-47A1F483534F}" srcOrd="1" destOrd="0" presId="urn:microsoft.com/office/officeart/2005/8/layout/hierarchy1"/>
    <dgm:cxn modelId="{8B3201E8-79B8-471A-AC84-63501B775ADD}" type="presParOf" srcId="{46D6DE79-56CD-481C-AC84-036BA268C824}" destId="{89E2F058-40D6-48B8-89AD-F596E36A227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782CD-0AC3-4F76-8215-C166F72465A5}">
      <dsp:nvSpPr>
        <dsp:cNvPr id="0" name=""/>
        <dsp:cNvSpPr/>
      </dsp:nvSpPr>
      <dsp:spPr>
        <a:xfrm>
          <a:off x="709068" y="66580"/>
          <a:ext cx="1173197" cy="11731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E3A5C-536D-4279-96D9-381EF21C34BD}">
      <dsp:nvSpPr>
        <dsp:cNvPr id="0" name=""/>
        <dsp:cNvSpPr/>
      </dsp:nvSpPr>
      <dsp:spPr>
        <a:xfrm>
          <a:off x="955439" y="312952"/>
          <a:ext cx="680454" cy="6804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6CF6F9E-5DA6-4AC8-ABF6-B79FF9214153}">
      <dsp:nvSpPr>
        <dsp:cNvPr id="0" name=""/>
        <dsp:cNvSpPr/>
      </dsp:nvSpPr>
      <dsp:spPr>
        <a:xfrm>
          <a:off x="2133665" y="66580"/>
          <a:ext cx="2765395" cy="117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Every year there are a huge number of aspirants joining numerous courses in various institutes of Germany, however not many student-dorms or hostels to accommodate them all. </a:t>
          </a:r>
        </a:p>
      </dsp:txBody>
      <dsp:txXfrm>
        <a:off x="2133665" y="66580"/>
        <a:ext cx="2765395" cy="1173197"/>
      </dsp:txXfrm>
    </dsp:sp>
    <dsp:sp modelId="{66E16B49-7E96-4089-AB1F-3DBF5B3E0DD2}">
      <dsp:nvSpPr>
        <dsp:cNvPr id="0" name=""/>
        <dsp:cNvSpPr/>
      </dsp:nvSpPr>
      <dsp:spPr>
        <a:xfrm>
          <a:off x="5380910" y="66580"/>
          <a:ext cx="1173197" cy="11731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EE9736-845D-4CB1-BD89-92226FC3323C}">
      <dsp:nvSpPr>
        <dsp:cNvPr id="0" name=""/>
        <dsp:cNvSpPr/>
      </dsp:nvSpPr>
      <dsp:spPr>
        <a:xfrm>
          <a:off x="5627281" y="312952"/>
          <a:ext cx="680454" cy="6804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A4B2D6E-3EFC-4408-B0F7-3F4266A1BD3E}">
      <dsp:nvSpPr>
        <dsp:cNvPr id="0" name=""/>
        <dsp:cNvSpPr/>
      </dsp:nvSpPr>
      <dsp:spPr>
        <a:xfrm>
          <a:off x="6805507" y="66580"/>
          <a:ext cx="2765395" cy="117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 accommodation in Germany, especially for international students, is really a huge problem .</a:t>
          </a:r>
        </a:p>
      </dsp:txBody>
      <dsp:txXfrm>
        <a:off x="6805507" y="66580"/>
        <a:ext cx="2765395" cy="1173197"/>
      </dsp:txXfrm>
    </dsp:sp>
    <dsp:sp modelId="{2190DBA4-26C1-4324-978A-6180B1AF1172}">
      <dsp:nvSpPr>
        <dsp:cNvPr id="0" name=""/>
        <dsp:cNvSpPr/>
      </dsp:nvSpPr>
      <dsp:spPr>
        <a:xfrm>
          <a:off x="709068" y="1747639"/>
          <a:ext cx="1173197" cy="11731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A3B9C-72A9-4EA8-9C9B-9CB3AF53E7D2}">
      <dsp:nvSpPr>
        <dsp:cNvPr id="0" name=""/>
        <dsp:cNvSpPr/>
      </dsp:nvSpPr>
      <dsp:spPr>
        <a:xfrm>
          <a:off x="955439" y="1994011"/>
          <a:ext cx="680454" cy="6804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8A4552E-C2EE-4EE0-8DEF-B7C8B0FAB464}">
      <dsp:nvSpPr>
        <dsp:cNvPr id="0" name=""/>
        <dsp:cNvSpPr/>
      </dsp:nvSpPr>
      <dsp:spPr>
        <a:xfrm>
          <a:off x="2133665" y="1747639"/>
          <a:ext cx="2765395" cy="117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This project aims to analyze the available data and produce a suitable report for the prospective students desiring to pursue their studies in Munich, Germany. </a:t>
          </a:r>
        </a:p>
      </dsp:txBody>
      <dsp:txXfrm>
        <a:off x="2133665" y="1747639"/>
        <a:ext cx="2765395" cy="1173197"/>
      </dsp:txXfrm>
    </dsp:sp>
    <dsp:sp modelId="{F237578B-74B8-4C38-88EA-AE2D20068BD3}">
      <dsp:nvSpPr>
        <dsp:cNvPr id="0" name=""/>
        <dsp:cNvSpPr/>
      </dsp:nvSpPr>
      <dsp:spPr>
        <a:xfrm>
          <a:off x="5380910" y="1747639"/>
          <a:ext cx="1173197" cy="11731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6E59D-0325-406E-881F-3D267082A8D7}">
      <dsp:nvSpPr>
        <dsp:cNvPr id="0" name=""/>
        <dsp:cNvSpPr/>
      </dsp:nvSpPr>
      <dsp:spPr>
        <a:xfrm>
          <a:off x="5627281" y="1994011"/>
          <a:ext cx="680454" cy="6804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10469D4-049C-452B-AC34-47D1FD13D71E}">
      <dsp:nvSpPr>
        <dsp:cNvPr id="0" name=""/>
        <dsp:cNvSpPr/>
      </dsp:nvSpPr>
      <dsp:spPr>
        <a:xfrm>
          <a:off x="6805507" y="1747639"/>
          <a:ext cx="2765395" cy="117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All the prospective students who would be interested to pursue their studies in Munich, as well as those who have already arrived but have yet not found an accommodation would be benefitted</a:t>
          </a:r>
        </a:p>
      </dsp:txBody>
      <dsp:txXfrm>
        <a:off x="6805507" y="1747639"/>
        <a:ext cx="2765395" cy="1173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D7187-364B-4025-8CE3-DFCF8BC97C46}">
      <dsp:nvSpPr>
        <dsp:cNvPr id="0" name=""/>
        <dsp:cNvSpPr/>
      </dsp:nvSpPr>
      <dsp:spPr>
        <a:xfrm>
          <a:off x="0" y="3451"/>
          <a:ext cx="6248400" cy="1123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495B1-7EE3-4373-BD58-6A8A35F09585}">
      <dsp:nvSpPr>
        <dsp:cNvPr id="0" name=""/>
        <dsp:cNvSpPr/>
      </dsp:nvSpPr>
      <dsp:spPr>
        <a:xfrm>
          <a:off x="339927" y="256290"/>
          <a:ext cx="618653" cy="618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249E155-BD0D-4760-896C-5F85AD7B07F3}">
      <dsp:nvSpPr>
        <dsp:cNvPr id="0" name=""/>
        <dsp:cNvSpPr/>
      </dsp:nvSpPr>
      <dsp:spPr>
        <a:xfrm>
          <a:off x="1298508" y="3451"/>
          <a:ext cx="4605432" cy="1195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77" tIns="126477" rIns="126477" bIns="126477" numCol="1" spcCol="1270" anchor="ctr" anchorCtr="0">
          <a:noAutofit/>
        </a:bodyPr>
        <a:lstStyle/>
        <a:p>
          <a:pPr marL="0" lvl="0" indent="0" algn="l" defTabSz="622300">
            <a:lnSpc>
              <a:spcPct val="100000"/>
            </a:lnSpc>
            <a:spcBef>
              <a:spcPct val="0"/>
            </a:spcBef>
            <a:spcAft>
              <a:spcPct val="35000"/>
            </a:spcAft>
            <a:buNone/>
          </a:pPr>
          <a:r>
            <a:rPr lang="en-US" sz="1400" kern="1200" baseline="0"/>
            <a:t>Most of the relevant data related with the student-dorms in Munich can be obtained from</a:t>
          </a:r>
        </a:p>
        <a:p>
          <a:pPr marL="0" lvl="0" indent="0" algn="l" defTabSz="622300">
            <a:lnSpc>
              <a:spcPct val="100000"/>
            </a:lnSpc>
            <a:spcBef>
              <a:spcPct val="0"/>
            </a:spcBef>
            <a:spcAft>
              <a:spcPct val="35000"/>
            </a:spcAft>
            <a:buNone/>
          </a:pPr>
          <a:r>
            <a:rPr lang="en-US" sz="1400" kern="1200" baseline="0"/>
            <a:t> </a:t>
          </a:r>
          <a:r>
            <a:rPr lang="en-US" sz="1400" kern="1200" baseline="0">
              <a:hlinkClick xmlns:r="http://schemas.openxmlformats.org/officeDocument/2006/relationships" r:id="rId3">
                <a:extLst>
                  <a:ext uri="{A12FA001-AC4F-418D-AE19-62706E023703}">
                    <ahyp:hlinkClr xmlns:ahyp="http://schemas.microsoft.com/office/drawing/2018/hyperlinkcolor" val="tx"/>
                  </a:ext>
                </a:extLst>
              </a:hlinkClick>
            </a:rPr>
            <a:t>https://navin3011.github.io/Wartezeiten_Mietpreislisteenglisch-converted.csv</a:t>
          </a:r>
          <a:endParaRPr lang="en-US" sz="1400" kern="1200"/>
        </a:p>
      </dsp:txBody>
      <dsp:txXfrm>
        <a:off x="1298508" y="3451"/>
        <a:ext cx="4605432" cy="1195056"/>
      </dsp:txXfrm>
    </dsp:sp>
    <dsp:sp modelId="{F7A0B961-D464-40E8-9F12-57B2C3AB1835}">
      <dsp:nvSpPr>
        <dsp:cNvPr id="0" name=""/>
        <dsp:cNvSpPr/>
      </dsp:nvSpPr>
      <dsp:spPr>
        <a:xfrm>
          <a:off x="0" y="1488219"/>
          <a:ext cx="6248400" cy="1123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050F2-05AB-42B2-AD55-039158E5D680}">
      <dsp:nvSpPr>
        <dsp:cNvPr id="0" name=""/>
        <dsp:cNvSpPr/>
      </dsp:nvSpPr>
      <dsp:spPr>
        <a:xfrm>
          <a:off x="339927" y="1741057"/>
          <a:ext cx="618653" cy="61804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A16A404-CC08-43F3-99F9-F9A62706D9F8}">
      <dsp:nvSpPr>
        <dsp:cNvPr id="0" name=""/>
        <dsp:cNvSpPr/>
      </dsp:nvSpPr>
      <dsp:spPr>
        <a:xfrm>
          <a:off x="1298508" y="1488219"/>
          <a:ext cx="4605432" cy="1195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77" tIns="126477" rIns="126477" bIns="126477" numCol="1" spcCol="1270" anchor="ctr" anchorCtr="0">
          <a:noAutofit/>
        </a:bodyPr>
        <a:lstStyle/>
        <a:p>
          <a:pPr marL="0" lvl="0" indent="0" algn="l" defTabSz="622300">
            <a:lnSpc>
              <a:spcPct val="100000"/>
            </a:lnSpc>
            <a:spcBef>
              <a:spcPct val="0"/>
            </a:spcBef>
            <a:spcAft>
              <a:spcPct val="35000"/>
            </a:spcAft>
            <a:buNone/>
          </a:pPr>
          <a:r>
            <a:rPr lang="en-US" sz="1400" kern="1200" baseline="0"/>
            <a:t>I have also used Foursquare location data from </a:t>
          </a:r>
          <a:r>
            <a:rPr lang="en-US" sz="1400" kern="1200" baseline="0">
              <a:hlinkClick xmlns:r="http://schemas.openxmlformats.org/officeDocument/2006/relationships" r:id="rId6">
                <a:extLst>
                  <a:ext uri="{A12FA001-AC4F-418D-AE19-62706E023703}">
                    <ahyp:hlinkClr xmlns:ahyp="http://schemas.microsoft.com/office/drawing/2018/hyperlinkcolor" val="tx"/>
                  </a:ext>
                </a:extLst>
              </a:hlinkClick>
            </a:rPr>
            <a:t>http://www.foursquare.com/ </a:t>
          </a:r>
          <a:r>
            <a:rPr lang="en-US" sz="1400" kern="1200" baseline="0"/>
            <a:t> </a:t>
          </a:r>
        </a:p>
        <a:p>
          <a:pPr marL="0" lvl="0" indent="0" algn="l" defTabSz="622300">
            <a:lnSpc>
              <a:spcPct val="100000"/>
            </a:lnSpc>
            <a:spcBef>
              <a:spcPct val="0"/>
            </a:spcBef>
            <a:spcAft>
              <a:spcPct val="35000"/>
            </a:spcAft>
            <a:buNone/>
          </a:pPr>
          <a:r>
            <a:rPr lang="en-US" sz="1400" kern="1200" baseline="0"/>
            <a:t>to cluster and segment the dorm locations. </a:t>
          </a:r>
          <a:endParaRPr lang="en-US" sz="1400" kern="1200"/>
        </a:p>
      </dsp:txBody>
      <dsp:txXfrm>
        <a:off x="1298508" y="1488219"/>
        <a:ext cx="4605432" cy="1195056"/>
      </dsp:txXfrm>
    </dsp:sp>
    <dsp:sp modelId="{7D224341-E3B1-49B3-90BF-8F445DCED519}">
      <dsp:nvSpPr>
        <dsp:cNvPr id="0" name=""/>
        <dsp:cNvSpPr/>
      </dsp:nvSpPr>
      <dsp:spPr>
        <a:xfrm>
          <a:off x="0" y="2972986"/>
          <a:ext cx="6248400" cy="1123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305EF-DE7E-4161-8A90-ADDB06EA6702}">
      <dsp:nvSpPr>
        <dsp:cNvPr id="0" name=""/>
        <dsp:cNvSpPr/>
      </dsp:nvSpPr>
      <dsp:spPr>
        <a:xfrm>
          <a:off x="339927" y="3225825"/>
          <a:ext cx="618653" cy="618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C6257B2-6D6D-46B7-99C0-4A380F9877F5}">
      <dsp:nvSpPr>
        <dsp:cNvPr id="0" name=""/>
        <dsp:cNvSpPr/>
      </dsp:nvSpPr>
      <dsp:spPr>
        <a:xfrm>
          <a:off x="1298508" y="2972986"/>
          <a:ext cx="4605432" cy="1195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77" tIns="126477" rIns="126477" bIns="126477" numCol="1" spcCol="1270" anchor="ctr" anchorCtr="0">
          <a:noAutofit/>
        </a:bodyPr>
        <a:lstStyle/>
        <a:p>
          <a:pPr marL="0" lvl="0" indent="0" algn="l" defTabSz="622300">
            <a:lnSpc>
              <a:spcPct val="100000"/>
            </a:lnSpc>
            <a:spcBef>
              <a:spcPct val="0"/>
            </a:spcBef>
            <a:spcAft>
              <a:spcPct val="35000"/>
            </a:spcAft>
            <a:buNone/>
          </a:pPr>
          <a:r>
            <a:rPr lang="en-US" sz="1400" kern="1200" baseline="0"/>
            <a:t>Data binning for basic rents into 4 categories</a:t>
          </a:r>
          <a:endParaRPr lang="en-US" sz="1400" kern="1200"/>
        </a:p>
      </dsp:txBody>
      <dsp:txXfrm>
        <a:off x="1298508" y="2972986"/>
        <a:ext cx="4605432" cy="1195056"/>
      </dsp:txXfrm>
    </dsp:sp>
    <dsp:sp modelId="{EAC92690-8DDD-4583-9920-BD2A62074250}">
      <dsp:nvSpPr>
        <dsp:cNvPr id="0" name=""/>
        <dsp:cNvSpPr/>
      </dsp:nvSpPr>
      <dsp:spPr>
        <a:xfrm>
          <a:off x="0" y="4457754"/>
          <a:ext cx="6248400" cy="1123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382CD-402C-43D0-8702-93E867581152}">
      <dsp:nvSpPr>
        <dsp:cNvPr id="0" name=""/>
        <dsp:cNvSpPr/>
      </dsp:nvSpPr>
      <dsp:spPr>
        <a:xfrm>
          <a:off x="339927" y="4710592"/>
          <a:ext cx="618653" cy="618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8DF4075-34DF-4758-93E0-D1B51C0EBBE7}">
      <dsp:nvSpPr>
        <dsp:cNvPr id="0" name=""/>
        <dsp:cNvSpPr/>
      </dsp:nvSpPr>
      <dsp:spPr>
        <a:xfrm>
          <a:off x="1298508" y="4457754"/>
          <a:ext cx="4605432" cy="1195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77" tIns="126477" rIns="126477" bIns="126477" numCol="1" spcCol="1270" anchor="ctr" anchorCtr="0">
          <a:noAutofit/>
        </a:bodyPr>
        <a:lstStyle/>
        <a:p>
          <a:pPr marL="0" lvl="0" indent="0" algn="l" defTabSz="622300">
            <a:lnSpc>
              <a:spcPct val="100000"/>
            </a:lnSpc>
            <a:spcBef>
              <a:spcPct val="0"/>
            </a:spcBef>
            <a:spcAft>
              <a:spcPct val="35000"/>
            </a:spcAft>
            <a:buNone/>
          </a:pPr>
          <a:r>
            <a:rPr lang="en-US" sz="1400" kern="1200" baseline="0"/>
            <a:t>Data wrangling and cleaning of various missing data and changing the datatypes to the required format.</a:t>
          </a:r>
          <a:endParaRPr lang="en-US" sz="1400" kern="1200"/>
        </a:p>
      </dsp:txBody>
      <dsp:txXfrm>
        <a:off x="1298508" y="4457754"/>
        <a:ext cx="4605432" cy="1195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0AFA7-2FA6-4BC0-88C4-9A4F76CCEE00}">
      <dsp:nvSpPr>
        <dsp:cNvPr id="0" name=""/>
        <dsp:cNvSpPr/>
      </dsp:nvSpPr>
      <dsp:spPr>
        <a:xfrm>
          <a:off x="3358" y="1011108"/>
          <a:ext cx="2398280" cy="1522908"/>
        </a:xfrm>
        <a:prstGeom prst="roundRect">
          <a:avLst>
            <a:gd name="adj" fmla="val 10000"/>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1F7E9C7-B7B1-439A-88F8-6ABF7931506C}">
      <dsp:nvSpPr>
        <dsp:cNvPr id="0" name=""/>
        <dsp:cNvSpPr/>
      </dsp:nvSpPr>
      <dsp:spPr>
        <a:xfrm>
          <a:off x="269834" y="1264260"/>
          <a:ext cx="2398280" cy="1522908"/>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baseline="0" dirty="0"/>
            <a:t>Analyzed the various factors associated with the chances of a student getting a student-dorm in Munich</a:t>
          </a:r>
          <a:endParaRPr lang="en-US" sz="1300" kern="1200" dirty="0"/>
        </a:p>
      </dsp:txBody>
      <dsp:txXfrm>
        <a:off x="314438" y="1308864"/>
        <a:ext cx="2309072" cy="1433700"/>
      </dsp:txXfrm>
    </dsp:sp>
    <dsp:sp modelId="{95CD96F9-7A50-4851-9963-84D8C51488DD}">
      <dsp:nvSpPr>
        <dsp:cNvPr id="0" name=""/>
        <dsp:cNvSpPr/>
      </dsp:nvSpPr>
      <dsp:spPr>
        <a:xfrm>
          <a:off x="2934590" y="1011108"/>
          <a:ext cx="2398280" cy="1522908"/>
        </a:xfrm>
        <a:prstGeom prst="roundRect">
          <a:avLst>
            <a:gd name="adj" fmla="val 10000"/>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61896E2-FF81-4C42-8EB5-4ACF010F7EDB}">
      <dsp:nvSpPr>
        <dsp:cNvPr id="0" name=""/>
        <dsp:cNvSpPr/>
      </dsp:nvSpPr>
      <dsp:spPr>
        <a:xfrm>
          <a:off x="3201066" y="1264260"/>
          <a:ext cx="2398280" cy="1522908"/>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baseline="0" dirty="0"/>
            <a:t>Analyzed the relationship between the waiting period of the dorm with the number of dorms available, and visualized the data using various python inbuilt data visualization tools</a:t>
          </a:r>
          <a:endParaRPr lang="en-US" sz="1300" kern="1200" dirty="0"/>
        </a:p>
      </dsp:txBody>
      <dsp:txXfrm>
        <a:off x="3245670" y="1308864"/>
        <a:ext cx="2309072" cy="1433700"/>
      </dsp:txXfrm>
    </dsp:sp>
    <dsp:sp modelId="{73BFDCC5-A1C3-4F86-B5BF-FD4A1D17A2C5}">
      <dsp:nvSpPr>
        <dsp:cNvPr id="0" name=""/>
        <dsp:cNvSpPr/>
      </dsp:nvSpPr>
      <dsp:spPr>
        <a:xfrm>
          <a:off x="5865822" y="1011108"/>
          <a:ext cx="2398280" cy="1522908"/>
        </a:xfrm>
        <a:prstGeom prst="roundRect">
          <a:avLst>
            <a:gd name="adj" fmla="val 10000"/>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5F2915A-44B3-430B-897E-ACC33DA6AFD3}">
      <dsp:nvSpPr>
        <dsp:cNvPr id="0" name=""/>
        <dsp:cNvSpPr/>
      </dsp:nvSpPr>
      <dsp:spPr>
        <a:xfrm>
          <a:off x="6132298" y="1264260"/>
          <a:ext cx="2398280" cy="1522908"/>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baseline="0"/>
            <a:t>This analysis could be useful to the aspiring students willing to study in Munich with a little knowledge of accommodation scenario here.</a:t>
          </a:r>
          <a:endParaRPr lang="en-US" sz="1300" kern="1200"/>
        </a:p>
      </dsp:txBody>
      <dsp:txXfrm>
        <a:off x="6176902" y="1308864"/>
        <a:ext cx="2309072" cy="1433700"/>
      </dsp:txXfrm>
    </dsp:sp>
    <dsp:sp modelId="{B0BDDE7F-3D16-42B6-81AA-7EE35704EB1F}">
      <dsp:nvSpPr>
        <dsp:cNvPr id="0" name=""/>
        <dsp:cNvSpPr/>
      </dsp:nvSpPr>
      <dsp:spPr>
        <a:xfrm>
          <a:off x="8797054" y="1011108"/>
          <a:ext cx="2398280" cy="1522908"/>
        </a:xfrm>
        <a:prstGeom prst="roundRect">
          <a:avLst>
            <a:gd name="adj" fmla="val 10000"/>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9FF7CBE-3F79-493D-A32E-47A1F483534F}">
      <dsp:nvSpPr>
        <dsp:cNvPr id="0" name=""/>
        <dsp:cNvSpPr/>
      </dsp:nvSpPr>
      <dsp:spPr>
        <a:xfrm>
          <a:off x="9063530" y="1264260"/>
          <a:ext cx="2398280" cy="1522908"/>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baseline="0"/>
            <a:t>Finally, the cost of living in Munich surges with the increase in room rent, so choosing the dorm wisely could save finance to a great extent.</a:t>
          </a:r>
          <a:endParaRPr lang="en-US" sz="1300" kern="1200"/>
        </a:p>
      </dsp:txBody>
      <dsp:txXfrm>
        <a:off x="9108134" y="1308864"/>
        <a:ext cx="2309072" cy="14337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26797BD-6E8E-49A2-A58C-3F2A473855A7}" type="datetimeFigureOut">
              <a:rPr lang="en-US" smtClean="0"/>
              <a:t>19-May-20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51F38C45-CD79-4A26-BFF5-92B56057D8CB}"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799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797BD-6E8E-49A2-A58C-3F2A473855A7}"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20017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026797BD-6E8E-49A2-A58C-3F2A473855A7}" type="datetimeFigureOut">
              <a:rPr lang="en-US" smtClean="0"/>
              <a:t>19-May-20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51F38C45-CD79-4A26-BFF5-92B56057D8CB}"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61828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797BD-6E8E-49A2-A58C-3F2A473855A7}"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27993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026797BD-6E8E-49A2-A58C-3F2A473855A7}" type="datetimeFigureOut">
              <a:rPr lang="en-US" smtClean="0"/>
              <a:t>19-May-20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1F38C45-CD79-4A26-BFF5-92B56057D8CB}"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31109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6797BD-6E8E-49A2-A58C-3F2A473855A7}" type="datetimeFigureOut">
              <a:rPr lang="en-US" smtClean="0"/>
              <a:t>19-May-20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20720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797BD-6E8E-49A2-A58C-3F2A473855A7}" type="datetimeFigureOut">
              <a:rPr lang="en-US" smtClean="0"/>
              <a:t>19-May-20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245105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6797BD-6E8E-49A2-A58C-3F2A473855A7}" type="datetimeFigureOut">
              <a:rPr lang="en-US" smtClean="0"/>
              <a:t>19-May-20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207882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797BD-6E8E-49A2-A58C-3F2A473855A7}" type="datetimeFigureOut">
              <a:rPr lang="en-US" smtClean="0"/>
              <a:t>19-May-20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198646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97BD-6E8E-49A2-A58C-3F2A473855A7}" type="datetimeFigureOut">
              <a:rPr lang="en-US" smtClean="0"/>
              <a:t>19-May-20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233063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97BD-6E8E-49A2-A58C-3F2A473855A7}" type="datetimeFigureOut">
              <a:rPr lang="en-US" smtClean="0"/>
              <a:t>19-May-20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38C45-CD79-4A26-BFF5-92B56057D8CB}" type="slidenum">
              <a:rPr lang="en-US" smtClean="0"/>
              <a:t>‹#›</a:t>
            </a:fld>
            <a:endParaRPr lang="en-US"/>
          </a:p>
        </p:txBody>
      </p:sp>
    </p:spTree>
    <p:extLst>
      <p:ext uri="{BB962C8B-B14F-4D97-AF65-F5344CB8AC3E}">
        <p14:creationId xmlns:p14="http://schemas.microsoft.com/office/powerpoint/2010/main" val="227758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026797BD-6E8E-49A2-A58C-3F2A473855A7}" type="datetimeFigureOut">
              <a:rPr lang="en-US" smtClean="0"/>
              <a:t>19-May-20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1F38C45-CD79-4A26-BFF5-92B56057D8CB}"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911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94605FB-06DC-47EE-AFAD-7D4E7B3A3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0161436-8143-4940-B741-104BAF9552BC}"/>
              </a:ext>
            </a:extLst>
          </p:cNvPr>
          <p:cNvSpPr txBox="1"/>
          <p:nvPr/>
        </p:nvSpPr>
        <p:spPr>
          <a:xfrm>
            <a:off x="1095852" y="3319976"/>
            <a:ext cx="6116991" cy="2092282"/>
          </a:xfrm>
          <a:prstGeom prst="rect">
            <a:avLst/>
          </a:prstGeom>
        </p:spPr>
        <p:txBody>
          <a:bodyPr vert="horz" lIns="91440" tIns="45720" rIns="91440" bIns="45720" rtlCol="0" anchor="t">
            <a:normAutofit/>
          </a:bodyPr>
          <a:lstStyle/>
          <a:p>
            <a:pPr defTabSz="914400">
              <a:lnSpc>
                <a:spcPct val="85000"/>
              </a:lnSpc>
              <a:spcBef>
                <a:spcPct val="0"/>
              </a:spcBef>
              <a:spcAft>
                <a:spcPts val="600"/>
              </a:spcAft>
            </a:pPr>
            <a:endParaRPr lang="en-US" sz="2600" i="1" cap="all" dirty="0">
              <a:solidFill>
                <a:schemeClr val="tx2"/>
              </a:solidFill>
              <a:latin typeface="+mj-lt"/>
              <a:ea typeface="+mj-ea"/>
              <a:cs typeface="+mj-cs"/>
            </a:endParaRPr>
          </a:p>
          <a:p>
            <a:pPr defTabSz="914400">
              <a:lnSpc>
                <a:spcPct val="85000"/>
              </a:lnSpc>
              <a:spcBef>
                <a:spcPct val="0"/>
              </a:spcBef>
              <a:spcAft>
                <a:spcPts val="600"/>
              </a:spcAft>
            </a:pPr>
            <a:r>
              <a:rPr lang="en-US" sz="2600" i="1" cap="all" dirty="0">
                <a:solidFill>
                  <a:schemeClr val="tx2"/>
                </a:solidFill>
                <a:latin typeface="+mj-lt"/>
                <a:ea typeface="+mj-ea"/>
                <a:cs typeface="+mj-cs"/>
              </a:rPr>
              <a:t> </a:t>
            </a:r>
            <a:r>
              <a:rPr lang="en-US" sz="2800" i="1" cap="all" dirty="0">
                <a:solidFill>
                  <a:schemeClr val="tx2"/>
                </a:solidFill>
                <a:latin typeface="+mj-lt"/>
                <a:ea typeface="+mj-ea"/>
                <a:cs typeface="+mj-cs"/>
              </a:rPr>
              <a:t>Data Analysis of Accommodation scenario in Munich </a:t>
            </a:r>
            <a:endParaRPr lang="en-US" sz="2600" i="1" cap="all" dirty="0">
              <a:solidFill>
                <a:schemeClr val="tx2"/>
              </a:solidFill>
              <a:latin typeface="+mj-lt"/>
              <a:ea typeface="+mj-ea"/>
              <a:cs typeface="+mj-cs"/>
            </a:endParaRPr>
          </a:p>
        </p:txBody>
      </p:sp>
      <p:sp>
        <p:nvSpPr>
          <p:cNvPr id="24" name="Freeform 6">
            <a:extLst>
              <a:ext uri="{FF2B5EF4-FFF2-40B4-BE49-F238E27FC236}">
                <a16:creationId xmlns:a16="http://schemas.microsoft.com/office/drawing/2014/main" id="{E102F430-3B62-4864-BFF5-F26AED2B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80589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6" name="Freeform: Shape 25">
            <a:extLst>
              <a:ext uri="{FF2B5EF4-FFF2-40B4-BE49-F238E27FC236}">
                <a16:creationId xmlns:a16="http://schemas.microsoft.com/office/drawing/2014/main" id="{12DFD178-7166-4827-B2C8-30DBB12A1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FD54AEEB-AEBB-4260-8AE8-5FC314CF4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close up of a toy&#10;&#10;Description automatically generated">
            <a:extLst>
              <a:ext uri="{FF2B5EF4-FFF2-40B4-BE49-F238E27FC236}">
                <a16:creationId xmlns:a16="http://schemas.microsoft.com/office/drawing/2014/main" id="{C9A9410C-4B58-44C4-B0FF-7B7BECA01261}"/>
              </a:ext>
            </a:extLst>
          </p:cNvPr>
          <p:cNvPicPr>
            <a:picLocks noChangeAspect="1"/>
          </p:cNvPicPr>
          <p:nvPr/>
        </p:nvPicPr>
        <p:blipFill rotWithShape="1">
          <a:blip r:embed="rId2">
            <a:extLst>
              <a:ext uri="{28A0092B-C50C-407E-A947-70E740481C1C}">
                <a14:useLocalDpi xmlns:a14="http://schemas.microsoft.com/office/drawing/2010/main" val="0"/>
              </a:ext>
            </a:extLst>
          </a:blip>
          <a:srcRect l="8926" r="1975" b="2"/>
          <a:stretch/>
        </p:blipFill>
        <p:spPr>
          <a:xfrm>
            <a:off x="3639395" y="10"/>
            <a:ext cx="4023360" cy="2980230"/>
          </a:xfrm>
          <a:custGeom>
            <a:avLst/>
            <a:gdLst/>
            <a:ahLst/>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cxnSp>
        <p:nvCxnSpPr>
          <p:cNvPr id="30" name="Straight Connector 29">
            <a:extLst>
              <a:ext uri="{FF2B5EF4-FFF2-40B4-BE49-F238E27FC236}">
                <a16:creationId xmlns:a16="http://schemas.microsoft.com/office/drawing/2014/main" id="{5F763277-E9CA-4693-94AC-A88682976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795" y="3842871"/>
            <a:ext cx="0" cy="30151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10;&#10;Description automatically generated">
            <a:extLst>
              <a:ext uri="{FF2B5EF4-FFF2-40B4-BE49-F238E27FC236}">
                <a16:creationId xmlns:a16="http://schemas.microsoft.com/office/drawing/2014/main" id="{52EEF494-B4E7-4240-A55C-092DFEF25D70}"/>
              </a:ext>
            </a:extLst>
          </p:cNvPr>
          <p:cNvPicPr>
            <a:picLocks noChangeAspect="1"/>
          </p:cNvPicPr>
          <p:nvPr/>
        </p:nvPicPr>
        <p:blipFill rotWithShape="1">
          <a:blip r:embed="rId3">
            <a:extLst>
              <a:ext uri="{28A0092B-C50C-407E-A947-70E740481C1C}">
                <a14:useLocalDpi xmlns:a14="http://schemas.microsoft.com/office/drawing/2010/main" val="0"/>
              </a:ext>
            </a:extLst>
          </a:blip>
          <a:srcRect l="16083" r="18223"/>
          <a:stretch/>
        </p:blipFill>
        <p:spPr>
          <a:xfrm>
            <a:off x="7816906" y="1584503"/>
            <a:ext cx="4375105" cy="5273507"/>
          </a:xfrm>
          <a:custGeom>
            <a:avLst/>
            <a:gdLst/>
            <a:ahLst/>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
        <p:nvSpPr>
          <p:cNvPr id="10" name="TextBox 9">
            <a:extLst>
              <a:ext uri="{FF2B5EF4-FFF2-40B4-BE49-F238E27FC236}">
                <a16:creationId xmlns:a16="http://schemas.microsoft.com/office/drawing/2014/main" id="{D1B74983-65AF-4B44-BE9E-CC479CB8F944}"/>
              </a:ext>
            </a:extLst>
          </p:cNvPr>
          <p:cNvSpPr txBox="1"/>
          <p:nvPr/>
        </p:nvSpPr>
        <p:spPr>
          <a:xfrm>
            <a:off x="4684552" y="5750052"/>
            <a:ext cx="2887634" cy="907941"/>
          </a:xfrm>
          <a:prstGeom prst="rect">
            <a:avLst/>
          </a:prstGeom>
          <a:noFill/>
        </p:spPr>
        <p:txBody>
          <a:bodyPr wrap="square" rtlCol="0">
            <a:spAutoFit/>
          </a:bodyPr>
          <a:lstStyle/>
          <a:p>
            <a:pPr>
              <a:spcAft>
                <a:spcPts val="600"/>
              </a:spcAft>
            </a:pPr>
            <a:r>
              <a:rPr lang="en-US" sz="2400" dirty="0"/>
              <a:t>Navin Kumar Trivedi</a:t>
            </a:r>
          </a:p>
          <a:p>
            <a:pPr>
              <a:spcAft>
                <a:spcPts val="600"/>
              </a:spcAft>
            </a:pPr>
            <a:r>
              <a:rPr lang="en-US" sz="2400" dirty="0"/>
              <a:t>19</a:t>
            </a:r>
            <a:r>
              <a:rPr lang="en-US" sz="2400" baseline="30000" dirty="0"/>
              <a:t>th</a:t>
            </a:r>
            <a:r>
              <a:rPr lang="en-US" sz="2400" dirty="0"/>
              <a:t> May, 2020</a:t>
            </a:r>
          </a:p>
        </p:txBody>
      </p:sp>
    </p:spTree>
    <p:extLst>
      <p:ext uri="{BB962C8B-B14F-4D97-AF65-F5344CB8AC3E}">
        <p14:creationId xmlns:p14="http://schemas.microsoft.com/office/powerpoint/2010/main" val="93600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13" name="Rectangle 12">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9A6E1-E7FD-4DE5-B5AF-8D0D023C0532}"/>
              </a:ext>
            </a:extLst>
          </p:cNvPr>
          <p:cNvSpPr>
            <a:spLocks noGrp="1"/>
          </p:cNvSpPr>
          <p:nvPr>
            <p:ph type="ctrTitle"/>
          </p:nvPr>
        </p:nvSpPr>
        <p:spPr>
          <a:xfrm>
            <a:off x="643464" y="5202087"/>
            <a:ext cx="9600863" cy="894704"/>
          </a:xfrm>
        </p:spPr>
        <p:txBody>
          <a:bodyPr>
            <a:normAutofit/>
          </a:bodyPr>
          <a:lstStyle/>
          <a:p>
            <a:pPr algn="r"/>
            <a:r>
              <a:rPr lang="en-US" sz="3000">
                <a:solidFill>
                  <a:schemeClr val="bg2"/>
                </a:solidFill>
              </a:rPr>
              <a:t>Thank You</a:t>
            </a:r>
            <a:br>
              <a:rPr lang="en-US" sz="3000">
                <a:solidFill>
                  <a:schemeClr val="bg2"/>
                </a:solidFill>
              </a:rPr>
            </a:br>
            <a:endParaRPr lang="en-US" sz="3000">
              <a:solidFill>
                <a:schemeClr val="bg2"/>
              </a:solidFill>
            </a:endParaRPr>
          </a:p>
        </p:txBody>
      </p:sp>
      <p:pic>
        <p:nvPicPr>
          <p:cNvPr id="6" name="Graphic 5" descr="Accept">
            <a:extLst>
              <a:ext uri="{FF2B5EF4-FFF2-40B4-BE49-F238E27FC236}">
                <a16:creationId xmlns:a16="http://schemas.microsoft.com/office/drawing/2014/main" id="{2F12B31E-8B4C-487C-BEFD-A8120E70B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116" y="610826"/>
            <a:ext cx="3637211" cy="3637211"/>
          </a:xfrm>
          <a:prstGeom prst="rect">
            <a:avLst/>
          </a:prstGeom>
        </p:spPr>
      </p:pic>
      <p:cxnSp>
        <p:nvCxnSpPr>
          <p:cNvPr id="15" name="Straight Connector 14">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7286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oy&#10;&#10;Description automatically generated">
            <a:extLst>
              <a:ext uri="{FF2B5EF4-FFF2-40B4-BE49-F238E27FC236}">
                <a16:creationId xmlns:a16="http://schemas.microsoft.com/office/drawing/2014/main" id="{BE4A77FD-9F20-4284-ACD4-278080C140C9}"/>
              </a:ext>
            </a:extLst>
          </p:cNvPr>
          <p:cNvPicPr>
            <a:picLocks noChangeAspect="1"/>
          </p:cNvPicPr>
          <p:nvPr/>
        </p:nvPicPr>
        <p:blipFill rotWithShape="1">
          <a:blip r:embed="rId2">
            <a:extLst>
              <a:ext uri="{28A0092B-C50C-407E-A947-70E740481C1C}">
                <a14:useLocalDpi xmlns:a14="http://schemas.microsoft.com/office/drawing/2010/main" val="0"/>
              </a:ext>
            </a:extLst>
          </a:blip>
          <a:srcRect t="3753" r="1" b="4118"/>
          <a:stretch/>
        </p:blipFill>
        <p:spPr>
          <a:xfrm>
            <a:off x="3523488" y="10"/>
            <a:ext cx="8668512" cy="6857990"/>
          </a:xfrm>
          <a:prstGeom prst="rect">
            <a:avLst/>
          </a:prstGeom>
        </p:spPr>
      </p:pic>
      <p:sp>
        <p:nvSpPr>
          <p:cNvPr id="4" name="TextBox 3">
            <a:extLst>
              <a:ext uri="{FF2B5EF4-FFF2-40B4-BE49-F238E27FC236}">
                <a16:creationId xmlns:a16="http://schemas.microsoft.com/office/drawing/2014/main" id="{9BA3D8E8-8635-4B24-8905-0C4285B288AB}"/>
              </a:ext>
            </a:extLst>
          </p:cNvPr>
          <p:cNvSpPr txBox="1"/>
          <p:nvPr/>
        </p:nvSpPr>
        <p:spPr>
          <a:xfrm>
            <a:off x="267287" y="1122363"/>
            <a:ext cx="457200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Why analyze accommodation scenario in Munich?</a:t>
            </a:r>
          </a:p>
        </p:txBody>
      </p:sp>
    </p:spTree>
    <p:extLst>
      <p:ext uri="{BB962C8B-B14F-4D97-AF65-F5344CB8AC3E}">
        <p14:creationId xmlns:p14="http://schemas.microsoft.com/office/powerpoint/2010/main" val="3796095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4">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6" name="TextBox 3">
            <a:extLst>
              <a:ext uri="{FF2B5EF4-FFF2-40B4-BE49-F238E27FC236}">
                <a16:creationId xmlns:a16="http://schemas.microsoft.com/office/drawing/2014/main" id="{66EAF48F-BF36-43FB-B747-6F096E84B342}"/>
              </a:ext>
            </a:extLst>
          </p:cNvPr>
          <p:cNvGraphicFramePr/>
          <p:nvPr>
            <p:extLst>
              <p:ext uri="{D42A27DB-BD31-4B8C-83A1-F6EECF244321}">
                <p14:modId xmlns:p14="http://schemas.microsoft.com/office/powerpoint/2010/main" val="4210187420"/>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317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41F61-CBBA-4D7E-B11C-ED32FAE42453}"/>
              </a:ext>
            </a:extLst>
          </p:cNvPr>
          <p:cNvSpPr>
            <a:spLocks noGrp="1"/>
          </p:cNvSpPr>
          <p:nvPr>
            <p:ph type="title"/>
          </p:nvPr>
        </p:nvSpPr>
        <p:spPr>
          <a:xfrm>
            <a:off x="762000" y="559678"/>
            <a:ext cx="3567915" cy="4952492"/>
          </a:xfrm>
        </p:spPr>
        <p:txBody>
          <a:bodyPr>
            <a:normAutofit/>
          </a:bodyPr>
          <a:lstStyle/>
          <a:p>
            <a:br>
              <a:rPr lang="en-US" sz="4300" i="0">
                <a:solidFill>
                  <a:schemeClr val="bg1"/>
                </a:solidFill>
              </a:rPr>
            </a:br>
            <a:r>
              <a:rPr lang="en-US" sz="4300" i="0">
                <a:solidFill>
                  <a:schemeClr val="bg1"/>
                </a:solidFill>
              </a:rPr>
              <a:t> </a:t>
            </a:r>
            <a:r>
              <a:rPr lang="en-US" sz="4300" b="1" i="0">
                <a:solidFill>
                  <a:schemeClr val="bg1"/>
                </a:solidFill>
              </a:rPr>
              <a:t>Data acquisition and cleaning </a:t>
            </a:r>
            <a:endParaRPr lang="en-US" sz="4300">
              <a:solidFill>
                <a:schemeClr val="bg1"/>
              </a:solidFill>
            </a:endParaRPr>
          </a:p>
        </p:txBody>
      </p:sp>
      <p:cxnSp>
        <p:nvCxnSpPr>
          <p:cNvPr id="8"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2231F12-D6FA-4761-964D-0243BC545FE6}"/>
              </a:ext>
            </a:extLst>
          </p:cNvPr>
          <p:cNvGraphicFramePr>
            <a:graphicFrameLocks noGrp="1"/>
          </p:cNvGraphicFramePr>
          <p:nvPr>
            <p:ph idx="1"/>
            <p:extLst>
              <p:ext uri="{D42A27DB-BD31-4B8C-83A1-F6EECF244321}">
                <p14:modId xmlns:p14="http://schemas.microsoft.com/office/powerpoint/2010/main" val="196997209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82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1E2D-37D8-435F-A7C5-86EE4D4EED61}"/>
              </a:ext>
            </a:extLst>
          </p:cNvPr>
          <p:cNvSpPr>
            <a:spLocks noGrp="1"/>
          </p:cNvSpPr>
          <p:nvPr>
            <p:ph type="title"/>
          </p:nvPr>
        </p:nvSpPr>
        <p:spPr>
          <a:xfrm>
            <a:off x="762000" y="559678"/>
            <a:ext cx="3833906" cy="1759316"/>
          </a:xfrm>
        </p:spPr>
        <p:txBody>
          <a:bodyPr>
            <a:normAutofit/>
          </a:bodyPr>
          <a:lstStyle/>
          <a:p>
            <a:r>
              <a:rPr lang="en-US" sz="3400" b="1" i="0">
                <a:solidFill>
                  <a:schemeClr val="tx1"/>
                </a:solidFill>
              </a:rPr>
              <a:t>Clustering &amp; Segmenting the Munich Central</a:t>
            </a:r>
            <a:endParaRPr lang="en-US" sz="3400">
              <a:solidFill>
                <a:schemeClr val="tx1"/>
              </a:solidFill>
            </a:endParaRPr>
          </a:p>
        </p:txBody>
      </p:sp>
      <p:sp>
        <p:nvSpPr>
          <p:cNvPr id="46" name="Content Placeholder 21">
            <a:extLst>
              <a:ext uri="{FF2B5EF4-FFF2-40B4-BE49-F238E27FC236}">
                <a16:creationId xmlns:a16="http://schemas.microsoft.com/office/drawing/2014/main" id="{C86CF2C5-5C54-4635-84AD-62EC1911AF0A}"/>
              </a:ext>
            </a:extLst>
          </p:cNvPr>
          <p:cNvSpPr>
            <a:spLocks noGrp="1"/>
          </p:cNvSpPr>
          <p:nvPr>
            <p:ph idx="1"/>
          </p:nvPr>
        </p:nvSpPr>
        <p:spPr>
          <a:xfrm>
            <a:off x="762000" y="2492134"/>
            <a:ext cx="3833906" cy="3324204"/>
          </a:xfrm>
        </p:spPr>
        <p:txBody>
          <a:bodyPr>
            <a:normAutofit/>
          </a:bodyPr>
          <a:lstStyle/>
          <a:p>
            <a:pPr marL="0" indent="0">
              <a:buNone/>
            </a:pPr>
            <a:r>
              <a:rPr lang="en-US" dirty="0">
                <a:solidFill>
                  <a:schemeClr val="tx1"/>
                </a:solidFill>
              </a:rPr>
              <a:t>Using the Foursquare Location Data. I first chose to map all the available student dorms in Munich to depict the clear view of their locations within the radius of 50km and using the search query </a:t>
            </a:r>
            <a:r>
              <a:rPr lang="en-US" i="1" dirty="0">
                <a:solidFill>
                  <a:schemeClr val="tx1"/>
                </a:solidFill>
              </a:rPr>
              <a:t>“studentenwohnheim” </a:t>
            </a:r>
            <a:r>
              <a:rPr lang="en-US" dirty="0">
                <a:solidFill>
                  <a:schemeClr val="tx1"/>
                </a:solidFill>
              </a:rPr>
              <a:t>meaning student-dorm in German</a:t>
            </a:r>
          </a:p>
        </p:txBody>
      </p:sp>
      <p:pic>
        <p:nvPicPr>
          <p:cNvPr id="5" name="Content Placeholder 4" descr="A close up of a map&#10;&#10;Description automatically generated">
            <a:extLst>
              <a:ext uri="{FF2B5EF4-FFF2-40B4-BE49-F238E27FC236}">
                <a16:creationId xmlns:a16="http://schemas.microsoft.com/office/drawing/2014/main" id="{9FF83E67-4C81-49DA-981E-6174A05298DC}"/>
              </a:ext>
            </a:extLst>
          </p:cNvPr>
          <p:cNvPicPr>
            <a:picLocks noChangeAspect="1"/>
          </p:cNvPicPr>
          <p:nvPr/>
        </p:nvPicPr>
        <p:blipFill rotWithShape="1">
          <a:blip r:embed="rId2">
            <a:extLst>
              <a:ext uri="{28A0092B-C50C-407E-A947-70E740481C1C}">
                <a14:useLocalDpi xmlns:a14="http://schemas.microsoft.com/office/drawing/2010/main" val="0"/>
              </a:ext>
            </a:extLst>
          </a:blip>
          <a:srcRect l="12922" r="33923"/>
          <a:stretch/>
        </p:blipFill>
        <p:spPr>
          <a:xfrm>
            <a:off x="5181600" y="10"/>
            <a:ext cx="7010399" cy="6857990"/>
          </a:xfrm>
          <a:prstGeom prst="rect">
            <a:avLst/>
          </a:prstGeom>
        </p:spPr>
      </p:pic>
      <p:sp>
        <p:nvSpPr>
          <p:cNvPr id="51" name="Freeform 6">
            <a:extLst>
              <a:ext uri="{FF2B5EF4-FFF2-40B4-BE49-F238E27FC236}">
                <a16:creationId xmlns:a16="http://schemas.microsoft.com/office/drawing/2014/main" id="{B33DBEF2-0A54-4CCF-952F-ABFA981C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16870167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AAF-ED25-4BFE-80D7-B88E14BE7342}"/>
              </a:ext>
            </a:extLst>
          </p:cNvPr>
          <p:cNvSpPr>
            <a:spLocks noGrp="1"/>
          </p:cNvSpPr>
          <p:nvPr>
            <p:ph type="title"/>
          </p:nvPr>
        </p:nvSpPr>
        <p:spPr>
          <a:xfrm>
            <a:off x="762000" y="162004"/>
            <a:ext cx="3833906" cy="1759316"/>
          </a:xfrm>
        </p:spPr>
        <p:txBody>
          <a:bodyPr>
            <a:normAutofit/>
          </a:bodyPr>
          <a:lstStyle/>
          <a:p>
            <a:r>
              <a:rPr lang="en-US" sz="4000" i="0" dirty="0">
                <a:solidFill>
                  <a:schemeClr val="tx1"/>
                </a:solidFill>
              </a:rPr>
              <a:t>Observing the No. of Rooms available</a:t>
            </a:r>
            <a:endParaRPr lang="en-US" sz="4000" dirty="0">
              <a:solidFill>
                <a:schemeClr val="tx1"/>
              </a:solidFill>
            </a:endParaRPr>
          </a:p>
        </p:txBody>
      </p:sp>
      <p:sp>
        <p:nvSpPr>
          <p:cNvPr id="9" name="Content Placeholder 8">
            <a:extLst>
              <a:ext uri="{FF2B5EF4-FFF2-40B4-BE49-F238E27FC236}">
                <a16:creationId xmlns:a16="http://schemas.microsoft.com/office/drawing/2014/main" id="{59164E2A-EE47-4EA8-A0A7-C55EB07667B1}"/>
              </a:ext>
            </a:extLst>
          </p:cNvPr>
          <p:cNvSpPr>
            <a:spLocks noGrp="1"/>
          </p:cNvSpPr>
          <p:nvPr>
            <p:ph idx="1"/>
          </p:nvPr>
        </p:nvSpPr>
        <p:spPr>
          <a:xfrm>
            <a:off x="762000" y="2757178"/>
            <a:ext cx="3833906" cy="3324204"/>
          </a:xfrm>
        </p:spPr>
        <p:txBody>
          <a:bodyPr>
            <a:normAutofit/>
          </a:bodyPr>
          <a:lstStyle/>
          <a:p>
            <a:pPr algn="just"/>
            <a:r>
              <a:rPr lang="en-US" dirty="0"/>
              <a:t>Prospective students should definitely apply for Top 3 dorms i.e., Olympic Village, Studentenstadt Neustadt, and Studentenstadt Altstadt to increase their chances of allocation</a:t>
            </a:r>
            <a:endParaRPr lang="en-US" sz="1600" dirty="0">
              <a:solidFill>
                <a:schemeClr val="tx1"/>
              </a:solidFill>
            </a:endParaRPr>
          </a:p>
        </p:txBody>
      </p:sp>
      <p:pic>
        <p:nvPicPr>
          <p:cNvPr id="5" name="Content Placeholder 4" descr="A close up of text on a white background&#10;&#10;Description automatically generated">
            <a:extLst>
              <a:ext uri="{FF2B5EF4-FFF2-40B4-BE49-F238E27FC236}">
                <a16:creationId xmlns:a16="http://schemas.microsoft.com/office/drawing/2014/main" id="{B71856DE-5B2A-4B27-922A-4410DAE84361}"/>
              </a:ext>
            </a:extLst>
          </p:cNvPr>
          <p:cNvPicPr>
            <a:picLocks noChangeAspect="1"/>
          </p:cNvPicPr>
          <p:nvPr/>
        </p:nvPicPr>
        <p:blipFill rotWithShape="1">
          <a:blip r:embed="rId2">
            <a:extLst>
              <a:ext uri="{28A0092B-C50C-407E-A947-70E740481C1C}">
                <a14:useLocalDpi xmlns:a14="http://schemas.microsoft.com/office/drawing/2010/main" val="0"/>
              </a:ext>
            </a:extLst>
          </a:blip>
          <a:srcRect r="-1" b="12934"/>
          <a:stretch/>
        </p:blipFill>
        <p:spPr>
          <a:xfrm>
            <a:off x="5181600" y="10"/>
            <a:ext cx="7010399" cy="6857990"/>
          </a:xfrm>
          <a:prstGeom prst="rect">
            <a:avLst/>
          </a:prstGeom>
        </p:spPr>
      </p:pic>
      <p:sp>
        <p:nvSpPr>
          <p:cNvPr id="26" name="Freeform 6">
            <a:extLst>
              <a:ext uri="{FF2B5EF4-FFF2-40B4-BE49-F238E27FC236}">
                <a16:creationId xmlns:a16="http://schemas.microsoft.com/office/drawing/2014/main" id="{B33DBEF2-0A54-4CCF-952F-ABFA981C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41981796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4AE7F72-7DE7-469B-884D-41DF6E3E2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F8DCC41-C84A-4374-B07E-4EA58EC14A77}"/>
              </a:ext>
            </a:extLst>
          </p:cNvPr>
          <p:cNvSpPr>
            <a:spLocks noGrp="1"/>
          </p:cNvSpPr>
          <p:nvPr>
            <p:ph type="title"/>
          </p:nvPr>
        </p:nvSpPr>
        <p:spPr>
          <a:xfrm>
            <a:off x="761999" y="424330"/>
            <a:ext cx="10667996" cy="926168"/>
          </a:xfrm>
        </p:spPr>
        <p:txBody>
          <a:bodyPr vert="horz" lIns="91440" tIns="45720" rIns="91440" bIns="45720" rtlCol="0" anchor="ctr">
            <a:normAutofit fontScale="90000"/>
          </a:bodyPr>
          <a:lstStyle/>
          <a:p>
            <a:r>
              <a:rPr lang="en-US" cap="all" dirty="0"/>
              <a:t>The ordeal of Waiting period</a:t>
            </a:r>
          </a:p>
        </p:txBody>
      </p:sp>
      <p:sp>
        <p:nvSpPr>
          <p:cNvPr id="41" name="Freeform 6">
            <a:extLst>
              <a:ext uri="{FF2B5EF4-FFF2-40B4-BE49-F238E27FC236}">
                <a16:creationId xmlns:a16="http://schemas.microsoft.com/office/drawing/2014/main" id="{676184BD-E35A-4076-A646-FB2CD9234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78729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5" name="Content Placeholder 4" descr="A close up of a logo&#10;&#10;Description automatically generated">
            <a:extLst>
              <a:ext uri="{FF2B5EF4-FFF2-40B4-BE49-F238E27FC236}">
                <a16:creationId xmlns:a16="http://schemas.microsoft.com/office/drawing/2014/main" id="{1131A869-5C28-4751-8AE0-0508A7186A16}"/>
              </a:ext>
            </a:extLst>
          </p:cNvPr>
          <p:cNvPicPr>
            <a:picLocks noChangeAspect="1"/>
          </p:cNvPicPr>
          <p:nvPr/>
        </p:nvPicPr>
        <p:blipFill rotWithShape="1">
          <a:blip r:embed="rId2">
            <a:extLst>
              <a:ext uri="{28A0092B-C50C-407E-A947-70E740481C1C}">
                <a14:useLocalDpi xmlns:a14="http://schemas.microsoft.com/office/drawing/2010/main" val="0"/>
              </a:ext>
            </a:extLst>
          </a:blip>
          <a:srcRect t="6623" r="2" b="6626"/>
          <a:stretch/>
        </p:blipFill>
        <p:spPr>
          <a:xfrm>
            <a:off x="-1" y="1774827"/>
            <a:ext cx="7534635" cy="4943001"/>
          </a:xfrm>
          <a:prstGeom prst="rect">
            <a:avLst/>
          </a:prstGeom>
        </p:spPr>
      </p:pic>
      <p:cxnSp>
        <p:nvCxnSpPr>
          <p:cNvPr id="43" name="Straight Connector 42">
            <a:extLst>
              <a:ext uri="{FF2B5EF4-FFF2-40B4-BE49-F238E27FC236}">
                <a16:creationId xmlns:a16="http://schemas.microsoft.com/office/drawing/2014/main" id="{DAD3FAB1-4DDF-4AE7-8F23-1BD35D5332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14763" y="2265036"/>
            <a:ext cx="0" cy="459296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Content Placeholder 35">
            <a:extLst>
              <a:ext uri="{FF2B5EF4-FFF2-40B4-BE49-F238E27FC236}">
                <a16:creationId xmlns:a16="http://schemas.microsoft.com/office/drawing/2014/main" id="{C02C6DC6-BAB6-433F-A65D-24054862A5F6}"/>
              </a:ext>
            </a:extLst>
          </p:cNvPr>
          <p:cNvSpPr>
            <a:spLocks noGrp="1"/>
          </p:cNvSpPr>
          <p:nvPr>
            <p:ph idx="1"/>
          </p:nvPr>
        </p:nvSpPr>
        <p:spPr>
          <a:xfrm>
            <a:off x="8118940" y="2053883"/>
            <a:ext cx="3768257" cy="3697741"/>
          </a:xfrm>
        </p:spPr>
        <p:txBody>
          <a:bodyPr>
            <a:normAutofit/>
          </a:bodyPr>
          <a:lstStyle/>
          <a:p>
            <a:r>
              <a:rPr lang="en-US" dirty="0"/>
              <a:t>One can clearly infer from the pie chart the ordeal of the waiting period for the students. Almost 50% of the student dorms have the waiting period of 4 semesters.</a:t>
            </a:r>
          </a:p>
        </p:txBody>
      </p:sp>
    </p:spTree>
    <p:extLst>
      <p:ext uri="{BB962C8B-B14F-4D97-AF65-F5344CB8AC3E}">
        <p14:creationId xmlns:p14="http://schemas.microsoft.com/office/powerpoint/2010/main" val="30193067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CCA4F2F-27C7-4692-B19D-F91C3B7D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45C137E-0D05-4303-AC24-8E89C4F2D346}"/>
              </a:ext>
            </a:extLst>
          </p:cNvPr>
          <p:cNvSpPr>
            <a:spLocks noGrp="1"/>
          </p:cNvSpPr>
          <p:nvPr>
            <p:ph type="title"/>
          </p:nvPr>
        </p:nvSpPr>
        <p:spPr>
          <a:xfrm>
            <a:off x="5181600" y="559678"/>
            <a:ext cx="6248398" cy="1484275"/>
          </a:xfrm>
        </p:spPr>
        <p:txBody>
          <a:bodyPr>
            <a:normAutofit/>
          </a:bodyPr>
          <a:lstStyle/>
          <a:p>
            <a:pPr algn="l"/>
            <a:r>
              <a:rPr lang="en-US" b="1" i="0">
                <a:solidFill>
                  <a:schemeClr val="tx1"/>
                </a:solidFill>
              </a:rPr>
              <a:t>Money is always a problem</a:t>
            </a:r>
            <a:endParaRPr lang="en-US">
              <a:solidFill>
                <a:schemeClr val="tx1"/>
              </a:solidFill>
            </a:endParaRPr>
          </a:p>
        </p:txBody>
      </p:sp>
      <p:sp>
        <p:nvSpPr>
          <p:cNvPr id="61" name="Freeform 6">
            <a:extLst>
              <a:ext uri="{FF2B5EF4-FFF2-40B4-BE49-F238E27FC236}">
                <a16:creationId xmlns:a16="http://schemas.microsoft.com/office/drawing/2014/main" id="{954B3746-67DF-4725-9CC1-57A117586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07632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63" name="Oval 62">
            <a:extLst>
              <a:ext uri="{FF2B5EF4-FFF2-40B4-BE49-F238E27FC236}">
                <a16:creationId xmlns:a16="http://schemas.microsoft.com/office/drawing/2014/main" id="{134A1A31-9862-4AB7-B0A3-C7FA2DC92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Freeform: Shape 64">
            <a:extLst>
              <a:ext uri="{FF2B5EF4-FFF2-40B4-BE49-F238E27FC236}">
                <a16:creationId xmlns:a16="http://schemas.microsoft.com/office/drawing/2014/main" id="{060F7DEF-3724-455A-8460-634E0FB58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122" y="2661260"/>
            <a:ext cx="2788920" cy="2788920"/>
          </a:xfrm>
          <a:custGeom>
            <a:avLst/>
            <a:gdLst>
              <a:gd name="connsiteX0" fmla="*/ 1394460 w 2788920"/>
              <a:gd name="connsiteY0" fmla="*/ 0 h 2788920"/>
              <a:gd name="connsiteX1" fmla="*/ 2788920 w 2788920"/>
              <a:gd name="connsiteY1" fmla="*/ 1394460 h 2788920"/>
              <a:gd name="connsiteX2" fmla="*/ 1394460 w 2788920"/>
              <a:gd name="connsiteY2" fmla="*/ 2788920 h 2788920"/>
              <a:gd name="connsiteX3" fmla="*/ 0 w 2788920"/>
              <a:gd name="connsiteY3" fmla="*/ 1394460 h 2788920"/>
              <a:gd name="connsiteX4" fmla="*/ 1394460 w 2788920"/>
              <a:gd name="connsiteY4" fmla="*/ 0 h 2788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920" h="2788920">
                <a:moveTo>
                  <a:pt x="1394460" y="0"/>
                </a:moveTo>
                <a:cubicBezTo>
                  <a:pt x="2164599" y="0"/>
                  <a:pt x="2788920" y="624322"/>
                  <a:pt x="2788920" y="1394460"/>
                </a:cubicBezTo>
                <a:cubicBezTo>
                  <a:pt x="2788920" y="2164599"/>
                  <a:pt x="2164599" y="2788920"/>
                  <a:pt x="1394460" y="2788920"/>
                </a:cubicBezTo>
                <a:cubicBezTo>
                  <a:pt x="624322" y="2788920"/>
                  <a:pt x="0" y="2164599"/>
                  <a:pt x="0" y="1394460"/>
                </a:cubicBezTo>
                <a:cubicBezTo>
                  <a:pt x="0" y="624322"/>
                  <a:pt x="624322" y="0"/>
                  <a:pt x="139446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8A7F97D9-9195-4EC6-BB21-D56B2B92D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64CA4A0C-F04D-429A-9C76-1DE2A3623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67973" cy="338328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EC52E22C-3BC0-4144-9DB6-AE7ADD49D605}"/>
              </a:ext>
            </a:extLst>
          </p:cNvPr>
          <p:cNvPicPr>
            <a:picLocks noChangeAspect="1"/>
          </p:cNvPicPr>
          <p:nvPr/>
        </p:nvPicPr>
        <p:blipFill rotWithShape="1">
          <a:blip r:embed="rId2">
            <a:extLst>
              <a:ext uri="{28A0092B-C50C-407E-A947-70E740481C1C}">
                <a14:useLocalDpi xmlns:a14="http://schemas.microsoft.com/office/drawing/2010/main" val="0"/>
              </a:ext>
            </a:extLst>
          </a:blip>
          <a:srcRect r="13879" b="-2"/>
          <a:stretch/>
        </p:blipFill>
        <p:spPr>
          <a:xfrm>
            <a:off x="468372" y="327547"/>
            <a:ext cx="2543965" cy="2169122"/>
          </a:xfrm>
          <a:prstGeom prst="rect">
            <a:avLst/>
          </a:prstGeom>
        </p:spPr>
      </p:pic>
      <p:sp>
        <p:nvSpPr>
          <p:cNvPr id="71" name="Freeform: Shape 70">
            <a:extLst>
              <a:ext uri="{FF2B5EF4-FFF2-40B4-BE49-F238E27FC236}">
                <a16:creationId xmlns:a16="http://schemas.microsoft.com/office/drawing/2014/main" id="{A5B5684C-AF91-48CE-AF06-3C9B8E0C6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C6F3CC43-4EE0-47A0-A0CE-81F4DE865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 y="4007261"/>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2F2847C3-4E75-4EDA-A4A9-D2CE8EFF8621}"/>
              </a:ext>
            </a:extLst>
          </p:cNvPr>
          <p:cNvPicPr>
            <a:picLocks noChangeAspect="1"/>
          </p:cNvPicPr>
          <p:nvPr/>
        </p:nvPicPr>
        <p:blipFill rotWithShape="1">
          <a:blip r:embed="rId3">
            <a:extLst>
              <a:ext uri="{28A0092B-C50C-407E-A947-70E740481C1C}">
                <a14:useLocalDpi xmlns:a14="http://schemas.microsoft.com/office/drawing/2010/main" val="0"/>
              </a:ext>
            </a:extLst>
          </a:blip>
          <a:srcRect r="16211" b="5"/>
          <a:stretch/>
        </p:blipFill>
        <p:spPr>
          <a:xfrm>
            <a:off x="360934" y="4681183"/>
            <a:ext cx="2046692" cy="1849272"/>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EBBC2C87-6777-40B7-9232-F81A77CF17CD}"/>
              </a:ext>
            </a:extLst>
          </p:cNvPr>
          <p:cNvPicPr>
            <a:picLocks noChangeAspect="1"/>
          </p:cNvPicPr>
          <p:nvPr/>
        </p:nvPicPr>
        <p:blipFill rotWithShape="1">
          <a:blip r:embed="rId4">
            <a:extLst>
              <a:ext uri="{28A0092B-C50C-407E-A947-70E740481C1C}">
                <a14:useLocalDpi xmlns:a14="http://schemas.microsoft.com/office/drawing/2010/main" val="0"/>
              </a:ext>
            </a:extLst>
          </a:blip>
          <a:srcRect t="2067" r="3" b="2481"/>
          <a:stretch/>
        </p:blipFill>
        <p:spPr>
          <a:xfrm>
            <a:off x="4125478" y="3191270"/>
            <a:ext cx="1633207" cy="1633214"/>
          </a:xfrm>
          <a:prstGeom prst="rect">
            <a:avLst/>
          </a:prstGeom>
        </p:spPr>
      </p:pic>
      <p:sp>
        <p:nvSpPr>
          <p:cNvPr id="13" name="Content Placeholder 12">
            <a:extLst>
              <a:ext uri="{FF2B5EF4-FFF2-40B4-BE49-F238E27FC236}">
                <a16:creationId xmlns:a16="http://schemas.microsoft.com/office/drawing/2014/main" id="{DA5C9D93-77D3-4534-B551-FB36A3DCBCD5}"/>
              </a:ext>
            </a:extLst>
          </p:cNvPr>
          <p:cNvSpPr>
            <a:spLocks noGrp="1"/>
          </p:cNvSpPr>
          <p:nvPr>
            <p:ph idx="1"/>
          </p:nvPr>
        </p:nvSpPr>
        <p:spPr>
          <a:xfrm>
            <a:off x="6826250" y="2394305"/>
            <a:ext cx="4603748" cy="2931932"/>
          </a:xfrm>
        </p:spPr>
        <p:txBody>
          <a:bodyPr>
            <a:normAutofit/>
          </a:bodyPr>
          <a:lstStyle/>
          <a:p>
            <a:pPr>
              <a:lnSpc>
                <a:spcPct val="102000"/>
              </a:lnSpc>
            </a:pPr>
            <a:r>
              <a:rPr lang="en-US" sz="1400" dirty="0"/>
              <a:t>The bar-chart has been obtained by data binning of rent list into 4 different categories, showing that the basic rent of most of the dorms fall under low rent category. </a:t>
            </a:r>
          </a:p>
          <a:p>
            <a:pPr>
              <a:lnSpc>
                <a:spcPct val="102000"/>
              </a:lnSpc>
            </a:pPr>
            <a:r>
              <a:rPr lang="en-US" sz="1400" dirty="0"/>
              <a:t>Similarly, the histogram on the right provides the exact detail of dorms with their rent. </a:t>
            </a:r>
          </a:p>
          <a:p>
            <a:pPr>
              <a:lnSpc>
                <a:spcPct val="102000"/>
              </a:lnSpc>
            </a:pPr>
            <a:r>
              <a:rPr lang="en-US" sz="1400" dirty="0"/>
              <a:t>The box plot makes it very easy and simple to get the maximum information from a single plot. It shows that the minimum rent is around 270€, and median rent being around 330€. However, there is one outlier at around 780€.</a:t>
            </a:r>
          </a:p>
        </p:txBody>
      </p:sp>
      <p:cxnSp>
        <p:nvCxnSpPr>
          <p:cNvPr id="75" name="Straight Connector 74">
            <a:extLst>
              <a:ext uri="{FF2B5EF4-FFF2-40B4-BE49-F238E27FC236}">
                <a16:creationId xmlns:a16="http://schemas.microsoft.com/office/drawing/2014/main" id="{802E08DB-4C7C-4887-9855-53E3117C53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600" y="6199730"/>
            <a:ext cx="70104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7466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6">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0C2AD-483D-4D83-9090-648DB9ACFDA0}"/>
              </a:ext>
            </a:extLst>
          </p:cNvPr>
          <p:cNvSpPr>
            <a:spLocks noGrp="1"/>
          </p:cNvSpPr>
          <p:nvPr>
            <p:ph type="title"/>
          </p:nvPr>
        </p:nvSpPr>
        <p:spPr>
          <a:xfrm>
            <a:off x="960120" y="434101"/>
            <a:ext cx="7169753" cy="1232750"/>
          </a:xfrm>
        </p:spPr>
        <p:txBody>
          <a:bodyPr anchor="b">
            <a:normAutofit/>
          </a:bodyPr>
          <a:lstStyle/>
          <a:p>
            <a:r>
              <a:rPr lang="en-US" i="0">
                <a:solidFill>
                  <a:schemeClr val="bg1"/>
                </a:solidFill>
              </a:rPr>
              <a:t>Conclusions</a:t>
            </a:r>
            <a:endParaRPr lang="en-US">
              <a:solidFill>
                <a:schemeClr val="bg1"/>
              </a:solidFill>
            </a:endParaRPr>
          </a:p>
        </p:txBody>
      </p:sp>
      <p:cxnSp>
        <p:nvCxnSpPr>
          <p:cNvPr id="31" name="Straight Connector 30">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14" name="Content Placeholder 2">
            <a:extLst>
              <a:ext uri="{FF2B5EF4-FFF2-40B4-BE49-F238E27FC236}">
                <a16:creationId xmlns:a16="http://schemas.microsoft.com/office/drawing/2014/main" id="{4DE2272B-658C-44E4-B775-1792C02F945E}"/>
              </a:ext>
            </a:extLst>
          </p:cNvPr>
          <p:cNvGraphicFramePr>
            <a:graphicFrameLocks noGrp="1"/>
          </p:cNvGraphicFramePr>
          <p:nvPr>
            <p:ph idx="1"/>
            <p:extLst>
              <p:ext uri="{D42A27DB-BD31-4B8C-83A1-F6EECF244321}">
                <p14:modId xmlns:p14="http://schemas.microsoft.com/office/powerpoint/2010/main" val="149115602"/>
              </p:ext>
            </p:extLst>
          </p:nvPr>
        </p:nvGraphicFramePr>
        <p:xfrm>
          <a:off x="534572" y="2433710"/>
          <a:ext cx="11465170" cy="379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69768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1</TotalTime>
  <Words>529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Corbel</vt:lpstr>
      <vt:lpstr>Headlines</vt:lpstr>
      <vt:lpstr>PowerPoint Presentation</vt:lpstr>
      <vt:lpstr>PowerPoint Presentation</vt:lpstr>
      <vt:lpstr>PowerPoint Presentation</vt:lpstr>
      <vt:lpstr>  Data acquisition and cleaning </vt:lpstr>
      <vt:lpstr>Clustering &amp; Segmenting the Munich Central</vt:lpstr>
      <vt:lpstr>Observing the No. of Rooms available</vt:lpstr>
      <vt:lpstr>The ordeal of Waiting period</vt:lpstr>
      <vt:lpstr>Money is always a problem</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trivedi</dc:creator>
  <cp:lastModifiedBy>navin trivedi</cp:lastModifiedBy>
  <cp:revision>1</cp:revision>
  <dcterms:created xsi:type="dcterms:W3CDTF">2020-05-19T12:02:40Z</dcterms:created>
  <dcterms:modified xsi:type="dcterms:W3CDTF">2020-05-19T12:04:32Z</dcterms:modified>
</cp:coreProperties>
</file>