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4" r:id="rId4"/>
    <p:sldId id="258" r:id="rId5"/>
    <p:sldId id="261" r:id="rId6"/>
    <p:sldId id="266" r:id="rId7"/>
    <p:sldId id="257" r:id="rId8"/>
    <p:sldId id="262" r:id="rId9"/>
    <p:sldId id="267" r:id="rId10"/>
    <p:sldId id="268" r:id="rId11"/>
    <p:sldId id="263"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32446-2DDE-49D5-AE82-4052C8522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B0B895-6B96-47E9-8DE3-D161D0596E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627575-4BD5-46C9-807B-34205347D9A7}"/>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5" name="Footer Placeholder 4">
            <a:extLst>
              <a:ext uri="{FF2B5EF4-FFF2-40B4-BE49-F238E27FC236}">
                <a16:creationId xmlns:a16="http://schemas.microsoft.com/office/drawing/2014/main" id="{1DC66E8B-5C88-4E30-BCD0-554C0D0076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C7821B-40BC-476B-947B-140AE8B18B03}"/>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47626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99AC0-1A01-4676-84AF-46B9B50EA4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24FA2B-5423-4A60-A037-7ACBC74240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97CE3-507F-42BA-9262-3843B8157B73}"/>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5" name="Footer Placeholder 4">
            <a:extLst>
              <a:ext uri="{FF2B5EF4-FFF2-40B4-BE49-F238E27FC236}">
                <a16:creationId xmlns:a16="http://schemas.microsoft.com/office/drawing/2014/main" id="{3B57500B-B012-4BEA-B991-69CBEB7C59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2F00A0-8698-424F-A365-FE172C28C3E3}"/>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324058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4C3CC6-87BE-47E2-87D9-12209D1C3C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37C559-A3F7-443F-AA45-83C2230944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C86EAA-03C3-4F6C-9254-25240B624F97}"/>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5" name="Footer Placeholder 4">
            <a:extLst>
              <a:ext uri="{FF2B5EF4-FFF2-40B4-BE49-F238E27FC236}">
                <a16:creationId xmlns:a16="http://schemas.microsoft.com/office/drawing/2014/main" id="{3701989B-DABE-4C42-9651-780EB1580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1AAE8-60AC-4E5B-AC66-F2F1D8092629}"/>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9783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16C7-8358-447A-9F73-B02850FD9E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626A4-6B26-4D18-B04E-B50C54DEE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436FB3-CB8C-4501-8126-33E61D189BA4}"/>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5" name="Footer Placeholder 4">
            <a:extLst>
              <a:ext uri="{FF2B5EF4-FFF2-40B4-BE49-F238E27FC236}">
                <a16:creationId xmlns:a16="http://schemas.microsoft.com/office/drawing/2014/main" id="{F991D438-536E-4AAD-BCCF-663321976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B97A3F-810C-461A-AEAF-73F147DCAE3B}"/>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71923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A9C55-D013-40A0-B978-F63A2C9E63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5CA5B3-7AB5-419E-8438-B08C8EF5B7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4D7B43-4A8A-4D7E-BA8C-D1DCE18D4AE8}"/>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5" name="Footer Placeholder 4">
            <a:extLst>
              <a:ext uri="{FF2B5EF4-FFF2-40B4-BE49-F238E27FC236}">
                <a16:creationId xmlns:a16="http://schemas.microsoft.com/office/drawing/2014/main" id="{346E1E47-9F8E-4720-9ADC-8F92F7162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9975EC-3FD1-4123-BAC3-8BCB6B1078A9}"/>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2502496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799B-E6FD-413D-847F-7278B0891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EB6923-1991-4E3C-BD90-EBA4E5E4C6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4CAC678-812E-45E5-80B8-AE99642DC1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5B4F20-4531-4595-B723-7D997F95674E}"/>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6" name="Footer Placeholder 5">
            <a:extLst>
              <a:ext uri="{FF2B5EF4-FFF2-40B4-BE49-F238E27FC236}">
                <a16:creationId xmlns:a16="http://schemas.microsoft.com/office/drawing/2014/main" id="{B82A5DD4-7955-4493-A5B1-A68F4C15D9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5BFE51-D879-44CD-942A-310E6DDC3208}"/>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261399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21F6-541A-4DB6-96F5-53EF371F29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DBCDFC-6D81-4386-8FE3-F9BD4F917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215313-0DDE-42E7-8255-55EB19374A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D0BE2C-DA6F-4855-87B0-081D0A5254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7BDA69-6352-4A53-B210-9F7105F4FC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CBF341B-A3E8-4169-B3FC-3F96BAE6668D}"/>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8" name="Footer Placeholder 7">
            <a:extLst>
              <a:ext uri="{FF2B5EF4-FFF2-40B4-BE49-F238E27FC236}">
                <a16:creationId xmlns:a16="http://schemas.microsoft.com/office/drawing/2014/main" id="{22BBB0AF-3F00-4340-B4C3-F765CBDEBC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B19841F-5BA6-4692-A68E-05D3E3913839}"/>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3715434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FA65-7DBC-41F5-AA38-B5AF870577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EE5B69-E6E9-4C6C-81CE-4021163B0CE3}"/>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4" name="Footer Placeholder 3">
            <a:extLst>
              <a:ext uri="{FF2B5EF4-FFF2-40B4-BE49-F238E27FC236}">
                <a16:creationId xmlns:a16="http://schemas.microsoft.com/office/drawing/2014/main" id="{77C363BA-0A43-4ACE-B149-E76E76F375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A034BB-2271-44CD-B944-6284E9458431}"/>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3317316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87E629-7BAC-428F-B968-6A0BDAF6B39F}"/>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3" name="Footer Placeholder 2">
            <a:extLst>
              <a:ext uri="{FF2B5EF4-FFF2-40B4-BE49-F238E27FC236}">
                <a16:creationId xmlns:a16="http://schemas.microsoft.com/office/drawing/2014/main" id="{D2B0F96A-2100-4117-B2EE-B6704815B1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F25315-65A3-4F79-B81D-A8565B417D94}"/>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235031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5CE60-D448-4631-A386-B2566C0AC3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BEAA76-7557-4139-962D-8BAC4A5CF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0C2CA74-69DB-4972-B1F0-BD016D068F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09E27-3473-407E-9884-6ABE75414C71}"/>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6" name="Footer Placeholder 5">
            <a:extLst>
              <a:ext uri="{FF2B5EF4-FFF2-40B4-BE49-F238E27FC236}">
                <a16:creationId xmlns:a16="http://schemas.microsoft.com/office/drawing/2014/main" id="{356DA480-6AA0-49FD-9739-63869CFAE9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28803-57F0-4A0D-A302-DC8352FABD07}"/>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409719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36FCA-798C-40D9-8774-DFDC13F7D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BDB38BC-5E84-4C21-B683-26E82182D8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B80A28-9F77-43A7-ADF4-3B2F8DC71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B5A4F-F171-42FF-9C4C-62521E55A756}"/>
              </a:ext>
            </a:extLst>
          </p:cNvPr>
          <p:cNvSpPr>
            <a:spLocks noGrp="1"/>
          </p:cNvSpPr>
          <p:nvPr>
            <p:ph type="dt" sz="half" idx="10"/>
          </p:nvPr>
        </p:nvSpPr>
        <p:spPr/>
        <p:txBody>
          <a:bodyPr/>
          <a:lstStyle/>
          <a:p>
            <a:fld id="{51657D3A-9ED7-4F5A-8098-F00CE472B104}" type="datetimeFigureOut">
              <a:rPr lang="en-IN" smtClean="0"/>
              <a:t>07-04-2023</a:t>
            </a:fld>
            <a:endParaRPr lang="en-IN"/>
          </a:p>
        </p:txBody>
      </p:sp>
      <p:sp>
        <p:nvSpPr>
          <p:cNvPr id="6" name="Footer Placeholder 5">
            <a:extLst>
              <a:ext uri="{FF2B5EF4-FFF2-40B4-BE49-F238E27FC236}">
                <a16:creationId xmlns:a16="http://schemas.microsoft.com/office/drawing/2014/main" id="{6E272C6F-637A-422A-BD1B-A7FC5EA037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A3E6A7-AC63-40FE-8B0C-F15A8FF4108E}"/>
              </a:ext>
            </a:extLst>
          </p:cNvPr>
          <p:cNvSpPr>
            <a:spLocks noGrp="1"/>
          </p:cNvSpPr>
          <p:nvPr>
            <p:ph type="sldNum" sz="quarter" idx="12"/>
          </p:nvPr>
        </p:nvSpPr>
        <p:spPr/>
        <p:txBody>
          <a:bodyPr/>
          <a:lstStyle/>
          <a:p>
            <a:fld id="{D0247738-E1ED-4FB8-9CD9-EC15A15E1347}" type="slidenum">
              <a:rPr lang="en-IN" smtClean="0"/>
              <a:t>‹#›</a:t>
            </a:fld>
            <a:endParaRPr lang="en-IN"/>
          </a:p>
        </p:txBody>
      </p:sp>
    </p:spTree>
    <p:extLst>
      <p:ext uri="{BB962C8B-B14F-4D97-AF65-F5344CB8AC3E}">
        <p14:creationId xmlns:p14="http://schemas.microsoft.com/office/powerpoint/2010/main" val="376662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C2044B-4AF6-49CC-885B-4D274D6107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0520DC-2ED2-4D2B-995D-1B84DF0381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C25A5-7A34-45DD-8EB4-8E1673A92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57D3A-9ED7-4F5A-8098-F00CE472B104}" type="datetimeFigureOut">
              <a:rPr lang="en-IN" smtClean="0"/>
              <a:t>07-04-2023</a:t>
            </a:fld>
            <a:endParaRPr lang="en-IN"/>
          </a:p>
        </p:txBody>
      </p:sp>
      <p:sp>
        <p:nvSpPr>
          <p:cNvPr id="5" name="Footer Placeholder 4">
            <a:extLst>
              <a:ext uri="{FF2B5EF4-FFF2-40B4-BE49-F238E27FC236}">
                <a16:creationId xmlns:a16="http://schemas.microsoft.com/office/drawing/2014/main" id="{0FA9C9D7-3322-4353-9ADC-AA0924C995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B8205A-F05D-4022-81B6-89C1C6D85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247738-E1ED-4FB8-9CD9-EC15A15E1347}" type="slidenum">
              <a:rPr lang="en-IN" smtClean="0"/>
              <a:t>‹#›</a:t>
            </a:fld>
            <a:endParaRPr lang="en-IN"/>
          </a:p>
        </p:txBody>
      </p:sp>
    </p:spTree>
    <p:extLst>
      <p:ext uri="{BB962C8B-B14F-4D97-AF65-F5344CB8AC3E}">
        <p14:creationId xmlns:p14="http://schemas.microsoft.com/office/powerpoint/2010/main" val="2975517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95;p1" descr="C:\Users\admin\Downloads\lo-removebg-preview.png">
            <a:extLst>
              <a:ext uri="{FF2B5EF4-FFF2-40B4-BE49-F238E27FC236}">
                <a16:creationId xmlns:a16="http://schemas.microsoft.com/office/drawing/2014/main" id="{7308BC74-50A8-4512-A95E-AF97BF37189A}"/>
              </a:ext>
            </a:extLst>
          </p:cNvPr>
          <p:cNvPicPr preferRelativeResize="0"/>
          <p:nvPr/>
        </p:nvPicPr>
        <p:blipFill rotWithShape="1">
          <a:blip r:embed="rId2">
            <a:alphaModFix/>
          </a:blip>
          <a:srcRect/>
          <a:stretch/>
        </p:blipFill>
        <p:spPr>
          <a:xfrm>
            <a:off x="76200" y="99103"/>
            <a:ext cx="2595282" cy="949768"/>
          </a:xfrm>
          <a:prstGeom prst="rect">
            <a:avLst/>
          </a:prstGeom>
          <a:noFill/>
          <a:ln>
            <a:noFill/>
          </a:ln>
        </p:spPr>
      </p:pic>
      <p:pic>
        <p:nvPicPr>
          <p:cNvPr id="8" name="Google Shape;105;p2" descr="kr.png">
            <a:extLst>
              <a:ext uri="{FF2B5EF4-FFF2-40B4-BE49-F238E27FC236}">
                <a16:creationId xmlns:a16="http://schemas.microsoft.com/office/drawing/2014/main" id="{89B3F3A9-BAA0-4182-8868-0BE19FE60040}"/>
              </a:ext>
            </a:extLst>
          </p:cNvPr>
          <p:cNvPicPr preferRelativeResize="0"/>
          <p:nvPr/>
        </p:nvPicPr>
        <p:blipFill rotWithShape="1">
          <a:blip r:embed="rId3">
            <a:alphaModFix/>
          </a:blip>
          <a:srcRect/>
          <a:stretch/>
        </p:blipFill>
        <p:spPr>
          <a:xfrm>
            <a:off x="10945906" y="99102"/>
            <a:ext cx="1047899" cy="743579"/>
          </a:xfrm>
          <a:prstGeom prst="rect">
            <a:avLst/>
          </a:prstGeom>
          <a:noFill/>
          <a:ln>
            <a:noFill/>
          </a:ln>
        </p:spPr>
      </p:pic>
      <p:pic>
        <p:nvPicPr>
          <p:cNvPr id="13" name="Picture 12">
            <a:extLst>
              <a:ext uri="{FF2B5EF4-FFF2-40B4-BE49-F238E27FC236}">
                <a16:creationId xmlns:a16="http://schemas.microsoft.com/office/drawing/2014/main" id="{84D46671-4DC0-400E-9E78-3AB99B4BE8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007" y="99102"/>
            <a:ext cx="1408217" cy="949769"/>
          </a:xfrm>
          <a:prstGeom prst="rect">
            <a:avLst/>
          </a:prstGeom>
        </p:spPr>
      </p:pic>
      <p:sp>
        <p:nvSpPr>
          <p:cNvPr id="16" name="TextBox 15">
            <a:extLst>
              <a:ext uri="{FF2B5EF4-FFF2-40B4-BE49-F238E27FC236}">
                <a16:creationId xmlns:a16="http://schemas.microsoft.com/office/drawing/2014/main" id="{526D6F9B-EE47-49E1-9EFB-38D99494CC27}"/>
              </a:ext>
            </a:extLst>
          </p:cNvPr>
          <p:cNvSpPr txBox="1"/>
          <p:nvPr/>
        </p:nvSpPr>
        <p:spPr>
          <a:xfrm>
            <a:off x="1783976" y="1344706"/>
            <a:ext cx="9161930" cy="830997"/>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ELECTRONICS AND COMMUNICATIONENGINEERING</a:t>
            </a:r>
            <a:endParaRPr lang="en-IN" sz="2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6D6015D2-F3AA-4327-8F19-0DD76FF38E72}"/>
              </a:ext>
            </a:extLst>
          </p:cNvPr>
          <p:cNvSpPr txBox="1"/>
          <p:nvPr/>
        </p:nvSpPr>
        <p:spPr>
          <a:xfrm>
            <a:off x="2259106" y="2175703"/>
            <a:ext cx="7503459" cy="1938992"/>
          </a:xfrm>
          <a:prstGeom prst="rect">
            <a:avLst/>
          </a:prstGeom>
          <a:noFill/>
        </p:spPr>
        <p:txBody>
          <a:bodyPr wrap="square">
            <a:spAutoFit/>
          </a:bodyPr>
          <a:lstStyle/>
          <a:p>
            <a:pPr algn="ctr"/>
            <a:endParaRPr lang="en-US" sz="2400" b="1" dirty="0">
              <a:solidFill>
                <a:srgbClr val="C00000"/>
              </a:solidFill>
              <a:latin typeface="Times New Roman" panose="02020603050405020304" pitchFamily="18" charset="0"/>
              <a:cs typeface="Times New Roman" panose="02020603050405020304" pitchFamily="18" charset="0"/>
            </a:endParaRPr>
          </a:p>
          <a:p>
            <a:pPr algn="ctr"/>
            <a:r>
              <a:rPr lang="en-US" sz="2400" b="1" dirty="0">
                <a:solidFill>
                  <a:srgbClr val="C00000"/>
                </a:solidFill>
                <a:latin typeface="Times New Roman" panose="02020603050405020304" pitchFamily="18" charset="0"/>
                <a:cs typeface="Times New Roman" panose="02020603050405020304" pitchFamily="18" charset="0"/>
              </a:rPr>
              <a:t>18ECP104L-MINOR PROJECT-II</a:t>
            </a:r>
          </a:p>
          <a:p>
            <a:pPr algn="ctr"/>
            <a:r>
              <a:rPr lang="en-US" sz="2400" b="1" dirty="0">
                <a:solidFill>
                  <a:srgbClr val="C00000"/>
                </a:solidFill>
                <a:latin typeface="Times New Roman" panose="02020603050405020304" pitchFamily="18" charset="0"/>
                <a:cs typeface="Times New Roman" panose="02020603050405020304" pitchFamily="18" charset="0"/>
              </a:rPr>
              <a:t>FIRST REVIEW</a:t>
            </a:r>
          </a:p>
          <a:p>
            <a:pPr algn="ctr"/>
            <a:endParaRPr lang="en-US" sz="2400" b="1" dirty="0">
              <a:solidFill>
                <a:srgbClr val="C00000"/>
              </a:solidFill>
              <a:latin typeface="Times New Roman" panose="02020603050405020304" pitchFamily="18" charset="0"/>
              <a:cs typeface="Times New Roman" panose="02020603050405020304" pitchFamily="18" charset="0"/>
            </a:endParaRPr>
          </a:p>
          <a:p>
            <a:pPr algn="ctr"/>
            <a:r>
              <a:rPr lang="en-US" sz="2400" b="1" dirty="0">
                <a:solidFill>
                  <a:schemeClr val="bg2">
                    <a:lumMod val="10000"/>
                  </a:schemeClr>
                </a:solidFill>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3BC978AC-3C8C-4E43-A37C-D41C25C90317}"/>
              </a:ext>
            </a:extLst>
          </p:cNvPr>
          <p:cNvSpPr txBox="1"/>
          <p:nvPr/>
        </p:nvSpPr>
        <p:spPr>
          <a:xfrm>
            <a:off x="2904564" y="3429000"/>
            <a:ext cx="6382871" cy="1569660"/>
          </a:xfrm>
          <a:prstGeom prst="rect">
            <a:avLst/>
          </a:prstGeom>
          <a:noFill/>
        </p:spPr>
        <p:txBody>
          <a:bodyPr wrap="square">
            <a:spAutoFit/>
          </a:bodyPr>
          <a:lstStyle/>
          <a:p>
            <a:pPr algn="ctr"/>
            <a:r>
              <a:rPr lang="en-US" sz="2400" b="1" u="sng" dirty="0">
                <a:solidFill>
                  <a:srgbClr val="7030A0"/>
                </a:solidFill>
                <a:latin typeface="Times New Roman" panose="02020603050405020304" pitchFamily="18" charset="0"/>
                <a:cs typeface="Times New Roman" panose="02020603050405020304" pitchFamily="18" charset="0"/>
              </a:rPr>
              <a:t>BLUETOOTH CONTROLLED DATA LOGGER ROBOT FOR SOIL TESTING</a:t>
            </a:r>
          </a:p>
          <a:p>
            <a:pPr algn="ct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BATCH NO: 34</a:t>
            </a:r>
          </a:p>
        </p:txBody>
      </p:sp>
      <p:sp>
        <p:nvSpPr>
          <p:cNvPr id="22" name="TextBox 21">
            <a:extLst>
              <a:ext uri="{FF2B5EF4-FFF2-40B4-BE49-F238E27FC236}">
                <a16:creationId xmlns:a16="http://schemas.microsoft.com/office/drawing/2014/main" id="{89CD138F-5C6F-44AB-9800-4C51B8AEF47C}"/>
              </a:ext>
            </a:extLst>
          </p:cNvPr>
          <p:cNvSpPr txBox="1"/>
          <p:nvPr/>
        </p:nvSpPr>
        <p:spPr>
          <a:xfrm>
            <a:off x="407894" y="5051628"/>
            <a:ext cx="4527176" cy="1569660"/>
          </a:xfrm>
          <a:prstGeom prst="rect">
            <a:avLst/>
          </a:prstGeom>
          <a:noFill/>
        </p:spPr>
        <p:txBody>
          <a:bodyPr wrap="square">
            <a:spAutoFit/>
          </a:bodyPr>
          <a:lstStyle/>
          <a:p>
            <a:pPr marL="0" marR="0" lvl="0" indent="0" defTabSz="914400" rtl="0" eaLnBrk="1" fontAlgn="base" latinLnBrk="0" hangingPunct="1">
              <a:lnSpc>
                <a:spcPct val="100000"/>
              </a:lnSpc>
              <a:spcBef>
                <a:spcPct val="0"/>
              </a:spcBef>
              <a:spcAft>
                <a:spcPct val="0"/>
              </a:spcAft>
              <a:buClrTx/>
              <a:buSzTx/>
              <a:tabLst/>
            </a:pPr>
            <a:r>
              <a:rPr lang="en-IN" sz="2200" b="1" dirty="0">
                <a:solidFill>
                  <a:schemeClr val="accent2">
                    <a:lumMod val="50000"/>
                  </a:schemeClr>
                </a:solidFill>
                <a:latin typeface="Times New Roman" panose="02020603050405020304" pitchFamily="18" charset="0"/>
                <a:cs typeface="Times New Roman" panose="02020603050405020304" pitchFamily="18" charset="0"/>
              </a:rPr>
              <a:t>PRESENTED BY:</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800" b="1" dirty="0">
                <a:latin typeface="Times New Roman" panose="02020603050405020304" pitchFamily="18" charset="0"/>
                <a:cs typeface="Times New Roman" panose="02020603050405020304" pitchFamily="18" charset="0"/>
              </a:rPr>
              <a:t>MUTHULAKSHMI M -927621BEC130</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800" b="1" dirty="0">
                <a:latin typeface="Times New Roman" panose="02020603050405020304" pitchFamily="18" charset="0"/>
                <a:cs typeface="Times New Roman" panose="02020603050405020304" pitchFamily="18" charset="0"/>
              </a:rPr>
              <a:t>MONISHA A - 927621BEC129</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800" b="1" dirty="0">
                <a:latin typeface="Times New Roman" panose="02020603050405020304" pitchFamily="18" charset="0"/>
                <a:cs typeface="Times New Roman" panose="02020603050405020304" pitchFamily="18" charset="0"/>
              </a:rPr>
              <a:t>NANDHINI G - 927621BEC131</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800" b="1" dirty="0">
                <a:latin typeface="Times New Roman" panose="02020603050405020304" pitchFamily="18" charset="0"/>
                <a:cs typeface="Times New Roman" panose="02020603050405020304" pitchFamily="18" charset="0"/>
              </a:rPr>
              <a:t>NAVANEETHA S - 927621BEC134</a:t>
            </a:r>
            <a:endParaRPr kumimoji="0" lang="en-IN" sz="1800" b="1" u="none" strike="noStrike" cap="none" normalizeH="0" dirty="0">
              <a:ln>
                <a:noFill/>
              </a:ln>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5B9B816-1BB4-4743-AF9B-1A103840030D}"/>
              </a:ext>
            </a:extLst>
          </p:cNvPr>
          <p:cNvSpPr txBox="1"/>
          <p:nvPr/>
        </p:nvSpPr>
        <p:spPr>
          <a:xfrm flipH="1">
            <a:off x="8579223" y="4867835"/>
            <a:ext cx="3414580" cy="1569660"/>
          </a:xfrm>
          <a:prstGeom prst="rect">
            <a:avLst/>
          </a:prstGeom>
          <a:noFill/>
        </p:spPr>
        <p:txBody>
          <a:bodyPr wrap="square">
            <a:spAutoFit/>
          </a:bodyPr>
          <a:lstStyle/>
          <a:p>
            <a:endParaRPr lang="en-US" sz="2000" b="1" dirty="0">
              <a:solidFill>
                <a:schemeClr val="accent1"/>
              </a:solidFill>
              <a:latin typeface="Bahnschrift SemiBold Condensed" panose="020B0502040204020203" pitchFamily="34" charset="0"/>
            </a:endParaRPr>
          </a:p>
          <a:p>
            <a:r>
              <a:rPr lang="en-US" sz="2200" b="1" dirty="0">
                <a:solidFill>
                  <a:schemeClr val="accent2">
                    <a:lumMod val="50000"/>
                  </a:schemeClr>
                </a:solidFill>
                <a:latin typeface="Times New Roman" panose="02020603050405020304" pitchFamily="18" charset="0"/>
                <a:cs typeface="Times New Roman" panose="02020603050405020304" pitchFamily="18" charset="0"/>
              </a:rPr>
              <a:t>GUIDED BY:</a:t>
            </a:r>
          </a:p>
          <a:p>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Dr.E.DINESH</a:t>
            </a:r>
            <a:endParaRPr lang="en-US" b="1" dirty="0">
              <a:latin typeface="Times New Roman" panose="02020603050405020304" pitchFamily="18" charset="0"/>
              <a:cs typeface="Times New Roman" panose="02020603050405020304" pitchFamily="18" charset="0"/>
            </a:endParaRPr>
          </a:p>
          <a:p>
            <a:br>
              <a:rPr lang="en-US" dirty="0"/>
            </a:br>
            <a:endParaRPr lang="en-US" dirty="0"/>
          </a:p>
        </p:txBody>
      </p:sp>
    </p:spTree>
    <p:extLst>
      <p:ext uri="{BB962C8B-B14F-4D97-AF65-F5344CB8AC3E}">
        <p14:creationId xmlns:p14="http://schemas.microsoft.com/office/powerpoint/2010/main" val="2119230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1A6C3-BE2D-4DF9-AE05-CF0DE32C2F12}"/>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CIRCUIT AND OPERATION</a:t>
            </a:r>
            <a:endParaRPr lang="en-IN" sz="2800" dirty="0"/>
          </a:p>
        </p:txBody>
      </p:sp>
      <p:sp>
        <p:nvSpPr>
          <p:cNvPr id="3" name="Content Placeholder 2">
            <a:extLst>
              <a:ext uri="{FF2B5EF4-FFF2-40B4-BE49-F238E27FC236}">
                <a16:creationId xmlns:a16="http://schemas.microsoft.com/office/drawing/2014/main" id="{74C3889C-E645-4CA7-8824-A0AE824618CE}"/>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Now you can send commands from the smartphone to robot to move using the app.</a:t>
            </a:r>
          </a:p>
          <a:p>
            <a:pPr algn="just"/>
            <a:r>
              <a:rPr lang="en-US" sz="2000" dirty="0">
                <a:latin typeface="Times New Roman" panose="02020603050405020304" pitchFamily="18" charset="0"/>
                <a:cs typeface="Times New Roman" panose="02020603050405020304" pitchFamily="18" charset="0"/>
              </a:rPr>
              <a:t> Following commands given in the table are used to move the robot (all these commands are already set in Android application):</a:t>
            </a:r>
          </a:p>
          <a:p>
            <a:pPr algn="just"/>
            <a:r>
              <a:rPr lang="en-US" sz="2000" dirty="0">
                <a:latin typeface="Times New Roman" panose="02020603050405020304" pitchFamily="18" charset="0"/>
                <a:cs typeface="Times New Roman" panose="02020603050405020304" pitchFamily="18" charset="0"/>
              </a:rPr>
              <a:t>When any of the above commands is sent (by sending the character in capital letter), it is received by HC-05 module. </a:t>
            </a:r>
          </a:p>
          <a:p>
            <a:pPr algn="just"/>
            <a:r>
              <a:rPr lang="en-US" sz="2000" dirty="0">
                <a:latin typeface="Times New Roman" panose="02020603050405020304" pitchFamily="18" charset="0"/>
                <a:cs typeface="Times New Roman" panose="02020603050405020304" pitchFamily="18" charset="0"/>
              </a:rPr>
              <a:t>The module further gives this command to Arduino serially through its Tx-Rx pins. Arduino gets this command and compares it with set commands. </a:t>
            </a:r>
          </a:p>
          <a:p>
            <a:pPr algn="just"/>
            <a:r>
              <a:rPr lang="en-US" sz="2000" dirty="0">
                <a:latin typeface="Times New Roman" panose="02020603050405020304" pitchFamily="18" charset="0"/>
                <a:cs typeface="Times New Roman" panose="02020603050405020304" pitchFamily="18" charset="0"/>
              </a:rPr>
              <a:t>If they match, the robot moves in the desired direction.</a:t>
            </a:r>
          </a:p>
          <a:p>
            <a:endParaRPr lang="en-IN" sz="2000" dirty="0"/>
          </a:p>
        </p:txBody>
      </p:sp>
    </p:spTree>
    <p:extLst>
      <p:ext uri="{BB962C8B-B14F-4D97-AF65-F5344CB8AC3E}">
        <p14:creationId xmlns:p14="http://schemas.microsoft.com/office/powerpoint/2010/main" val="1307463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B618F-963C-4F17-B782-8D0EC3C20A4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RESULT</a:t>
            </a:r>
            <a:endParaRPr lang="en-IN" sz="2800" dirty="0">
              <a:latin typeface="Times New Roman" panose="02020603050405020304" pitchFamily="18" charset="0"/>
              <a:cs typeface="Times New Roman" panose="02020603050405020304" pitchFamily="18" charset="0"/>
            </a:endParaRPr>
          </a:p>
        </p:txBody>
      </p:sp>
      <p:pic>
        <p:nvPicPr>
          <p:cNvPr id="4" name="Content Placeholder 4">
            <a:extLst>
              <a:ext uri="{FF2B5EF4-FFF2-40B4-BE49-F238E27FC236}">
                <a16:creationId xmlns:a16="http://schemas.microsoft.com/office/drawing/2014/main" id="{2F596008-9FB5-42FC-B45B-B24831E43E25}"/>
              </a:ext>
            </a:extLst>
          </p:cNvPr>
          <p:cNvPicPr>
            <a:picLocks noGrp="1" noChangeAspect="1"/>
          </p:cNvPicPr>
          <p:nvPr>
            <p:ph idx="1"/>
          </p:nvPr>
        </p:nvPicPr>
        <p:blipFill>
          <a:blip r:embed="rId2"/>
          <a:stretch>
            <a:fillRect/>
          </a:stretch>
        </p:blipFill>
        <p:spPr>
          <a:xfrm>
            <a:off x="2595562" y="1948656"/>
            <a:ext cx="7000875" cy="4105275"/>
          </a:xfrm>
          <a:prstGeom prst="rect">
            <a:avLst/>
          </a:prstGeom>
        </p:spPr>
      </p:pic>
    </p:spTree>
    <p:extLst>
      <p:ext uri="{BB962C8B-B14F-4D97-AF65-F5344CB8AC3E}">
        <p14:creationId xmlns:p14="http://schemas.microsoft.com/office/powerpoint/2010/main" val="311142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4442-212F-4A1D-9740-C0B92F296CA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REFERENCE</a:t>
            </a:r>
            <a:endParaRPr lang="en-IN" sz="2800" dirty="0"/>
          </a:p>
        </p:txBody>
      </p:sp>
      <p:sp>
        <p:nvSpPr>
          <p:cNvPr id="3" name="Content Placeholder 2">
            <a:extLst>
              <a:ext uri="{FF2B5EF4-FFF2-40B4-BE49-F238E27FC236}">
                <a16:creationId xmlns:a16="http://schemas.microsoft.com/office/drawing/2014/main" id="{A756734D-94BF-4C20-B95F-0439B6A389A8}"/>
              </a:ext>
            </a:extLst>
          </p:cNvPr>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Jeff Daniels, “Future of farming: Driverless tractors, ag robots”, CNBC News, 16th September 2016https://www.cnbc.com/2016/09/16/future-of-farming-driverless-tractors-ag-robots.html</a:t>
            </a:r>
          </a:p>
          <a:p>
            <a:pPr algn="just"/>
            <a:r>
              <a:rPr lang="en-IN" sz="2000" dirty="0">
                <a:latin typeface="Times New Roman" panose="02020603050405020304" pitchFamily="18" charset="0"/>
                <a:cs typeface="Times New Roman" panose="02020603050405020304" pitchFamily="18" charset="0"/>
              </a:rPr>
              <a:t> Danny </a:t>
            </a:r>
            <a:r>
              <a:rPr lang="en-IN" sz="2000" dirty="0" err="1">
                <a:latin typeface="Times New Roman" panose="02020603050405020304" pitchFamily="18" charset="0"/>
                <a:cs typeface="Times New Roman" panose="02020603050405020304" pitchFamily="18" charset="0"/>
              </a:rPr>
              <a:t>Lipford</a:t>
            </a:r>
            <a:r>
              <a:rPr lang="en-IN" sz="2000" dirty="0">
                <a:latin typeface="Times New Roman" panose="02020603050405020304" pitchFamily="18" charset="0"/>
                <a:cs typeface="Times New Roman" panose="02020603050405020304" pitchFamily="18" charset="0"/>
              </a:rPr>
              <a:t>, “How to Measure Soil Temperature for Planting”, Today’s Homeownerhttps://todayshomeowner.com/how-to-measure-soil-temperature-for-planting/</a:t>
            </a:r>
          </a:p>
          <a:p>
            <a:pPr algn="just"/>
            <a:r>
              <a:rPr lang="en-IN" sz="2000" dirty="0">
                <a:latin typeface="Times New Roman" panose="02020603050405020304" pitchFamily="18" charset="0"/>
                <a:cs typeface="Times New Roman" panose="02020603050405020304" pitchFamily="18" charset="0"/>
              </a:rPr>
              <a:t>Ferdinand Pierre Beer, “Vector Mechanics for Engineers, Statics and Dynamics-5th Edition”, McGraw Hill Education</a:t>
            </a:r>
          </a:p>
          <a:p>
            <a:pPr algn="just"/>
            <a:r>
              <a:rPr lang="en-IN" sz="2000" dirty="0">
                <a:latin typeface="Times New Roman" panose="02020603050405020304" pitchFamily="18" charset="0"/>
                <a:cs typeface="Times New Roman" panose="02020603050405020304" pitchFamily="18" charset="0"/>
              </a:rPr>
              <a:t>Jim </a:t>
            </a:r>
            <a:r>
              <a:rPr lang="en-IN" sz="2000" dirty="0" err="1">
                <a:latin typeface="Times New Roman" panose="02020603050405020304" pitchFamily="18" charset="0"/>
                <a:cs typeface="Times New Roman" panose="02020603050405020304" pitchFamily="18" charset="0"/>
              </a:rPr>
              <a:t>Blom</a:t>
            </a:r>
            <a:r>
              <a:rPr lang="en-IN" sz="2000" dirty="0">
                <a:latin typeface="Times New Roman" panose="02020603050405020304" pitchFamily="18" charset="0"/>
                <a:cs typeface="Times New Roman" panose="02020603050405020304" pitchFamily="18" charset="0"/>
              </a:rPr>
              <a:t>, “Bluetooth Basics”, </a:t>
            </a:r>
            <a:r>
              <a:rPr lang="en-IN" sz="2000" dirty="0" err="1">
                <a:latin typeface="Times New Roman" panose="02020603050405020304" pitchFamily="18" charset="0"/>
                <a:cs typeface="Times New Roman" panose="02020603050405020304" pitchFamily="18" charset="0"/>
              </a:rPr>
              <a:t>Learn.sparkfun.comhttps</a:t>
            </a:r>
            <a:r>
              <a:rPr lang="en-IN" sz="2000" dirty="0">
                <a:latin typeface="Times New Roman" panose="02020603050405020304" pitchFamily="18" charset="0"/>
                <a:cs typeface="Times New Roman" panose="02020603050405020304" pitchFamily="18" charset="0"/>
              </a:rPr>
              <a:t>://learn.sparkfun.com/tutorials/</a:t>
            </a:r>
            <a:r>
              <a:rPr lang="en-IN" sz="2000" dirty="0" err="1">
                <a:latin typeface="Times New Roman" panose="02020603050405020304" pitchFamily="18" charset="0"/>
                <a:cs typeface="Times New Roman" panose="02020603050405020304" pitchFamily="18" charset="0"/>
              </a:rPr>
              <a:t>bluetooth</a:t>
            </a:r>
            <a:r>
              <a:rPr lang="en-IN" sz="2000" dirty="0">
                <a:latin typeface="Times New Roman" panose="02020603050405020304" pitchFamily="18" charset="0"/>
                <a:cs typeface="Times New Roman" panose="02020603050405020304" pitchFamily="18" charset="0"/>
              </a:rPr>
              <a:t>-basics/all </a:t>
            </a:r>
          </a:p>
          <a:p>
            <a:endParaRPr lang="en-IN" sz="2000" dirty="0"/>
          </a:p>
        </p:txBody>
      </p:sp>
    </p:spTree>
    <p:extLst>
      <p:ext uri="{BB962C8B-B14F-4D97-AF65-F5344CB8AC3E}">
        <p14:creationId xmlns:p14="http://schemas.microsoft.com/office/powerpoint/2010/main" val="222580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924D-82E6-47DE-8730-F97A3DC7957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0C588B-6C21-4AE7-B31F-B9B6947E0E0F}"/>
              </a:ext>
            </a:extLst>
          </p:cNvPr>
          <p:cNvSpPr>
            <a:spLocks noGrp="1"/>
          </p:cNvSpPr>
          <p:nvPr>
            <p:ph idx="1"/>
          </p:nvPr>
        </p:nvSpPr>
        <p:spPr/>
        <p:txBody>
          <a:bodyPr>
            <a:normAutofit/>
          </a:bodyPr>
          <a:lstStyle/>
          <a:p>
            <a:pPr>
              <a:lnSpc>
                <a:spcPct val="100000"/>
              </a:lnSpc>
            </a:pPr>
            <a:r>
              <a:rPr lang="en-US" sz="2000" dirty="0">
                <a:latin typeface="Times New Roman" panose="02020603050405020304" pitchFamily="18" charset="0"/>
                <a:cs typeface="Times New Roman" panose="02020603050405020304" pitchFamily="18" charset="0"/>
              </a:rPr>
              <a:t>Bluetooth controlled Robot car is controlled by using Android mobile phone ,the same robot car can also be used to control via gesture, obstacle and rf etc.</a:t>
            </a:r>
          </a:p>
          <a:p>
            <a:pPr>
              <a:lnSpc>
                <a:spcPct val="100000"/>
              </a:lnSpc>
            </a:pPr>
            <a:r>
              <a:rPr lang="en-US" sz="2000" dirty="0">
                <a:latin typeface="Times New Roman" panose="02020603050405020304" pitchFamily="18" charset="0"/>
                <a:cs typeface="Times New Roman" panose="02020603050405020304" pitchFamily="18" charset="0"/>
              </a:rPr>
              <a:t> An application has to be downloaded from play store to control the car in forward, backward, left and right directions.</a:t>
            </a:r>
          </a:p>
          <a:p>
            <a:pPr>
              <a:lnSpc>
                <a:spcPct val="100000"/>
              </a:lnSpc>
            </a:pPr>
            <a:r>
              <a:rPr lang="en-US" sz="2000" dirty="0">
                <a:latin typeface="Times New Roman" panose="02020603050405020304" pitchFamily="18" charset="0"/>
                <a:cs typeface="Times New Roman" panose="02020603050405020304" pitchFamily="18" charset="0"/>
              </a:rPr>
              <a:t>This robot can be controlled with a smartphone using Bluetooth through an Android app. </a:t>
            </a:r>
          </a:p>
          <a:p>
            <a:pPr>
              <a:lnSpc>
                <a:spcPct val="100000"/>
              </a:lnSpc>
            </a:pPr>
            <a:r>
              <a:rPr lang="en-US" sz="2000" dirty="0">
                <a:latin typeface="Times New Roman" panose="02020603050405020304" pitchFamily="18" charset="0"/>
                <a:cs typeface="Times New Roman" panose="02020603050405020304" pitchFamily="18" charset="0"/>
              </a:rPr>
              <a:t>Its three sensors can measure four parameters: temperature, humidity, soil moisture, and ambient light intensity in greenhouses, farms, gardens, parks, etc.</a:t>
            </a:r>
          </a:p>
          <a:p>
            <a:pPr>
              <a:lnSpc>
                <a:spcPct val="100000"/>
              </a:lnSpc>
            </a:pPr>
            <a:r>
              <a:rPr lang="en-US" sz="2000" dirty="0">
                <a:latin typeface="Times New Roman" panose="02020603050405020304" pitchFamily="18" charset="0"/>
                <a:cs typeface="Times New Roman" panose="02020603050405020304" pitchFamily="18" charset="0"/>
              </a:rPr>
              <a:t>Usually robots like robotic hand, agriculture robot, fire-fighting robot, spy robot, snake robot, humanoid, bomb (or mine) diffusing robot operate automatically without any human intervention or are remote-controlled. Remote-controlled robots are mostly wireless.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9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B323-A009-431A-B919-3982DFFA69B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2761D0B-E6F6-4852-B813-485221675A08}"/>
              </a:ext>
            </a:extLst>
          </p:cNvPr>
          <p:cNvSpPr>
            <a:spLocks noGrp="1"/>
          </p:cNvSpPr>
          <p:nvPr>
            <p:ph idx="1"/>
          </p:nvPr>
        </p:nvSpPr>
        <p:spPr/>
        <p:txBody>
          <a:bodyPr>
            <a:norm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 Bluetooth controlled data logger robot for soil testing would be a robot equipped with sensors to measure various soil properties such as moisture, temperature, and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pH.</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robot would use Bluetooth technology to communicate with a nearby device, such as a smartphone or computer, to collect and store data. </a:t>
            </a: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robot could then transmit this data to the device for analysis, allowing for efficient and accurate monitoring of soil conditions. This type of robot could be useful for agriculture, environmental research, and other applications where monitoring soil conditions is important. </a:t>
            </a:r>
            <a:r>
              <a:rPr lang="en-US" sz="1800" dirty="0">
                <a:solidFill>
                  <a:srgbClr val="000000"/>
                </a:solidFill>
                <a:effectLst/>
                <a:latin typeface="Times New Roman" panose="02020603050405020304" pitchFamily="18" charset="0"/>
                <a:ea typeface="Calibri" panose="020F0502020204030204" pitchFamily="34" charset="0"/>
              </a:rPr>
              <a:t>This project provides an solution for testing of soil.</a:t>
            </a:r>
            <a:endParaRPr lang="en-IN" sz="1800" dirty="0">
              <a:solidFill>
                <a:srgbClr val="000000"/>
              </a:solidFill>
              <a:effectLst/>
              <a:latin typeface="Times New Roman" panose="02020603050405020304" pitchFamily="18" charset="0"/>
              <a:ea typeface="Calibri" panose="020F0502020204030204" pitchFamily="34" charset="0"/>
            </a:endParaRPr>
          </a:p>
          <a:p>
            <a:pPr algn="just">
              <a:lnSpc>
                <a:spcPct val="115000"/>
              </a:lnSpc>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Arduino UNO, LDR , Soil moisture sensor, Temperature and Humidity sensor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0" algn="just">
              <a:spcAft>
                <a:spcPts val="0"/>
              </a:spcAft>
              <a:buNone/>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Calibri" panose="020F0502020204030204" pitchFamily="34"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362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C81FB-F3D9-43A1-B7C8-B29D3A190BA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BLOCK DIAGRAM</a:t>
            </a:r>
            <a:endParaRPr lang="en-IN"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92737E-4EE1-4927-9A20-FC11E77D2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388" y="1245823"/>
            <a:ext cx="5615547" cy="5247052"/>
          </a:xfrm>
          <a:prstGeom prst="rect">
            <a:avLst/>
          </a:prstGeom>
        </p:spPr>
      </p:pic>
    </p:spTree>
    <p:extLst>
      <p:ext uri="{BB962C8B-B14F-4D97-AF65-F5344CB8AC3E}">
        <p14:creationId xmlns:p14="http://schemas.microsoft.com/office/powerpoint/2010/main" val="52627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1A6E-EF0E-4FB7-8BFE-F436A678A8B1}"/>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WORKING</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80A779-83D1-4C31-96EC-0403252A2ABF}"/>
              </a:ext>
            </a:extLst>
          </p:cNvPr>
          <p:cNvSpPr>
            <a:spLocks noGrp="1"/>
          </p:cNvSpPr>
          <p:nvPr>
            <p:ph idx="1"/>
          </p:nvPr>
        </p:nvSpPr>
        <p:spPr>
          <a:xfrm>
            <a:off x="838200" y="1458072"/>
            <a:ext cx="10515600" cy="4351338"/>
          </a:xfrm>
        </p:spPr>
        <p:txBody>
          <a:bodyPr>
            <a:noAutofit/>
          </a:bodyPr>
          <a:lstStyle/>
          <a:p>
            <a:pPr>
              <a:lnSpc>
                <a:spcPct val="150000"/>
              </a:lnSpc>
            </a:pPr>
            <a:r>
              <a:rPr lang="en-US" sz="2000" dirty="0">
                <a:latin typeface="Times New Roman" panose="02020603050405020304" pitchFamily="18" charset="0"/>
                <a:cs typeface="Times New Roman" panose="02020603050405020304" pitchFamily="18" charset="0"/>
              </a:rPr>
              <a:t>The major building blocks of the system include the three sensors (soil moisture, DHT11 temperature and humidity sensor, and LDR), an Arduino Uno development board, Bluetooth module HC-05, DC servo motor, two DC gear motors, and motor driver chip L293D. Let us first understand the role of the major components used in the project. </a:t>
            </a:r>
          </a:p>
          <a:p>
            <a:pPr>
              <a:lnSpc>
                <a:spcPct val="150000"/>
              </a:lnSpc>
            </a:pPr>
            <a:r>
              <a:rPr lang="en-US" sz="2000" dirty="0">
                <a:latin typeface="Times New Roman" panose="02020603050405020304" pitchFamily="18" charset="0"/>
                <a:cs typeface="Times New Roman" panose="02020603050405020304" pitchFamily="18" charset="0"/>
              </a:rPr>
              <a:t>Soil moisture sensor (SM1) is used to measure moisture content in soil and give analogue voltage output as per the moisture level. Its output voltage decreases as moisture content increases.</a:t>
            </a:r>
          </a:p>
          <a:p>
            <a:pPr>
              <a:lnSpc>
                <a:spcPct val="150000"/>
              </a:lnSpc>
            </a:pPr>
            <a:r>
              <a:rPr lang="en-US" sz="2000" dirty="0">
                <a:latin typeface="Times New Roman" panose="02020603050405020304" pitchFamily="18" charset="0"/>
                <a:cs typeface="Times New Roman" panose="02020603050405020304" pitchFamily="18" charset="0"/>
              </a:rPr>
              <a:t>DHT11 temperature and humidity sensor (SM2) is a smart sensor that measures atmospheric temperature and humidity and gives direct digital values for temperature in °C and for humidity in % </a:t>
            </a:r>
            <a:r>
              <a:rPr lang="en-US" sz="2000" dirty="0" err="1">
                <a:latin typeface="Times New Roman" panose="02020603050405020304" pitchFamily="18" charset="0"/>
                <a:cs typeface="Times New Roman" panose="02020603050405020304" pitchFamily="18" charset="0"/>
              </a:rPr>
              <a:t>RH.The</a:t>
            </a:r>
            <a:r>
              <a:rPr lang="en-US" sz="2000" dirty="0">
                <a:latin typeface="Times New Roman" panose="02020603050405020304" pitchFamily="18" charset="0"/>
                <a:cs typeface="Times New Roman" panose="02020603050405020304" pitchFamily="18" charset="0"/>
              </a:rPr>
              <a:t> light </a:t>
            </a:r>
            <a:r>
              <a:rPr lang="en-US" sz="2000" dirty="0" err="1">
                <a:latin typeface="Times New Roman" panose="02020603050405020304" pitchFamily="18" charset="0"/>
                <a:cs typeface="Times New Roman" panose="02020603050405020304" pitchFamily="18" charset="0"/>
              </a:rPr>
              <a:t>dependant</a:t>
            </a:r>
            <a:r>
              <a:rPr lang="en-US" sz="2000" dirty="0">
                <a:latin typeface="Times New Roman" panose="02020603050405020304" pitchFamily="18" charset="0"/>
                <a:cs typeface="Times New Roman" panose="02020603050405020304" pitchFamily="18" charset="0"/>
              </a:rPr>
              <a:t> resistor (LDR1) is a photo-conductive device whose resistance decreases as light intensity increases, and vice versa..</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353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5759-82F9-494E-8067-BF044B5483E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WORKING</a:t>
            </a:r>
          </a:p>
        </p:txBody>
      </p:sp>
      <p:sp>
        <p:nvSpPr>
          <p:cNvPr id="3" name="Content Placeholder 2">
            <a:extLst>
              <a:ext uri="{FF2B5EF4-FFF2-40B4-BE49-F238E27FC236}">
                <a16:creationId xmlns:a16="http://schemas.microsoft.com/office/drawing/2014/main" id="{A3133CE2-CD6E-412F-B71C-102E421D3E8F}"/>
              </a:ext>
            </a:extLst>
          </p:cNvPr>
          <p:cNvSpPr>
            <a:spLocks noGrp="1"/>
          </p:cNvSpPr>
          <p:nvPr>
            <p:ph idx="1"/>
          </p:nvPr>
        </p:nvSpPr>
        <p:spPr>
          <a:xfrm>
            <a:off x="838200" y="1488141"/>
            <a:ext cx="10515600" cy="4895010"/>
          </a:xfrm>
        </p:spPr>
        <p:txBody>
          <a:bodyPr>
            <a:normAutofit/>
          </a:bodyPr>
          <a:lstStyle/>
          <a:p>
            <a:r>
              <a:rPr lang="en-US" sz="2000" dirty="0">
                <a:latin typeface="Times New Roman" panose="02020603050405020304" pitchFamily="18" charset="0"/>
                <a:cs typeface="Times New Roman" panose="02020603050405020304" pitchFamily="18" charset="0"/>
              </a:rPr>
              <a:t>Bluetooth module (HC-05) is used to command (to move forward, reverse, left, and right) the robot from a smartphone with the help of Arduino Uno microcontroller.</a:t>
            </a:r>
          </a:p>
          <a:p>
            <a:r>
              <a:rPr lang="en-US" sz="2000" dirty="0">
                <a:latin typeface="Times New Roman" panose="02020603050405020304" pitchFamily="18" charset="0"/>
                <a:cs typeface="Times New Roman" panose="02020603050405020304" pitchFamily="18" charset="0"/>
              </a:rPr>
              <a:t>Motor driver L293D (IC1) provides sufficient voltage and current to both the motors to rotate them. It amplifies the output of Arduino board (Board1) and drives the </a:t>
            </a:r>
            <a:r>
              <a:rPr lang="en-US" sz="2000" dirty="0" err="1">
                <a:latin typeface="Times New Roman" panose="02020603050405020304" pitchFamily="18" charset="0"/>
                <a:cs typeface="Times New Roman" panose="02020603050405020304" pitchFamily="18" charset="0"/>
              </a:rPr>
              <a:t>motors.The</a:t>
            </a:r>
            <a:r>
              <a:rPr lang="en-US" sz="2000" dirty="0">
                <a:latin typeface="Times New Roman" panose="02020603050405020304" pitchFamily="18" charset="0"/>
                <a:cs typeface="Times New Roman" panose="02020603050405020304" pitchFamily="18" charset="0"/>
              </a:rPr>
              <a:t> DC motors (M1 and M2) drive left and right wheels of the robot and move it forward, backward, left, and right.</a:t>
            </a:r>
          </a:p>
          <a:p>
            <a:r>
              <a:rPr lang="en-US" sz="2000" dirty="0">
                <a:latin typeface="Times New Roman" panose="02020603050405020304" pitchFamily="18" charset="0"/>
                <a:cs typeface="Times New Roman" panose="02020603050405020304" pitchFamily="18" charset="0"/>
              </a:rPr>
              <a:t>Soil moisture sensor (SM1) is attached to servo motor (M3) shaft. This motor moves the sensor up and down to insert it into the soil to check soil moisture content.</a:t>
            </a:r>
          </a:p>
          <a:p>
            <a:r>
              <a:rPr lang="en-US" sz="2000" dirty="0">
                <a:latin typeface="Times New Roman" panose="02020603050405020304" pitchFamily="18" charset="0"/>
                <a:cs typeface="Times New Roman" panose="02020603050405020304" pitchFamily="18" charset="0"/>
              </a:rPr>
              <a:t>HC-05 module operates on 5V received from the Arduino board. It communicates with Arduino board with USART pins Tx (D1) – Rx (D0). So, its Tx pin is connected to Rx pin of Arduino board and vice versa.</a:t>
            </a:r>
          </a:p>
          <a:p>
            <a:r>
              <a:rPr lang="en-US" sz="2000" dirty="0">
                <a:latin typeface="Times New Roman" panose="02020603050405020304" pitchFamily="18" charset="0"/>
                <a:cs typeface="Times New Roman" panose="02020603050405020304" pitchFamily="18" charset="0"/>
              </a:rPr>
              <a:t>DHT11 sensor also gets its 5V supply from Arduino board. Its digital output is connected to digital pin D7 of Arduino.</a:t>
            </a:r>
          </a:p>
        </p:txBody>
      </p:sp>
    </p:spTree>
    <p:extLst>
      <p:ext uri="{BB962C8B-B14F-4D97-AF65-F5344CB8AC3E}">
        <p14:creationId xmlns:p14="http://schemas.microsoft.com/office/powerpoint/2010/main" val="3729523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9D2FC-19EC-46C8-BBDA-520E4B65AD2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SOFTWARE</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BE3303-494C-4D64-8FF0-3503E99F879C}"/>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program code (</a:t>
            </a:r>
            <a:r>
              <a:rPr lang="en-US" sz="2000" dirty="0" err="1">
                <a:latin typeface="Times New Roman" panose="02020603050405020304" pitchFamily="18" charset="0"/>
                <a:cs typeface="Times New Roman" panose="02020603050405020304" pitchFamily="18" charset="0"/>
              </a:rPr>
              <a:t>BT_controlled_robot.ino</a:t>
            </a:r>
            <a:r>
              <a:rPr lang="en-US" sz="2000" dirty="0">
                <a:latin typeface="Times New Roman" panose="02020603050405020304" pitchFamily="18" charset="0"/>
                <a:cs typeface="Times New Roman" panose="02020603050405020304" pitchFamily="18" charset="0"/>
              </a:rPr>
              <a:t>) is written in Arduino programming language. It was tested using Arduino IDE version 1.8.18.</a:t>
            </a:r>
          </a:p>
          <a:p>
            <a:pPr>
              <a:lnSpc>
                <a:spcPct val="150000"/>
              </a:lnSpc>
            </a:pPr>
            <a:r>
              <a:rPr lang="en-US" sz="2000" dirty="0">
                <a:latin typeface="Times New Roman" panose="02020603050405020304" pitchFamily="18" charset="0"/>
                <a:cs typeface="Times New Roman" panose="02020603050405020304" pitchFamily="18" charset="0"/>
              </a:rPr>
              <a:t> Before compiling and uploading the code, make sure you include the relevant libraries, such as DHT_sensor_library-1.4.2 and DHT sensor library version 1.4.3.</a:t>
            </a:r>
          </a:p>
          <a:p>
            <a:pPr>
              <a:lnSpc>
                <a:spcPct val="150000"/>
              </a:lnSpc>
            </a:pPr>
            <a:r>
              <a:rPr lang="en-US" sz="2000" dirty="0">
                <a:latin typeface="Times New Roman" panose="02020603050405020304" pitchFamily="18" charset="0"/>
                <a:cs typeface="Times New Roman" panose="02020603050405020304" pitchFamily="18" charset="0"/>
              </a:rPr>
              <a:t> During testing it was found that without these libraries the code could not be compiled.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45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82D97-94DD-4736-B9C8-B2E1855D8F5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CIRCUIT DIAGRAM</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464417E-707A-4295-840A-84FB331C7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1860" y="1559860"/>
            <a:ext cx="6947646" cy="5065058"/>
          </a:xfrm>
        </p:spPr>
      </p:pic>
    </p:spTree>
    <p:extLst>
      <p:ext uri="{BB962C8B-B14F-4D97-AF65-F5344CB8AC3E}">
        <p14:creationId xmlns:p14="http://schemas.microsoft.com/office/powerpoint/2010/main" val="20476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B9583-8592-4C8E-A827-42698977396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CIRCUIT AND OPERATION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698433-3698-4748-8CBC-08580880F34F}"/>
              </a:ext>
            </a:extLst>
          </p:cNvPr>
          <p:cNvSpPr>
            <a:spLocks noGrp="1"/>
          </p:cNvSpPr>
          <p:nvPr>
            <p:ph idx="1"/>
          </p:nvPr>
        </p:nvSpPr>
        <p:spPr/>
        <p:txBody>
          <a:bodyPr>
            <a:normAutofit/>
          </a:bodyPr>
          <a:lstStyle/>
          <a:p>
            <a:r>
              <a:rPr lang="en-US" sz="2000" dirty="0">
                <a:latin typeface="Times New Roman" pitchFamily="18" charset="0"/>
                <a:cs typeface="Times New Roman" pitchFamily="18" charset="0"/>
              </a:rPr>
              <a:t>The circuit operation starts when 12V battery is connected to Arduino Uno board and L293D chip.</a:t>
            </a:r>
          </a:p>
          <a:p>
            <a:r>
              <a:rPr lang="en-US" sz="2000" dirty="0">
                <a:latin typeface="Times New Roman" pitchFamily="18" charset="0"/>
                <a:cs typeface="Times New Roman" pitchFamily="18" charset="0"/>
              </a:rPr>
              <a:t> Initially, both motors (M1 and M2) are at rest and so the robot is also at rest.</a:t>
            </a:r>
          </a:p>
          <a:p>
            <a:r>
              <a:rPr lang="en-US" sz="2000" dirty="0">
                <a:latin typeface="Times New Roman" pitchFamily="18" charset="0"/>
                <a:cs typeface="Times New Roman" pitchFamily="18" charset="0"/>
              </a:rPr>
              <a:t> The servo motor (M3) is at 0° position and soil moisture sensor is in upward position.</a:t>
            </a:r>
            <a:endParaRPr lang="en-IN"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To move the robot in any direction, command is required from smartphone through Bluetooth based Android application, called Bluetooth Terminal HC-05 by mighty IT.</a:t>
            </a:r>
          </a:p>
          <a:p>
            <a:r>
              <a:rPr lang="en-US" sz="2000" dirty="0">
                <a:latin typeface="Times New Roman" pitchFamily="18" charset="0"/>
                <a:cs typeface="Times New Roman" pitchFamily="18" charset="0"/>
              </a:rPr>
              <a:t> To do this, open (start) Bluetooth Android application in smartphone and search for HC-05 Bluetooth module. </a:t>
            </a:r>
          </a:p>
          <a:p>
            <a:r>
              <a:rPr lang="en-US" sz="2000" dirty="0">
                <a:latin typeface="Times New Roman" pitchFamily="18" charset="0"/>
                <a:cs typeface="Times New Roman" pitchFamily="18" charset="0"/>
              </a:rPr>
              <a:t>Once the phone detects HC-05 module, pair it with the smartphone’s Bluetooth app.</a:t>
            </a:r>
          </a:p>
          <a:p>
            <a:r>
              <a:rPr lang="en-US" sz="2000" dirty="0">
                <a:latin typeface="Times New Roman" pitchFamily="18" charset="0"/>
                <a:cs typeface="Times New Roman" pitchFamily="18" charset="0"/>
              </a:rPr>
              <a:t> Enter passkey 1234 or 0000 the first time to pair with HC-05 module.</a:t>
            </a:r>
          </a:p>
          <a:p>
            <a:endParaRPr lang="en-IN" sz="2000" dirty="0"/>
          </a:p>
        </p:txBody>
      </p:sp>
    </p:spTree>
    <p:extLst>
      <p:ext uri="{BB962C8B-B14F-4D97-AF65-F5344CB8AC3E}">
        <p14:creationId xmlns:p14="http://schemas.microsoft.com/office/powerpoint/2010/main" val="1702824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1105</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Bahnschrift SemiBold Condensed</vt:lpstr>
      <vt:lpstr>Calibri</vt:lpstr>
      <vt:lpstr>Calibri Light</vt:lpstr>
      <vt:lpstr>Times New Roman</vt:lpstr>
      <vt:lpstr>Wingdings</vt:lpstr>
      <vt:lpstr>Office Theme</vt:lpstr>
      <vt:lpstr>PowerPoint Presentation</vt:lpstr>
      <vt:lpstr>INTRODUCTION</vt:lpstr>
      <vt:lpstr>ABSTRACT</vt:lpstr>
      <vt:lpstr>BLOCK DIAGRAM</vt:lpstr>
      <vt:lpstr>WORKING</vt:lpstr>
      <vt:lpstr>WORKING</vt:lpstr>
      <vt:lpstr>SOFTWARE</vt:lpstr>
      <vt:lpstr>CIRCUIT DIAGRAM</vt:lpstr>
      <vt:lpstr>CIRCUIT AND OPERATION</vt:lpstr>
      <vt:lpstr>CIRCUIT AND OPERATION</vt:lpstr>
      <vt:lpstr>RESULT</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PROJECT-II -18ECP1O4L  ZEROTH REVIEW BATCH NO : 34  ALCOHOL SENSING ENGINE LOCK WITH GPS</dc:title>
  <dc:creator>ADMIN</dc:creator>
  <cp:lastModifiedBy>ADMIN</cp:lastModifiedBy>
  <cp:revision>19</cp:revision>
  <dcterms:created xsi:type="dcterms:W3CDTF">2023-01-27T15:05:13Z</dcterms:created>
  <dcterms:modified xsi:type="dcterms:W3CDTF">2023-04-07T08:31:30Z</dcterms:modified>
</cp:coreProperties>
</file>