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Inter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11" Type="http://schemas.openxmlformats.org/officeDocument/2006/relationships/slide" Target="slides/slide6.xml"/><Relationship Id="rId22" Type="http://schemas.openxmlformats.org/officeDocument/2006/relationships/font" Target="fonts/OpenSans-bold.fntdata"/><Relationship Id="rId10" Type="http://schemas.openxmlformats.org/officeDocument/2006/relationships/slide" Target="slides/slide5.xml"/><Relationship Id="rId21" Type="http://schemas.openxmlformats.org/officeDocument/2006/relationships/font" Target="fonts/OpenSans-regular.fntdata"/><Relationship Id="rId13" Type="http://schemas.openxmlformats.org/officeDocument/2006/relationships/slide" Target="slides/slide8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7.xml"/><Relationship Id="rId23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Inter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Inter-italic.fntdata"/><Relationship Id="rId6" Type="http://schemas.openxmlformats.org/officeDocument/2006/relationships/slide" Target="slides/slide1.xml"/><Relationship Id="rId18" Type="http://schemas.openxmlformats.org/officeDocument/2006/relationships/font" Target="fonts/Int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f46c3ec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4af46c3ec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af46c3ec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34af46c3ec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0b7864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4b0b7864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93ed4d6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6e93ed4d6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af46c3e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34af46c3e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af46c3ec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34af46c3ec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e93ed4d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6e93ed4d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e93ed4d6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6e93ed4d6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CUSTOM_1_1_1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1430"/>
            <a:ext cx="9144003" cy="512064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title"/>
          </p:nvPr>
        </p:nvSpPr>
        <p:spPr>
          <a:xfrm>
            <a:off x="916044" y="2115025"/>
            <a:ext cx="5212200" cy="9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None/>
              <a:defRPr sz="34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916044" y="3360725"/>
            <a:ext cx="5212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"/>
              <a:buNone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916044" y="3808476"/>
            <a:ext cx="5212200" cy="4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nter"/>
              <a:buNone/>
              <a:defRPr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3">
            <a:alphaModFix/>
          </a:blip>
          <a:srcRect b="43871" l="22724" r="22570" t="43869"/>
          <a:stretch/>
        </p:blipFill>
        <p:spPr>
          <a:xfrm>
            <a:off x="916050" y="998688"/>
            <a:ext cx="2396376" cy="53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577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ark generic">
  <p:cSld name="Blank White_1_1_1_1_1_1_1_2_1_1_2_7_1_1_1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3702" y="4691125"/>
            <a:ext cx="703049" cy="24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432">
          <p15:clr>
            <a:srgbClr val="FA7B17"/>
          </p15:clr>
        </p15:guide>
        <p15:guide id="2" orient="horz" pos="522">
          <p15:clr>
            <a:srgbClr val="FA7B17"/>
          </p15:clr>
        </p15:guide>
        <p15:guide id="3" orient="horz" pos="956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ngle stack">
  <p:cSld name="CUSTOM_4">
    <p:bg>
      <p:bgPr>
        <a:solidFill>
          <a:schemeClr val="l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83702" y="4691125"/>
            <a:ext cx="703049" cy="2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883" y="734800"/>
            <a:ext cx="3733852" cy="357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layout - darkblue">
  <p:cSld name="TITLE_AND_BODY_1_1_1_2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4007100" y="0"/>
            <a:ext cx="51369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3547150" y="626100"/>
            <a:ext cx="5269200" cy="38913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628650" rotWithShape="0" algn="bl" dir="8100000" dist="180975">
              <a:srgbClr val="000000">
                <a:alpha val="8627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292875" y="1871900"/>
            <a:ext cx="6475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Search Like a Human</a:t>
            </a:r>
            <a:br>
              <a:rPr b="1" lang="en"/>
            </a:br>
            <a:r>
              <a:rPr b="1" lang="en" sz="3100"/>
              <a:t>Building an AI Semantic Copilot with Elasticsearch</a:t>
            </a:r>
            <a:endParaRPr b="1" sz="3100"/>
          </a:p>
        </p:txBody>
      </p:sp>
      <p:sp>
        <p:nvSpPr>
          <p:cNvPr id="69" name="Google Shape;69;p17"/>
          <p:cNvSpPr txBox="1"/>
          <p:nvPr/>
        </p:nvSpPr>
        <p:spPr>
          <a:xfrm>
            <a:off x="292875" y="3477825"/>
            <a:ext cx="527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" name="Google Shape;70;p17"/>
          <p:cNvSpPr txBox="1"/>
          <p:nvPr/>
        </p:nvSpPr>
        <p:spPr>
          <a:xfrm>
            <a:off x="2571750" y="4356450"/>
            <a:ext cx="45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NAVIN</a:t>
            </a:r>
            <a:r>
              <a:rPr lang="en" sz="1800">
                <a:solidFill>
                  <a:schemeClr val="lt1"/>
                </a:solidFill>
              </a:rPr>
              <a:t> BALAJI RK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1567525" y="2102325"/>
            <a:ext cx="55779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" sz="3100" u="none" cap="none" strike="noStrik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rPr>
              <a:t>Questions?</a:t>
            </a:r>
            <a:endParaRPr b="1" i="0" sz="31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1567525" y="558275"/>
            <a:ext cx="557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Thank You</a:t>
            </a:r>
            <a:endParaRPr b="1" i="0" sz="2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8" name="Google Shape;148;p27" title="Screenshot 2025-04-11 at 7.41.43 PM.png"/>
          <p:cNvPicPr preferRelativeResize="0"/>
          <p:nvPr/>
        </p:nvPicPr>
        <p:blipFill rotWithShape="1">
          <a:blip r:embed="rId3">
            <a:alphaModFix/>
          </a:blip>
          <a:srcRect b="0" l="475" r="485" t="0"/>
          <a:stretch/>
        </p:blipFill>
        <p:spPr>
          <a:xfrm>
            <a:off x="1202425" y="1954375"/>
            <a:ext cx="2623175" cy="262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7"/>
          <p:cNvSpPr txBox="1"/>
          <p:nvPr/>
        </p:nvSpPr>
        <p:spPr>
          <a:xfrm>
            <a:off x="1263775" y="1354525"/>
            <a:ext cx="3101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</a:rPr>
              <a:t>More about me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3752350" y="4623300"/>
            <a:ext cx="456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NAVIN BALAJI RK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8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" name="Google Shape;77;p18"/>
          <p:cNvSpPr txBox="1"/>
          <p:nvPr/>
        </p:nvSpPr>
        <p:spPr>
          <a:xfrm>
            <a:off x="491225" y="655475"/>
            <a:ext cx="7059900" cy="3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Problem: Why Traditional Search Falls Short.</a:t>
            </a:r>
            <a:b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Content: </a:t>
            </a:r>
            <a:b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Users expect natural language understanding:</a:t>
            </a:r>
            <a:b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“Show me mind-bending sci-fi thrillers similar to Inception”</a:t>
            </a:r>
            <a:b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“Find white sneakers with black stripes in size 9”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“Suggest spicy Indian vegetarian dishes for dinner”</a:t>
            </a:r>
            <a:b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Keyword-based systems fail to understand meaning Need semantic search that understands intent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Tools: </a:t>
            </a: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Javascript</a:t>
            </a: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, Microsoft Azure Open AI and </a:t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	    Elasticsearch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8"/>
          <p:cNvSpPr txBox="1"/>
          <p:nvPr/>
        </p:nvSpPr>
        <p:spPr>
          <a:xfrm>
            <a:off x="821775" y="421000"/>
            <a:ext cx="69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 u="sng">
                <a:solidFill>
                  <a:srgbClr val="7DE2D1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  <a:endParaRPr b="1" i="0" sz="2400" u="sng" cap="none" strike="noStrike">
              <a:solidFill>
                <a:srgbClr val="7DE2D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/>
        </p:nvSpPr>
        <p:spPr>
          <a:xfrm>
            <a:off x="1289625" y="573088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9"/>
          <p:cNvSpPr txBox="1"/>
          <p:nvPr/>
        </p:nvSpPr>
        <p:spPr>
          <a:xfrm>
            <a:off x="0" y="1646500"/>
            <a:ext cx="8337600" cy="2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How do search like Semantic?</a:t>
            </a:r>
            <a:endParaRPr sz="3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9"/>
          <p:cNvSpPr txBox="1"/>
          <p:nvPr/>
        </p:nvSpPr>
        <p:spPr>
          <a:xfrm>
            <a:off x="821775" y="338629"/>
            <a:ext cx="69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7DE2D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9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0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4" name="Google Shape;94;p20"/>
          <p:cNvSpPr txBox="1"/>
          <p:nvPr/>
        </p:nvSpPr>
        <p:spPr>
          <a:xfrm>
            <a:off x="183025" y="60575"/>
            <a:ext cx="6296700" cy="4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Elasticsearch</a:t>
            </a: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Store and search vectors using kNN </a:t>
            </a: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Azure OpenAI 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Generate text embeddings from queries</a:t>
            </a: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(text-embedding-ada-002)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Node.js API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Connect everything together</a:t>
            </a: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HTML/JS Frontend</a:t>
            </a: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Display results in real-time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1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183025" y="60575"/>
            <a:ext cx="6296700" cy="4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Benefits of Semantic Search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Better user experience 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Accurate, meaningful results 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Scalable with Elasticsearch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Future-ready with AI embeddings </a:t>
            </a:r>
            <a:endParaRPr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pen Sans"/>
              <a:buChar char="●"/>
            </a:pPr>
            <a:r>
              <a:rPr lang="en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Easy to extend to products, articles, or documents</a:t>
            </a:r>
            <a:endParaRPr sz="3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216875" y="910500"/>
            <a:ext cx="7059900" cy="38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9FAFA"/>
                </a:solidFill>
                <a:latin typeface="Inter"/>
                <a:ea typeface="Inter"/>
                <a:cs typeface="Inter"/>
                <a:sym typeface="Inter"/>
              </a:rPr>
              <a:t>The </a:t>
            </a:r>
            <a:r>
              <a:rPr lang="en" sz="1300">
                <a:solidFill>
                  <a:srgbClr val="FEC514"/>
                </a:solidFill>
                <a:latin typeface="Courier New"/>
                <a:ea typeface="Courier New"/>
                <a:cs typeface="Courier New"/>
                <a:sym typeface="Courier New"/>
              </a:rPr>
              <a:t>knn</a:t>
            </a:r>
            <a:r>
              <a:rPr lang="en" sz="1300">
                <a:solidFill>
                  <a:srgbClr val="F9FAFA"/>
                </a:solidFill>
                <a:latin typeface="Inter"/>
                <a:ea typeface="Inter"/>
                <a:cs typeface="Inter"/>
                <a:sym typeface="Inter"/>
              </a:rPr>
              <a:t> search option accepts a number of parameters that configure the search:</a:t>
            </a:r>
            <a:endParaRPr sz="1300">
              <a:solidFill>
                <a:srgbClr val="F9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1800"/>
              </a:spcBef>
              <a:spcAft>
                <a:spcPts val="0"/>
              </a:spcAft>
              <a:buClr>
                <a:srgbClr val="F9FAFA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rgbClr val="FEC514"/>
                </a:solidFill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en" sz="1300">
                <a:solidFill>
                  <a:srgbClr val="F9FAFA"/>
                </a:solidFill>
                <a:latin typeface="Inter"/>
                <a:ea typeface="Inter"/>
                <a:cs typeface="Inter"/>
                <a:sym typeface="Inter"/>
              </a:rPr>
              <a:t>: the field in the index to search. The field must have a </a:t>
            </a:r>
            <a:r>
              <a:rPr lang="en" sz="1300">
                <a:solidFill>
                  <a:srgbClr val="FEC514"/>
                </a:solidFill>
                <a:latin typeface="Courier New"/>
                <a:ea typeface="Courier New"/>
                <a:cs typeface="Courier New"/>
                <a:sym typeface="Courier New"/>
              </a:rPr>
              <a:t>dense_vector</a:t>
            </a:r>
            <a:r>
              <a:rPr lang="en" sz="1300">
                <a:solidFill>
                  <a:srgbClr val="F9FAFA"/>
                </a:solidFill>
                <a:latin typeface="Inter"/>
                <a:ea typeface="Inter"/>
                <a:cs typeface="Inter"/>
                <a:sym typeface="Inter"/>
              </a:rPr>
              <a:t> type.</a:t>
            </a:r>
            <a:endParaRPr sz="1300">
              <a:solidFill>
                <a:srgbClr val="F9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9FAFA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rgbClr val="FEC514"/>
                </a:solidFill>
                <a:latin typeface="Courier New"/>
                <a:ea typeface="Courier New"/>
                <a:cs typeface="Courier New"/>
                <a:sym typeface="Courier New"/>
              </a:rPr>
              <a:t>query_vector</a:t>
            </a:r>
            <a:r>
              <a:rPr lang="en" sz="1300">
                <a:solidFill>
                  <a:srgbClr val="F9FAFA"/>
                </a:solidFill>
                <a:latin typeface="Inter"/>
                <a:ea typeface="Inter"/>
                <a:cs typeface="Inter"/>
                <a:sym typeface="Inter"/>
              </a:rPr>
              <a:t>: the embedding to search for. This should be an embedding generated from the search text.</a:t>
            </a:r>
            <a:endParaRPr sz="1300">
              <a:solidFill>
                <a:srgbClr val="F9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9FAFA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rgbClr val="FEC514"/>
                </a:solidFill>
                <a:latin typeface="Courier New"/>
                <a:ea typeface="Courier New"/>
                <a:cs typeface="Courier New"/>
                <a:sym typeface="Courier New"/>
              </a:rPr>
              <a:t>num_candidates</a:t>
            </a:r>
            <a:r>
              <a:rPr lang="en" sz="1300">
                <a:solidFill>
                  <a:srgbClr val="F9FAFA"/>
                </a:solidFill>
                <a:latin typeface="Inter"/>
                <a:ea typeface="Inter"/>
                <a:cs typeface="Inter"/>
                <a:sym typeface="Inter"/>
              </a:rPr>
              <a:t>: the number of candidate documents to consider from each shard. Elasticsearch retrieves this many candidates from each shard, combines them into a single list and then finds the closest "k" to return as results.</a:t>
            </a:r>
            <a:endParaRPr sz="1300">
              <a:solidFill>
                <a:srgbClr val="F9FAFA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1115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9FAFA"/>
              </a:buClr>
              <a:buSzPts val="1300"/>
              <a:buFont typeface="Inter"/>
              <a:buChar char="●"/>
            </a:pPr>
            <a:r>
              <a:rPr lang="en" sz="1300">
                <a:solidFill>
                  <a:srgbClr val="FEC514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lang="en" sz="1300">
                <a:solidFill>
                  <a:srgbClr val="F9FAFA"/>
                </a:solidFill>
                <a:latin typeface="Inter"/>
                <a:ea typeface="Inter"/>
                <a:cs typeface="Inter"/>
                <a:sym typeface="Inter"/>
              </a:rPr>
              <a:t>: the number of results to return. This number has a direct effect on performance, so it should be kept as small as possible. The value passed in this option must be less than </a:t>
            </a:r>
            <a:r>
              <a:rPr lang="en" sz="1300">
                <a:solidFill>
                  <a:srgbClr val="FEC514"/>
                </a:solidFill>
                <a:latin typeface="Courier New"/>
                <a:ea typeface="Courier New"/>
                <a:cs typeface="Courier New"/>
                <a:sym typeface="Courier New"/>
              </a:rPr>
              <a:t>num_candidates</a:t>
            </a:r>
            <a:r>
              <a:rPr lang="en" sz="1300">
                <a:solidFill>
                  <a:srgbClr val="F9FAFA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821775" y="201354"/>
            <a:ext cx="69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 u="sng">
                <a:solidFill>
                  <a:srgbClr val="7DE2D1"/>
                </a:solidFill>
                <a:latin typeface="Open Sans"/>
                <a:ea typeface="Open Sans"/>
                <a:cs typeface="Open Sans"/>
                <a:sym typeface="Open Sans"/>
              </a:rPr>
              <a:t>Elasticsearch Nearest Neighbor Search</a:t>
            </a:r>
            <a:endParaRPr b="1" i="0" sz="2400" u="sng" cap="none" strike="noStrike">
              <a:solidFill>
                <a:srgbClr val="7DE2D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3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18" name="Google Shape;118;p23" title="Screenshot 2025-04-11 at 5.30.31 PM.png"/>
          <p:cNvPicPr preferRelativeResize="0"/>
          <p:nvPr/>
        </p:nvPicPr>
        <p:blipFill rotWithShape="1">
          <a:blip r:embed="rId3">
            <a:alphaModFix/>
          </a:blip>
          <a:srcRect b="12224" l="3306" r="0" t="12224"/>
          <a:stretch/>
        </p:blipFill>
        <p:spPr>
          <a:xfrm>
            <a:off x="302025" y="292875"/>
            <a:ext cx="5509577" cy="44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4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5" name="Google Shape;125;p24"/>
          <p:cNvSpPr txBox="1"/>
          <p:nvPr/>
        </p:nvSpPr>
        <p:spPr>
          <a:xfrm>
            <a:off x="183025" y="60575"/>
            <a:ext cx="6296700" cy="4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Dataset Overview</a:t>
            </a: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  <p:pic>
        <p:nvPicPr>
          <p:cNvPr id="127" name="Google Shape;127;p24" title="codeimage-snippet_11.png"/>
          <p:cNvPicPr preferRelativeResize="0"/>
          <p:nvPr/>
        </p:nvPicPr>
        <p:blipFill rotWithShape="1">
          <a:blip r:embed="rId3">
            <a:alphaModFix/>
          </a:blip>
          <a:srcRect b="4798" l="0" r="0" t="2213"/>
          <a:stretch/>
        </p:blipFill>
        <p:spPr>
          <a:xfrm>
            <a:off x="-183050" y="307125"/>
            <a:ext cx="6708525" cy="4982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/>
          <p:nvPr/>
        </p:nvSpPr>
        <p:spPr>
          <a:xfrm>
            <a:off x="447875" y="986700"/>
            <a:ext cx="3519900" cy="692700"/>
          </a:xfrm>
          <a:prstGeom prst="rect">
            <a:avLst/>
          </a:prstGeom>
          <a:solidFill>
            <a:srgbClr val="101C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374400" y="655463"/>
            <a:ext cx="8283000" cy="3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" sz="26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b="0" i="0" sz="26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83025" y="60575"/>
            <a:ext cx="6296700" cy="4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" sz="2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Final Thoughts </a:t>
            </a: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The Future of Search Is Semantic </a:t>
            </a:r>
            <a:b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Embeddings are the future of search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Combining LLMs with vector databases unlocks powerful tools 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Open Sans"/>
              <a:buChar char="●"/>
            </a:pPr>
            <a:r>
              <a:rPr lang="en" sz="2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This project shows how easy it is to build intelligent search today</a:t>
            </a:r>
            <a:endParaRPr sz="21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0" y="4603525"/>
            <a:ext cx="220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