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Inter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f46c3e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4af46c3e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f46c3e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af46c3e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f46c3e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4af46c3e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f46c3e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4af46c3e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f46c3e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4af46c3e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f46c3e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af46c3e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af46c3e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af46c3e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af46c3ec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4af46c3ec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f46c3e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4af46c3e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0b786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4b0b786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f46c3e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4af46c3e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0b7864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4b0b7864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f46c3ec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4af46c3e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af46c3ec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4af46c3ec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f46c3e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af46c3e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CUSTOM_1_1_1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430"/>
            <a:ext cx="9144003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16044" y="2115025"/>
            <a:ext cx="521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16044" y="3360725"/>
            <a:ext cx="5212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None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916044" y="3808476"/>
            <a:ext cx="5212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None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43871" l="22724" r="22570" t="43869"/>
          <a:stretch/>
        </p:blipFill>
        <p:spPr>
          <a:xfrm>
            <a:off x="916050" y="998688"/>
            <a:ext cx="2396376" cy="5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7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eneric">
  <p:cSld name="Blank White_1_1_1_1_1_1_1_2_1_1_2_7_1_1_1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3702" y="4691125"/>
            <a:ext cx="703049" cy="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rgbClr val="FA7B17"/>
          </p15:clr>
        </p15:guide>
        <p15:guide id="2" orient="horz" pos="522">
          <p15:clr>
            <a:srgbClr val="FA7B17"/>
          </p15:clr>
        </p15:guide>
        <p15:guide id="3" orient="horz" pos="95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stack">
  <p:cSld name="CUSTOM_4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3702" y="4691125"/>
            <a:ext cx="703049" cy="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883" y="734800"/>
            <a:ext cx="3733852" cy="35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ayout - darkblue">
  <p:cSld name="TITLE_AND_BODY_1_1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07100" y="0"/>
            <a:ext cx="5136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547150" y="626100"/>
            <a:ext cx="5269200" cy="389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28650" rotWithShape="0" algn="bl" dir="8100000" dist="180975">
              <a:srgbClr val="000000">
                <a:alpha val="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stic.co/guide/en/elasticsearch/reference/current/dense-vector.html" TargetMode="External"/><Relationship Id="rId4" Type="http://schemas.openxmlformats.org/officeDocument/2006/relationships/hyperlink" Target="https://www.elastic.co/guide/en/elasticsearch/reference/current/knn-search.html" TargetMode="External"/><Relationship Id="rId5" Type="http://schemas.openxmlformats.org/officeDocument/2006/relationships/hyperlink" Target="https://www.elastic.co/guide/en/elasticsearch/reference/current/query-dsl-knn-query.html" TargetMode="External"/><Relationship Id="rId6" Type="http://schemas.openxmlformats.org/officeDocument/2006/relationships/hyperlink" Target="https://www.elastic.co/search-labs/blog/implementing-image-search-with-elasticsearch" TargetMode="External"/><Relationship Id="rId7" Type="http://schemas.openxmlformats.org/officeDocument/2006/relationships/hyperlink" Target="https://huggingface.co/Xenova/clip-vit-base-patch32" TargetMode="External"/><Relationship Id="rId8" Type="http://schemas.openxmlformats.org/officeDocument/2006/relationships/hyperlink" Target="https://alexklibisz.github.io/elastikn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92875" y="1871900"/>
            <a:ext cx="6475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</a:t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KNN-Based Image Search with Elasticsearch </a:t>
            </a:r>
            <a:endParaRPr b="1"/>
          </a:p>
        </p:txBody>
      </p:sp>
      <p:sp>
        <p:nvSpPr>
          <p:cNvPr id="69" name="Google Shape;69;p17"/>
          <p:cNvSpPr txBox="1"/>
          <p:nvPr/>
        </p:nvSpPr>
        <p:spPr>
          <a:xfrm>
            <a:off x="292875" y="3477825"/>
            <a:ext cx="527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Leveraging vector embeddings for efficient image similarity search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2571750" y="4356450"/>
            <a:ext cx="45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NAVIN</a:t>
            </a:r>
            <a:r>
              <a:rPr lang="en" sz="1800">
                <a:solidFill>
                  <a:schemeClr val="lt1"/>
                </a:solidFill>
              </a:rPr>
              <a:t> BALAJI RK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p26" title="cod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807" y="91525"/>
            <a:ext cx="72770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9" name="Google Shape;149;p27" title="codeimage-snippet_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25" y="-274575"/>
            <a:ext cx="4402849" cy="54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6" name="Google Shape;156;p28" title="codeimage-snippet_11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964" y="0"/>
            <a:ext cx="60551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9" title="codeimage-snippet_11 (2) 7.18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8" y="203125"/>
            <a:ext cx="60169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320325" y="0"/>
            <a:ext cx="749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1" name="Google Shape;171;p30" title="codeimage-snippet_11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01350"/>
            <a:ext cx="58798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741325" y="0"/>
            <a:ext cx="70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207700" y="1281300"/>
            <a:ext cx="70599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knn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 search option accepts a number of parameters that configure the search:</a:t>
            </a:r>
            <a:endParaRPr sz="1200">
              <a:solidFill>
                <a:srgbClr val="F9FAFA"/>
              </a:solidFill>
              <a:highlight>
                <a:srgbClr val="1C1E23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F9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: the field in the index to search. The field must have a </a:t>
            </a: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dense_vector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 type.</a:t>
            </a:r>
            <a:endParaRPr sz="1200">
              <a:solidFill>
                <a:srgbClr val="F9FAFA"/>
              </a:solidFill>
              <a:highlight>
                <a:srgbClr val="1C1E23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query_vector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: the embedding to search for. This should be an embedding generated from the search text.</a:t>
            </a:r>
            <a:endParaRPr sz="1200">
              <a:solidFill>
                <a:srgbClr val="F9FAFA"/>
              </a:solidFill>
              <a:highlight>
                <a:srgbClr val="1C1E23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num_candidates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: the number of candidate documents to consider from each shard. Elasticsearch retrieves this many candidates from each shard, combines them into a single list and then finds the closest "k" to return as results.</a:t>
            </a:r>
            <a:endParaRPr sz="1200">
              <a:solidFill>
                <a:srgbClr val="F9FAFA"/>
              </a:solidFill>
              <a:highlight>
                <a:srgbClr val="1C1E23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: the number of results to return. This number has a direct effect on performance, so it should be kept as small as possible. The value passed in this option must be less than </a:t>
            </a:r>
            <a:r>
              <a:rPr lang="en" sz="1200">
                <a:solidFill>
                  <a:srgbClr val="FEC514"/>
                </a:solidFill>
                <a:highlight>
                  <a:srgbClr val="1C1E23"/>
                </a:highlight>
                <a:latin typeface="Courier New"/>
                <a:ea typeface="Courier New"/>
                <a:cs typeface="Courier New"/>
                <a:sym typeface="Courier New"/>
              </a:rPr>
              <a:t>num_candidates</a:t>
            </a:r>
            <a:r>
              <a:rPr lang="en" sz="1200">
                <a:solidFill>
                  <a:srgbClr val="F9FAFA"/>
                </a:solidFill>
                <a:highlight>
                  <a:srgbClr val="1C1E23"/>
                </a:highlight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rgbClr val="F9FAFA"/>
              </a:solidFill>
              <a:highlight>
                <a:srgbClr val="1C1E23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821775" y="201354"/>
            <a:ext cx="693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sng">
                <a:solidFill>
                  <a:srgbClr val="7DE2D1"/>
                </a:solidFill>
                <a:latin typeface="Open Sans"/>
                <a:ea typeface="Open Sans"/>
                <a:cs typeface="Open Sans"/>
                <a:sym typeface="Open Sans"/>
              </a:rPr>
              <a:t>Elasticsearch Plugin for Nearest Neighbor Search</a:t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207700" y="823700"/>
            <a:ext cx="70599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Dense vector field type | Elasticsearch Guide [8.17] | Elastic</a:t>
            </a:r>
            <a:b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k-nearest neighbor (kNN) search | Elasticsearch Guide [8.17] | Elastic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Knn query | Elasticsearch Guide [8.17] | Elastic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https://www.elastic.co/search-labs/blog/implementing-image-search-with-elasticsearch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https://huggingface.co/Xenova/clip-vit-base-patch32</a:t>
            </a:r>
            <a:b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https://alexklibisz.github.io/elastiknn</a:t>
            </a:r>
            <a:b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7DE2D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821775" y="201354"/>
            <a:ext cx="693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457200" lvl="0" marL="2286000" rtl="0" algn="l">
              <a:spcBef>
                <a:spcPts val="48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Resources</a:t>
            </a:r>
            <a:endParaRPr b="1" sz="29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1567525" y="2102325"/>
            <a:ext cx="5577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i="0" sz="31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1567525" y="558275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34" title="Screenshot 2025-04-11 at 7.41.43 PM.png"/>
          <p:cNvPicPr preferRelativeResize="0"/>
          <p:nvPr/>
        </p:nvPicPr>
        <p:blipFill rotWithShape="1">
          <a:blip r:embed="rId3">
            <a:alphaModFix/>
          </a:blip>
          <a:srcRect b="0" l="475" r="485" t="0"/>
          <a:stretch/>
        </p:blipFill>
        <p:spPr>
          <a:xfrm>
            <a:off x="1202425" y="1954375"/>
            <a:ext cx="2623175" cy="2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1263775" y="1354525"/>
            <a:ext cx="310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More about me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756813" y="870600"/>
            <a:ext cx="70599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Problem: Searching for similar images is complex using traditional methods.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Goal: Use image embeddings + KNN to search similar images efficiently.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Tools: Javascript, CLIP, Elasticsearch, KNN vector search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821763" y="616313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sng">
                <a:solidFill>
                  <a:srgbClr val="7DE2D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-1281300" y="1679400"/>
            <a:ext cx="6296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Vector ?</a:t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21775" y="338629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256250" y="1415100"/>
            <a:ext cx="6296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Vector embeddings are a way to convert words and sentences and other data like images into numbers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that capture their meaning and relationship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668100" y="1405175"/>
            <a:ext cx="6296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lang="en" sz="3500">
                <a:solidFill>
                  <a:schemeClr val="lt1"/>
                </a:solidFill>
              </a:rPr>
              <a:t>Dense Vector</a:t>
            </a:r>
            <a:endParaRPr sz="3500">
              <a:solidFill>
                <a:schemeClr val="lt1"/>
              </a:solidFill>
            </a:endParaRPr>
          </a:p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AutoNum type="arabicPeriod"/>
            </a:pPr>
            <a:r>
              <a:rPr lang="en" sz="3500">
                <a:solidFill>
                  <a:schemeClr val="lt1"/>
                </a:solidFill>
              </a:rPr>
              <a:t>Sparse Vector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821775" y="338629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Different type of Vectors</a:t>
            </a:r>
            <a:endParaRPr b="1" i="0" sz="2400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68100" y="1405175"/>
            <a:ext cx="6296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KNN? </a:t>
            </a:r>
            <a:endParaRPr sz="4900">
              <a:solidFill>
                <a:schemeClr val="lt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21775" y="338629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0" name="Google Shape;120;p23" title="Screenshot 2025-04-11 at 5.30.31 PM.png"/>
          <p:cNvPicPr preferRelativeResize="0"/>
          <p:nvPr/>
        </p:nvPicPr>
        <p:blipFill rotWithShape="1">
          <a:blip r:embed="rId3">
            <a:alphaModFix/>
          </a:blip>
          <a:srcRect b="12224" l="3306" r="0" t="12224"/>
          <a:stretch/>
        </p:blipFill>
        <p:spPr>
          <a:xfrm>
            <a:off x="302025" y="292875"/>
            <a:ext cx="5509577" cy="4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7" name="Google Shape;127;p24" title="classific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0" y="302025"/>
            <a:ext cx="7050325" cy="4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56825" y="870600"/>
            <a:ext cx="70599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pre-trained models like OpenAI CLIP or Xenova/clip-vit-base-patch32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Convert images to 512-D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821763" y="616313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sng">
                <a:solidFill>
                  <a:srgbClr val="7DE2D1"/>
                </a:solidFill>
                <a:latin typeface="Open Sans"/>
                <a:ea typeface="Open Sans"/>
                <a:cs typeface="Open Sans"/>
                <a:sym typeface="Open Sans"/>
              </a:rPr>
              <a:t>Image Vectorization</a:t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