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sldIdLst>
    <p:sldId id="261" r:id="rId2"/>
    <p:sldId id="262" r:id="rId3"/>
    <p:sldId id="263" r:id="rId4"/>
    <p:sldId id="257" r:id="rId5"/>
    <p:sldId id="258" r:id="rId6"/>
    <p:sldId id="259"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153208A-BD3C-436F-B6F3-C2CFA3D39BA5}">
          <p14:sldIdLst>
            <p14:sldId id="261"/>
            <p14:sldId id="262"/>
            <p14:sldId id="263"/>
            <p14:sldId id="257"/>
            <p14:sldId id="258"/>
            <p14:sldId id="259"/>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71" autoAdjust="0"/>
    <p:restoredTop sz="94660"/>
  </p:normalViewPr>
  <p:slideViewPr>
    <p:cSldViewPr snapToGrid="0">
      <p:cViewPr>
        <p:scale>
          <a:sx n="80" d="100"/>
          <a:sy n="80" d="100"/>
        </p:scale>
        <p:origin x="864"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B010EB-7391-4FBF-94BB-A24F1536EE00}" type="datetimeFigureOut">
              <a:rPr lang="en-IN" smtClean="0"/>
              <a:t>01-11-2020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66899C-CFC7-4D4A-92E4-EFB9D6339790}" type="slidenum">
              <a:rPr lang="en-IN" smtClean="0"/>
              <a:t>‹#›</a:t>
            </a:fld>
            <a:endParaRPr lang="en-IN"/>
          </a:p>
        </p:txBody>
      </p:sp>
    </p:spTree>
    <p:extLst>
      <p:ext uri="{BB962C8B-B14F-4D97-AF65-F5344CB8AC3E}">
        <p14:creationId xmlns:p14="http://schemas.microsoft.com/office/powerpoint/2010/main" val="3838014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B010EB-7391-4FBF-94BB-A24F1536EE00}" type="datetimeFigureOut">
              <a:rPr lang="en-IN" smtClean="0"/>
              <a:t>01-11-2020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66899C-CFC7-4D4A-92E4-EFB9D6339790}" type="slidenum">
              <a:rPr lang="en-IN" smtClean="0"/>
              <a:t>‹#›</a:t>
            </a:fld>
            <a:endParaRPr lang="en-IN"/>
          </a:p>
        </p:txBody>
      </p:sp>
    </p:spTree>
    <p:extLst>
      <p:ext uri="{BB962C8B-B14F-4D97-AF65-F5344CB8AC3E}">
        <p14:creationId xmlns:p14="http://schemas.microsoft.com/office/powerpoint/2010/main" val="3612645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B010EB-7391-4FBF-94BB-A24F1536EE00}" type="datetimeFigureOut">
              <a:rPr lang="en-IN" smtClean="0"/>
              <a:t>01-11-2020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66899C-CFC7-4D4A-92E4-EFB9D633979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290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B010EB-7391-4FBF-94BB-A24F1536EE00}" type="datetimeFigureOut">
              <a:rPr lang="en-IN" smtClean="0"/>
              <a:t>01-11-2020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66899C-CFC7-4D4A-92E4-EFB9D6339790}" type="slidenum">
              <a:rPr lang="en-IN" smtClean="0"/>
              <a:t>‹#›</a:t>
            </a:fld>
            <a:endParaRPr lang="en-IN"/>
          </a:p>
        </p:txBody>
      </p:sp>
    </p:spTree>
    <p:extLst>
      <p:ext uri="{BB962C8B-B14F-4D97-AF65-F5344CB8AC3E}">
        <p14:creationId xmlns:p14="http://schemas.microsoft.com/office/powerpoint/2010/main" val="438052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B010EB-7391-4FBF-94BB-A24F1536EE00}" type="datetimeFigureOut">
              <a:rPr lang="en-IN" smtClean="0"/>
              <a:t>01-11-2020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66899C-CFC7-4D4A-92E4-EFB9D633979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33899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B010EB-7391-4FBF-94BB-A24F1536EE00}" type="datetimeFigureOut">
              <a:rPr lang="en-IN" smtClean="0"/>
              <a:t>01-11-2020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66899C-CFC7-4D4A-92E4-EFB9D6339790}" type="slidenum">
              <a:rPr lang="en-IN" smtClean="0"/>
              <a:t>‹#›</a:t>
            </a:fld>
            <a:endParaRPr lang="en-IN"/>
          </a:p>
        </p:txBody>
      </p:sp>
    </p:spTree>
    <p:extLst>
      <p:ext uri="{BB962C8B-B14F-4D97-AF65-F5344CB8AC3E}">
        <p14:creationId xmlns:p14="http://schemas.microsoft.com/office/powerpoint/2010/main" val="2957374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B010EB-7391-4FBF-94BB-A24F1536EE00}" type="datetimeFigureOut">
              <a:rPr lang="en-IN" smtClean="0"/>
              <a:t>01-11-2020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66899C-CFC7-4D4A-92E4-EFB9D6339790}" type="slidenum">
              <a:rPr lang="en-IN" smtClean="0"/>
              <a:t>‹#›</a:t>
            </a:fld>
            <a:endParaRPr lang="en-IN"/>
          </a:p>
        </p:txBody>
      </p:sp>
    </p:spTree>
    <p:extLst>
      <p:ext uri="{BB962C8B-B14F-4D97-AF65-F5344CB8AC3E}">
        <p14:creationId xmlns:p14="http://schemas.microsoft.com/office/powerpoint/2010/main" val="713271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B010EB-7391-4FBF-94BB-A24F1536EE00}" type="datetimeFigureOut">
              <a:rPr lang="en-IN" smtClean="0"/>
              <a:t>01-11-2020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66899C-CFC7-4D4A-92E4-EFB9D6339790}" type="slidenum">
              <a:rPr lang="en-IN" smtClean="0"/>
              <a:t>‹#›</a:t>
            </a:fld>
            <a:endParaRPr lang="en-IN"/>
          </a:p>
        </p:txBody>
      </p:sp>
    </p:spTree>
    <p:extLst>
      <p:ext uri="{BB962C8B-B14F-4D97-AF65-F5344CB8AC3E}">
        <p14:creationId xmlns:p14="http://schemas.microsoft.com/office/powerpoint/2010/main" val="1856873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B010EB-7391-4FBF-94BB-A24F1536EE00}" type="datetimeFigureOut">
              <a:rPr lang="en-IN" smtClean="0"/>
              <a:t>01-11-2020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66899C-CFC7-4D4A-92E4-EFB9D6339790}" type="slidenum">
              <a:rPr lang="en-IN" smtClean="0"/>
              <a:t>‹#›</a:t>
            </a:fld>
            <a:endParaRPr lang="en-IN"/>
          </a:p>
        </p:txBody>
      </p:sp>
    </p:spTree>
    <p:extLst>
      <p:ext uri="{BB962C8B-B14F-4D97-AF65-F5344CB8AC3E}">
        <p14:creationId xmlns:p14="http://schemas.microsoft.com/office/powerpoint/2010/main" val="1424390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B010EB-7391-4FBF-94BB-A24F1536EE00}" type="datetimeFigureOut">
              <a:rPr lang="en-IN" smtClean="0"/>
              <a:t>01-11-2020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66899C-CFC7-4D4A-92E4-EFB9D6339790}" type="slidenum">
              <a:rPr lang="en-IN" smtClean="0"/>
              <a:t>‹#›</a:t>
            </a:fld>
            <a:endParaRPr lang="en-IN"/>
          </a:p>
        </p:txBody>
      </p:sp>
    </p:spTree>
    <p:extLst>
      <p:ext uri="{BB962C8B-B14F-4D97-AF65-F5344CB8AC3E}">
        <p14:creationId xmlns:p14="http://schemas.microsoft.com/office/powerpoint/2010/main" val="8347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B010EB-7391-4FBF-94BB-A24F1536EE00}" type="datetimeFigureOut">
              <a:rPr lang="en-IN" smtClean="0"/>
              <a:t>01-11-2020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66899C-CFC7-4D4A-92E4-EFB9D6339790}" type="slidenum">
              <a:rPr lang="en-IN" smtClean="0"/>
              <a:t>‹#›</a:t>
            </a:fld>
            <a:endParaRPr lang="en-IN"/>
          </a:p>
        </p:txBody>
      </p:sp>
    </p:spTree>
    <p:extLst>
      <p:ext uri="{BB962C8B-B14F-4D97-AF65-F5344CB8AC3E}">
        <p14:creationId xmlns:p14="http://schemas.microsoft.com/office/powerpoint/2010/main" val="3658771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B010EB-7391-4FBF-94BB-A24F1536EE00}" type="datetimeFigureOut">
              <a:rPr lang="en-IN" smtClean="0"/>
              <a:t>01-11-2020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66899C-CFC7-4D4A-92E4-EFB9D6339790}" type="slidenum">
              <a:rPr lang="en-IN" smtClean="0"/>
              <a:t>‹#›</a:t>
            </a:fld>
            <a:endParaRPr lang="en-IN"/>
          </a:p>
        </p:txBody>
      </p:sp>
    </p:spTree>
    <p:extLst>
      <p:ext uri="{BB962C8B-B14F-4D97-AF65-F5344CB8AC3E}">
        <p14:creationId xmlns:p14="http://schemas.microsoft.com/office/powerpoint/2010/main" val="1440888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B010EB-7391-4FBF-94BB-A24F1536EE00}" type="datetimeFigureOut">
              <a:rPr lang="en-IN" smtClean="0"/>
              <a:t>01-11-2020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66899C-CFC7-4D4A-92E4-EFB9D6339790}" type="slidenum">
              <a:rPr lang="en-IN" smtClean="0"/>
              <a:t>‹#›</a:t>
            </a:fld>
            <a:endParaRPr lang="en-IN"/>
          </a:p>
        </p:txBody>
      </p:sp>
    </p:spTree>
    <p:extLst>
      <p:ext uri="{BB962C8B-B14F-4D97-AF65-F5344CB8AC3E}">
        <p14:creationId xmlns:p14="http://schemas.microsoft.com/office/powerpoint/2010/main" val="480426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B010EB-7391-4FBF-94BB-A24F1536EE00}" type="datetimeFigureOut">
              <a:rPr lang="en-IN" smtClean="0"/>
              <a:t>01-11-2020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66899C-CFC7-4D4A-92E4-EFB9D6339790}" type="slidenum">
              <a:rPr lang="en-IN" smtClean="0"/>
              <a:t>‹#›</a:t>
            </a:fld>
            <a:endParaRPr lang="en-IN"/>
          </a:p>
        </p:txBody>
      </p:sp>
    </p:spTree>
    <p:extLst>
      <p:ext uri="{BB962C8B-B14F-4D97-AF65-F5344CB8AC3E}">
        <p14:creationId xmlns:p14="http://schemas.microsoft.com/office/powerpoint/2010/main" val="1517660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B010EB-7391-4FBF-94BB-A24F1536EE00}" type="datetimeFigureOut">
              <a:rPr lang="en-IN" smtClean="0"/>
              <a:t>01-11-2020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66899C-CFC7-4D4A-92E4-EFB9D6339790}" type="slidenum">
              <a:rPr lang="en-IN" smtClean="0"/>
              <a:t>‹#›</a:t>
            </a:fld>
            <a:endParaRPr lang="en-IN"/>
          </a:p>
        </p:txBody>
      </p:sp>
    </p:spTree>
    <p:extLst>
      <p:ext uri="{BB962C8B-B14F-4D97-AF65-F5344CB8AC3E}">
        <p14:creationId xmlns:p14="http://schemas.microsoft.com/office/powerpoint/2010/main" val="2773311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B010EB-7391-4FBF-94BB-A24F1536EE00}" type="datetimeFigureOut">
              <a:rPr lang="en-IN" smtClean="0"/>
              <a:t>01-11-2020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66899C-CFC7-4D4A-92E4-EFB9D6339790}" type="slidenum">
              <a:rPr lang="en-IN" smtClean="0"/>
              <a:t>‹#›</a:t>
            </a:fld>
            <a:endParaRPr lang="en-IN"/>
          </a:p>
        </p:txBody>
      </p:sp>
    </p:spTree>
    <p:extLst>
      <p:ext uri="{BB962C8B-B14F-4D97-AF65-F5344CB8AC3E}">
        <p14:creationId xmlns:p14="http://schemas.microsoft.com/office/powerpoint/2010/main" val="4282191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B010EB-7391-4FBF-94BB-A24F1536EE00}" type="datetimeFigureOut">
              <a:rPr lang="en-IN" smtClean="0"/>
              <a:t>01-11-2020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D66899C-CFC7-4D4A-92E4-EFB9D6339790}" type="slidenum">
              <a:rPr lang="en-IN" smtClean="0"/>
              <a:t>‹#›</a:t>
            </a:fld>
            <a:endParaRPr lang="en-IN"/>
          </a:p>
        </p:txBody>
      </p:sp>
    </p:spTree>
    <p:extLst>
      <p:ext uri="{BB962C8B-B14F-4D97-AF65-F5344CB8AC3E}">
        <p14:creationId xmlns:p14="http://schemas.microsoft.com/office/powerpoint/2010/main" val="79534166"/>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828" r:id="rId15"/>
    <p:sldLayoutId id="21474838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55D10-327C-43C3-AC97-38D75F5489E4}"/>
              </a:ext>
            </a:extLst>
          </p:cNvPr>
          <p:cNvSpPr>
            <a:spLocks noGrp="1"/>
          </p:cNvSpPr>
          <p:nvPr>
            <p:ph type="ctrTitle"/>
          </p:nvPr>
        </p:nvSpPr>
        <p:spPr>
          <a:xfrm>
            <a:off x="536119" y="503253"/>
            <a:ext cx="8386208" cy="891438"/>
          </a:xfrm>
        </p:spPr>
        <p:txBody>
          <a:bodyPr>
            <a:normAutofit/>
          </a:bodyPr>
          <a:lstStyle/>
          <a:p>
            <a:r>
              <a:rPr lang="en-US" sz="3500" b="1" dirty="0">
                <a:latin typeface="Arial Rounded MT Bold" panose="020F0704030504030204" pitchFamily="34" charset="0"/>
              </a:rPr>
              <a:t>Visual </a:t>
            </a:r>
            <a:r>
              <a:rPr lang="en-US" sz="3500" b="1" dirty="0">
                <a:latin typeface="Calibri" panose="020F0502020204030204" pitchFamily="34" charset="0"/>
                <a:cs typeface="Calibri" panose="020F0502020204030204" pitchFamily="34" charset="0"/>
              </a:rPr>
              <a:t>Question</a:t>
            </a:r>
            <a:r>
              <a:rPr lang="en-US" sz="3500" b="1" dirty="0">
                <a:latin typeface="Arial Rounded MT Bold" panose="020F0704030504030204" pitchFamily="34" charset="0"/>
              </a:rPr>
              <a:t> Answering System</a:t>
            </a:r>
            <a:endParaRPr lang="en-IN" sz="3500" b="1" dirty="0">
              <a:latin typeface="Arial Rounded MT Bold" panose="020F0704030504030204" pitchFamily="34" charset="0"/>
            </a:endParaRPr>
          </a:p>
        </p:txBody>
      </p:sp>
      <p:sp>
        <p:nvSpPr>
          <p:cNvPr id="3" name="Subtitle 2">
            <a:extLst>
              <a:ext uri="{FF2B5EF4-FFF2-40B4-BE49-F238E27FC236}">
                <a16:creationId xmlns:a16="http://schemas.microsoft.com/office/drawing/2014/main" id="{DEF24332-32C8-4EBB-B156-872D714E99B3}"/>
              </a:ext>
            </a:extLst>
          </p:cNvPr>
          <p:cNvSpPr>
            <a:spLocks noGrp="1"/>
          </p:cNvSpPr>
          <p:nvPr>
            <p:ph type="subTitle" idx="1"/>
          </p:nvPr>
        </p:nvSpPr>
        <p:spPr>
          <a:xfrm>
            <a:off x="665427" y="2669308"/>
            <a:ext cx="10898499" cy="3075709"/>
          </a:xfrm>
        </p:spPr>
        <p:txBody>
          <a:bodyPr>
            <a:normAutofit/>
          </a:bodyPr>
          <a:lstStyle/>
          <a:p>
            <a:pPr algn="l"/>
            <a:r>
              <a:rPr lang="en-US" sz="2200" dirty="0">
                <a:solidFill>
                  <a:schemeClr val="tx1"/>
                </a:solidFill>
                <a:latin typeface="Calibri" panose="020F0502020204030204" pitchFamily="34" charset="0"/>
                <a:cs typeface="Calibri" panose="020F0502020204030204" pitchFamily="34" charset="0"/>
              </a:rPr>
              <a:t>Presented by:</a:t>
            </a:r>
            <a:r>
              <a:rPr lang="en-US" sz="2200" b="1" dirty="0">
                <a:solidFill>
                  <a:schemeClr val="tx1"/>
                </a:solidFill>
                <a:latin typeface="Calibri" panose="020F0502020204030204" pitchFamily="34" charset="0"/>
                <a:cs typeface="Calibri" panose="020F0502020204030204" pitchFamily="34" charset="0"/>
              </a:rPr>
              <a:t>											     </a:t>
            </a:r>
            <a:r>
              <a:rPr lang="en-US" sz="2200" dirty="0">
                <a:solidFill>
                  <a:schemeClr val="tx1"/>
                </a:solidFill>
                <a:latin typeface="Calibri" panose="020F0502020204030204" pitchFamily="34" charset="0"/>
                <a:cs typeface="Calibri" panose="020F0502020204030204" pitchFamily="34" charset="0"/>
              </a:rPr>
              <a:t>Mentored by:	</a:t>
            </a:r>
            <a:r>
              <a:rPr lang="en-US" sz="2200" b="1" dirty="0">
                <a:solidFill>
                  <a:schemeClr val="tx1"/>
                </a:solidFill>
                <a:latin typeface="Calibri" panose="020F0502020204030204" pitchFamily="34" charset="0"/>
                <a:cs typeface="Calibri" panose="020F0502020204030204" pitchFamily="34" charset="0"/>
              </a:rPr>
              <a:t>					</a:t>
            </a:r>
            <a:r>
              <a:rPr lang="en-US" b="1" cap="none" dirty="0">
                <a:solidFill>
                  <a:schemeClr val="tx1"/>
                </a:solidFill>
                <a:latin typeface="Calibri" panose="020F0502020204030204" pitchFamily="34" charset="0"/>
                <a:ea typeface="Cambria" panose="02040503050406030204" pitchFamily="18" charset="0"/>
                <a:cs typeface="Calibri" panose="020F0502020204030204" pitchFamily="34" charset="0"/>
              </a:rPr>
              <a:t>Rohan Naik</a:t>
            </a:r>
            <a:r>
              <a:rPr lang="en-US" sz="2000" b="1" cap="none" dirty="0">
                <a:solidFill>
                  <a:schemeClr val="tx1"/>
                </a:solidFill>
                <a:latin typeface="Calibri" panose="020F0502020204030204" pitchFamily="34" charset="0"/>
                <a:ea typeface="Cambria" panose="02040503050406030204" pitchFamily="18" charset="0"/>
                <a:cs typeface="Calibri" panose="020F0502020204030204" pitchFamily="34" charset="0"/>
              </a:rPr>
              <a:t>													Dr. Soumya Priyadarshini Panda</a:t>
            </a:r>
          </a:p>
          <a:p>
            <a:pPr lvl="1" algn="l"/>
            <a:r>
              <a:rPr lang="en-US" sz="1800" b="1" cap="none" dirty="0">
                <a:solidFill>
                  <a:schemeClr val="tx1"/>
                </a:solidFill>
                <a:latin typeface="Calibri" panose="020F0502020204030204" pitchFamily="34" charset="0"/>
                <a:ea typeface="Cambria" panose="02040503050406030204" pitchFamily="18" charset="0"/>
                <a:cs typeface="Calibri" panose="020F0502020204030204" pitchFamily="34" charset="0"/>
              </a:rPr>
              <a:t>Navin Chandra</a:t>
            </a:r>
          </a:p>
          <a:p>
            <a:pPr lvl="1" algn="l"/>
            <a:r>
              <a:rPr lang="en-US" sz="1800" b="1" cap="none" dirty="0">
                <a:solidFill>
                  <a:schemeClr val="tx1"/>
                </a:solidFill>
                <a:latin typeface="Calibri" panose="020F0502020204030204" pitchFamily="34" charset="0"/>
                <a:ea typeface="Cambria" panose="02040503050406030204" pitchFamily="18" charset="0"/>
                <a:cs typeface="Calibri" panose="020F0502020204030204" pitchFamily="34" charset="0"/>
              </a:rPr>
              <a:t>Alka Kumari</a:t>
            </a:r>
          </a:p>
          <a:p>
            <a:pPr lvl="1" algn="l"/>
            <a:r>
              <a:rPr lang="en-US" sz="1800" b="1" cap="none" dirty="0" err="1">
                <a:solidFill>
                  <a:schemeClr val="tx1"/>
                </a:solidFill>
                <a:latin typeface="Calibri" panose="020F0502020204030204" pitchFamily="34" charset="0"/>
                <a:ea typeface="Cambria" panose="02040503050406030204" pitchFamily="18" charset="0"/>
                <a:cs typeface="Calibri" panose="020F0502020204030204" pitchFamily="34" charset="0"/>
              </a:rPr>
              <a:t>Medha</a:t>
            </a:r>
            <a:r>
              <a:rPr lang="en-US" sz="1800" b="1" cap="none" dirty="0">
                <a:solidFill>
                  <a:schemeClr val="tx1"/>
                </a:solidFill>
                <a:latin typeface="Calibri" panose="020F0502020204030204" pitchFamily="34" charset="0"/>
                <a:ea typeface="Cambria" panose="02040503050406030204" pitchFamily="18" charset="0"/>
                <a:cs typeface="Calibri" panose="020F0502020204030204" pitchFamily="34" charset="0"/>
              </a:rPr>
              <a:t> Raj </a:t>
            </a:r>
          </a:p>
          <a:p>
            <a:pPr algn="l"/>
            <a:endParaRPr lang="en-US"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81085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68C31-B3DB-4A17-ABA4-0DF228573C1C}"/>
              </a:ext>
            </a:extLst>
          </p:cNvPr>
          <p:cNvSpPr>
            <a:spLocks noGrp="1"/>
          </p:cNvSpPr>
          <p:nvPr>
            <p:ph type="title"/>
          </p:nvPr>
        </p:nvSpPr>
        <p:spPr>
          <a:xfrm>
            <a:off x="330537" y="213021"/>
            <a:ext cx="3066907" cy="424737"/>
          </a:xfrm>
        </p:spPr>
        <p:txBody>
          <a:bodyPr>
            <a:normAutofit fontScale="90000"/>
          </a:bodyPr>
          <a:lstStyle/>
          <a:p>
            <a:r>
              <a:rPr lang="en-US" sz="2400" b="1" dirty="0">
                <a:latin typeface="Calibri" panose="020F0502020204030204" pitchFamily="34" charset="0"/>
                <a:cs typeface="Calibri" panose="020F0502020204030204" pitchFamily="34" charset="0"/>
              </a:rPr>
              <a:t>Problem Statement: </a:t>
            </a:r>
            <a:endParaRPr lang="en-IN" sz="24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3443C86-1D0D-4691-ABFF-F39982D5F80B}"/>
              </a:ext>
            </a:extLst>
          </p:cNvPr>
          <p:cNvSpPr>
            <a:spLocks noGrp="1"/>
          </p:cNvSpPr>
          <p:nvPr>
            <p:ph idx="1"/>
          </p:nvPr>
        </p:nvSpPr>
        <p:spPr>
          <a:xfrm>
            <a:off x="330537" y="1101639"/>
            <a:ext cx="8973262" cy="5645390"/>
          </a:xfrm>
        </p:spPr>
        <p:txBody>
          <a:bodyPr>
            <a:normAutofit/>
          </a:bodyPr>
          <a:lstStyle/>
          <a:p>
            <a:pPr marL="442913" lvl="1" indent="-442913"/>
            <a:r>
              <a:rPr lang="en-US" sz="1600" b="0" i="0" dirty="0">
                <a:solidFill>
                  <a:srgbClr val="292929"/>
                </a:solidFill>
                <a:effectLst/>
                <a:latin typeface="charter"/>
              </a:rPr>
              <a:t>Visual Question Answering is a system to answer questions presented in a natural language about an image. </a:t>
            </a:r>
            <a:r>
              <a:rPr lang="en-US" dirty="0">
                <a:solidFill>
                  <a:srgbClr val="292929"/>
                </a:solidFill>
                <a:latin typeface="charter"/>
              </a:rPr>
              <a:t>This type of </a:t>
            </a:r>
            <a:r>
              <a:rPr lang="en-US" sz="1600" b="0" i="0" dirty="0">
                <a:solidFill>
                  <a:srgbClr val="292929"/>
                </a:solidFill>
                <a:effectLst/>
                <a:latin typeface="charter"/>
              </a:rPr>
              <a:t>system solves this task, demonstrates a more general understanding of images. For all the images, the system should be able to localize the subject being referenced to in the question and detect.</a:t>
            </a:r>
          </a:p>
          <a:p>
            <a:pPr marL="442913" lvl="1" indent="-442913"/>
            <a:endParaRPr lang="en-US" dirty="0">
              <a:solidFill>
                <a:srgbClr val="292929"/>
              </a:solidFill>
              <a:latin typeface="charter"/>
            </a:endParaRPr>
          </a:p>
          <a:p>
            <a:pPr marL="442913" lvl="1" indent="-442913"/>
            <a:endParaRPr lang="en-US" sz="1600" b="0" i="0" dirty="0">
              <a:solidFill>
                <a:srgbClr val="292929"/>
              </a:solidFill>
              <a:effectLst/>
              <a:latin typeface="charter"/>
            </a:endParaRPr>
          </a:p>
          <a:p>
            <a:pPr marL="442913" lvl="1" indent="-442913"/>
            <a:endParaRPr lang="en-US" dirty="0">
              <a:solidFill>
                <a:srgbClr val="292929"/>
              </a:solidFill>
              <a:latin typeface="charter"/>
              <a:ea typeface="Cambria" panose="02040503050406030204" pitchFamily="18" charset="0"/>
            </a:endParaRPr>
          </a:p>
          <a:p>
            <a:pPr marL="442913" lvl="1" indent="-442913"/>
            <a:endParaRPr lang="en-IN" sz="1500" dirty="0">
              <a:latin typeface="Cambria" panose="02040503050406030204" pitchFamily="18" charset="0"/>
              <a:ea typeface="Cambria" panose="02040503050406030204" pitchFamily="18" charset="0"/>
            </a:endParaRPr>
          </a:p>
          <a:p>
            <a:pPr marL="442913" lvl="1" indent="-442913"/>
            <a:endParaRPr lang="en-IN" sz="1500" dirty="0">
              <a:latin typeface="Cambria" panose="02040503050406030204" pitchFamily="18" charset="0"/>
              <a:ea typeface="Cambria" panose="02040503050406030204" pitchFamily="18" charset="0"/>
            </a:endParaRPr>
          </a:p>
          <a:p>
            <a:pPr marL="442913" lvl="1" indent="-442913"/>
            <a:endParaRPr lang="en-IN" sz="1500" dirty="0">
              <a:latin typeface="Cambria" panose="02040503050406030204" pitchFamily="18" charset="0"/>
              <a:ea typeface="Cambria" panose="02040503050406030204" pitchFamily="18" charset="0"/>
            </a:endParaRPr>
          </a:p>
          <a:p>
            <a:pPr marL="442913" lvl="1" indent="-442913"/>
            <a:r>
              <a:rPr lang="en-IN" sz="1500" dirty="0">
                <a:latin typeface="Cambria" panose="02040503050406030204" pitchFamily="18" charset="0"/>
                <a:ea typeface="Cambria" panose="02040503050406030204" pitchFamily="18" charset="0"/>
              </a:rPr>
              <a:t>This type of VQA systems are important in current scenario like Corona Virus pandemic, the authorities can ask the model to detect the people with no mask and take appropriate action on them.</a:t>
            </a:r>
          </a:p>
          <a:p>
            <a:pPr marL="442913" lvl="1" indent="-442913"/>
            <a:endParaRPr lang="en-IN" sz="1500" dirty="0">
              <a:latin typeface="Cambria" panose="02040503050406030204" pitchFamily="18" charset="0"/>
              <a:ea typeface="Cambria" panose="02040503050406030204" pitchFamily="18" charset="0"/>
            </a:endParaRPr>
          </a:p>
          <a:p>
            <a:pPr marL="442913" lvl="1" indent="-442913"/>
            <a:r>
              <a:rPr lang="en-IN" sz="1500" dirty="0">
                <a:latin typeface="Cambria" panose="02040503050406030204" pitchFamily="18" charset="0"/>
                <a:ea typeface="Cambria" panose="02040503050406030204" pitchFamily="18" charset="0"/>
              </a:rPr>
              <a:t>We are trying to build a generalized VQA system which can detect many variety of objects and can answer user’s query more intelligently.</a:t>
            </a:r>
          </a:p>
        </p:txBody>
      </p:sp>
      <p:pic>
        <p:nvPicPr>
          <p:cNvPr id="9" name="Picture 8">
            <a:extLst>
              <a:ext uri="{FF2B5EF4-FFF2-40B4-BE49-F238E27FC236}">
                <a16:creationId xmlns:a16="http://schemas.microsoft.com/office/drawing/2014/main" id="{EDEE8D89-8825-4252-A5C3-0C3268AC344D}"/>
              </a:ext>
            </a:extLst>
          </p:cNvPr>
          <p:cNvPicPr>
            <a:picLocks noChangeAspect="1"/>
          </p:cNvPicPr>
          <p:nvPr/>
        </p:nvPicPr>
        <p:blipFill rotWithShape="1">
          <a:blip r:embed="rId2">
            <a:extLst>
              <a:ext uri="{28A0092B-C50C-407E-A947-70E740481C1C}">
                <a14:useLocalDpi xmlns:a14="http://schemas.microsoft.com/office/drawing/2010/main" val="0"/>
              </a:ext>
            </a:extLst>
          </a:blip>
          <a:srcRect l="4335" t="13237" r="5748" b="15590"/>
          <a:stretch/>
        </p:blipFill>
        <p:spPr>
          <a:xfrm>
            <a:off x="853735" y="2324828"/>
            <a:ext cx="4323426" cy="1927187"/>
          </a:xfrm>
          <a:prstGeom prst="rect">
            <a:avLst/>
          </a:prstGeom>
        </p:spPr>
      </p:pic>
    </p:spTree>
    <p:extLst>
      <p:ext uri="{BB962C8B-B14F-4D97-AF65-F5344CB8AC3E}">
        <p14:creationId xmlns:p14="http://schemas.microsoft.com/office/powerpoint/2010/main" val="1676917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Rounded Corners 28">
            <a:extLst>
              <a:ext uri="{FF2B5EF4-FFF2-40B4-BE49-F238E27FC236}">
                <a16:creationId xmlns:a16="http://schemas.microsoft.com/office/drawing/2014/main" id="{60DD6F7A-C41F-4010-A268-ED19CB1847D4}"/>
              </a:ext>
            </a:extLst>
          </p:cNvPr>
          <p:cNvSpPr/>
          <p:nvPr/>
        </p:nvSpPr>
        <p:spPr>
          <a:xfrm>
            <a:off x="4012427" y="5982693"/>
            <a:ext cx="4270129" cy="646331"/>
          </a:xfrm>
          <a:prstGeom prst="roundRect">
            <a:avLst>
              <a:gd name="adj" fmla="val 18826"/>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30" name="Rectangle: Rounded Corners 29">
            <a:extLst>
              <a:ext uri="{FF2B5EF4-FFF2-40B4-BE49-F238E27FC236}">
                <a16:creationId xmlns:a16="http://schemas.microsoft.com/office/drawing/2014/main" id="{676D5003-1D8F-4DD3-A285-06EDF59EE632}"/>
              </a:ext>
            </a:extLst>
          </p:cNvPr>
          <p:cNvSpPr/>
          <p:nvPr/>
        </p:nvSpPr>
        <p:spPr>
          <a:xfrm>
            <a:off x="4012427" y="4919642"/>
            <a:ext cx="4270141" cy="465412"/>
          </a:xfrm>
          <a:prstGeom prst="roundRect">
            <a:avLst/>
          </a:prstGeom>
          <a:solidFill>
            <a:srgbClr val="0099FF"/>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31" name="Rectangle: Rounded Corners 30">
            <a:extLst>
              <a:ext uri="{FF2B5EF4-FFF2-40B4-BE49-F238E27FC236}">
                <a16:creationId xmlns:a16="http://schemas.microsoft.com/office/drawing/2014/main" id="{068EF88B-76C1-4BF8-8DD6-E9C1CFD0DC49}"/>
              </a:ext>
            </a:extLst>
          </p:cNvPr>
          <p:cNvSpPr/>
          <p:nvPr/>
        </p:nvSpPr>
        <p:spPr>
          <a:xfrm>
            <a:off x="4185083" y="1633938"/>
            <a:ext cx="3387569" cy="46541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32" name="Rectangle: Rounded Corners 31">
            <a:extLst>
              <a:ext uri="{FF2B5EF4-FFF2-40B4-BE49-F238E27FC236}">
                <a16:creationId xmlns:a16="http://schemas.microsoft.com/office/drawing/2014/main" id="{762AFB7C-87B4-4DEE-855D-E896106873C5}"/>
              </a:ext>
            </a:extLst>
          </p:cNvPr>
          <p:cNvSpPr/>
          <p:nvPr/>
        </p:nvSpPr>
        <p:spPr>
          <a:xfrm>
            <a:off x="906648" y="2443819"/>
            <a:ext cx="3391628" cy="48827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33" name="Rectangle: Rounded Corners 32">
            <a:extLst>
              <a:ext uri="{FF2B5EF4-FFF2-40B4-BE49-F238E27FC236}">
                <a16:creationId xmlns:a16="http://schemas.microsoft.com/office/drawing/2014/main" id="{ED23EEA9-26FD-49B4-81CE-5AA24AA5557C}"/>
              </a:ext>
            </a:extLst>
          </p:cNvPr>
          <p:cNvSpPr/>
          <p:nvPr/>
        </p:nvSpPr>
        <p:spPr>
          <a:xfrm>
            <a:off x="614046" y="3516757"/>
            <a:ext cx="4270153" cy="46541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34" name="Rectangle: Rounded Corners 33">
            <a:extLst>
              <a:ext uri="{FF2B5EF4-FFF2-40B4-BE49-F238E27FC236}">
                <a16:creationId xmlns:a16="http://schemas.microsoft.com/office/drawing/2014/main" id="{B2A15616-4656-4273-8986-2FAF5B791331}"/>
              </a:ext>
            </a:extLst>
          </p:cNvPr>
          <p:cNvSpPr/>
          <p:nvPr/>
        </p:nvSpPr>
        <p:spPr>
          <a:xfrm>
            <a:off x="7364031" y="2462638"/>
            <a:ext cx="3306920" cy="46399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35" name="Rectangle: Rounded Corners 34">
            <a:extLst>
              <a:ext uri="{FF2B5EF4-FFF2-40B4-BE49-F238E27FC236}">
                <a16:creationId xmlns:a16="http://schemas.microsoft.com/office/drawing/2014/main" id="{ACB4F26B-082C-4DA3-AE50-7260C86D7752}"/>
              </a:ext>
            </a:extLst>
          </p:cNvPr>
          <p:cNvSpPr/>
          <p:nvPr/>
        </p:nvSpPr>
        <p:spPr>
          <a:xfrm>
            <a:off x="6937892" y="3490051"/>
            <a:ext cx="4270153" cy="46931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3B022A5B-A8D7-45B5-A814-E5C25EDFC25B}"/>
              </a:ext>
            </a:extLst>
          </p:cNvPr>
          <p:cNvSpPr/>
          <p:nvPr/>
        </p:nvSpPr>
        <p:spPr>
          <a:xfrm>
            <a:off x="3795203" y="638116"/>
            <a:ext cx="4270153" cy="48827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37" name="TextBox 36">
            <a:extLst>
              <a:ext uri="{FF2B5EF4-FFF2-40B4-BE49-F238E27FC236}">
                <a16:creationId xmlns:a16="http://schemas.microsoft.com/office/drawing/2014/main" id="{EE757605-9298-4474-9453-85644B039ED6}"/>
              </a:ext>
            </a:extLst>
          </p:cNvPr>
          <p:cNvSpPr txBox="1"/>
          <p:nvPr/>
        </p:nvSpPr>
        <p:spPr>
          <a:xfrm>
            <a:off x="3795203" y="670031"/>
            <a:ext cx="5716637"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Study on basics of NLP and image processing</a:t>
            </a:r>
            <a:endParaRPr lang="en-IN" dirty="0">
              <a:latin typeface="Calibri" panose="020F0502020204030204" pitchFamily="34" charset="0"/>
              <a:cs typeface="Calibri" panose="020F0502020204030204" pitchFamily="34" charset="0"/>
            </a:endParaRPr>
          </a:p>
        </p:txBody>
      </p:sp>
      <p:cxnSp>
        <p:nvCxnSpPr>
          <p:cNvPr id="38" name="Straight Arrow Connector 37">
            <a:extLst>
              <a:ext uri="{FF2B5EF4-FFF2-40B4-BE49-F238E27FC236}">
                <a16:creationId xmlns:a16="http://schemas.microsoft.com/office/drawing/2014/main" id="{555E9F04-C04E-4B2C-8A2E-4716B9756ADD}"/>
              </a:ext>
            </a:extLst>
          </p:cNvPr>
          <p:cNvCxnSpPr>
            <a:cxnSpLocks/>
          </p:cNvCxnSpPr>
          <p:nvPr/>
        </p:nvCxnSpPr>
        <p:spPr>
          <a:xfrm>
            <a:off x="5902909" y="1126387"/>
            <a:ext cx="0" cy="3878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9" name="TextBox 38">
            <a:extLst>
              <a:ext uri="{FF2B5EF4-FFF2-40B4-BE49-F238E27FC236}">
                <a16:creationId xmlns:a16="http://schemas.microsoft.com/office/drawing/2014/main" id="{457EFA5E-4B34-4D4E-826D-4E94CF2BCBBC}"/>
              </a:ext>
            </a:extLst>
          </p:cNvPr>
          <p:cNvSpPr txBox="1"/>
          <p:nvPr/>
        </p:nvSpPr>
        <p:spPr>
          <a:xfrm>
            <a:off x="4298276" y="1689497"/>
            <a:ext cx="3595448" cy="367000"/>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Literature study on VQA system</a:t>
            </a:r>
            <a:endParaRPr lang="en-IN" dirty="0">
              <a:latin typeface="Calibri" panose="020F0502020204030204" pitchFamily="34" charset="0"/>
              <a:cs typeface="Calibri" panose="020F0502020204030204" pitchFamily="34" charset="0"/>
            </a:endParaRPr>
          </a:p>
        </p:txBody>
      </p:sp>
      <p:cxnSp>
        <p:nvCxnSpPr>
          <p:cNvPr id="40" name="Straight Arrow Connector 39">
            <a:extLst>
              <a:ext uri="{FF2B5EF4-FFF2-40B4-BE49-F238E27FC236}">
                <a16:creationId xmlns:a16="http://schemas.microsoft.com/office/drawing/2014/main" id="{34D75F19-40C9-4B6D-A56B-8366252E2D13}"/>
              </a:ext>
            </a:extLst>
          </p:cNvPr>
          <p:cNvCxnSpPr>
            <a:cxnSpLocks/>
            <a:stCxn id="31" idx="1"/>
          </p:cNvCxnSpPr>
          <p:nvPr/>
        </p:nvCxnSpPr>
        <p:spPr>
          <a:xfrm flipH="1">
            <a:off x="2539019" y="1866644"/>
            <a:ext cx="1646064" cy="5093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1" name="TextBox 40">
            <a:extLst>
              <a:ext uri="{FF2B5EF4-FFF2-40B4-BE49-F238E27FC236}">
                <a16:creationId xmlns:a16="http://schemas.microsoft.com/office/drawing/2014/main" id="{6EE0522D-A6F5-436B-8238-2435A83930BB}"/>
              </a:ext>
            </a:extLst>
          </p:cNvPr>
          <p:cNvSpPr txBox="1"/>
          <p:nvPr/>
        </p:nvSpPr>
        <p:spPr>
          <a:xfrm>
            <a:off x="956958" y="2463113"/>
            <a:ext cx="3713083"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Study of Object detection Model</a:t>
            </a:r>
            <a:endParaRPr lang="en-IN" dirty="0">
              <a:latin typeface="Calibri" panose="020F0502020204030204" pitchFamily="34" charset="0"/>
              <a:cs typeface="Calibri" panose="020F0502020204030204" pitchFamily="34" charset="0"/>
            </a:endParaRPr>
          </a:p>
        </p:txBody>
      </p:sp>
      <p:cxnSp>
        <p:nvCxnSpPr>
          <p:cNvPr id="42" name="Straight Arrow Connector 41">
            <a:extLst>
              <a:ext uri="{FF2B5EF4-FFF2-40B4-BE49-F238E27FC236}">
                <a16:creationId xmlns:a16="http://schemas.microsoft.com/office/drawing/2014/main" id="{32BDC327-AD73-400C-BB8A-2A03E749A12A}"/>
              </a:ext>
            </a:extLst>
          </p:cNvPr>
          <p:cNvCxnSpPr>
            <a:cxnSpLocks/>
          </p:cNvCxnSpPr>
          <p:nvPr/>
        </p:nvCxnSpPr>
        <p:spPr>
          <a:xfrm>
            <a:off x="2539016" y="2951683"/>
            <a:ext cx="0" cy="5253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3" name="TextBox 42">
            <a:extLst>
              <a:ext uri="{FF2B5EF4-FFF2-40B4-BE49-F238E27FC236}">
                <a16:creationId xmlns:a16="http://schemas.microsoft.com/office/drawing/2014/main" id="{253E1A41-0590-4EA0-B333-DBC8E8803ADA}"/>
              </a:ext>
            </a:extLst>
          </p:cNvPr>
          <p:cNvSpPr txBox="1"/>
          <p:nvPr/>
        </p:nvSpPr>
        <p:spPr>
          <a:xfrm>
            <a:off x="7046056" y="3519054"/>
            <a:ext cx="4727348"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Implementation of query processing model</a:t>
            </a:r>
            <a:endParaRPr lang="en-IN" dirty="0">
              <a:latin typeface="Calibri" panose="020F0502020204030204" pitchFamily="34" charset="0"/>
              <a:cs typeface="Calibri" panose="020F0502020204030204" pitchFamily="34" charset="0"/>
            </a:endParaRPr>
          </a:p>
        </p:txBody>
      </p:sp>
      <p:cxnSp>
        <p:nvCxnSpPr>
          <p:cNvPr id="44" name="Straight Arrow Connector 43">
            <a:extLst>
              <a:ext uri="{FF2B5EF4-FFF2-40B4-BE49-F238E27FC236}">
                <a16:creationId xmlns:a16="http://schemas.microsoft.com/office/drawing/2014/main" id="{543C1EC2-327D-4A4F-9D71-C88FA56B3830}"/>
              </a:ext>
            </a:extLst>
          </p:cNvPr>
          <p:cNvCxnSpPr>
            <a:cxnSpLocks/>
          </p:cNvCxnSpPr>
          <p:nvPr/>
        </p:nvCxnSpPr>
        <p:spPr>
          <a:xfrm>
            <a:off x="7572652" y="1866644"/>
            <a:ext cx="1500317" cy="5041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5" name="TextBox 44">
            <a:extLst>
              <a:ext uri="{FF2B5EF4-FFF2-40B4-BE49-F238E27FC236}">
                <a16:creationId xmlns:a16="http://schemas.microsoft.com/office/drawing/2014/main" id="{4346AC98-7E0F-4900-98D9-968AE4B764C9}"/>
              </a:ext>
            </a:extLst>
          </p:cNvPr>
          <p:cNvSpPr txBox="1"/>
          <p:nvPr/>
        </p:nvSpPr>
        <p:spPr>
          <a:xfrm>
            <a:off x="7540997" y="2492954"/>
            <a:ext cx="3585091"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Study of Query processing tools</a:t>
            </a:r>
            <a:endParaRPr lang="en-IN" dirty="0">
              <a:latin typeface="Calibri" panose="020F0502020204030204" pitchFamily="34" charset="0"/>
              <a:cs typeface="Calibri" panose="020F0502020204030204" pitchFamily="34" charset="0"/>
            </a:endParaRPr>
          </a:p>
        </p:txBody>
      </p:sp>
      <p:sp>
        <p:nvSpPr>
          <p:cNvPr id="46" name="TextBox 45">
            <a:extLst>
              <a:ext uri="{FF2B5EF4-FFF2-40B4-BE49-F238E27FC236}">
                <a16:creationId xmlns:a16="http://schemas.microsoft.com/office/drawing/2014/main" id="{D80E3CF7-0932-4928-AA63-8EAAD94F3AC7}"/>
              </a:ext>
            </a:extLst>
          </p:cNvPr>
          <p:cNvSpPr txBox="1"/>
          <p:nvPr/>
        </p:nvSpPr>
        <p:spPr>
          <a:xfrm>
            <a:off x="679470" y="3554100"/>
            <a:ext cx="4727353"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Implementation of object detection model</a:t>
            </a:r>
            <a:endParaRPr lang="en-IN" dirty="0">
              <a:latin typeface="Calibri" panose="020F0502020204030204" pitchFamily="34" charset="0"/>
              <a:cs typeface="Calibri" panose="020F0502020204030204" pitchFamily="34" charset="0"/>
            </a:endParaRPr>
          </a:p>
        </p:txBody>
      </p:sp>
      <p:cxnSp>
        <p:nvCxnSpPr>
          <p:cNvPr id="47" name="Straight Arrow Connector 46">
            <a:extLst>
              <a:ext uri="{FF2B5EF4-FFF2-40B4-BE49-F238E27FC236}">
                <a16:creationId xmlns:a16="http://schemas.microsoft.com/office/drawing/2014/main" id="{1CA8060A-EBE9-44C0-938C-AC8DEBDB27BD}"/>
              </a:ext>
            </a:extLst>
          </p:cNvPr>
          <p:cNvCxnSpPr>
            <a:cxnSpLocks/>
          </p:cNvCxnSpPr>
          <p:nvPr/>
        </p:nvCxnSpPr>
        <p:spPr>
          <a:xfrm>
            <a:off x="2539016" y="3982169"/>
            <a:ext cx="2345183" cy="8585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B9A8C68F-CF5C-48C4-A1B0-591A612CEB79}"/>
              </a:ext>
            </a:extLst>
          </p:cNvPr>
          <p:cNvCxnSpPr>
            <a:cxnSpLocks/>
          </p:cNvCxnSpPr>
          <p:nvPr/>
        </p:nvCxnSpPr>
        <p:spPr>
          <a:xfrm flipH="1">
            <a:off x="7046056" y="3982169"/>
            <a:ext cx="2109782" cy="8585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 name="TextBox 48">
            <a:extLst>
              <a:ext uri="{FF2B5EF4-FFF2-40B4-BE49-F238E27FC236}">
                <a16:creationId xmlns:a16="http://schemas.microsoft.com/office/drawing/2014/main" id="{512EED9F-1394-4253-A36D-3E8611A71C5A}"/>
              </a:ext>
            </a:extLst>
          </p:cNvPr>
          <p:cNvSpPr txBox="1"/>
          <p:nvPr/>
        </p:nvSpPr>
        <p:spPr>
          <a:xfrm>
            <a:off x="4298276" y="4983837"/>
            <a:ext cx="4141432"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Final model incorporation and Testing</a:t>
            </a:r>
            <a:endParaRPr lang="en-IN" dirty="0">
              <a:latin typeface="Calibri" panose="020F0502020204030204" pitchFamily="34" charset="0"/>
              <a:cs typeface="Calibri" panose="020F0502020204030204" pitchFamily="34" charset="0"/>
            </a:endParaRPr>
          </a:p>
        </p:txBody>
      </p:sp>
      <p:sp>
        <p:nvSpPr>
          <p:cNvPr id="50" name="Title 1">
            <a:extLst>
              <a:ext uri="{FF2B5EF4-FFF2-40B4-BE49-F238E27FC236}">
                <a16:creationId xmlns:a16="http://schemas.microsoft.com/office/drawing/2014/main" id="{6AB6AA4D-245A-43C9-8AE2-3D45978B93D1}"/>
              </a:ext>
            </a:extLst>
          </p:cNvPr>
          <p:cNvSpPr txBox="1">
            <a:spLocks/>
          </p:cNvSpPr>
          <p:nvPr/>
        </p:nvSpPr>
        <p:spPr>
          <a:xfrm>
            <a:off x="679470" y="179817"/>
            <a:ext cx="3066907" cy="424737"/>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sz="2200" b="1" dirty="0">
              <a:latin typeface="Calibri" panose="020F0502020204030204" pitchFamily="34" charset="0"/>
              <a:cs typeface="Calibri" panose="020F0502020204030204" pitchFamily="34" charset="0"/>
            </a:endParaRPr>
          </a:p>
        </p:txBody>
      </p:sp>
      <p:cxnSp>
        <p:nvCxnSpPr>
          <p:cNvPr id="51" name="Straight Arrow Connector 50">
            <a:extLst>
              <a:ext uri="{FF2B5EF4-FFF2-40B4-BE49-F238E27FC236}">
                <a16:creationId xmlns:a16="http://schemas.microsoft.com/office/drawing/2014/main" id="{464EB81F-2796-4BD1-9B91-77EE11C2E318}"/>
              </a:ext>
            </a:extLst>
          </p:cNvPr>
          <p:cNvCxnSpPr/>
          <p:nvPr/>
        </p:nvCxnSpPr>
        <p:spPr>
          <a:xfrm>
            <a:off x="5998346" y="5385054"/>
            <a:ext cx="0" cy="4882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2" name="TextBox 51">
            <a:extLst>
              <a:ext uri="{FF2B5EF4-FFF2-40B4-BE49-F238E27FC236}">
                <a16:creationId xmlns:a16="http://schemas.microsoft.com/office/drawing/2014/main" id="{5E0F6E16-6D6E-46E3-8D80-96CD7EFED1C3}"/>
              </a:ext>
            </a:extLst>
          </p:cNvPr>
          <p:cNvSpPr txBox="1"/>
          <p:nvPr/>
        </p:nvSpPr>
        <p:spPr>
          <a:xfrm>
            <a:off x="3941685" y="5983408"/>
            <a:ext cx="4141432" cy="646331"/>
          </a:xfrm>
          <a:prstGeom prst="rect">
            <a:avLst/>
          </a:prstGeom>
          <a:noFill/>
        </p:spPr>
        <p:txBody>
          <a:bodyPr wrap="square" rtlCol="0">
            <a:spAutoFit/>
          </a:bodyPr>
          <a:lstStyle/>
          <a:p>
            <a:pPr algn="ctr"/>
            <a:r>
              <a:rPr lang="en-US" dirty="0">
                <a:latin typeface="Calibri" panose="020F0502020204030204" pitchFamily="34" charset="0"/>
                <a:cs typeface="Calibri" panose="020F0502020204030204" pitchFamily="34" charset="0"/>
              </a:rPr>
              <a:t>Model enhancement and performance analysis</a:t>
            </a:r>
            <a:endParaRPr lang="en-IN" dirty="0">
              <a:latin typeface="Calibri" panose="020F0502020204030204" pitchFamily="34" charset="0"/>
              <a:cs typeface="Calibri" panose="020F0502020204030204" pitchFamily="34" charset="0"/>
            </a:endParaRPr>
          </a:p>
        </p:txBody>
      </p:sp>
      <p:cxnSp>
        <p:nvCxnSpPr>
          <p:cNvPr id="53" name="Straight Arrow Connector 52">
            <a:extLst>
              <a:ext uri="{FF2B5EF4-FFF2-40B4-BE49-F238E27FC236}">
                <a16:creationId xmlns:a16="http://schemas.microsoft.com/office/drawing/2014/main" id="{0C554CC7-2666-4ACF-A518-5639E1C81F1B}"/>
              </a:ext>
            </a:extLst>
          </p:cNvPr>
          <p:cNvCxnSpPr>
            <a:cxnSpLocks/>
          </p:cNvCxnSpPr>
          <p:nvPr/>
        </p:nvCxnSpPr>
        <p:spPr>
          <a:xfrm>
            <a:off x="9148443" y="2951683"/>
            <a:ext cx="0" cy="4725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8" name="Title 1">
            <a:extLst>
              <a:ext uri="{FF2B5EF4-FFF2-40B4-BE49-F238E27FC236}">
                <a16:creationId xmlns:a16="http://schemas.microsoft.com/office/drawing/2014/main" id="{727315D1-3302-4AA5-A60F-066ADC504F3D}"/>
              </a:ext>
            </a:extLst>
          </p:cNvPr>
          <p:cNvSpPr>
            <a:spLocks noGrp="1"/>
          </p:cNvSpPr>
          <p:nvPr>
            <p:ph type="title"/>
          </p:nvPr>
        </p:nvSpPr>
        <p:spPr>
          <a:xfrm>
            <a:off x="295144" y="160224"/>
            <a:ext cx="3066907" cy="424737"/>
          </a:xfrm>
        </p:spPr>
        <p:txBody>
          <a:bodyPr>
            <a:normAutofit fontScale="90000"/>
          </a:bodyPr>
          <a:lstStyle/>
          <a:p>
            <a:r>
              <a:rPr lang="en-US" sz="2400" b="1" dirty="0">
                <a:latin typeface="Calibri" panose="020F0502020204030204" pitchFamily="34" charset="0"/>
                <a:cs typeface="Calibri" panose="020F0502020204030204" pitchFamily="34" charset="0"/>
              </a:rPr>
              <a:t>Work Flow Diagram</a:t>
            </a:r>
            <a:endParaRPr lang="en-IN"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5234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86BC8-16A6-4379-9A6D-32DCD2AA2F5F}"/>
              </a:ext>
            </a:extLst>
          </p:cNvPr>
          <p:cNvSpPr>
            <a:spLocks noGrp="1"/>
          </p:cNvSpPr>
          <p:nvPr>
            <p:ph type="title"/>
          </p:nvPr>
        </p:nvSpPr>
        <p:spPr>
          <a:xfrm>
            <a:off x="517864" y="235891"/>
            <a:ext cx="5273336" cy="500956"/>
          </a:xfrm>
        </p:spPr>
        <p:txBody>
          <a:bodyPr>
            <a:normAutofit/>
          </a:bodyPr>
          <a:lstStyle/>
          <a:p>
            <a:r>
              <a:rPr lang="en-US" sz="2000" b="1" dirty="0">
                <a:solidFill>
                  <a:srgbClr val="FFFF00"/>
                </a:solidFill>
                <a:latin typeface="Cambria" panose="02040503050406030204" pitchFamily="18" charset="0"/>
                <a:ea typeface="Cambria" panose="02040503050406030204" pitchFamily="18" charset="0"/>
              </a:rPr>
              <a:t>Details of work currently executing:</a:t>
            </a:r>
            <a:endParaRPr lang="en-IN" sz="2000" b="1" dirty="0">
              <a:solidFill>
                <a:srgbClr val="FFFF00"/>
              </a:solidFill>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9C20BDAA-0D65-4F44-9E02-9DD1A259A650}"/>
              </a:ext>
            </a:extLst>
          </p:cNvPr>
          <p:cNvSpPr>
            <a:spLocks noGrp="1"/>
          </p:cNvSpPr>
          <p:nvPr>
            <p:ph idx="1"/>
          </p:nvPr>
        </p:nvSpPr>
        <p:spPr>
          <a:xfrm>
            <a:off x="517864" y="736847"/>
            <a:ext cx="10515600" cy="5052290"/>
          </a:xfrm>
        </p:spPr>
        <p:txBody>
          <a:bodyPr>
            <a:normAutofit/>
          </a:bodyPr>
          <a:lstStyle/>
          <a:p>
            <a:pPr>
              <a:buFont typeface="Wingdings" panose="05000000000000000000" pitchFamily="2" charset="2"/>
              <a:buChar char="q"/>
            </a:pPr>
            <a:r>
              <a:rPr lang="en-US" b="1" u="sng" dirty="0">
                <a:latin typeface="Calibri" panose="020F0502020204030204" pitchFamily="34" charset="0"/>
                <a:cs typeface="Calibri" panose="020F0502020204030204" pitchFamily="34" charset="0"/>
              </a:rPr>
              <a:t>Query Processing</a:t>
            </a:r>
          </a:p>
          <a:p>
            <a:pPr marL="628650" indent="-360363">
              <a:buFont typeface="Wingdings" panose="05000000000000000000" pitchFamily="2" charset="2"/>
              <a:buChar char="§"/>
            </a:pPr>
            <a:r>
              <a:rPr lang="en-US" b="1" dirty="0">
                <a:latin typeface="Calibri" panose="020F0502020204030204" pitchFamily="34" charset="0"/>
                <a:cs typeface="Calibri" panose="020F0502020204030204" pitchFamily="34" charset="0"/>
              </a:rPr>
              <a:t>Input: User Query</a:t>
            </a:r>
          </a:p>
          <a:p>
            <a:pPr marL="895350"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Tokenization of the given query</a:t>
            </a:r>
          </a:p>
          <a:p>
            <a:pPr marL="895350"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Lemmatization of the tokenized query</a:t>
            </a:r>
          </a:p>
          <a:p>
            <a:pPr marL="895350"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Stop word removal from the lemmatized query</a:t>
            </a:r>
          </a:p>
          <a:p>
            <a:pPr marL="895350"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Custom word removal like ‘picture’ and ‘image’</a:t>
            </a:r>
          </a:p>
          <a:p>
            <a:pPr marL="895350"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Combination of the remaining words for the purpose of object detection</a:t>
            </a:r>
          </a:p>
          <a:p>
            <a:pPr marL="728662" indent="-285750">
              <a:buFont typeface="Arial" panose="020B0604020202020204" pitchFamily="34" charset="0"/>
              <a:buChar char="•"/>
            </a:pPr>
            <a:endParaRPr lang="en-US" sz="1600" b="1" dirty="0">
              <a:latin typeface="Calibri" panose="020F0502020204030204" pitchFamily="34" charset="0"/>
              <a:cs typeface="Calibri" panose="020F0502020204030204" pitchFamily="34" charset="0"/>
            </a:endParaRPr>
          </a:p>
          <a:p>
            <a:pPr marL="442912" indent="0">
              <a:buNone/>
            </a:pPr>
            <a:r>
              <a:rPr lang="en-US" sz="1600" b="1" dirty="0">
                <a:latin typeface="Calibri" panose="020F0502020204030204" pitchFamily="34" charset="0"/>
                <a:cs typeface="Calibri" panose="020F0502020204030204" pitchFamily="34" charset="0"/>
              </a:rPr>
              <a:t>For example:</a:t>
            </a:r>
          </a:p>
          <a:p>
            <a:pPr marL="442912" indent="0">
              <a:buNone/>
            </a:pPr>
            <a:r>
              <a:rPr lang="en-US" sz="1600" b="1" dirty="0">
                <a:latin typeface="Calibri" panose="020F0502020204030204" pitchFamily="34" charset="0"/>
                <a:cs typeface="Calibri" panose="020F0502020204030204" pitchFamily="34" charset="0"/>
              </a:rPr>
              <a:t>Input query: </a:t>
            </a:r>
            <a:r>
              <a:rPr lang="en-US" sz="1600" dirty="0">
                <a:latin typeface="Calibri" panose="020F0502020204030204" pitchFamily="34" charset="0"/>
                <a:cs typeface="Calibri" panose="020F0502020204030204" pitchFamily="34" charset="0"/>
              </a:rPr>
              <a:t>Where is the zebra in the image?</a:t>
            </a:r>
          </a:p>
          <a:p>
            <a:pPr marL="442912" indent="0">
              <a:buNone/>
            </a:pPr>
            <a:r>
              <a:rPr lang="en-US" sz="1600" b="1" dirty="0">
                <a:latin typeface="Calibri" panose="020F0502020204030204" pitchFamily="34" charset="0"/>
                <a:cs typeface="Calibri" panose="020F0502020204030204" pitchFamily="34" charset="0"/>
              </a:rPr>
              <a:t>Output: </a:t>
            </a:r>
            <a:r>
              <a:rPr lang="en-US" sz="1600" dirty="0">
                <a:latin typeface="Calibri" panose="020F0502020204030204" pitchFamily="34" charset="0"/>
                <a:cs typeface="Calibri" panose="020F0502020204030204" pitchFamily="34" charset="0"/>
              </a:rPr>
              <a:t>Zebra</a:t>
            </a:r>
          </a:p>
          <a:p>
            <a:pPr marL="442912" indent="0">
              <a:buNone/>
            </a:pPr>
            <a:endParaRPr lang="en-US" sz="1600" dirty="0">
              <a:latin typeface="Calibri" panose="020F0502020204030204" pitchFamily="34" charset="0"/>
              <a:cs typeface="Calibri" panose="020F0502020204030204" pitchFamily="34" charset="0"/>
            </a:endParaRPr>
          </a:p>
          <a:p>
            <a:pPr marL="442912" indent="0">
              <a:buNone/>
            </a:pPr>
            <a:r>
              <a:rPr lang="en-US" sz="1600" b="1" dirty="0">
                <a:latin typeface="Calibri" panose="020F0502020204030204" pitchFamily="34" charset="0"/>
                <a:cs typeface="Calibri" panose="020F0502020204030204" pitchFamily="34" charset="0"/>
              </a:rPr>
              <a:t>The output of the query processing unit will be fed into the object detection model.</a:t>
            </a:r>
          </a:p>
        </p:txBody>
      </p:sp>
    </p:spTree>
    <p:extLst>
      <p:ext uri="{BB962C8B-B14F-4D97-AF65-F5344CB8AC3E}">
        <p14:creationId xmlns:p14="http://schemas.microsoft.com/office/powerpoint/2010/main" val="3996726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12A2F-3E01-4602-854B-A6A15ACCEDA3}"/>
              </a:ext>
            </a:extLst>
          </p:cNvPr>
          <p:cNvSpPr>
            <a:spLocks noGrp="1"/>
          </p:cNvSpPr>
          <p:nvPr>
            <p:ph type="title"/>
          </p:nvPr>
        </p:nvSpPr>
        <p:spPr>
          <a:xfrm>
            <a:off x="562985" y="388064"/>
            <a:ext cx="4803344" cy="378555"/>
          </a:xfrm>
        </p:spPr>
        <p:txBody>
          <a:bodyPr>
            <a:normAutofit fontScale="90000"/>
          </a:bodyPr>
          <a:lstStyle/>
          <a:p>
            <a:r>
              <a:rPr lang="en-US" sz="2000" b="1" dirty="0">
                <a:solidFill>
                  <a:srgbClr val="92D050"/>
                </a:solidFill>
                <a:latin typeface="Cambria" panose="02040503050406030204" pitchFamily="18" charset="0"/>
                <a:ea typeface="Cambria" panose="02040503050406030204" pitchFamily="18" charset="0"/>
              </a:rPr>
              <a:t>Details of work currently executing</a:t>
            </a:r>
            <a:endParaRPr lang="en-IN" sz="2000" dirty="0"/>
          </a:p>
        </p:txBody>
      </p:sp>
      <p:sp>
        <p:nvSpPr>
          <p:cNvPr id="3" name="Content Placeholder 2">
            <a:extLst>
              <a:ext uri="{FF2B5EF4-FFF2-40B4-BE49-F238E27FC236}">
                <a16:creationId xmlns:a16="http://schemas.microsoft.com/office/drawing/2014/main" id="{E93B1C3A-1693-4F83-8D13-5CAAC8FD8E6E}"/>
              </a:ext>
            </a:extLst>
          </p:cNvPr>
          <p:cNvSpPr>
            <a:spLocks noGrp="1"/>
          </p:cNvSpPr>
          <p:nvPr>
            <p:ph idx="1"/>
          </p:nvPr>
        </p:nvSpPr>
        <p:spPr>
          <a:xfrm>
            <a:off x="706149" y="990736"/>
            <a:ext cx="10331305" cy="4809700"/>
          </a:xfrm>
        </p:spPr>
        <p:txBody>
          <a:bodyPr/>
          <a:lstStyle/>
          <a:p>
            <a:r>
              <a:rPr lang="en-US" b="1" dirty="0"/>
              <a:t>Object Detection</a:t>
            </a:r>
          </a:p>
          <a:p>
            <a:pPr marL="803275" indent="-360363">
              <a:buFont typeface="Arial" panose="020B0604020202020204" pitchFamily="34" charset="0"/>
              <a:buChar char="•"/>
            </a:pPr>
            <a:r>
              <a:rPr lang="en-IN" sz="1800" b="1" dirty="0"/>
              <a:t>Input</a:t>
            </a:r>
          </a:p>
          <a:p>
            <a:pPr marL="1081088" lvl="1" indent="-277813">
              <a:buFont typeface="Arial" panose="020B0604020202020204" pitchFamily="34" charset="0"/>
              <a:buChar char="•"/>
            </a:pPr>
            <a:r>
              <a:rPr lang="en-IN" sz="1600" b="1" dirty="0"/>
              <a:t>1</a:t>
            </a:r>
            <a:r>
              <a:rPr lang="en-IN" sz="1400" b="1" dirty="0"/>
              <a:t>. </a:t>
            </a:r>
            <a:r>
              <a:rPr lang="en-IN" sz="1600" b="1" dirty="0"/>
              <a:t>Output from query processing unit</a:t>
            </a:r>
          </a:p>
          <a:p>
            <a:pPr marL="1081088" lvl="2" indent="-277813">
              <a:buFont typeface="Arial" panose="020B0604020202020204" pitchFamily="34" charset="0"/>
              <a:buChar char="•"/>
            </a:pPr>
            <a:r>
              <a:rPr lang="en-IN" b="1" dirty="0"/>
              <a:t>2</a:t>
            </a:r>
            <a:r>
              <a:rPr lang="en-IN" sz="1400" b="1" dirty="0"/>
              <a:t>. </a:t>
            </a:r>
            <a:r>
              <a:rPr lang="en-IN" b="1" dirty="0"/>
              <a:t>Image input by user for object detection</a:t>
            </a:r>
          </a:p>
          <a:p>
            <a:pPr marL="728663" lvl="2" indent="-285750">
              <a:buFont typeface="Arial" panose="020B0604020202020204" pitchFamily="34" charset="0"/>
              <a:buChar char="•"/>
            </a:pPr>
            <a:r>
              <a:rPr lang="en-IN" b="1" dirty="0"/>
              <a:t>Object detection model identifies the desired object to be searched.</a:t>
            </a:r>
          </a:p>
          <a:p>
            <a:pPr marL="728663" lvl="2" indent="-285750">
              <a:buFont typeface="Arial" panose="020B0604020202020204" pitchFamily="34" charset="0"/>
              <a:buChar char="•"/>
            </a:pPr>
            <a:r>
              <a:rPr lang="en-IN" b="1" dirty="0"/>
              <a:t>Further it searches for the object in the image.</a:t>
            </a:r>
            <a:endParaRPr lang="en-IN" sz="1400" b="1" dirty="0"/>
          </a:p>
          <a:p>
            <a:pPr marL="442913" lvl="2" indent="0">
              <a:buNone/>
            </a:pPr>
            <a:r>
              <a:rPr lang="en-IN" b="1" dirty="0"/>
              <a:t>Then the model outputs the result according to the user query.</a:t>
            </a:r>
          </a:p>
          <a:p>
            <a:pPr marL="442913" lvl="2" indent="0">
              <a:buNone/>
            </a:pPr>
            <a:endParaRPr lang="en-IN" b="1" dirty="0"/>
          </a:p>
          <a:p>
            <a:pPr marL="728663" lvl="2" indent="-285750">
              <a:buFont typeface="Arial" panose="020B0604020202020204" pitchFamily="34" charset="0"/>
              <a:buChar char="•"/>
            </a:pPr>
            <a:r>
              <a:rPr lang="en-IN" b="1" u="sng" dirty="0"/>
              <a:t>Model enhancement</a:t>
            </a:r>
          </a:p>
        </p:txBody>
      </p:sp>
    </p:spTree>
    <p:extLst>
      <p:ext uri="{BB962C8B-B14F-4D97-AF65-F5344CB8AC3E}">
        <p14:creationId xmlns:p14="http://schemas.microsoft.com/office/powerpoint/2010/main" val="1249971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BF068-E8FA-445C-B90C-98B27E5536F4}"/>
              </a:ext>
            </a:extLst>
          </p:cNvPr>
          <p:cNvSpPr>
            <a:spLocks noGrp="1"/>
          </p:cNvSpPr>
          <p:nvPr>
            <p:ph type="title"/>
          </p:nvPr>
        </p:nvSpPr>
        <p:spPr>
          <a:xfrm>
            <a:off x="646112" y="452718"/>
            <a:ext cx="2147888" cy="457540"/>
          </a:xfrm>
        </p:spPr>
        <p:txBody>
          <a:bodyPr>
            <a:normAutofit/>
          </a:bodyPr>
          <a:lstStyle/>
          <a:p>
            <a:r>
              <a:rPr lang="en-US" sz="2000" b="1" dirty="0"/>
              <a:t>Conclusion:</a:t>
            </a:r>
            <a:endParaRPr lang="en-IN" sz="2000" b="1" dirty="0"/>
          </a:p>
        </p:txBody>
      </p:sp>
      <p:sp>
        <p:nvSpPr>
          <p:cNvPr id="3" name="Content Placeholder 2">
            <a:extLst>
              <a:ext uri="{FF2B5EF4-FFF2-40B4-BE49-F238E27FC236}">
                <a16:creationId xmlns:a16="http://schemas.microsoft.com/office/drawing/2014/main" id="{19A55B5C-E844-4AFA-A890-7E992DFDE989}"/>
              </a:ext>
            </a:extLst>
          </p:cNvPr>
          <p:cNvSpPr>
            <a:spLocks noGrp="1"/>
          </p:cNvSpPr>
          <p:nvPr>
            <p:ph idx="1"/>
          </p:nvPr>
        </p:nvSpPr>
        <p:spPr>
          <a:xfrm>
            <a:off x="798512" y="4107126"/>
            <a:ext cx="10742324" cy="1070195"/>
          </a:xfrm>
        </p:spPr>
        <p:txBody>
          <a:bodyPr>
            <a:normAutofit fontScale="92500" lnSpcReduction="10000"/>
          </a:bodyPr>
          <a:lstStyle/>
          <a:p>
            <a:pPr>
              <a:buFont typeface="Wingdings" panose="05000000000000000000" pitchFamily="2" charset="2"/>
              <a:buChar char="v"/>
            </a:pPr>
            <a:r>
              <a:rPr lang="en-US" sz="1800" dirty="0">
                <a:latin typeface="Cambria" panose="02040503050406030204" pitchFamily="18" charset="0"/>
                <a:ea typeface="Cambria" panose="02040503050406030204" pitchFamily="18" charset="0"/>
              </a:rPr>
              <a:t>The model can be used for real time object detection in videos.</a:t>
            </a:r>
          </a:p>
          <a:p>
            <a:pPr>
              <a:buFont typeface="Wingdings" panose="05000000000000000000" pitchFamily="2" charset="2"/>
              <a:buChar char="v"/>
            </a:pPr>
            <a:r>
              <a:rPr lang="en-US" sz="1800" dirty="0">
                <a:latin typeface="Cambria" panose="02040503050406030204" pitchFamily="18" charset="0"/>
                <a:ea typeface="Cambria" panose="02040503050406030204" pitchFamily="18" charset="0"/>
              </a:rPr>
              <a:t>It can be trained to be used in specific domains .</a:t>
            </a:r>
          </a:p>
          <a:p>
            <a:pPr>
              <a:buFont typeface="Wingdings" panose="05000000000000000000" pitchFamily="2" charset="2"/>
              <a:buChar char="v"/>
            </a:pPr>
            <a:r>
              <a:rPr lang="en-US" sz="1800" dirty="0">
                <a:latin typeface="Cambria" panose="02040503050406030204" pitchFamily="18" charset="0"/>
                <a:ea typeface="Cambria" panose="02040503050406030204" pitchFamily="18" charset="0"/>
              </a:rPr>
              <a:t>For e.g. In the current scenario it can be trained for mask and helmet detection in real time.</a:t>
            </a:r>
          </a:p>
        </p:txBody>
      </p:sp>
      <p:sp>
        <p:nvSpPr>
          <p:cNvPr id="4" name="Content Placeholder 2">
            <a:extLst>
              <a:ext uri="{FF2B5EF4-FFF2-40B4-BE49-F238E27FC236}">
                <a16:creationId xmlns:a16="http://schemas.microsoft.com/office/drawing/2014/main" id="{05210C4D-ED8C-4297-8F88-2631243ABE47}"/>
              </a:ext>
            </a:extLst>
          </p:cNvPr>
          <p:cNvSpPr txBox="1">
            <a:spLocks/>
          </p:cNvSpPr>
          <p:nvPr/>
        </p:nvSpPr>
        <p:spPr>
          <a:xfrm>
            <a:off x="798512" y="1483659"/>
            <a:ext cx="10742324" cy="1070195"/>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Wingdings" panose="05000000000000000000" pitchFamily="2" charset="2"/>
              <a:buChar char="v"/>
            </a:pPr>
            <a:r>
              <a:rPr lang="en-US" sz="1800" dirty="0">
                <a:latin typeface="Cambria" panose="02040503050406030204" pitchFamily="18" charset="0"/>
                <a:ea typeface="Cambria" panose="02040503050406030204" pitchFamily="18" charset="0"/>
              </a:rPr>
              <a:t>Understanding of both images and text. </a:t>
            </a:r>
          </a:p>
          <a:p>
            <a:pPr>
              <a:buFont typeface="Wingdings" panose="05000000000000000000" pitchFamily="2" charset="2"/>
              <a:buChar char="v"/>
            </a:pPr>
            <a:r>
              <a:rPr lang="en-US" sz="1800" dirty="0">
                <a:latin typeface="Cambria" panose="02040503050406030204" pitchFamily="18" charset="0"/>
                <a:ea typeface="Cambria" panose="02040503050406030204" pitchFamily="18" charset="0"/>
              </a:rPr>
              <a:t>Deep learning is showing an exponential increase in the performance</a:t>
            </a:r>
          </a:p>
          <a:p>
            <a:pPr>
              <a:buFont typeface="Wingdings" panose="05000000000000000000" pitchFamily="2" charset="2"/>
              <a:buChar char="v"/>
            </a:pPr>
            <a:r>
              <a:rPr lang="en-US" sz="1800" dirty="0">
                <a:latin typeface="Cambria" panose="02040503050406030204" pitchFamily="18" charset="0"/>
                <a:ea typeface="Cambria" panose="02040503050406030204" pitchFamily="18" charset="0"/>
              </a:rPr>
              <a:t>With deep learning there is a large scope of improvement.</a:t>
            </a:r>
          </a:p>
          <a:p>
            <a:pPr>
              <a:buFont typeface="Wingdings" panose="05000000000000000000" pitchFamily="2" charset="2"/>
              <a:buChar char="v"/>
            </a:pPr>
            <a:endParaRPr lang="en-US" sz="1800" dirty="0">
              <a:latin typeface="Cambria" panose="02040503050406030204" pitchFamily="18" charset="0"/>
              <a:ea typeface="Cambria" panose="02040503050406030204" pitchFamily="18" charset="0"/>
            </a:endParaRPr>
          </a:p>
        </p:txBody>
      </p:sp>
      <p:sp>
        <p:nvSpPr>
          <p:cNvPr id="5" name="Title 1">
            <a:extLst>
              <a:ext uri="{FF2B5EF4-FFF2-40B4-BE49-F238E27FC236}">
                <a16:creationId xmlns:a16="http://schemas.microsoft.com/office/drawing/2014/main" id="{99D09EC1-7BA5-4073-8EE6-B43CB6A71CCF}"/>
              </a:ext>
            </a:extLst>
          </p:cNvPr>
          <p:cNvSpPr txBox="1">
            <a:spLocks/>
          </p:cNvSpPr>
          <p:nvPr/>
        </p:nvSpPr>
        <p:spPr>
          <a:xfrm>
            <a:off x="798512" y="3009614"/>
            <a:ext cx="2365866" cy="45754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a:t>Future Scope:</a:t>
            </a:r>
            <a:endParaRPr lang="en-IN" sz="2000" b="1" dirty="0"/>
          </a:p>
        </p:txBody>
      </p:sp>
    </p:spTree>
    <p:extLst>
      <p:ext uri="{BB962C8B-B14F-4D97-AF65-F5344CB8AC3E}">
        <p14:creationId xmlns:p14="http://schemas.microsoft.com/office/powerpoint/2010/main" val="653763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CC61F-3439-48C2-BCAD-03644122C2B6}"/>
              </a:ext>
            </a:extLst>
          </p:cNvPr>
          <p:cNvSpPr>
            <a:spLocks noGrp="1"/>
          </p:cNvSpPr>
          <p:nvPr>
            <p:ph type="title"/>
          </p:nvPr>
        </p:nvSpPr>
        <p:spPr>
          <a:xfrm>
            <a:off x="673821" y="369522"/>
            <a:ext cx="3953597" cy="480155"/>
          </a:xfrm>
        </p:spPr>
        <p:txBody>
          <a:bodyPr>
            <a:normAutofit/>
          </a:bodyPr>
          <a:lstStyle/>
          <a:p>
            <a:r>
              <a:rPr lang="en-US" sz="2000" b="1" dirty="0">
                <a:solidFill>
                  <a:srgbClr val="FFFF00"/>
                </a:solidFill>
              </a:rPr>
              <a:t>Contribution</a:t>
            </a:r>
            <a:endParaRPr lang="en-IN" sz="2000" b="1" dirty="0">
              <a:solidFill>
                <a:srgbClr val="FFFF00"/>
              </a:solidFill>
            </a:endParaRPr>
          </a:p>
        </p:txBody>
      </p:sp>
      <p:sp>
        <p:nvSpPr>
          <p:cNvPr id="3" name="Content Placeholder 2">
            <a:extLst>
              <a:ext uri="{FF2B5EF4-FFF2-40B4-BE49-F238E27FC236}">
                <a16:creationId xmlns:a16="http://schemas.microsoft.com/office/drawing/2014/main" id="{458B02AC-7BDC-4E5D-B5A5-1C0EA90F943E}"/>
              </a:ext>
            </a:extLst>
          </p:cNvPr>
          <p:cNvSpPr>
            <a:spLocks noGrp="1"/>
          </p:cNvSpPr>
          <p:nvPr>
            <p:ph idx="1"/>
          </p:nvPr>
        </p:nvSpPr>
        <p:spPr>
          <a:xfrm>
            <a:off x="1103312" y="1283856"/>
            <a:ext cx="9795597" cy="1477817"/>
          </a:xfrm>
        </p:spPr>
        <p:txBody>
          <a:bodyPr>
            <a:normAutofit/>
          </a:bodyPr>
          <a:lstStyle/>
          <a:p>
            <a:r>
              <a:rPr lang="en-US" b="1" dirty="0">
                <a:solidFill>
                  <a:srgbClr val="FFFF00"/>
                </a:solidFill>
                <a:latin typeface="Cambria" panose="02040503050406030204" pitchFamily="18" charset="0"/>
                <a:ea typeface="Cambria" panose="02040503050406030204" pitchFamily="18" charset="0"/>
              </a:rPr>
              <a:t>Implementation of query processing model</a:t>
            </a:r>
          </a:p>
          <a:p>
            <a:r>
              <a:rPr lang="en-IN" b="1" dirty="0">
                <a:solidFill>
                  <a:srgbClr val="FFFF00"/>
                </a:solidFill>
                <a:latin typeface="Cambria" panose="02040503050406030204" pitchFamily="18" charset="0"/>
                <a:ea typeface="Cambria" panose="02040503050406030204" pitchFamily="18" charset="0"/>
              </a:rPr>
              <a:t>Implementation of YOLO model for object detection</a:t>
            </a:r>
          </a:p>
          <a:p>
            <a:r>
              <a:rPr lang="en-IN" b="1" dirty="0">
                <a:solidFill>
                  <a:srgbClr val="FFFF00"/>
                </a:solidFill>
                <a:latin typeface="Cambria" panose="02040503050406030204" pitchFamily="18" charset="0"/>
                <a:ea typeface="Cambria" panose="02040503050406030204" pitchFamily="18" charset="0"/>
              </a:rPr>
              <a:t>Testing of the model using various input</a:t>
            </a:r>
            <a:endParaRPr lang="en-US" b="1" dirty="0">
              <a:solidFill>
                <a:srgbClr val="FFFF00"/>
              </a:solidFill>
              <a:latin typeface="Cambria" panose="02040503050406030204" pitchFamily="18" charset="0"/>
              <a:ea typeface="Cambria" panose="02040503050406030204" pitchFamily="18" charset="0"/>
            </a:endParaRPr>
          </a:p>
        </p:txBody>
      </p:sp>
      <p:sp>
        <p:nvSpPr>
          <p:cNvPr id="4" name="Title 1">
            <a:extLst>
              <a:ext uri="{FF2B5EF4-FFF2-40B4-BE49-F238E27FC236}">
                <a16:creationId xmlns:a16="http://schemas.microsoft.com/office/drawing/2014/main" id="{4B72A6B1-4613-452F-89A0-04C6C386DC8A}"/>
              </a:ext>
            </a:extLst>
          </p:cNvPr>
          <p:cNvSpPr txBox="1">
            <a:spLocks/>
          </p:cNvSpPr>
          <p:nvPr/>
        </p:nvSpPr>
        <p:spPr>
          <a:xfrm>
            <a:off x="673821" y="3089498"/>
            <a:ext cx="3953597" cy="48015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solidFill>
                  <a:srgbClr val="FFFF00"/>
                </a:solidFill>
              </a:rPr>
              <a:t>Future works:</a:t>
            </a:r>
            <a:endParaRPr lang="en-IN" sz="2000" b="1" dirty="0">
              <a:solidFill>
                <a:srgbClr val="FFFF00"/>
              </a:solidFill>
            </a:endParaRPr>
          </a:p>
        </p:txBody>
      </p:sp>
      <p:sp>
        <p:nvSpPr>
          <p:cNvPr id="5" name="Content Placeholder 2">
            <a:extLst>
              <a:ext uri="{FF2B5EF4-FFF2-40B4-BE49-F238E27FC236}">
                <a16:creationId xmlns:a16="http://schemas.microsoft.com/office/drawing/2014/main" id="{E6BC1393-4961-4793-A54F-87136A307BAE}"/>
              </a:ext>
            </a:extLst>
          </p:cNvPr>
          <p:cNvSpPr txBox="1">
            <a:spLocks/>
          </p:cNvSpPr>
          <p:nvPr/>
        </p:nvSpPr>
        <p:spPr>
          <a:xfrm>
            <a:off x="1103312" y="3818880"/>
            <a:ext cx="9795597" cy="147781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US" b="1" dirty="0">
              <a:solidFill>
                <a:srgbClr val="FFFF00"/>
              </a:solidFill>
              <a:latin typeface="Cambria" panose="02040503050406030204" pitchFamily="18" charset="0"/>
              <a:ea typeface="Cambria" panose="02040503050406030204" pitchFamily="18" charset="0"/>
            </a:endParaRPr>
          </a:p>
        </p:txBody>
      </p:sp>
      <p:sp>
        <p:nvSpPr>
          <p:cNvPr id="6" name="Content Placeholder 2">
            <a:extLst>
              <a:ext uri="{FF2B5EF4-FFF2-40B4-BE49-F238E27FC236}">
                <a16:creationId xmlns:a16="http://schemas.microsoft.com/office/drawing/2014/main" id="{2F87DA03-218A-47E2-9D03-8BE63BCAA7E7}"/>
              </a:ext>
            </a:extLst>
          </p:cNvPr>
          <p:cNvSpPr txBox="1">
            <a:spLocks/>
          </p:cNvSpPr>
          <p:nvPr/>
        </p:nvSpPr>
        <p:spPr>
          <a:xfrm>
            <a:off x="1015566" y="4050351"/>
            <a:ext cx="9795597" cy="147781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b="1" dirty="0">
                <a:solidFill>
                  <a:srgbClr val="FFFF00"/>
                </a:solidFill>
                <a:latin typeface="Cambria" panose="02040503050406030204" pitchFamily="18" charset="0"/>
                <a:ea typeface="Cambria" panose="02040503050406030204" pitchFamily="18" charset="0"/>
              </a:rPr>
              <a:t>Model enhancement</a:t>
            </a:r>
          </a:p>
        </p:txBody>
      </p:sp>
    </p:spTree>
    <p:extLst>
      <p:ext uri="{BB962C8B-B14F-4D97-AF65-F5344CB8AC3E}">
        <p14:creationId xmlns:p14="http://schemas.microsoft.com/office/powerpoint/2010/main" val="123484056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641</TotalTime>
  <Words>466</Words>
  <Application>Microsoft Office PowerPoint</Application>
  <PresentationFormat>Widescreen</PresentationFormat>
  <Paragraphs>63</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Arial Rounded MT Bold</vt:lpstr>
      <vt:lpstr>Calibri</vt:lpstr>
      <vt:lpstr>Cambria</vt:lpstr>
      <vt:lpstr>charter</vt:lpstr>
      <vt:lpstr>Trebuchet MS</vt:lpstr>
      <vt:lpstr>Wingdings</vt:lpstr>
      <vt:lpstr>Wingdings 3</vt:lpstr>
      <vt:lpstr>Facet</vt:lpstr>
      <vt:lpstr>Visual Question Answering System</vt:lpstr>
      <vt:lpstr>Problem Statement: </vt:lpstr>
      <vt:lpstr>Work Flow Diagram</vt:lpstr>
      <vt:lpstr>Details of work currently executing:</vt:lpstr>
      <vt:lpstr>Details of work currently executing</vt:lpstr>
      <vt:lpstr>Conclusion:</vt:lpstr>
      <vt:lpstr>Contribution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Rohan Naik</dc:creator>
  <cp:lastModifiedBy>Navin Chandra</cp:lastModifiedBy>
  <cp:revision>46</cp:revision>
  <dcterms:created xsi:type="dcterms:W3CDTF">2020-10-31T10:34:04Z</dcterms:created>
  <dcterms:modified xsi:type="dcterms:W3CDTF">2020-11-01T18:13:57Z</dcterms:modified>
</cp:coreProperties>
</file>