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392"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2326-3666-4001-9F8A-058B2EAAC2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68CA3E-AA4F-48E7-928E-966DC01FE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7C2DCF-F4D2-4034-834D-4D7B8008A895}"/>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5" name="Footer Placeholder 4">
            <a:extLst>
              <a:ext uri="{FF2B5EF4-FFF2-40B4-BE49-F238E27FC236}">
                <a16:creationId xmlns:a16="http://schemas.microsoft.com/office/drawing/2014/main" id="{379B193C-FC24-4BCE-99D1-062949620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572A8-1359-42E2-9DF9-291978D2E791}"/>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2413000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EDAE-F839-46BA-B3D5-BCFBACD2FB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F3654C-EF64-4E82-B68A-0401FAEA70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6BF54-77C5-4609-AC33-3E5962F87F19}"/>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5" name="Footer Placeholder 4">
            <a:extLst>
              <a:ext uri="{FF2B5EF4-FFF2-40B4-BE49-F238E27FC236}">
                <a16:creationId xmlns:a16="http://schemas.microsoft.com/office/drawing/2014/main" id="{AD3B67E8-D05B-41A8-B66A-743BEBD68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F725F-ACAB-4DF9-BA74-85E7B7C51772}"/>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401450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9EB04C-A780-49C8-9156-0244E16792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91F735-FB07-417D-B714-C183DAC120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FE181-706C-4882-A215-C0F1FBD6817B}"/>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5" name="Footer Placeholder 4">
            <a:extLst>
              <a:ext uri="{FF2B5EF4-FFF2-40B4-BE49-F238E27FC236}">
                <a16:creationId xmlns:a16="http://schemas.microsoft.com/office/drawing/2014/main" id="{FC998BE7-EBD4-4F5F-A039-EBDBC96DC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09870-B891-4B2C-B540-CE00F4880DD0}"/>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153310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685E-B4B1-44EF-958F-BA1A20DBCE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21C251-F63E-4265-A943-3F449134EF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C63CA-96AB-4BF7-ABCD-1523B4E31C4B}"/>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5" name="Footer Placeholder 4">
            <a:extLst>
              <a:ext uri="{FF2B5EF4-FFF2-40B4-BE49-F238E27FC236}">
                <a16:creationId xmlns:a16="http://schemas.microsoft.com/office/drawing/2014/main" id="{4A2BC90A-8BA8-4E74-9F4C-E260CFCD2D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5D3AB-4608-4FD7-81ED-1B77094F1882}"/>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273887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D727-5483-4994-AD58-849BD0E562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AA90CD-EBE3-4CA3-90C7-BDD309DB7D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A46BE3-D860-42BD-BC24-8E8F9F2C9BE8}"/>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5" name="Footer Placeholder 4">
            <a:extLst>
              <a:ext uri="{FF2B5EF4-FFF2-40B4-BE49-F238E27FC236}">
                <a16:creationId xmlns:a16="http://schemas.microsoft.com/office/drawing/2014/main" id="{EC06216E-4D9C-4506-91C4-846653427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9012C-C0D1-451A-91A8-7B0FD168A526}"/>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245758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FF94-9DAA-425A-ABC6-C3DFD9B7CC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5FE2BB-70A4-4DAA-B1BD-D935636F4C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6A549-52FF-472F-8EB7-465F2E3CAA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F8B91C-5EE9-4D0D-85D8-4CA8BF2F820F}"/>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6" name="Footer Placeholder 5">
            <a:extLst>
              <a:ext uri="{FF2B5EF4-FFF2-40B4-BE49-F238E27FC236}">
                <a16:creationId xmlns:a16="http://schemas.microsoft.com/office/drawing/2014/main" id="{24FD8E3D-A9EB-4B49-B7EA-EA22CC7925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F2914F-5174-4ABD-BCF7-A9450F7A56F5}"/>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54403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550F-69D0-4094-9D84-88F5718894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8C2916-D859-4CC7-8E6B-D78C560A5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6EEEE7-3303-41C0-B115-73C3AC96FE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92A9DF-CE3D-4BF9-AA60-18C5D65F6B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0A4409-570C-42E0-9226-C76EA71B92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DD0AA2-B80E-43D7-A1E5-2515C19C2D12}"/>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8" name="Footer Placeholder 7">
            <a:extLst>
              <a:ext uri="{FF2B5EF4-FFF2-40B4-BE49-F238E27FC236}">
                <a16:creationId xmlns:a16="http://schemas.microsoft.com/office/drawing/2014/main" id="{E7C6DBCA-B2B7-4F11-9621-4C1CAE25C9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A34E15-CBB4-4A86-9D55-F49B837CC678}"/>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154127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1AFD-B7E3-4C52-A711-1825109757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01D7EE-609D-4A72-82B2-35211049924F}"/>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4" name="Footer Placeholder 3">
            <a:extLst>
              <a:ext uri="{FF2B5EF4-FFF2-40B4-BE49-F238E27FC236}">
                <a16:creationId xmlns:a16="http://schemas.microsoft.com/office/drawing/2014/main" id="{AD5EC993-3B42-433A-8321-E202734FD0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D942B-E938-4625-B019-C39804BEDC8F}"/>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379203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5C8A3C-7259-4B6C-A2B2-7ACA9FE13564}"/>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3" name="Footer Placeholder 2">
            <a:extLst>
              <a:ext uri="{FF2B5EF4-FFF2-40B4-BE49-F238E27FC236}">
                <a16:creationId xmlns:a16="http://schemas.microsoft.com/office/drawing/2014/main" id="{179D7BFD-8561-4484-8437-590E3DEE87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EF5180-E507-41C1-98B9-4488F4D5CBB6}"/>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252069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3ECD-BAAB-414A-BF23-7D10B1AD6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4321F0-18D6-4605-95B7-F289D7E0E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800F42-BDEE-4125-B657-67B80C63B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14B0D6-2955-4F0C-AE3A-99DD81BA3C97}"/>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6" name="Footer Placeholder 5">
            <a:extLst>
              <a:ext uri="{FF2B5EF4-FFF2-40B4-BE49-F238E27FC236}">
                <a16:creationId xmlns:a16="http://schemas.microsoft.com/office/drawing/2014/main" id="{A77D9C35-7A5F-49C2-B241-6699B38454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0A3653-4D7B-42D1-A1C7-51AAA6B4410C}"/>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67358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664D-0F92-4BAA-9051-E96F4917B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A088ED-E2F5-475F-872F-D187E787C4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5D7A4D-8898-46BF-92A3-912CB79009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3D833C-5177-4D85-A723-E5E839CD8251}"/>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6" name="Footer Placeholder 5">
            <a:extLst>
              <a:ext uri="{FF2B5EF4-FFF2-40B4-BE49-F238E27FC236}">
                <a16:creationId xmlns:a16="http://schemas.microsoft.com/office/drawing/2014/main" id="{61A8CC25-105F-4353-A904-C545D6F802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E87DE6-DB60-4955-85C8-77DA022495D6}"/>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35686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C89791-2A80-4EA3-98E6-AC46A71BF2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AC092F-1DB6-4C7F-850F-3D60664120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966F0-9F5E-4F28-A6EA-E9457B49FC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F5EEE-E4C6-4C2C-BB37-BF3B67B9CB11}" type="datetimeFigureOut">
              <a:rPr lang="en-US" smtClean="0"/>
              <a:t>12/12/2021</a:t>
            </a:fld>
            <a:endParaRPr lang="en-US"/>
          </a:p>
        </p:txBody>
      </p:sp>
      <p:sp>
        <p:nvSpPr>
          <p:cNvPr id="5" name="Footer Placeholder 4">
            <a:extLst>
              <a:ext uri="{FF2B5EF4-FFF2-40B4-BE49-F238E27FC236}">
                <a16:creationId xmlns:a16="http://schemas.microsoft.com/office/drawing/2014/main" id="{BCFECB5B-02FD-46FA-8021-9AA69D873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37FAB4-FB71-425B-A2FD-3DFCF1DA5F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AE20D-44CC-4AB9-A4BA-E6EE68DE0CBF}" type="slidenum">
              <a:rPr lang="en-US" smtClean="0"/>
              <a:t>‹#›</a:t>
            </a:fld>
            <a:endParaRPr lang="en-US"/>
          </a:p>
        </p:txBody>
      </p:sp>
    </p:spTree>
    <p:extLst>
      <p:ext uri="{BB962C8B-B14F-4D97-AF65-F5344CB8AC3E}">
        <p14:creationId xmlns:p14="http://schemas.microsoft.com/office/powerpoint/2010/main" val="291482599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search?rlz=1C1GCEA_enIN921IN921&amp;sxsrf=AOaemvIKXIjcvXDfdMpCRqUNgEXqUsN1vw:1639226325731&amp;q=gtmetrix+vs+pagespeed+insights&amp;spell=1&amp;sa=X&amp;ved=2ahUKEwjmu-f24dv0AhXhslYBHQeBDXYQirwEKAB6BAgBEDE" TargetMode="External"/><Relationship Id="rId2" Type="http://schemas.openxmlformats.org/officeDocument/2006/relationships/hyperlink" Target="https://pagespeed.web.dev/"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4E3F06B-15C4-4308-B670-6730E62AA92E}"/>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a:solidFill>
                  <a:srgbClr val="FFFFFF"/>
                </a:solidFill>
                <a:effectLst/>
                <a:latin typeface="+mj-lt"/>
                <a:ea typeface="+mj-ea"/>
                <a:cs typeface="+mj-cs"/>
              </a:rPr>
              <a:t>Initial Investigation</a:t>
            </a:r>
            <a:endParaRPr lang="en-US" sz="4000" kern="1200">
              <a:solidFill>
                <a:srgbClr val="FFFFFF"/>
              </a:solidFill>
              <a:latin typeface="+mj-lt"/>
              <a:ea typeface="+mj-ea"/>
              <a:cs typeface="+mj-cs"/>
            </a:endParaRPr>
          </a:p>
        </p:txBody>
      </p:sp>
      <p:sp>
        <p:nvSpPr>
          <p:cNvPr id="2" name="TextBox 1">
            <a:extLst>
              <a:ext uri="{FF2B5EF4-FFF2-40B4-BE49-F238E27FC236}">
                <a16:creationId xmlns:a16="http://schemas.microsoft.com/office/drawing/2014/main" id="{A248E21F-3DE6-4966-888F-6D1889987109}"/>
              </a:ext>
            </a:extLst>
          </p:cNvPr>
          <p:cNvSpPr txBox="1"/>
          <p:nvPr/>
        </p:nvSpPr>
        <p:spPr>
          <a:xfrm>
            <a:off x="4698858" y="954280"/>
            <a:ext cx="6555347" cy="5546047"/>
          </a:xfrm>
          <a:prstGeom prst="rect">
            <a:avLst/>
          </a:prstGeom>
        </p:spPr>
        <p:txBody>
          <a:bodyPr vert="horz" lIns="91440" tIns="45720" rIns="91440" bIns="45720" rtlCol="0" anchor="ctr">
            <a:noAutofit/>
          </a:bodyPr>
          <a:lstStyle/>
          <a:p>
            <a:pPr>
              <a:lnSpc>
                <a:spcPct val="90000"/>
              </a:lnSpc>
              <a:spcAft>
                <a:spcPts val="600"/>
              </a:spcAft>
            </a:pPr>
            <a:endParaRPr lang="en-US" sz="1400" b="0" i="0" dirty="0">
              <a:effectLst/>
            </a:endParaRPr>
          </a:p>
          <a:p>
            <a:pPr>
              <a:lnSpc>
                <a:spcPct val="90000"/>
              </a:lnSpc>
              <a:spcAft>
                <a:spcPts val="600"/>
              </a:spcAft>
            </a:pPr>
            <a:r>
              <a:rPr lang="en-US" sz="1400" b="0" i="0" dirty="0">
                <a:effectLst/>
              </a:rPr>
              <a:t>Start with technical” SEO audit (which you can do with almost any SEO site audit tool).</a:t>
            </a:r>
          </a:p>
          <a:p>
            <a:pPr>
              <a:lnSpc>
                <a:spcPct val="90000"/>
              </a:lnSpc>
              <a:spcAft>
                <a:spcPts val="600"/>
              </a:spcAft>
            </a:pPr>
            <a:r>
              <a:rPr lang="en-US" sz="1400" dirty="0"/>
              <a:t>Ex: </a:t>
            </a:r>
            <a:r>
              <a:rPr lang="en-US" sz="1400" dirty="0" err="1"/>
              <a:t>Moz</a:t>
            </a:r>
            <a:r>
              <a:rPr lang="en-US" sz="1400" dirty="0"/>
              <a:t>, </a:t>
            </a:r>
            <a:r>
              <a:rPr lang="en-US" sz="1400" b="0" i="0" u="none" strike="noStrike" dirty="0" err="1">
                <a:effectLst/>
                <a:hlinkClick r:id="rId2"/>
              </a:rPr>
              <a:t>PageSpeed</a:t>
            </a:r>
            <a:r>
              <a:rPr lang="en-US" sz="1400" b="0" i="0" u="none" strike="noStrike" dirty="0">
                <a:effectLst/>
                <a:hlinkClick r:id="rId2"/>
              </a:rPr>
              <a:t> Insights, </a:t>
            </a:r>
            <a:r>
              <a:rPr lang="en-US" sz="1400" b="0" i="0" u="none" strike="noStrike" dirty="0" err="1">
                <a:effectLst/>
                <a:hlinkClick r:id="rId3"/>
              </a:rPr>
              <a:t>gtmetrix</a:t>
            </a:r>
            <a:r>
              <a:rPr lang="en-US" sz="1400" b="0" i="0" u="none" strike="noStrike" dirty="0">
                <a:effectLst/>
              </a:rPr>
              <a:t> etc.</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2400" b="0" i="0" dirty="0">
                <a:effectLst/>
              </a:rPr>
              <a:t>Step 1</a:t>
            </a:r>
          </a:p>
          <a:p>
            <a:pPr>
              <a:lnSpc>
                <a:spcPct val="90000"/>
              </a:lnSpc>
              <a:spcAft>
                <a:spcPts val="600"/>
              </a:spcAft>
            </a:pPr>
            <a:r>
              <a:rPr lang="en-US" sz="1400" b="1" i="0" dirty="0">
                <a:effectLst/>
              </a:rPr>
              <a:t>Title Tag</a:t>
            </a:r>
          </a:p>
          <a:p>
            <a:pPr indent="-228600">
              <a:lnSpc>
                <a:spcPct val="90000"/>
              </a:lnSpc>
              <a:spcAft>
                <a:spcPts val="600"/>
              </a:spcAft>
              <a:buFont typeface="Arial" panose="020B0604020202020204" pitchFamily="34" charset="0"/>
              <a:buChar char="•"/>
            </a:pPr>
            <a:r>
              <a:rPr lang="en-US" sz="1400" b="0" i="0" dirty="0">
                <a:effectLst/>
              </a:rPr>
              <a:t>You have a title tag of optimal length (between 10 and 70 characters).</a:t>
            </a:r>
            <a:br>
              <a:rPr lang="en-US" sz="1400" b="0" i="0" dirty="0">
                <a:effectLst/>
              </a:rPr>
            </a:br>
            <a:br>
              <a:rPr lang="en-US" sz="1400" b="0" i="0" dirty="0">
                <a:effectLst/>
              </a:rPr>
            </a:br>
            <a:r>
              <a:rPr lang="en-US" sz="1400" b="0" i="0" dirty="0">
                <a:effectLst/>
              </a:rPr>
              <a:t>Length : 45</a:t>
            </a:r>
          </a:p>
          <a:p>
            <a:pPr indent="-228600">
              <a:lnSpc>
                <a:spcPct val="90000"/>
              </a:lnSpc>
              <a:spcAft>
                <a:spcPts val="600"/>
              </a:spcAft>
              <a:buFont typeface="Arial" panose="020B0604020202020204" pitchFamily="34" charset="0"/>
              <a:buChar char="•"/>
            </a:pPr>
            <a:endParaRPr lang="en-US" sz="1400" b="0" i="0" dirty="0">
              <a:effectLst/>
            </a:endParaRPr>
          </a:p>
          <a:p>
            <a:pPr>
              <a:lnSpc>
                <a:spcPct val="90000"/>
              </a:lnSpc>
              <a:spcAft>
                <a:spcPts val="600"/>
              </a:spcAft>
            </a:pPr>
            <a:r>
              <a:rPr lang="en-US" sz="1400" b="1" i="0" dirty="0">
                <a:effectLst/>
              </a:rPr>
              <a:t>Meta Description Tag</a:t>
            </a:r>
          </a:p>
          <a:p>
            <a:pPr indent="-228600">
              <a:lnSpc>
                <a:spcPct val="90000"/>
              </a:lnSpc>
              <a:spcAft>
                <a:spcPts val="600"/>
              </a:spcAft>
              <a:buFont typeface="Arial" panose="020B0604020202020204" pitchFamily="34" charset="0"/>
              <a:buChar char="•"/>
            </a:pPr>
            <a:r>
              <a:rPr lang="en-US" sz="1400" b="0" i="0" dirty="0">
                <a:effectLst/>
              </a:rPr>
              <a:t>Your page has a meta description tag however, your meta description should ideally be between 70 and 320 characters (including spaces).</a:t>
            </a:r>
            <a:br>
              <a:rPr lang="en-US" sz="1400" b="0" i="0" dirty="0">
                <a:effectLst/>
              </a:rPr>
            </a:br>
            <a:br>
              <a:rPr lang="en-US" sz="1400" b="0" i="0" dirty="0">
                <a:effectLst/>
              </a:rPr>
            </a:br>
            <a:r>
              <a:rPr lang="en-US" sz="1400" b="0" i="0" dirty="0">
                <a:effectLst/>
              </a:rPr>
              <a:t>Length : 327</a:t>
            </a:r>
            <a:endParaRPr lang="en-US" sz="1400" dirty="0"/>
          </a:p>
          <a:p>
            <a:pPr indent="-228600">
              <a:lnSpc>
                <a:spcPct val="90000"/>
              </a:lnSpc>
              <a:spcAft>
                <a:spcPts val="600"/>
              </a:spcAft>
              <a:buFont typeface="Arial" panose="020B0604020202020204" pitchFamily="34" charset="0"/>
              <a:buChar char="•"/>
            </a:pPr>
            <a:r>
              <a:rPr lang="en-US" sz="1400" b="0" i="0" dirty="0">
                <a:effectLst/>
              </a:rPr>
              <a:t>A meta description is important for search engines to understand the content of your page and is often shown as the description text blurb in search results.</a:t>
            </a:r>
          </a:p>
          <a:p>
            <a:pPr>
              <a:lnSpc>
                <a:spcPct val="90000"/>
              </a:lnSpc>
              <a:spcAft>
                <a:spcPts val="600"/>
              </a:spcAft>
            </a:pPr>
            <a:br>
              <a:rPr lang="en-US" sz="1400" b="0" i="0" dirty="0">
                <a:effectLst/>
              </a:rPr>
            </a:br>
            <a:br>
              <a:rPr lang="en-US" sz="1400" b="0" i="0" dirty="0">
                <a:effectLst/>
              </a:rPr>
            </a:br>
            <a:r>
              <a:rPr lang="en-US" sz="1400" b="1" i="0" dirty="0">
                <a:effectLst/>
              </a:rPr>
              <a:t>H1 Header Tag Usage</a:t>
            </a:r>
          </a:p>
          <a:p>
            <a:pPr indent="-228600">
              <a:lnSpc>
                <a:spcPct val="90000"/>
              </a:lnSpc>
              <a:spcAft>
                <a:spcPts val="600"/>
              </a:spcAft>
              <a:buFont typeface="Arial" panose="020B0604020202020204" pitchFamily="34" charset="0"/>
              <a:buChar char="•"/>
            </a:pPr>
            <a:r>
              <a:rPr lang="en-US" sz="1400" b="0" i="0" dirty="0">
                <a:effectLst/>
              </a:rPr>
              <a:t>Your page does not have an H1 Header Tag.</a:t>
            </a:r>
            <a:endParaRPr lang="en-US" sz="1400" dirty="0"/>
          </a:p>
          <a:p>
            <a:pPr indent="-228600">
              <a:lnSpc>
                <a:spcPct val="90000"/>
              </a:lnSpc>
              <a:spcAft>
                <a:spcPts val="600"/>
              </a:spcAft>
              <a:buFont typeface="Arial" panose="020B0604020202020204" pitchFamily="34" charset="0"/>
              <a:buChar char="•"/>
            </a:pPr>
            <a:r>
              <a:rPr lang="en-US" sz="1400" b="0" i="0" dirty="0">
                <a:effectLst/>
              </a:rPr>
              <a:t>The H1 Header Tag is an important way of signaling to search engines what your content is about, and subsequently the keywords it should rank for.</a:t>
            </a:r>
          </a:p>
          <a:p>
            <a:pPr indent="-228600">
              <a:lnSpc>
                <a:spcPct val="90000"/>
              </a:lnSpc>
              <a:spcAft>
                <a:spcPts val="600"/>
              </a:spcAft>
              <a:buFont typeface="Arial" panose="020B0604020202020204" pitchFamily="34" charset="0"/>
              <a:buChar char="•"/>
            </a:pPr>
            <a:endParaRPr lang="en-US" sz="1400" b="0" i="0" dirty="0">
              <a:effectLst/>
            </a:endParaRPr>
          </a:p>
          <a:p>
            <a:pPr indent="-228600">
              <a:lnSpc>
                <a:spcPct val="90000"/>
              </a:lnSpc>
              <a:spcAft>
                <a:spcPts val="600"/>
              </a:spcAft>
              <a:buFont typeface="Arial" panose="020B0604020202020204" pitchFamily="34" charset="0"/>
              <a:buChar char="•"/>
            </a:pPr>
            <a:endParaRPr lang="en-US" sz="1400" b="0" i="0" u="none" strike="noStrike" dirty="0">
              <a:effectLst/>
            </a:endParaRPr>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20342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C5BAF3-58BF-450F-8945-29800427D4FF}"/>
              </a:ext>
            </a:extLst>
          </p:cNvPr>
          <p:cNvSpPr txBox="1"/>
          <p:nvPr/>
        </p:nvSpPr>
        <p:spPr>
          <a:xfrm>
            <a:off x="447597" y="914403"/>
            <a:ext cx="11379642" cy="3754874"/>
          </a:xfrm>
          <a:prstGeom prst="rect">
            <a:avLst/>
          </a:prstGeom>
          <a:noFill/>
        </p:spPr>
        <p:txBody>
          <a:bodyPr wrap="square" rtlCol="0">
            <a:spAutoFit/>
          </a:bodyPr>
          <a:lstStyle/>
          <a:p>
            <a:pPr algn="l"/>
            <a:r>
              <a:rPr lang="en-US" sz="1400" b="1" i="0" dirty="0">
                <a:solidFill>
                  <a:srgbClr val="505458"/>
                </a:solidFill>
                <a:effectLst/>
                <a:latin typeface="Source Sans Pro" panose="020B0503030403020204" pitchFamily="34" charset="0"/>
              </a:rPr>
              <a:t>H1 Header Tag Usage</a:t>
            </a:r>
          </a:p>
          <a:p>
            <a:pPr algn="l"/>
            <a:r>
              <a:rPr lang="en-US" sz="1400" b="0" i="0" dirty="0">
                <a:solidFill>
                  <a:srgbClr val="797979"/>
                </a:solidFill>
                <a:effectLst/>
                <a:latin typeface="Noto Sans" panose="020B0502040504020204" pitchFamily="34"/>
              </a:rPr>
              <a:t>Your page does not have an H1 Header Tag.</a:t>
            </a:r>
          </a:p>
          <a:p>
            <a:pPr algn="l"/>
            <a:endParaRPr lang="en-US" sz="1400" dirty="0">
              <a:solidFill>
                <a:srgbClr val="797979"/>
              </a:solidFill>
              <a:latin typeface="Noto Sans" panose="020B0502040504020204" pitchFamily="34"/>
            </a:endParaRPr>
          </a:p>
          <a:p>
            <a:pPr algn="l"/>
            <a:r>
              <a:rPr lang="en-US" sz="1400" b="0" i="0" dirty="0">
                <a:solidFill>
                  <a:srgbClr val="797979"/>
                </a:solidFill>
                <a:effectLst/>
                <a:latin typeface="Noto Sans" panose="020B0502040504020204" pitchFamily="34"/>
              </a:rPr>
              <a:t>The H1 Header Tag is an important way of signaling to search engines what your content is about, and subsequently the keywords it should rank for.</a:t>
            </a:r>
            <a:endParaRPr lang="en-US" sz="1400" b="1" i="0" dirty="0">
              <a:solidFill>
                <a:srgbClr val="505458"/>
              </a:solidFill>
              <a:effectLst/>
              <a:latin typeface="Source Sans Pro" panose="020B0503030403020204" pitchFamily="34" charset="0"/>
            </a:endParaRPr>
          </a:p>
          <a:p>
            <a:pPr algn="l"/>
            <a:endParaRPr lang="en-US" sz="1400" b="1" i="0" dirty="0">
              <a:solidFill>
                <a:srgbClr val="505458"/>
              </a:solidFill>
              <a:effectLst/>
              <a:latin typeface="Source Sans Pro" panose="020B0503030403020204" pitchFamily="34" charset="0"/>
            </a:endParaRPr>
          </a:p>
          <a:p>
            <a:pPr algn="l"/>
            <a:r>
              <a:rPr lang="en-US" sz="1400" b="1" i="0" dirty="0">
                <a:solidFill>
                  <a:srgbClr val="505458"/>
                </a:solidFill>
                <a:effectLst/>
                <a:latin typeface="Source Sans Pro" panose="020B0503030403020204" pitchFamily="34" charset="0"/>
              </a:rPr>
              <a:t>H2-H6 Header Tag Usage</a:t>
            </a:r>
          </a:p>
          <a:p>
            <a:pPr algn="l"/>
            <a:r>
              <a:rPr lang="en-US" sz="1400" b="0" i="0" dirty="0">
                <a:solidFill>
                  <a:srgbClr val="797979"/>
                </a:solidFill>
                <a:effectLst/>
                <a:latin typeface="Noto Sans" panose="020B0502040504020204" pitchFamily="34"/>
              </a:rPr>
              <a:t>Your page is making use multiple levels of Header Tags.</a:t>
            </a:r>
          </a:p>
          <a:p>
            <a:endParaRPr lang="en-US" sz="1400" dirty="0"/>
          </a:p>
          <a:p>
            <a:pPr algn="l"/>
            <a:r>
              <a:rPr lang="en-US" sz="1400" b="1" i="0" dirty="0">
                <a:solidFill>
                  <a:srgbClr val="505458"/>
                </a:solidFill>
                <a:effectLst/>
                <a:latin typeface="Source Sans Pro" panose="020B0503030403020204" pitchFamily="34" charset="0"/>
              </a:rPr>
              <a:t>Keyword Consistency</a:t>
            </a:r>
          </a:p>
          <a:p>
            <a:pPr algn="l"/>
            <a:r>
              <a:rPr lang="en-US" sz="1400" b="0" i="0" dirty="0">
                <a:solidFill>
                  <a:srgbClr val="797979"/>
                </a:solidFill>
                <a:effectLst/>
                <a:latin typeface="Noto Sans" panose="020B0502040504020204" pitchFamily="34"/>
              </a:rPr>
              <a:t>Your page's main keywords are not distributed well across the important HTML tags.</a:t>
            </a:r>
          </a:p>
          <a:p>
            <a:pPr algn="l"/>
            <a:endParaRPr lang="en-US" sz="1400" dirty="0">
              <a:solidFill>
                <a:srgbClr val="797979"/>
              </a:solidFill>
              <a:latin typeface="Noto Sans" panose="020B0502040504020204" pitchFamily="34"/>
            </a:endParaRPr>
          </a:p>
          <a:p>
            <a:pPr algn="l"/>
            <a:r>
              <a:rPr lang="en-US" sz="1400" b="0" i="0" dirty="0">
                <a:solidFill>
                  <a:srgbClr val="797979"/>
                </a:solidFill>
                <a:effectLst/>
                <a:latin typeface="Noto Sans" panose="020B0502040504020204" pitchFamily="34"/>
              </a:rPr>
              <a:t>Your page content should be focused on keywords you would like to rank for. Ideally these keywords should also be distributed across tags such as the title, meta and header tags.</a:t>
            </a:r>
          </a:p>
          <a:p>
            <a:pPr algn="l"/>
            <a:endParaRPr lang="en-US" sz="1400" dirty="0">
              <a:solidFill>
                <a:srgbClr val="797979"/>
              </a:solidFill>
              <a:latin typeface="Noto Sans" panose="020B0502040504020204" pitchFamily="34"/>
            </a:endParaRPr>
          </a:p>
          <a:p>
            <a:pPr algn="l"/>
            <a:endParaRPr lang="en-US" sz="1400" b="0" i="0" dirty="0">
              <a:solidFill>
                <a:srgbClr val="797979"/>
              </a:solidFill>
              <a:effectLst/>
              <a:latin typeface="Noto Sans" panose="020B0502040504020204" pitchFamily="34"/>
            </a:endParaRPr>
          </a:p>
          <a:p>
            <a:endParaRPr lang="en-US" sz="1400" dirty="0"/>
          </a:p>
        </p:txBody>
      </p:sp>
      <p:graphicFrame>
        <p:nvGraphicFramePr>
          <p:cNvPr id="4" name="Table 3">
            <a:extLst>
              <a:ext uri="{FF2B5EF4-FFF2-40B4-BE49-F238E27FC236}">
                <a16:creationId xmlns:a16="http://schemas.microsoft.com/office/drawing/2014/main" id="{FB725952-AD5F-4781-815F-1E51F6C8E0EE}"/>
              </a:ext>
            </a:extLst>
          </p:cNvPr>
          <p:cNvGraphicFramePr>
            <a:graphicFrameLocks noGrp="1"/>
          </p:cNvGraphicFramePr>
          <p:nvPr>
            <p:extLst>
              <p:ext uri="{D42A27DB-BD31-4B8C-83A1-F6EECF244321}">
                <p14:modId xmlns:p14="http://schemas.microsoft.com/office/powerpoint/2010/main" val="2460845544"/>
              </p:ext>
            </p:extLst>
          </p:nvPr>
        </p:nvGraphicFramePr>
        <p:xfrm>
          <a:off x="246913" y="4304502"/>
          <a:ext cx="11379644" cy="1981200"/>
        </p:xfrm>
        <a:graphic>
          <a:graphicData uri="http://schemas.openxmlformats.org/drawingml/2006/table">
            <a:tbl>
              <a:tblPr/>
              <a:tblGrid>
                <a:gridCol w="2275786">
                  <a:extLst>
                    <a:ext uri="{9D8B030D-6E8A-4147-A177-3AD203B41FA5}">
                      <a16:colId xmlns:a16="http://schemas.microsoft.com/office/drawing/2014/main" val="777107370"/>
                    </a:ext>
                  </a:extLst>
                </a:gridCol>
                <a:gridCol w="1706834">
                  <a:extLst>
                    <a:ext uri="{9D8B030D-6E8A-4147-A177-3AD203B41FA5}">
                      <a16:colId xmlns:a16="http://schemas.microsoft.com/office/drawing/2014/main" val="480273953"/>
                    </a:ext>
                  </a:extLst>
                </a:gridCol>
                <a:gridCol w="1706834">
                  <a:extLst>
                    <a:ext uri="{9D8B030D-6E8A-4147-A177-3AD203B41FA5}">
                      <a16:colId xmlns:a16="http://schemas.microsoft.com/office/drawing/2014/main" val="141229307"/>
                    </a:ext>
                  </a:extLst>
                </a:gridCol>
                <a:gridCol w="1706834">
                  <a:extLst>
                    <a:ext uri="{9D8B030D-6E8A-4147-A177-3AD203B41FA5}">
                      <a16:colId xmlns:a16="http://schemas.microsoft.com/office/drawing/2014/main" val="2532103987"/>
                    </a:ext>
                  </a:extLst>
                </a:gridCol>
                <a:gridCol w="1706834">
                  <a:extLst>
                    <a:ext uri="{9D8B030D-6E8A-4147-A177-3AD203B41FA5}">
                      <a16:colId xmlns:a16="http://schemas.microsoft.com/office/drawing/2014/main" val="3404107003"/>
                    </a:ext>
                  </a:extLst>
                </a:gridCol>
                <a:gridCol w="2276522">
                  <a:extLst>
                    <a:ext uri="{9D8B030D-6E8A-4147-A177-3AD203B41FA5}">
                      <a16:colId xmlns:a16="http://schemas.microsoft.com/office/drawing/2014/main" val="577616505"/>
                    </a:ext>
                  </a:extLst>
                </a:gridCol>
              </a:tblGrid>
              <a:tr h="0">
                <a:tc>
                  <a:txBody>
                    <a:bodyPr/>
                    <a:lstStyle/>
                    <a:p>
                      <a:pPr algn="ctr" fontAlgn="t"/>
                      <a:r>
                        <a:rPr lang="en-US" b="1" dirty="0">
                          <a:solidFill>
                            <a:srgbClr val="666666"/>
                          </a:solidFill>
                          <a:effectLst/>
                        </a:rPr>
                        <a:t>Keyword</a:t>
                      </a:r>
                    </a:p>
                  </a:txBody>
                  <a:tcPr marL="76200" marR="76200" marT="76200" marB="76200">
                    <a:lnL>
                      <a:noFill/>
                    </a:lnL>
                    <a:lnR>
                      <a:noFill/>
                    </a:lnR>
                    <a:lnT>
                      <a:noFill/>
                    </a:lnT>
                    <a:lnB w="9525" cap="flat" cmpd="sng" algn="ctr">
                      <a:solidFill>
                        <a:srgbClr val="EBEFF2"/>
                      </a:solidFill>
                      <a:prstDash val="solid"/>
                      <a:round/>
                      <a:headEnd type="none" w="med" len="med"/>
                      <a:tailEnd type="none" w="med" len="med"/>
                    </a:lnB>
                    <a:solidFill>
                      <a:srgbClr val="FFFFFF"/>
                    </a:solidFill>
                  </a:tcPr>
                </a:tc>
                <a:tc>
                  <a:txBody>
                    <a:bodyPr/>
                    <a:lstStyle/>
                    <a:p>
                      <a:pPr algn="ctr" fontAlgn="t"/>
                      <a:r>
                        <a:rPr lang="en-US" b="1">
                          <a:solidFill>
                            <a:srgbClr val="666666"/>
                          </a:solidFill>
                          <a:effectLst/>
                        </a:rPr>
                        <a:t>Title</a:t>
                      </a:r>
                    </a:p>
                  </a:txBody>
                  <a:tcPr marL="76200" marR="76200" marT="76200" marB="76200">
                    <a:lnL>
                      <a:noFill/>
                    </a:lnL>
                    <a:lnR>
                      <a:noFill/>
                    </a:lnR>
                    <a:lnT>
                      <a:noFill/>
                    </a:lnT>
                    <a:lnB w="9525" cap="flat" cmpd="sng" algn="ctr">
                      <a:solidFill>
                        <a:srgbClr val="EBEFF2"/>
                      </a:solidFill>
                      <a:prstDash val="solid"/>
                      <a:round/>
                      <a:headEnd type="none" w="med" len="med"/>
                      <a:tailEnd type="none" w="med" len="med"/>
                    </a:lnB>
                    <a:solidFill>
                      <a:srgbClr val="FFFFFF"/>
                    </a:solidFill>
                  </a:tcPr>
                </a:tc>
                <a:tc>
                  <a:txBody>
                    <a:bodyPr/>
                    <a:lstStyle/>
                    <a:p>
                      <a:pPr algn="ctr" fontAlgn="t"/>
                      <a:r>
                        <a:rPr lang="en-US" b="1">
                          <a:solidFill>
                            <a:srgbClr val="666666"/>
                          </a:solidFill>
                          <a:effectLst/>
                        </a:rPr>
                        <a:t>Meta Description Tag</a:t>
                      </a:r>
                    </a:p>
                  </a:txBody>
                  <a:tcPr marL="76200" marR="76200" marT="76200" marB="76200">
                    <a:lnL>
                      <a:noFill/>
                    </a:lnL>
                    <a:lnR>
                      <a:noFill/>
                    </a:lnR>
                    <a:lnT>
                      <a:noFill/>
                    </a:lnT>
                    <a:lnB w="9525" cap="flat" cmpd="sng" algn="ctr">
                      <a:solidFill>
                        <a:srgbClr val="EBEFF2"/>
                      </a:solidFill>
                      <a:prstDash val="solid"/>
                      <a:round/>
                      <a:headEnd type="none" w="med" len="med"/>
                      <a:tailEnd type="none" w="med" len="med"/>
                    </a:lnB>
                    <a:solidFill>
                      <a:srgbClr val="FFFFFF"/>
                    </a:solidFill>
                  </a:tcPr>
                </a:tc>
                <a:tc>
                  <a:txBody>
                    <a:bodyPr/>
                    <a:lstStyle/>
                    <a:p>
                      <a:pPr algn="ctr" fontAlgn="t"/>
                      <a:r>
                        <a:rPr lang="en-US" b="1">
                          <a:solidFill>
                            <a:srgbClr val="666666"/>
                          </a:solidFill>
                          <a:effectLst/>
                        </a:rPr>
                        <a:t>Headings Tags</a:t>
                      </a:r>
                    </a:p>
                  </a:txBody>
                  <a:tcPr marL="76200" marR="76200" marT="76200" marB="76200">
                    <a:lnL>
                      <a:noFill/>
                    </a:lnL>
                    <a:lnR>
                      <a:noFill/>
                    </a:lnR>
                    <a:lnT>
                      <a:noFill/>
                    </a:lnT>
                    <a:lnB w="9525" cap="flat" cmpd="sng" algn="ctr">
                      <a:solidFill>
                        <a:srgbClr val="EBEFF2"/>
                      </a:solidFill>
                      <a:prstDash val="solid"/>
                      <a:round/>
                      <a:headEnd type="none" w="med" len="med"/>
                      <a:tailEnd type="none" w="med" len="med"/>
                    </a:lnB>
                    <a:solidFill>
                      <a:srgbClr val="FFFFFF"/>
                    </a:solidFill>
                  </a:tcPr>
                </a:tc>
                <a:tc>
                  <a:txBody>
                    <a:bodyPr/>
                    <a:lstStyle/>
                    <a:p>
                      <a:pPr algn="ctr" fontAlgn="t"/>
                      <a:r>
                        <a:rPr lang="en-US" b="1">
                          <a:solidFill>
                            <a:srgbClr val="666666"/>
                          </a:solidFill>
                          <a:effectLst/>
                        </a:rPr>
                        <a:t>Page Frequency</a:t>
                      </a:r>
                    </a:p>
                  </a:txBody>
                  <a:tcPr marL="76200" marR="76200" marT="76200" marB="76200">
                    <a:lnL>
                      <a:noFill/>
                    </a:lnL>
                    <a:lnR>
                      <a:noFill/>
                    </a:lnR>
                    <a:lnT>
                      <a:noFill/>
                    </a:lnT>
                    <a:lnB w="9525" cap="flat" cmpd="sng" algn="ctr">
                      <a:solidFill>
                        <a:srgbClr val="EBEFF2"/>
                      </a:solidFill>
                      <a:prstDash val="solid"/>
                      <a:round/>
                      <a:headEnd type="none" w="med" len="med"/>
                      <a:tailEnd type="none" w="med" len="med"/>
                    </a:lnB>
                    <a:solidFill>
                      <a:srgbClr val="FFFFFF"/>
                    </a:solidFill>
                  </a:tcPr>
                </a:tc>
                <a:tc>
                  <a:txBody>
                    <a:bodyPr/>
                    <a:lstStyle/>
                    <a:p>
                      <a:pPr algn="ctr" fontAlgn="t"/>
                      <a:endParaRPr lang="en-US" b="1" dirty="0">
                        <a:solidFill>
                          <a:srgbClr val="666666"/>
                        </a:solidFill>
                        <a:effectLst/>
                      </a:endParaRPr>
                    </a:p>
                  </a:txBody>
                  <a:tcPr marL="76200" marR="76200" marT="76200" marB="76200">
                    <a:lnL>
                      <a:noFill/>
                    </a:lnL>
                    <a:lnR>
                      <a:noFill/>
                    </a:lnR>
                    <a:lnT>
                      <a:noFill/>
                    </a:lnT>
                    <a:lnB w="9525" cap="flat" cmpd="sng" algn="ctr">
                      <a:solidFill>
                        <a:srgbClr val="EBEFF2"/>
                      </a:solidFill>
                      <a:prstDash val="solid"/>
                      <a:round/>
                      <a:headEnd type="none" w="med" len="med"/>
                      <a:tailEnd type="none" w="med" len="med"/>
                    </a:lnB>
                    <a:solidFill>
                      <a:srgbClr val="FFFFFF"/>
                    </a:solidFill>
                  </a:tcPr>
                </a:tc>
                <a:extLst>
                  <a:ext uri="{0D108BD9-81ED-4DB2-BD59-A6C34878D82A}">
                    <a16:rowId xmlns:a16="http://schemas.microsoft.com/office/drawing/2014/main" val="1810891357"/>
                  </a:ext>
                </a:extLst>
              </a:tr>
              <a:tr h="352189">
                <a:tc>
                  <a:txBody>
                    <a:bodyPr/>
                    <a:lstStyle/>
                    <a:p>
                      <a:pPr algn="ctr" fontAlgn="t"/>
                      <a:r>
                        <a:rPr lang="en-US" dirty="0">
                          <a:effectLst/>
                        </a:rPr>
                        <a:t>bike</a:t>
                      </a:r>
                    </a:p>
                  </a:txBody>
                  <a:tcPr marL="76200" marR="76200" marT="76200" marB="76200">
                    <a:lnL>
                      <a:noFill/>
                    </a:lnL>
                    <a:lnR>
                      <a:noFill/>
                    </a:lnR>
                    <a:lnT w="9525" cap="flat" cmpd="sng" algn="ctr">
                      <a:solidFill>
                        <a:srgbClr val="EBEFF2"/>
                      </a:solidFill>
                      <a:prstDash val="solid"/>
                      <a:round/>
                      <a:headEnd type="none" w="med" len="med"/>
                      <a:tailEnd type="none" w="med" len="med"/>
                    </a:lnT>
                    <a:lnB w="9525" cap="flat" cmpd="sng" algn="ctr">
                      <a:solidFill>
                        <a:srgbClr val="EBEFF2"/>
                      </a:solidFill>
                      <a:prstDash val="solid"/>
                      <a:round/>
                      <a:headEnd type="none" w="med" len="med"/>
                      <a:tailEnd type="none" w="med" len="med"/>
                    </a:lnB>
                    <a:solidFill>
                      <a:srgbClr val="F4F8FB"/>
                    </a:solidFill>
                  </a:tcPr>
                </a:tc>
                <a:tc>
                  <a:txBody>
                    <a:bodyPr/>
                    <a:lstStyle/>
                    <a:p>
                      <a:pPr algn="ctr" fontAlgn="t"/>
                      <a:endParaRPr lang="en-US">
                        <a:effectLst/>
                      </a:endParaRPr>
                    </a:p>
                  </a:txBody>
                  <a:tcPr marL="76200" marR="76200" marT="76200" marB="76200">
                    <a:lnL>
                      <a:noFill/>
                    </a:lnL>
                    <a:lnR>
                      <a:noFill/>
                    </a:lnR>
                    <a:lnT w="9525" cap="flat" cmpd="sng" algn="ctr">
                      <a:solidFill>
                        <a:srgbClr val="EBEFF2"/>
                      </a:solidFill>
                      <a:prstDash val="solid"/>
                      <a:round/>
                      <a:headEnd type="none" w="med" len="med"/>
                      <a:tailEnd type="none" w="med" len="med"/>
                    </a:lnT>
                    <a:lnB w="9525" cap="flat" cmpd="sng" algn="ctr">
                      <a:solidFill>
                        <a:srgbClr val="EBEFF2"/>
                      </a:solidFill>
                      <a:prstDash val="solid"/>
                      <a:round/>
                      <a:headEnd type="none" w="med" len="med"/>
                      <a:tailEnd type="none" w="med" len="med"/>
                    </a:lnB>
                    <a:solidFill>
                      <a:srgbClr val="F4F8FB"/>
                    </a:solidFill>
                  </a:tcPr>
                </a:tc>
                <a:tc>
                  <a:txBody>
                    <a:bodyPr/>
                    <a:lstStyle/>
                    <a:p>
                      <a:pPr algn="ctr" fontAlgn="t"/>
                      <a:endParaRPr lang="en-US">
                        <a:effectLst/>
                      </a:endParaRPr>
                    </a:p>
                  </a:txBody>
                  <a:tcPr marL="76200" marR="76200" marT="76200" marB="76200">
                    <a:lnL>
                      <a:noFill/>
                    </a:lnL>
                    <a:lnR>
                      <a:noFill/>
                    </a:lnR>
                    <a:lnT w="9525" cap="flat" cmpd="sng" algn="ctr">
                      <a:solidFill>
                        <a:srgbClr val="EBEFF2"/>
                      </a:solidFill>
                      <a:prstDash val="solid"/>
                      <a:round/>
                      <a:headEnd type="none" w="med" len="med"/>
                      <a:tailEnd type="none" w="med" len="med"/>
                    </a:lnT>
                    <a:lnB w="9525" cap="flat" cmpd="sng" algn="ctr">
                      <a:solidFill>
                        <a:srgbClr val="EBEFF2"/>
                      </a:solidFill>
                      <a:prstDash val="solid"/>
                      <a:round/>
                      <a:headEnd type="none" w="med" len="med"/>
                      <a:tailEnd type="none" w="med" len="med"/>
                    </a:lnB>
                    <a:solidFill>
                      <a:srgbClr val="F4F8FB"/>
                    </a:solidFill>
                  </a:tcPr>
                </a:tc>
                <a:tc>
                  <a:txBody>
                    <a:bodyPr/>
                    <a:lstStyle/>
                    <a:p>
                      <a:pPr algn="ctr" fontAlgn="t"/>
                      <a:endParaRPr lang="en-US">
                        <a:effectLst/>
                      </a:endParaRPr>
                    </a:p>
                  </a:txBody>
                  <a:tcPr marL="76200" marR="76200" marT="76200" marB="76200">
                    <a:lnL>
                      <a:noFill/>
                    </a:lnL>
                    <a:lnR>
                      <a:noFill/>
                    </a:lnR>
                    <a:lnT w="9525" cap="flat" cmpd="sng" algn="ctr">
                      <a:solidFill>
                        <a:srgbClr val="EBEFF2"/>
                      </a:solidFill>
                      <a:prstDash val="solid"/>
                      <a:round/>
                      <a:headEnd type="none" w="med" len="med"/>
                      <a:tailEnd type="none" w="med" len="med"/>
                    </a:lnT>
                    <a:lnB w="9525" cap="flat" cmpd="sng" algn="ctr">
                      <a:solidFill>
                        <a:srgbClr val="EBEFF2"/>
                      </a:solidFill>
                      <a:prstDash val="solid"/>
                      <a:round/>
                      <a:headEnd type="none" w="med" len="med"/>
                      <a:tailEnd type="none" w="med" len="med"/>
                    </a:lnB>
                    <a:solidFill>
                      <a:srgbClr val="F4F8FB"/>
                    </a:solidFill>
                  </a:tcPr>
                </a:tc>
                <a:tc>
                  <a:txBody>
                    <a:bodyPr/>
                    <a:lstStyle/>
                    <a:p>
                      <a:pPr algn="ctr" fontAlgn="t"/>
                      <a:r>
                        <a:rPr lang="en-US">
                          <a:effectLst/>
                        </a:rPr>
                        <a:t>11</a:t>
                      </a:r>
                    </a:p>
                  </a:txBody>
                  <a:tcPr marL="76200" marR="76200" marT="76200" marB="76200">
                    <a:lnL>
                      <a:noFill/>
                    </a:lnL>
                    <a:lnR>
                      <a:noFill/>
                    </a:lnR>
                    <a:lnT w="9525" cap="flat" cmpd="sng" algn="ctr">
                      <a:solidFill>
                        <a:srgbClr val="EBEFF2"/>
                      </a:solidFill>
                      <a:prstDash val="solid"/>
                      <a:round/>
                      <a:headEnd type="none" w="med" len="med"/>
                      <a:tailEnd type="none" w="med" len="med"/>
                    </a:lnT>
                    <a:lnB w="9525" cap="flat" cmpd="sng" algn="ctr">
                      <a:solidFill>
                        <a:srgbClr val="EBEFF2"/>
                      </a:solidFill>
                      <a:prstDash val="solid"/>
                      <a:round/>
                      <a:headEnd type="none" w="med" len="med"/>
                      <a:tailEnd type="none" w="med" len="med"/>
                    </a:lnB>
                    <a:solidFill>
                      <a:srgbClr val="F4F8FB"/>
                    </a:solidFill>
                  </a:tcPr>
                </a:tc>
                <a:tc>
                  <a:txBody>
                    <a:bodyPr/>
                    <a:lstStyle/>
                    <a:p>
                      <a:pPr algn="l" fontAlgn="t"/>
                      <a:endParaRPr lang="en-US" dirty="0">
                        <a:effectLst/>
                      </a:endParaRPr>
                    </a:p>
                  </a:txBody>
                  <a:tcPr marL="76200" marR="76200" marT="76200" marB="76200">
                    <a:lnL>
                      <a:noFill/>
                    </a:lnL>
                    <a:lnR>
                      <a:noFill/>
                    </a:lnR>
                    <a:lnT w="9525" cap="flat" cmpd="sng" algn="ctr">
                      <a:solidFill>
                        <a:srgbClr val="EBEFF2"/>
                      </a:solidFill>
                      <a:prstDash val="solid"/>
                      <a:round/>
                      <a:headEnd type="none" w="med" len="med"/>
                      <a:tailEnd type="none" w="med" len="med"/>
                    </a:lnT>
                    <a:lnB w="9525" cap="flat" cmpd="sng" algn="ctr">
                      <a:solidFill>
                        <a:srgbClr val="EBEFF2"/>
                      </a:solidFill>
                      <a:prstDash val="solid"/>
                      <a:round/>
                      <a:headEnd type="none" w="med" len="med"/>
                      <a:tailEnd type="none" w="med" len="med"/>
                    </a:lnB>
                    <a:solidFill>
                      <a:srgbClr val="F4F8FB"/>
                    </a:solidFill>
                  </a:tcPr>
                </a:tc>
                <a:extLst>
                  <a:ext uri="{0D108BD9-81ED-4DB2-BD59-A6C34878D82A}">
                    <a16:rowId xmlns:a16="http://schemas.microsoft.com/office/drawing/2014/main" val="2867923160"/>
                  </a:ext>
                </a:extLst>
              </a:tr>
              <a:tr h="352189">
                <a:tc>
                  <a:txBody>
                    <a:bodyPr/>
                    <a:lstStyle/>
                    <a:p>
                      <a:pPr algn="ctr" fontAlgn="t"/>
                      <a:r>
                        <a:rPr lang="en-US">
                          <a:effectLst/>
                        </a:rPr>
                        <a:t>now</a:t>
                      </a:r>
                    </a:p>
                  </a:txBody>
                  <a:tcPr marL="76200" marR="76200" marT="76200" marB="76200">
                    <a:lnL>
                      <a:noFill/>
                    </a:lnL>
                    <a:lnR>
                      <a:noFill/>
                    </a:lnR>
                    <a:lnT w="9525" cap="flat" cmpd="sng" algn="ctr">
                      <a:solidFill>
                        <a:srgbClr val="EBEFF2"/>
                      </a:solidFill>
                      <a:prstDash val="solid"/>
                      <a:round/>
                      <a:headEnd type="none" w="med" len="med"/>
                      <a:tailEnd type="none" w="med" len="med"/>
                    </a:lnT>
                    <a:lnB w="9525" cap="flat" cmpd="sng" algn="ctr">
                      <a:solidFill>
                        <a:srgbClr val="EBEFF2"/>
                      </a:solidFill>
                      <a:prstDash val="solid"/>
                      <a:round/>
                      <a:headEnd type="none" w="med" len="med"/>
                      <a:tailEnd type="none" w="med" len="med"/>
                    </a:lnB>
                    <a:solidFill>
                      <a:srgbClr val="FFFFFF"/>
                    </a:solidFill>
                  </a:tcPr>
                </a:tc>
                <a:tc>
                  <a:txBody>
                    <a:bodyPr/>
                    <a:lstStyle/>
                    <a:p>
                      <a:pPr algn="ctr" fontAlgn="t"/>
                      <a:endParaRPr lang="en-US" dirty="0">
                        <a:effectLst/>
                      </a:endParaRPr>
                    </a:p>
                  </a:txBody>
                  <a:tcPr marL="76200" marR="76200" marT="76200" marB="76200">
                    <a:lnL>
                      <a:noFill/>
                    </a:lnL>
                    <a:lnR>
                      <a:noFill/>
                    </a:lnR>
                    <a:lnT w="9525" cap="flat" cmpd="sng" algn="ctr">
                      <a:solidFill>
                        <a:srgbClr val="EBEFF2"/>
                      </a:solidFill>
                      <a:prstDash val="solid"/>
                      <a:round/>
                      <a:headEnd type="none" w="med" len="med"/>
                      <a:tailEnd type="none" w="med" len="med"/>
                    </a:lnT>
                    <a:lnB w="9525" cap="flat" cmpd="sng" algn="ctr">
                      <a:solidFill>
                        <a:srgbClr val="EBEFF2"/>
                      </a:solidFill>
                      <a:prstDash val="solid"/>
                      <a:round/>
                      <a:headEnd type="none" w="med" len="med"/>
                      <a:tailEnd type="none" w="med" len="med"/>
                    </a:lnB>
                    <a:solidFill>
                      <a:srgbClr val="FFFFFF"/>
                    </a:solidFill>
                  </a:tcPr>
                </a:tc>
                <a:tc>
                  <a:txBody>
                    <a:bodyPr/>
                    <a:lstStyle/>
                    <a:p>
                      <a:pPr algn="ctr" fontAlgn="t"/>
                      <a:endParaRPr lang="en-US">
                        <a:effectLst/>
                      </a:endParaRPr>
                    </a:p>
                  </a:txBody>
                  <a:tcPr marL="76200" marR="76200" marT="76200" marB="76200">
                    <a:lnL>
                      <a:noFill/>
                    </a:lnL>
                    <a:lnR>
                      <a:noFill/>
                    </a:lnR>
                    <a:lnT w="9525" cap="flat" cmpd="sng" algn="ctr">
                      <a:solidFill>
                        <a:srgbClr val="EBEFF2"/>
                      </a:solidFill>
                      <a:prstDash val="solid"/>
                      <a:round/>
                      <a:headEnd type="none" w="med" len="med"/>
                      <a:tailEnd type="none" w="med" len="med"/>
                    </a:lnT>
                    <a:lnB w="9525" cap="flat" cmpd="sng" algn="ctr">
                      <a:solidFill>
                        <a:srgbClr val="EBEFF2"/>
                      </a:solidFill>
                      <a:prstDash val="solid"/>
                      <a:round/>
                      <a:headEnd type="none" w="med" len="med"/>
                      <a:tailEnd type="none" w="med" len="med"/>
                    </a:lnB>
                    <a:solidFill>
                      <a:srgbClr val="FFFFFF"/>
                    </a:solidFill>
                  </a:tcPr>
                </a:tc>
                <a:tc>
                  <a:txBody>
                    <a:bodyPr/>
                    <a:lstStyle/>
                    <a:p>
                      <a:pPr algn="ctr" fontAlgn="t"/>
                      <a:endParaRPr lang="en-US">
                        <a:effectLst/>
                      </a:endParaRPr>
                    </a:p>
                  </a:txBody>
                  <a:tcPr marL="76200" marR="76200" marT="76200" marB="76200">
                    <a:lnL>
                      <a:noFill/>
                    </a:lnL>
                    <a:lnR>
                      <a:noFill/>
                    </a:lnR>
                    <a:lnT w="9525" cap="flat" cmpd="sng" algn="ctr">
                      <a:solidFill>
                        <a:srgbClr val="EBEFF2"/>
                      </a:solidFill>
                      <a:prstDash val="solid"/>
                      <a:round/>
                      <a:headEnd type="none" w="med" len="med"/>
                      <a:tailEnd type="none" w="med" len="med"/>
                    </a:lnT>
                    <a:lnB w="9525" cap="flat" cmpd="sng" algn="ctr">
                      <a:solidFill>
                        <a:srgbClr val="EBEFF2"/>
                      </a:solidFill>
                      <a:prstDash val="solid"/>
                      <a:round/>
                      <a:headEnd type="none" w="med" len="med"/>
                      <a:tailEnd type="none" w="med" len="med"/>
                    </a:lnB>
                    <a:solidFill>
                      <a:srgbClr val="FFFFFF"/>
                    </a:solidFill>
                  </a:tcPr>
                </a:tc>
                <a:tc>
                  <a:txBody>
                    <a:bodyPr/>
                    <a:lstStyle/>
                    <a:p>
                      <a:pPr algn="ctr" fontAlgn="t"/>
                      <a:r>
                        <a:rPr lang="en-US">
                          <a:effectLst/>
                        </a:rPr>
                        <a:t>9</a:t>
                      </a:r>
                    </a:p>
                  </a:txBody>
                  <a:tcPr marL="76200" marR="76200" marT="76200" marB="76200">
                    <a:lnL>
                      <a:noFill/>
                    </a:lnL>
                    <a:lnR>
                      <a:noFill/>
                    </a:lnR>
                    <a:lnT w="9525" cap="flat" cmpd="sng" algn="ctr">
                      <a:solidFill>
                        <a:srgbClr val="EBEFF2"/>
                      </a:solidFill>
                      <a:prstDash val="solid"/>
                      <a:round/>
                      <a:headEnd type="none" w="med" len="med"/>
                      <a:tailEnd type="none" w="med" len="med"/>
                    </a:lnT>
                    <a:lnB w="9525" cap="flat" cmpd="sng" algn="ctr">
                      <a:solidFill>
                        <a:srgbClr val="EBEFF2"/>
                      </a:solidFill>
                      <a:prstDash val="solid"/>
                      <a:round/>
                      <a:headEnd type="none" w="med" len="med"/>
                      <a:tailEnd type="none" w="med" len="med"/>
                    </a:lnB>
                    <a:solidFill>
                      <a:srgbClr val="FFFFFF"/>
                    </a:solidFill>
                  </a:tcPr>
                </a:tc>
                <a:tc>
                  <a:txBody>
                    <a:bodyPr/>
                    <a:lstStyle/>
                    <a:p>
                      <a:pPr algn="l" fontAlgn="t"/>
                      <a:endParaRPr lang="en-US">
                        <a:effectLst/>
                      </a:endParaRPr>
                    </a:p>
                  </a:txBody>
                  <a:tcPr marL="76200" marR="76200" marT="76200" marB="76200">
                    <a:lnL>
                      <a:noFill/>
                    </a:lnL>
                    <a:lnR>
                      <a:noFill/>
                    </a:lnR>
                    <a:lnT w="9525" cap="flat" cmpd="sng" algn="ctr">
                      <a:solidFill>
                        <a:srgbClr val="EBEFF2"/>
                      </a:solidFill>
                      <a:prstDash val="solid"/>
                      <a:round/>
                      <a:headEnd type="none" w="med" len="med"/>
                      <a:tailEnd type="none" w="med" len="med"/>
                    </a:lnT>
                    <a:lnB w="9525" cap="flat" cmpd="sng" algn="ctr">
                      <a:solidFill>
                        <a:srgbClr val="EBEFF2"/>
                      </a:solidFill>
                      <a:prstDash val="solid"/>
                      <a:round/>
                      <a:headEnd type="none" w="med" len="med"/>
                      <a:tailEnd type="none" w="med" len="med"/>
                    </a:lnB>
                    <a:solidFill>
                      <a:srgbClr val="FFFFFF"/>
                    </a:solidFill>
                  </a:tcPr>
                </a:tc>
                <a:extLst>
                  <a:ext uri="{0D108BD9-81ED-4DB2-BD59-A6C34878D82A}">
                    <a16:rowId xmlns:a16="http://schemas.microsoft.com/office/drawing/2014/main" val="1092674011"/>
                  </a:ext>
                </a:extLst>
              </a:tr>
              <a:tr h="352189">
                <a:tc>
                  <a:txBody>
                    <a:bodyPr/>
                    <a:lstStyle/>
                    <a:p>
                      <a:pPr algn="ctr" fontAlgn="t"/>
                      <a:r>
                        <a:rPr lang="en-US">
                          <a:effectLst/>
                        </a:rPr>
                        <a:t>shop</a:t>
                      </a:r>
                    </a:p>
                  </a:txBody>
                  <a:tcPr marL="76200" marR="76200" marT="76200" marB="76200">
                    <a:lnL>
                      <a:noFill/>
                    </a:lnL>
                    <a:lnR>
                      <a:noFill/>
                    </a:lnR>
                    <a:lnT w="9525" cap="flat" cmpd="sng" algn="ctr">
                      <a:solidFill>
                        <a:srgbClr val="EBEFF2"/>
                      </a:solidFill>
                      <a:prstDash val="solid"/>
                      <a:round/>
                      <a:headEnd type="none" w="med" len="med"/>
                      <a:tailEnd type="none" w="med" len="med"/>
                    </a:lnT>
                    <a:lnB>
                      <a:noFill/>
                    </a:lnB>
                    <a:solidFill>
                      <a:srgbClr val="F4F8FB"/>
                    </a:solidFill>
                  </a:tcPr>
                </a:tc>
                <a:tc>
                  <a:txBody>
                    <a:bodyPr/>
                    <a:lstStyle/>
                    <a:p>
                      <a:pPr algn="ctr" fontAlgn="t"/>
                      <a:endParaRPr lang="en-US">
                        <a:effectLst/>
                      </a:endParaRPr>
                    </a:p>
                  </a:txBody>
                  <a:tcPr marL="76200" marR="76200" marT="76200" marB="76200">
                    <a:lnL>
                      <a:noFill/>
                    </a:lnL>
                    <a:lnR>
                      <a:noFill/>
                    </a:lnR>
                    <a:lnT w="9525" cap="flat" cmpd="sng" algn="ctr">
                      <a:solidFill>
                        <a:srgbClr val="EBEFF2"/>
                      </a:solidFill>
                      <a:prstDash val="solid"/>
                      <a:round/>
                      <a:headEnd type="none" w="med" len="med"/>
                      <a:tailEnd type="none" w="med" len="med"/>
                    </a:lnT>
                    <a:lnB>
                      <a:noFill/>
                    </a:lnB>
                    <a:solidFill>
                      <a:srgbClr val="F4F8FB"/>
                    </a:solidFill>
                  </a:tcPr>
                </a:tc>
                <a:tc>
                  <a:txBody>
                    <a:bodyPr/>
                    <a:lstStyle/>
                    <a:p>
                      <a:pPr algn="ctr" fontAlgn="t"/>
                      <a:endParaRPr lang="en-US">
                        <a:effectLst/>
                      </a:endParaRPr>
                    </a:p>
                  </a:txBody>
                  <a:tcPr marL="76200" marR="76200" marT="76200" marB="76200">
                    <a:lnL>
                      <a:noFill/>
                    </a:lnL>
                    <a:lnR>
                      <a:noFill/>
                    </a:lnR>
                    <a:lnT w="9525" cap="flat" cmpd="sng" algn="ctr">
                      <a:solidFill>
                        <a:srgbClr val="EBEFF2"/>
                      </a:solidFill>
                      <a:prstDash val="solid"/>
                      <a:round/>
                      <a:headEnd type="none" w="med" len="med"/>
                      <a:tailEnd type="none" w="med" len="med"/>
                    </a:lnT>
                    <a:lnB>
                      <a:noFill/>
                    </a:lnB>
                    <a:solidFill>
                      <a:srgbClr val="F4F8FB"/>
                    </a:solidFill>
                  </a:tcPr>
                </a:tc>
                <a:tc>
                  <a:txBody>
                    <a:bodyPr/>
                    <a:lstStyle/>
                    <a:p>
                      <a:pPr algn="ctr" fontAlgn="t"/>
                      <a:endParaRPr lang="en-US" dirty="0">
                        <a:effectLst/>
                      </a:endParaRPr>
                    </a:p>
                  </a:txBody>
                  <a:tcPr marL="76200" marR="76200" marT="76200" marB="76200">
                    <a:lnL>
                      <a:noFill/>
                    </a:lnL>
                    <a:lnR>
                      <a:noFill/>
                    </a:lnR>
                    <a:lnT w="9525" cap="flat" cmpd="sng" algn="ctr">
                      <a:solidFill>
                        <a:srgbClr val="EBEFF2"/>
                      </a:solidFill>
                      <a:prstDash val="solid"/>
                      <a:round/>
                      <a:headEnd type="none" w="med" len="med"/>
                      <a:tailEnd type="none" w="med" len="med"/>
                    </a:lnT>
                    <a:lnB>
                      <a:noFill/>
                    </a:lnB>
                    <a:solidFill>
                      <a:srgbClr val="F4F8FB"/>
                    </a:solidFill>
                  </a:tcPr>
                </a:tc>
                <a:tc>
                  <a:txBody>
                    <a:bodyPr/>
                    <a:lstStyle/>
                    <a:p>
                      <a:pPr algn="ctr" fontAlgn="t"/>
                      <a:r>
                        <a:rPr lang="en-US">
                          <a:effectLst/>
                        </a:rPr>
                        <a:t>8</a:t>
                      </a:r>
                    </a:p>
                  </a:txBody>
                  <a:tcPr marL="76200" marR="76200" marT="76200" marB="76200">
                    <a:lnL>
                      <a:noFill/>
                    </a:lnL>
                    <a:lnR>
                      <a:noFill/>
                    </a:lnR>
                    <a:lnT w="9525" cap="flat" cmpd="sng" algn="ctr">
                      <a:solidFill>
                        <a:srgbClr val="EBEFF2"/>
                      </a:solidFill>
                      <a:prstDash val="solid"/>
                      <a:round/>
                      <a:headEnd type="none" w="med" len="med"/>
                      <a:tailEnd type="none" w="med" len="med"/>
                    </a:lnT>
                    <a:lnB>
                      <a:noFill/>
                    </a:lnB>
                    <a:solidFill>
                      <a:srgbClr val="F4F8FB"/>
                    </a:solidFill>
                  </a:tcPr>
                </a:tc>
                <a:tc>
                  <a:txBody>
                    <a:bodyPr/>
                    <a:lstStyle/>
                    <a:p>
                      <a:pPr algn="l" fontAlgn="t"/>
                      <a:endParaRPr lang="en-US" dirty="0">
                        <a:effectLst/>
                      </a:endParaRPr>
                    </a:p>
                  </a:txBody>
                  <a:tcPr marL="76200" marR="76200" marT="76200" marB="76200">
                    <a:lnL>
                      <a:noFill/>
                    </a:lnL>
                    <a:lnR>
                      <a:noFill/>
                    </a:lnR>
                    <a:lnT w="9525" cap="flat" cmpd="sng" algn="ctr">
                      <a:solidFill>
                        <a:srgbClr val="EBEFF2"/>
                      </a:solidFill>
                      <a:prstDash val="solid"/>
                      <a:round/>
                      <a:headEnd type="none" w="med" len="med"/>
                      <a:tailEnd type="none" w="med" len="med"/>
                    </a:lnT>
                    <a:lnB>
                      <a:noFill/>
                    </a:lnB>
                    <a:solidFill>
                      <a:srgbClr val="F4F8FB"/>
                    </a:solidFill>
                  </a:tcPr>
                </a:tc>
                <a:extLst>
                  <a:ext uri="{0D108BD9-81ED-4DB2-BD59-A6C34878D82A}">
                    <a16:rowId xmlns:a16="http://schemas.microsoft.com/office/drawing/2014/main" val="126220879"/>
                  </a:ext>
                </a:extLst>
              </a:tr>
            </a:tbl>
          </a:graphicData>
        </a:graphic>
      </p:graphicFrame>
      <p:sp>
        <p:nvSpPr>
          <p:cNvPr id="8" name="Rectangle 1">
            <a:extLst>
              <a:ext uri="{FF2B5EF4-FFF2-40B4-BE49-F238E27FC236}">
                <a16:creationId xmlns:a16="http://schemas.microsoft.com/office/drawing/2014/main" id="{CC2D110B-9AE3-454F-96AD-34670B099308}"/>
              </a:ext>
            </a:extLst>
          </p:cNvPr>
          <p:cNvSpPr>
            <a:spLocks noChangeArrowheads="1"/>
          </p:cNvSpPr>
          <p:nvPr/>
        </p:nvSpPr>
        <p:spPr bwMode="auto">
          <a:xfrm>
            <a:off x="1011238" y="2873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9" name="Group 18">
            <a:extLst>
              <a:ext uri="{FF2B5EF4-FFF2-40B4-BE49-F238E27FC236}">
                <a16:creationId xmlns:a16="http://schemas.microsoft.com/office/drawing/2014/main" id="{CC32425F-C750-4A8B-B0DF-8CA6C1C2322F}"/>
              </a:ext>
            </a:extLst>
          </p:cNvPr>
          <p:cNvGrpSpPr/>
          <p:nvPr/>
        </p:nvGrpSpPr>
        <p:grpSpPr>
          <a:xfrm>
            <a:off x="3252904" y="4925105"/>
            <a:ext cx="3839797" cy="1226075"/>
            <a:chOff x="3252904" y="5179935"/>
            <a:chExt cx="3839797" cy="1226075"/>
          </a:xfrm>
        </p:grpSpPr>
        <p:pic>
          <p:nvPicPr>
            <p:cNvPr id="9" name="Picture 8" descr="Icon&#10;&#10;Description automatically generated">
              <a:extLst>
                <a:ext uri="{FF2B5EF4-FFF2-40B4-BE49-F238E27FC236}">
                  <a16:creationId xmlns:a16="http://schemas.microsoft.com/office/drawing/2014/main" id="{ABC36435-1C4C-42E5-85C2-2E128B83CB43}"/>
                </a:ext>
              </a:extLst>
            </p:cNvPr>
            <p:cNvPicPr>
              <a:picLocks noChangeAspect="1"/>
            </p:cNvPicPr>
            <p:nvPr/>
          </p:nvPicPr>
          <p:blipFill rotWithShape="1">
            <a:blip r:embed="rId2">
              <a:extLst>
                <a:ext uri="{28A0092B-C50C-407E-A947-70E740481C1C}">
                  <a14:useLocalDpi xmlns:a14="http://schemas.microsoft.com/office/drawing/2010/main" val="0"/>
                </a:ext>
              </a:extLst>
            </a:blip>
            <a:srcRect r="47623"/>
            <a:stretch/>
          </p:blipFill>
          <p:spPr>
            <a:xfrm>
              <a:off x="3318954" y="5252262"/>
              <a:ext cx="237547" cy="235270"/>
            </a:xfrm>
            <a:prstGeom prst="rect">
              <a:avLst/>
            </a:prstGeom>
          </p:spPr>
        </p:pic>
        <p:pic>
          <p:nvPicPr>
            <p:cNvPr id="10" name="Picture 9" descr="Icon&#10;&#10;Description automatically generated">
              <a:extLst>
                <a:ext uri="{FF2B5EF4-FFF2-40B4-BE49-F238E27FC236}">
                  <a16:creationId xmlns:a16="http://schemas.microsoft.com/office/drawing/2014/main" id="{BAF313FD-56C9-4834-8A43-4B9B7B6E57A9}"/>
                </a:ext>
              </a:extLst>
            </p:cNvPr>
            <p:cNvPicPr>
              <a:picLocks noChangeAspect="1"/>
            </p:cNvPicPr>
            <p:nvPr/>
          </p:nvPicPr>
          <p:blipFill rotWithShape="1">
            <a:blip r:embed="rId2">
              <a:extLst>
                <a:ext uri="{28A0092B-C50C-407E-A947-70E740481C1C}">
                  <a14:useLocalDpi xmlns:a14="http://schemas.microsoft.com/office/drawing/2010/main" val="0"/>
                </a:ext>
              </a:extLst>
            </a:blip>
            <a:srcRect l="52377"/>
            <a:stretch/>
          </p:blipFill>
          <p:spPr>
            <a:xfrm rot="2470124">
              <a:off x="4828586" y="5192212"/>
              <a:ext cx="336708" cy="366771"/>
            </a:xfrm>
            <a:prstGeom prst="rect">
              <a:avLst/>
            </a:prstGeom>
          </p:spPr>
        </p:pic>
        <p:pic>
          <p:nvPicPr>
            <p:cNvPr id="11" name="Picture 10" descr="Icon&#10;&#10;Description automatically generated">
              <a:extLst>
                <a:ext uri="{FF2B5EF4-FFF2-40B4-BE49-F238E27FC236}">
                  <a16:creationId xmlns:a16="http://schemas.microsoft.com/office/drawing/2014/main" id="{7F21B825-9136-4ECE-A669-D611800F77CF}"/>
                </a:ext>
              </a:extLst>
            </p:cNvPr>
            <p:cNvPicPr>
              <a:picLocks noChangeAspect="1"/>
            </p:cNvPicPr>
            <p:nvPr/>
          </p:nvPicPr>
          <p:blipFill rotWithShape="1">
            <a:blip r:embed="rId2">
              <a:extLst>
                <a:ext uri="{28A0092B-C50C-407E-A947-70E740481C1C}">
                  <a14:useLocalDpi xmlns:a14="http://schemas.microsoft.com/office/drawing/2010/main" val="0"/>
                </a:ext>
              </a:extLst>
            </a:blip>
            <a:srcRect l="52377"/>
            <a:stretch/>
          </p:blipFill>
          <p:spPr>
            <a:xfrm rot="2470124">
              <a:off x="6750510" y="5179935"/>
              <a:ext cx="336708" cy="366771"/>
            </a:xfrm>
            <a:prstGeom prst="rect">
              <a:avLst/>
            </a:prstGeom>
          </p:spPr>
        </p:pic>
        <p:pic>
          <p:nvPicPr>
            <p:cNvPr id="12" name="Picture 11" descr="Icon&#10;&#10;Description automatically generated">
              <a:extLst>
                <a:ext uri="{FF2B5EF4-FFF2-40B4-BE49-F238E27FC236}">
                  <a16:creationId xmlns:a16="http://schemas.microsoft.com/office/drawing/2014/main" id="{7D35D716-5F98-46F1-8C33-E7BDFBA5959E}"/>
                </a:ext>
              </a:extLst>
            </p:cNvPr>
            <p:cNvPicPr>
              <a:picLocks noChangeAspect="1"/>
            </p:cNvPicPr>
            <p:nvPr/>
          </p:nvPicPr>
          <p:blipFill rotWithShape="1">
            <a:blip r:embed="rId2">
              <a:extLst>
                <a:ext uri="{28A0092B-C50C-407E-A947-70E740481C1C}">
                  <a14:useLocalDpi xmlns:a14="http://schemas.microsoft.com/office/drawing/2010/main" val="0"/>
                </a:ext>
              </a:extLst>
            </a:blip>
            <a:srcRect r="47623"/>
            <a:stretch/>
          </p:blipFill>
          <p:spPr>
            <a:xfrm>
              <a:off x="3318953" y="5712350"/>
              <a:ext cx="237547" cy="235270"/>
            </a:xfrm>
            <a:prstGeom prst="rect">
              <a:avLst/>
            </a:prstGeom>
          </p:spPr>
        </p:pic>
        <p:pic>
          <p:nvPicPr>
            <p:cNvPr id="13" name="Picture 12" descr="Icon&#10;&#10;Description automatically generated">
              <a:extLst>
                <a:ext uri="{FF2B5EF4-FFF2-40B4-BE49-F238E27FC236}">
                  <a16:creationId xmlns:a16="http://schemas.microsoft.com/office/drawing/2014/main" id="{382998B3-004C-49A7-A1E2-64D8A9703F95}"/>
                </a:ext>
              </a:extLst>
            </p:cNvPr>
            <p:cNvPicPr>
              <a:picLocks noChangeAspect="1"/>
            </p:cNvPicPr>
            <p:nvPr/>
          </p:nvPicPr>
          <p:blipFill rotWithShape="1">
            <a:blip r:embed="rId2">
              <a:extLst>
                <a:ext uri="{28A0092B-C50C-407E-A947-70E740481C1C}">
                  <a14:useLocalDpi xmlns:a14="http://schemas.microsoft.com/office/drawing/2010/main" val="0"/>
                </a:ext>
              </a:extLst>
            </a:blip>
            <a:srcRect r="47623"/>
            <a:stretch/>
          </p:blipFill>
          <p:spPr>
            <a:xfrm>
              <a:off x="4878166" y="5766732"/>
              <a:ext cx="237547" cy="235270"/>
            </a:xfrm>
            <a:prstGeom prst="rect">
              <a:avLst/>
            </a:prstGeom>
          </p:spPr>
        </p:pic>
        <p:pic>
          <p:nvPicPr>
            <p:cNvPr id="14" name="Picture 13" descr="Icon&#10;&#10;Description automatically generated">
              <a:extLst>
                <a:ext uri="{FF2B5EF4-FFF2-40B4-BE49-F238E27FC236}">
                  <a16:creationId xmlns:a16="http://schemas.microsoft.com/office/drawing/2014/main" id="{C67CC21A-8A36-417D-91E6-6881C9715295}"/>
                </a:ext>
              </a:extLst>
            </p:cNvPr>
            <p:cNvPicPr>
              <a:picLocks noChangeAspect="1"/>
            </p:cNvPicPr>
            <p:nvPr/>
          </p:nvPicPr>
          <p:blipFill rotWithShape="1">
            <a:blip r:embed="rId2">
              <a:extLst>
                <a:ext uri="{28A0092B-C50C-407E-A947-70E740481C1C}">
                  <a14:useLocalDpi xmlns:a14="http://schemas.microsoft.com/office/drawing/2010/main" val="0"/>
                </a:ext>
              </a:extLst>
            </a:blip>
            <a:srcRect r="47623"/>
            <a:stretch/>
          </p:blipFill>
          <p:spPr>
            <a:xfrm>
              <a:off x="6717008" y="6170740"/>
              <a:ext cx="237547" cy="235270"/>
            </a:xfrm>
            <a:prstGeom prst="rect">
              <a:avLst/>
            </a:prstGeom>
          </p:spPr>
        </p:pic>
        <p:pic>
          <p:nvPicPr>
            <p:cNvPr id="15" name="Picture 14" descr="Icon&#10;&#10;Description automatically generated">
              <a:extLst>
                <a:ext uri="{FF2B5EF4-FFF2-40B4-BE49-F238E27FC236}">
                  <a16:creationId xmlns:a16="http://schemas.microsoft.com/office/drawing/2014/main" id="{99BFFA1E-339D-4B92-AD09-0A96BBB99583}"/>
                </a:ext>
              </a:extLst>
            </p:cNvPr>
            <p:cNvPicPr>
              <a:picLocks noChangeAspect="1"/>
            </p:cNvPicPr>
            <p:nvPr/>
          </p:nvPicPr>
          <p:blipFill rotWithShape="1">
            <a:blip r:embed="rId2">
              <a:extLst>
                <a:ext uri="{28A0092B-C50C-407E-A947-70E740481C1C}">
                  <a14:useLocalDpi xmlns:a14="http://schemas.microsoft.com/office/drawing/2010/main" val="0"/>
                </a:ext>
              </a:extLst>
            </a:blip>
            <a:srcRect r="47623"/>
            <a:stretch/>
          </p:blipFill>
          <p:spPr>
            <a:xfrm>
              <a:off x="4863442" y="6170740"/>
              <a:ext cx="237547" cy="235270"/>
            </a:xfrm>
            <a:prstGeom prst="rect">
              <a:avLst/>
            </a:prstGeom>
          </p:spPr>
        </p:pic>
        <p:pic>
          <p:nvPicPr>
            <p:cNvPr id="16" name="Picture 15" descr="Icon&#10;&#10;Description automatically generated">
              <a:extLst>
                <a:ext uri="{FF2B5EF4-FFF2-40B4-BE49-F238E27FC236}">
                  <a16:creationId xmlns:a16="http://schemas.microsoft.com/office/drawing/2014/main" id="{EAACC53F-7982-407C-8E8A-92034AF3E2BB}"/>
                </a:ext>
              </a:extLst>
            </p:cNvPr>
            <p:cNvPicPr>
              <a:picLocks noChangeAspect="1"/>
            </p:cNvPicPr>
            <p:nvPr/>
          </p:nvPicPr>
          <p:blipFill rotWithShape="1">
            <a:blip r:embed="rId2">
              <a:extLst>
                <a:ext uri="{28A0092B-C50C-407E-A947-70E740481C1C}">
                  <a14:useLocalDpi xmlns:a14="http://schemas.microsoft.com/office/drawing/2010/main" val="0"/>
                </a:ext>
              </a:extLst>
            </a:blip>
            <a:srcRect r="47623"/>
            <a:stretch/>
          </p:blipFill>
          <p:spPr>
            <a:xfrm>
              <a:off x="3252904" y="6170740"/>
              <a:ext cx="237547" cy="235270"/>
            </a:xfrm>
            <a:prstGeom prst="rect">
              <a:avLst/>
            </a:prstGeom>
          </p:spPr>
        </p:pic>
        <p:pic>
          <p:nvPicPr>
            <p:cNvPr id="17" name="Picture 16" descr="Icon&#10;&#10;Description automatically generated">
              <a:extLst>
                <a:ext uri="{FF2B5EF4-FFF2-40B4-BE49-F238E27FC236}">
                  <a16:creationId xmlns:a16="http://schemas.microsoft.com/office/drawing/2014/main" id="{9C9047AB-10B6-4A8F-A7CD-B542FE45C489}"/>
                </a:ext>
              </a:extLst>
            </p:cNvPr>
            <p:cNvPicPr>
              <a:picLocks noChangeAspect="1"/>
            </p:cNvPicPr>
            <p:nvPr/>
          </p:nvPicPr>
          <p:blipFill rotWithShape="1">
            <a:blip r:embed="rId2">
              <a:extLst>
                <a:ext uri="{28A0092B-C50C-407E-A947-70E740481C1C}">
                  <a14:useLocalDpi xmlns:a14="http://schemas.microsoft.com/office/drawing/2010/main" val="0"/>
                </a:ext>
              </a:extLst>
            </a:blip>
            <a:srcRect l="52377"/>
            <a:stretch/>
          </p:blipFill>
          <p:spPr>
            <a:xfrm rot="2470124">
              <a:off x="6755993" y="5619266"/>
              <a:ext cx="336708" cy="366771"/>
            </a:xfrm>
            <a:prstGeom prst="rect">
              <a:avLst/>
            </a:prstGeom>
          </p:spPr>
        </p:pic>
      </p:grpSp>
      <p:pic>
        <p:nvPicPr>
          <p:cNvPr id="24" name="Picture 23">
            <a:extLst>
              <a:ext uri="{FF2B5EF4-FFF2-40B4-BE49-F238E27FC236}">
                <a16:creationId xmlns:a16="http://schemas.microsoft.com/office/drawing/2014/main" id="{F1A5523F-5B3B-499F-8963-F3F5A679D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3764" y="6401520"/>
            <a:ext cx="1133475" cy="257175"/>
          </a:xfrm>
          <a:prstGeom prst="rect">
            <a:avLst/>
          </a:prstGeom>
        </p:spPr>
      </p:pic>
    </p:spTree>
    <p:extLst>
      <p:ext uri="{BB962C8B-B14F-4D97-AF65-F5344CB8AC3E}">
        <p14:creationId xmlns:p14="http://schemas.microsoft.com/office/powerpoint/2010/main" val="13656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C5BAF3-58BF-450F-8945-29800427D4FF}"/>
              </a:ext>
            </a:extLst>
          </p:cNvPr>
          <p:cNvSpPr txBox="1"/>
          <p:nvPr/>
        </p:nvSpPr>
        <p:spPr>
          <a:xfrm>
            <a:off x="447597" y="1289154"/>
            <a:ext cx="11379642" cy="3108543"/>
          </a:xfrm>
          <a:prstGeom prst="rect">
            <a:avLst/>
          </a:prstGeom>
          <a:noFill/>
        </p:spPr>
        <p:txBody>
          <a:bodyPr wrap="square" rtlCol="0">
            <a:spAutoFit/>
          </a:bodyPr>
          <a:lstStyle/>
          <a:p>
            <a:pPr algn="l"/>
            <a:r>
              <a:rPr lang="en-US" sz="1400" b="1" i="0" dirty="0">
                <a:solidFill>
                  <a:srgbClr val="505458"/>
                </a:solidFill>
                <a:effectLst/>
                <a:latin typeface="Source Sans Pro" panose="020B0503030403020204" pitchFamily="34" charset="0"/>
              </a:rPr>
              <a:t>Amount of Content</a:t>
            </a:r>
          </a:p>
          <a:p>
            <a:pPr algn="l"/>
            <a:r>
              <a:rPr lang="en-US" sz="1400" b="0" i="0" dirty="0">
                <a:solidFill>
                  <a:srgbClr val="797979"/>
                </a:solidFill>
                <a:effectLst/>
                <a:latin typeface="Noto Sans" panose="020B0502040504020204" pitchFamily="34"/>
              </a:rPr>
              <a:t>Your page has a low volume of text content which search engines can interpret as 'thin content'.</a:t>
            </a:r>
            <a:br>
              <a:rPr lang="en-US" sz="1400" b="0" i="0" dirty="0">
                <a:solidFill>
                  <a:srgbClr val="797979"/>
                </a:solidFill>
                <a:effectLst/>
                <a:latin typeface="Noto Sans" panose="020B0502040504020204" pitchFamily="34"/>
              </a:rPr>
            </a:br>
            <a:br>
              <a:rPr lang="en-US" sz="1400" b="0" i="0" dirty="0">
                <a:solidFill>
                  <a:srgbClr val="797979"/>
                </a:solidFill>
                <a:effectLst/>
                <a:latin typeface="Noto Sans" panose="020B0502040504020204" pitchFamily="34"/>
              </a:rPr>
            </a:br>
            <a:r>
              <a:rPr lang="en-US" sz="1400" b="0" i="0" dirty="0">
                <a:solidFill>
                  <a:srgbClr val="797979"/>
                </a:solidFill>
                <a:effectLst/>
                <a:latin typeface="Noto Sans" panose="020B0502040504020204" pitchFamily="34"/>
              </a:rPr>
              <a:t>Word Count: 464</a:t>
            </a:r>
          </a:p>
          <a:p>
            <a:pPr algn="l"/>
            <a:r>
              <a:rPr lang="en-US" sz="1400" b="0" i="0" dirty="0">
                <a:solidFill>
                  <a:srgbClr val="797979"/>
                </a:solidFill>
                <a:effectLst/>
                <a:latin typeface="Noto Sans" panose="020B0502040504020204" pitchFamily="34"/>
              </a:rPr>
              <a:t>It has been well researched that higher text content volumes are related to better ranking ability in general.</a:t>
            </a:r>
          </a:p>
          <a:p>
            <a:pPr algn="l"/>
            <a:endParaRPr lang="en-US" sz="1400" dirty="0">
              <a:solidFill>
                <a:srgbClr val="797979"/>
              </a:solidFill>
              <a:latin typeface="Noto Sans" panose="020B0502040504020204" pitchFamily="34"/>
            </a:endParaRPr>
          </a:p>
          <a:p>
            <a:r>
              <a:rPr lang="en-US" sz="1400" b="1" dirty="0">
                <a:solidFill>
                  <a:srgbClr val="505458"/>
                </a:solidFill>
                <a:effectLst/>
                <a:latin typeface="Source Sans Pro" panose="020B0503030403020204" pitchFamily="34" charset="0"/>
              </a:rPr>
              <a:t>Image Alt Attributes</a:t>
            </a:r>
          </a:p>
          <a:p>
            <a:r>
              <a:rPr lang="en-US" sz="1400" dirty="0">
                <a:effectLst/>
              </a:rPr>
              <a:t>You have images on your page that are missing Alt attributes.</a:t>
            </a:r>
            <a:br>
              <a:rPr lang="en-US" sz="1400" dirty="0">
                <a:effectLst/>
              </a:rPr>
            </a:br>
            <a:br>
              <a:rPr lang="en-US" sz="1400" dirty="0">
                <a:effectLst/>
              </a:rPr>
            </a:br>
            <a:r>
              <a:rPr lang="en-US" sz="1400" dirty="0">
                <a:effectLst/>
              </a:rPr>
              <a:t>We found 77 images on your page and 31 of them are missing the attribute. Alt attributes are an often overlooked and simple way to signal to Search Engines what an image is about, and help it rank in image search results.</a:t>
            </a:r>
          </a:p>
          <a:p>
            <a:r>
              <a:rPr lang="en-US" sz="1400" b="0" u="none" strike="noStrike" dirty="0">
                <a:solidFill>
                  <a:srgbClr val="4C5667"/>
                </a:solidFill>
                <a:effectLst/>
              </a:rPr>
              <a:t>Show details</a:t>
            </a:r>
            <a:endParaRPr lang="en-US" sz="1400" dirty="0">
              <a:effectLst/>
            </a:endParaRPr>
          </a:p>
          <a:p>
            <a:br>
              <a:rPr lang="en-US" sz="1400" b="0" i="0" dirty="0">
                <a:solidFill>
                  <a:srgbClr val="797979"/>
                </a:solidFill>
                <a:effectLst/>
                <a:latin typeface="Noto Sans" panose="020B0502040504020204" pitchFamily="34"/>
              </a:rPr>
            </a:br>
            <a:endParaRPr lang="en-US" sz="1400" b="0" i="0" dirty="0">
              <a:solidFill>
                <a:srgbClr val="797979"/>
              </a:solidFill>
              <a:effectLst/>
              <a:latin typeface="Noto Sans" panose="020B0502040504020204" pitchFamily="34"/>
            </a:endParaRPr>
          </a:p>
        </p:txBody>
      </p:sp>
      <p:sp>
        <p:nvSpPr>
          <p:cNvPr id="8" name="Rectangle 1">
            <a:extLst>
              <a:ext uri="{FF2B5EF4-FFF2-40B4-BE49-F238E27FC236}">
                <a16:creationId xmlns:a16="http://schemas.microsoft.com/office/drawing/2014/main" id="{CC2D110B-9AE3-454F-96AD-34670B099308}"/>
              </a:ext>
            </a:extLst>
          </p:cNvPr>
          <p:cNvSpPr>
            <a:spLocks noChangeArrowheads="1"/>
          </p:cNvSpPr>
          <p:nvPr/>
        </p:nvSpPr>
        <p:spPr bwMode="auto">
          <a:xfrm>
            <a:off x="1011238" y="2873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1C350EFF-20BE-4E84-8E6F-101FB3E20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3764" y="6401520"/>
            <a:ext cx="1133475" cy="257175"/>
          </a:xfrm>
          <a:prstGeom prst="rect">
            <a:avLst/>
          </a:prstGeom>
        </p:spPr>
      </p:pic>
    </p:spTree>
    <p:extLst>
      <p:ext uri="{BB962C8B-B14F-4D97-AF65-F5344CB8AC3E}">
        <p14:creationId xmlns:p14="http://schemas.microsoft.com/office/powerpoint/2010/main" val="1980751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C5BAF3-58BF-450F-8945-29800427D4FF}"/>
              </a:ext>
            </a:extLst>
          </p:cNvPr>
          <p:cNvSpPr txBox="1"/>
          <p:nvPr/>
        </p:nvSpPr>
        <p:spPr>
          <a:xfrm>
            <a:off x="447597" y="1289154"/>
            <a:ext cx="11379642" cy="1169551"/>
          </a:xfrm>
          <a:prstGeom prst="rect">
            <a:avLst/>
          </a:prstGeom>
          <a:noFill/>
        </p:spPr>
        <p:txBody>
          <a:bodyPr wrap="square" rtlCol="0">
            <a:spAutoFit/>
          </a:bodyPr>
          <a:lstStyle/>
          <a:p>
            <a:pPr algn="l"/>
            <a:endParaRPr lang="en-US" sz="1400" b="0" i="0" dirty="0">
              <a:solidFill>
                <a:srgbClr val="505458"/>
              </a:solidFill>
              <a:effectLst/>
              <a:latin typeface="Source Sans Pro" panose="020B0503030403020204" pitchFamily="34" charset="0"/>
            </a:endParaRPr>
          </a:p>
          <a:p>
            <a:pPr algn="l"/>
            <a:r>
              <a:rPr lang="en-US" sz="1400" b="1" i="0" dirty="0">
                <a:solidFill>
                  <a:srgbClr val="505458"/>
                </a:solidFill>
                <a:effectLst/>
                <a:latin typeface="Source Sans Pro" panose="020B0503030403020204" pitchFamily="34" charset="0"/>
              </a:rPr>
              <a:t>Top Keyword Rankings</a:t>
            </a:r>
          </a:p>
          <a:p>
            <a:pPr algn="l"/>
            <a:r>
              <a:rPr lang="en-US" sz="1400" b="0" i="0" dirty="0">
                <a:solidFill>
                  <a:srgbClr val="797979"/>
                </a:solidFill>
                <a:effectLst/>
                <a:latin typeface="Noto Sans" panose="020B0502040504020204" pitchFamily="34"/>
              </a:rPr>
              <a:t>This shows your top 10 Keyword Rankings in the specific location. The list is ordered by the keywords that drive the most traffic to your page.</a:t>
            </a:r>
          </a:p>
          <a:p>
            <a:pPr algn="l"/>
            <a:endParaRPr lang="en-US" sz="1400" b="0" i="0" dirty="0">
              <a:solidFill>
                <a:srgbClr val="505458"/>
              </a:solidFill>
              <a:effectLst/>
              <a:latin typeface="Source Sans Pro" panose="020B0503030403020204" pitchFamily="34" charset="0"/>
            </a:endParaRPr>
          </a:p>
        </p:txBody>
      </p:sp>
      <p:sp>
        <p:nvSpPr>
          <p:cNvPr id="8" name="Rectangle 1">
            <a:extLst>
              <a:ext uri="{FF2B5EF4-FFF2-40B4-BE49-F238E27FC236}">
                <a16:creationId xmlns:a16="http://schemas.microsoft.com/office/drawing/2014/main" id="{CC2D110B-9AE3-454F-96AD-34670B099308}"/>
              </a:ext>
            </a:extLst>
          </p:cNvPr>
          <p:cNvSpPr>
            <a:spLocks noChangeArrowheads="1"/>
          </p:cNvSpPr>
          <p:nvPr/>
        </p:nvSpPr>
        <p:spPr bwMode="auto">
          <a:xfrm>
            <a:off x="1011238" y="2873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D526512-CAE8-46BA-BE1D-9EE7594BC125}"/>
              </a:ext>
            </a:extLst>
          </p:cNvPr>
          <p:cNvGraphicFramePr>
            <a:graphicFrameLocks noGrp="1"/>
          </p:cNvGraphicFramePr>
          <p:nvPr>
            <p:extLst>
              <p:ext uri="{D42A27DB-BD31-4B8C-83A1-F6EECF244321}">
                <p14:modId xmlns:p14="http://schemas.microsoft.com/office/powerpoint/2010/main" val="30294178"/>
              </p:ext>
            </p:extLst>
          </p:nvPr>
        </p:nvGraphicFramePr>
        <p:xfrm>
          <a:off x="447597" y="2909141"/>
          <a:ext cx="10170604" cy="1828800"/>
        </p:xfrm>
        <a:graphic>
          <a:graphicData uri="http://schemas.openxmlformats.org/drawingml/2006/table">
            <a:tbl>
              <a:tblPr/>
              <a:tblGrid>
                <a:gridCol w="2542651">
                  <a:extLst>
                    <a:ext uri="{9D8B030D-6E8A-4147-A177-3AD203B41FA5}">
                      <a16:colId xmlns:a16="http://schemas.microsoft.com/office/drawing/2014/main" val="2459120580"/>
                    </a:ext>
                  </a:extLst>
                </a:gridCol>
                <a:gridCol w="1017060">
                  <a:extLst>
                    <a:ext uri="{9D8B030D-6E8A-4147-A177-3AD203B41FA5}">
                      <a16:colId xmlns:a16="http://schemas.microsoft.com/office/drawing/2014/main" val="2859631608"/>
                    </a:ext>
                  </a:extLst>
                </a:gridCol>
                <a:gridCol w="1017060">
                  <a:extLst>
                    <a:ext uri="{9D8B030D-6E8A-4147-A177-3AD203B41FA5}">
                      <a16:colId xmlns:a16="http://schemas.microsoft.com/office/drawing/2014/main" val="42297186"/>
                    </a:ext>
                  </a:extLst>
                </a:gridCol>
                <a:gridCol w="2034121">
                  <a:extLst>
                    <a:ext uri="{9D8B030D-6E8A-4147-A177-3AD203B41FA5}">
                      <a16:colId xmlns:a16="http://schemas.microsoft.com/office/drawing/2014/main" val="2734226215"/>
                    </a:ext>
                  </a:extLst>
                </a:gridCol>
                <a:gridCol w="2034121">
                  <a:extLst>
                    <a:ext uri="{9D8B030D-6E8A-4147-A177-3AD203B41FA5}">
                      <a16:colId xmlns:a16="http://schemas.microsoft.com/office/drawing/2014/main" val="2200907475"/>
                    </a:ext>
                  </a:extLst>
                </a:gridCol>
                <a:gridCol w="1525591">
                  <a:extLst>
                    <a:ext uri="{9D8B030D-6E8A-4147-A177-3AD203B41FA5}">
                      <a16:colId xmlns:a16="http://schemas.microsoft.com/office/drawing/2014/main" val="376264577"/>
                    </a:ext>
                  </a:extLst>
                </a:gridCol>
              </a:tblGrid>
              <a:tr h="0">
                <a:tc>
                  <a:txBody>
                    <a:bodyPr/>
                    <a:lstStyle/>
                    <a:p>
                      <a:pPr algn="l" fontAlgn="t"/>
                      <a:r>
                        <a:rPr lang="en-US" b="1">
                          <a:solidFill>
                            <a:srgbClr val="666666"/>
                          </a:solidFill>
                          <a:effectLst/>
                        </a:rPr>
                        <a:t>Keyword</a:t>
                      </a:r>
                    </a:p>
                  </a:txBody>
                  <a:tcPr marL="76200" marR="76200" marT="76200" marB="76200">
                    <a:lnL>
                      <a:noFill/>
                    </a:lnL>
                    <a:lnR>
                      <a:noFill/>
                    </a:lnR>
                    <a:lnT>
                      <a:noFill/>
                    </a:lnT>
                    <a:lnB w="9525" cap="flat" cmpd="sng" algn="ctr">
                      <a:solidFill>
                        <a:srgbClr val="EBEFF2"/>
                      </a:solidFill>
                      <a:prstDash val="solid"/>
                      <a:round/>
                      <a:headEnd type="none" w="med" len="med"/>
                      <a:tailEnd type="none" w="med" len="med"/>
                    </a:lnB>
                    <a:solidFill>
                      <a:srgbClr val="FFFFFF"/>
                    </a:solidFill>
                  </a:tcPr>
                </a:tc>
                <a:tc>
                  <a:txBody>
                    <a:bodyPr/>
                    <a:lstStyle/>
                    <a:p>
                      <a:pPr algn="l" fontAlgn="t"/>
                      <a:r>
                        <a:rPr lang="en-US" b="1">
                          <a:solidFill>
                            <a:srgbClr val="666666"/>
                          </a:solidFill>
                          <a:effectLst/>
                        </a:rPr>
                        <a:t>Country</a:t>
                      </a:r>
                    </a:p>
                  </a:txBody>
                  <a:tcPr marL="76200" marR="76200" marT="76200" marB="76200">
                    <a:lnL>
                      <a:noFill/>
                    </a:lnL>
                    <a:lnR>
                      <a:noFill/>
                    </a:lnR>
                    <a:lnT>
                      <a:noFill/>
                    </a:lnT>
                    <a:lnB w="9525" cap="flat" cmpd="sng" algn="ctr">
                      <a:solidFill>
                        <a:srgbClr val="EBEFF2"/>
                      </a:solidFill>
                      <a:prstDash val="solid"/>
                      <a:round/>
                      <a:headEnd type="none" w="med" len="med"/>
                      <a:tailEnd type="none" w="med" len="med"/>
                    </a:lnB>
                    <a:solidFill>
                      <a:srgbClr val="FFFFFF"/>
                    </a:solidFill>
                  </a:tcPr>
                </a:tc>
                <a:tc>
                  <a:txBody>
                    <a:bodyPr/>
                    <a:lstStyle/>
                    <a:p>
                      <a:pPr algn="l" fontAlgn="t"/>
                      <a:r>
                        <a:rPr lang="en-US" b="1">
                          <a:solidFill>
                            <a:srgbClr val="666666"/>
                          </a:solidFill>
                          <a:effectLst/>
                        </a:rPr>
                        <a:t>Position</a:t>
                      </a:r>
                    </a:p>
                  </a:txBody>
                  <a:tcPr marL="76200" marR="76200" marT="76200" marB="76200">
                    <a:lnL>
                      <a:noFill/>
                    </a:lnL>
                    <a:lnR>
                      <a:noFill/>
                    </a:lnR>
                    <a:lnT>
                      <a:noFill/>
                    </a:lnT>
                    <a:lnB w="9525" cap="flat" cmpd="sng" algn="ctr">
                      <a:solidFill>
                        <a:srgbClr val="EBEFF2"/>
                      </a:solidFill>
                      <a:prstDash val="solid"/>
                      <a:round/>
                      <a:headEnd type="none" w="med" len="med"/>
                      <a:tailEnd type="none" w="med" len="med"/>
                    </a:lnB>
                    <a:solidFill>
                      <a:srgbClr val="FFFFFF"/>
                    </a:solidFill>
                  </a:tcPr>
                </a:tc>
                <a:tc>
                  <a:txBody>
                    <a:bodyPr/>
                    <a:lstStyle/>
                    <a:p>
                      <a:pPr algn="l" fontAlgn="t"/>
                      <a:r>
                        <a:rPr lang="en-US" b="1">
                          <a:solidFill>
                            <a:srgbClr val="666666"/>
                          </a:solidFill>
                          <a:effectLst/>
                        </a:rPr>
                        <a:t>Total Searches</a:t>
                      </a:r>
                    </a:p>
                  </a:txBody>
                  <a:tcPr marL="76200" marR="76200" marT="76200" marB="76200">
                    <a:lnL>
                      <a:noFill/>
                    </a:lnL>
                    <a:lnR>
                      <a:noFill/>
                    </a:lnR>
                    <a:lnT>
                      <a:noFill/>
                    </a:lnT>
                    <a:lnB w="9525" cap="flat" cmpd="sng" algn="ctr">
                      <a:solidFill>
                        <a:srgbClr val="EBEFF2"/>
                      </a:solidFill>
                      <a:prstDash val="solid"/>
                      <a:round/>
                      <a:headEnd type="none" w="med" len="med"/>
                      <a:tailEnd type="none" w="med" len="med"/>
                    </a:lnB>
                    <a:solidFill>
                      <a:srgbClr val="FFFFFF"/>
                    </a:solidFill>
                  </a:tcPr>
                </a:tc>
                <a:tc>
                  <a:txBody>
                    <a:bodyPr/>
                    <a:lstStyle/>
                    <a:p>
                      <a:pPr algn="l" fontAlgn="t"/>
                      <a:r>
                        <a:rPr lang="en-US" b="1">
                          <a:solidFill>
                            <a:srgbClr val="666666"/>
                          </a:solidFill>
                          <a:effectLst/>
                        </a:rPr>
                        <a:t>Estimated Traffic</a:t>
                      </a:r>
                    </a:p>
                  </a:txBody>
                  <a:tcPr marL="76200" marR="76200" marT="76200" marB="76200">
                    <a:lnL>
                      <a:noFill/>
                    </a:lnL>
                    <a:lnR>
                      <a:noFill/>
                    </a:lnR>
                    <a:lnT>
                      <a:noFill/>
                    </a:lnT>
                    <a:lnB w="9525" cap="flat" cmpd="sng" algn="ctr">
                      <a:solidFill>
                        <a:srgbClr val="EBEFF2"/>
                      </a:solidFill>
                      <a:prstDash val="solid"/>
                      <a:round/>
                      <a:headEnd type="none" w="med" len="med"/>
                      <a:tailEnd type="none" w="med" len="med"/>
                    </a:lnB>
                    <a:solidFill>
                      <a:srgbClr val="FFFFFF"/>
                    </a:solidFill>
                  </a:tcPr>
                </a:tc>
                <a:tc>
                  <a:txBody>
                    <a:bodyPr/>
                    <a:lstStyle/>
                    <a:p>
                      <a:pPr algn="l" fontAlgn="t"/>
                      <a:endParaRPr lang="en-US" b="1">
                        <a:solidFill>
                          <a:srgbClr val="666666"/>
                        </a:solidFill>
                        <a:effectLst/>
                      </a:endParaRPr>
                    </a:p>
                  </a:txBody>
                  <a:tcPr marL="76200" marR="76200" marT="76200" marB="76200">
                    <a:lnL>
                      <a:noFill/>
                    </a:lnL>
                    <a:lnR>
                      <a:noFill/>
                    </a:lnR>
                    <a:lnT>
                      <a:noFill/>
                    </a:lnT>
                    <a:lnB w="9525" cap="flat" cmpd="sng" algn="ctr">
                      <a:solidFill>
                        <a:srgbClr val="EBEFF2"/>
                      </a:solidFill>
                      <a:prstDash val="solid"/>
                      <a:round/>
                      <a:headEnd type="none" w="med" len="med"/>
                      <a:tailEnd type="none" w="med" len="med"/>
                    </a:lnB>
                    <a:solidFill>
                      <a:srgbClr val="FFFFFF"/>
                    </a:solidFill>
                  </a:tcPr>
                </a:tc>
                <a:extLst>
                  <a:ext uri="{0D108BD9-81ED-4DB2-BD59-A6C34878D82A}">
                    <a16:rowId xmlns:a16="http://schemas.microsoft.com/office/drawing/2014/main" val="993418938"/>
                  </a:ext>
                </a:extLst>
              </a:tr>
              <a:tr h="0">
                <a:tc>
                  <a:txBody>
                    <a:bodyPr/>
                    <a:lstStyle/>
                    <a:p>
                      <a:pPr fontAlgn="t"/>
                      <a:r>
                        <a:rPr lang="en-US">
                          <a:effectLst/>
                        </a:rPr>
                        <a:t>honda monkey accessories</a:t>
                      </a:r>
                    </a:p>
                  </a:txBody>
                  <a:tcPr marL="76200" marR="76200" marT="76200" marB="76200">
                    <a:lnL>
                      <a:noFill/>
                    </a:lnL>
                    <a:lnR>
                      <a:noFill/>
                    </a:lnR>
                    <a:lnT w="9525" cap="flat" cmpd="sng" algn="ctr">
                      <a:solidFill>
                        <a:srgbClr val="EBEFF2"/>
                      </a:solidFill>
                      <a:prstDash val="solid"/>
                      <a:round/>
                      <a:headEnd type="none" w="med" len="med"/>
                      <a:tailEnd type="none" w="med" len="med"/>
                    </a:lnT>
                    <a:lnB w="9525" cap="flat" cmpd="sng" algn="ctr">
                      <a:solidFill>
                        <a:srgbClr val="EBEFF2"/>
                      </a:solidFill>
                      <a:prstDash val="solid"/>
                      <a:round/>
                      <a:headEnd type="none" w="med" len="med"/>
                      <a:tailEnd type="none" w="med" len="med"/>
                    </a:lnB>
                    <a:solidFill>
                      <a:srgbClr val="F4F8FB"/>
                    </a:solidFill>
                  </a:tcPr>
                </a:tc>
                <a:tc>
                  <a:txBody>
                    <a:bodyPr/>
                    <a:lstStyle/>
                    <a:p>
                      <a:pPr fontAlgn="t"/>
                      <a:r>
                        <a:rPr lang="en-US">
                          <a:effectLst/>
                        </a:rPr>
                        <a:t> EN</a:t>
                      </a:r>
                    </a:p>
                  </a:txBody>
                  <a:tcPr marL="76200" marR="76200" marT="76200" marB="76200">
                    <a:lnL>
                      <a:noFill/>
                    </a:lnL>
                    <a:lnR>
                      <a:noFill/>
                    </a:lnR>
                    <a:lnT w="9525" cap="flat" cmpd="sng" algn="ctr">
                      <a:solidFill>
                        <a:srgbClr val="EBEFF2"/>
                      </a:solidFill>
                      <a:prstDash val="solid"/>
                      <a:round/>
                      <a:headEnd type="none" w="med" len="med"/>
                      <a:tailEnd type="none" w="med" len="med"/>
                    </a:lnT>
                    <a:lnB w="9525" cap="flat" cmpd="sng" algn="ctr">
                      <a:solidFill>
                        <a:srgbClr val="EBEFF2"/>
                      </a:solidFill>
                      <a:prstDash val="solid"/>
                      <a:round/>
                      <a:headEnd type="none" w="med" len="med"/>
                      <a:tailEnd type="none" w="med" len="med"/>
                    </a:lnB>
                    <a:solidFill>
                      <a:srgbClr val="F4F8FB"/>
                    </a:solidFill>
                  </a:tcPr>
                </a:tc>
                <a:tc>
                  <a:txBody>
                    <a:bodyPr/>
                    <a:lstStyle/>
                    <a:p>
                      <a:pPr fontAlgn="t"/>
                      <a:r>
                        <a:rPr lang="en-US">
                          <a:effectLst/>
                        </a:rPr>
                        <a:t>1</a:t>
                      </a:r>
                    </a:p>
                  </a:txBody>
                  <a:tcPr marL="76200" marR="76200" marT="76200" marB="76200">
                    <a:lnL>
                      <a:noFill/>
                    </a:lnL>
                    <a:lnR>
                      <a:noFill/>
                    </a:lnR>
                    <a:lnT w="9525" cap="flat" cmpd="sng" algn="ctr">
                      <a:solidFill>
                        <a:srgbClr val="EBEFF2"/>
                      </a:solidFill>
                      <a:prstDash val="solid"/>
                      <a:round/>
                      <a:headEnd type="none" w="med" len="med"/>
                      <a:tailEnd type="none" w="med" len="med"/>
                    </a:lnT>
                    <a:lnB w="9525" cap="flat" cmpd="sng" algn="ctr">
                      <a:solidFill>
                        <a:srgbClr val="EBEFF2"/>
                      </a:solidFill>
                      <a:prstDash val="solid"/>
                      <a:round/>
                      <a:headEnd type="none" w="med" len="med"/>
                      <a:tailEnd type="none" w="med" len="med"/>
                    </a:lnB>
                    <a:solidFill>
                      <a:srgbClr val="F4F8FB"/>
                    </a:solidFill>
                  </a:tcPr>
                </a:tc>
                <a:tc>
                  <a:txBody>
                    <a:bodyPr/>
                    <a:lstStyle/>
                    <a:p>
                      <a:pPr fontAlgn="t"/>
                      <a:r>
                        <a:rPr lang="en-US">
                          <a:effectLst/>
                        </a:rPr>
                        <a:t>1,000</a:t>
                      </a:r>
                    </a:p>
                  </a:txBody>
                  <a:tcPr marL="76200" marR="76200" marT="76200" marB="76200">
                    <a:lnL>
                      <a:noFill/>
                    </a:lnL>
                    <a:lnR>
                      <a:noFill/>
                    </a:lnR>
                    <a:lnT w="9525" cap="flat" cmpd="sng" algn="ctr">
                      <a:solidFill>
                        <a:srgbClr val="EBEFF2"/>
                      </a:solidFill>
                      <a:prstDash val="solid"/>
                      <a:round/>
                      <a:headEnd type="none" w="med" len="med"/>
                      <a:tailEnd type="none" w="med" len="med"/>
                    </a:lnT>
                    <a:lnB w="9525" cap="flat" cmpd="sng" algn="ctr">
                      <a:solidFill>
                        <a:srgbClr val="EBEFF2"/>
                      </a:solidFill>
                      <a:prstDash val="solid"/>
                      <a:round/>
                      <a:headEnd type="none" w="med" len="med"/>
                      <a:tailEnd type="none" w="med" len="med"/>
                    </a:lnB>
                    <a:solidFill>
                      <a:srgbClr val="F4F8FB"/>
                    </a:solidFill>
                  </a:tcPr>
                </a:tc>
                <a:tc>
                  <a:txBody>
                    <a:bodyPr/>
                    <a:lstStyle/>
                    <a:p>
                      <a:pPr fontAlgn="t"/>
                      <a:r>
                        <a:rPr lang="en-US">
                          <a:effectLst/>
                        </a:rPr>
                        <a:t>304</a:t>
                      </a:r>
                    </a:p>
                  </a:txBody>
                  <a:tcPr marL="76200" marR="76200" marT="76200" marB="76200">
                    <a:lnL>
                      <a:noFill/>
                    </a:lnL>
                    <a:lnR>
                      <a:noFill/>
                    </a:lnR>
                    <a:lnT w="9525" cap="flat" cmpd="sng" algn="ctr">
                      <a:solidFill>
                        <a:srgbClr val="EBEFF2"/>
                      </a:solidFill>
                      <a:prstDash val="solid"/>
                      <a:round/>
                      <a:headEnd type="none" w="med" len="med"/>
                      <a:tailEnd type="none" w="med" len="med"/>
                    </a:lnT>
                    <a:lnB w="9525" cap="flat" cmpd="sng" algn="ctr">
                      <a:solidFill>
                        <a:srgbClr val="EBEFF2"/>
                      </a:solidFill>
                      <a:prstDash val="solid"/>
                      <a:round/>
                      <a:headEnd type="none" w="med" len="med"/>
                      <a:tailEnd type="none" w="med" len="med"/>
                    </a:lnB>
                    <a:solidFill>
                      <a:srgbClr val="F4F8FB"/>
                    </a:solidFill>
                  </a:tcPr>
                </a:tc>
                <a:tc>
                  <a:txBody>
                    <a:bodyPr/>
                    <a:lstStyle/>
                    <a:p>
                      <a:pPr fontAlgn="t"/>
                      <a:endParaRPr lang="en-US">
                        <a:effectLst/>
                      </a:endParaRPr>
                    </a:p>
                  </a:txBody>
                  <a:tcPr marL="76200" marR="76200" marT="76200" marB="76200">
                    <a:lnL>
                      <a:noFill/>
                    </a:lnL>
                    <a:lnR>
                      <a:noFill/>
                    </a:lnR>
                    <a:lnT w="9525" cap="flat" cmpd="sng" algn="ctr">
                      <a:solidFill>
                        <a:srgbClr val="EBEFF2"/>
                      </a:solidFill>
                      <a:prstDash val="solid"/>
                      <a:round/>
                      <a:headEnd type="none" w="med" len="med"/>
                      <a:tailEnd type="none" w="med" len="med"/>
                    </a:lnT>
                    <a:lnB>
                      <a:noFill/>
                    </a:lnB>
                    <a:solidFill>
                      <a:srgbClr val="F4F8FB"/>
                    </a:solidFill>
                  </a:tcPr>
                </a:tc>
                <a:extLst>
                  <a:ext uri="{0D108BD9-81ED-4DB2-BD59-A6C34878D82A}">
                    <a16:rowId xmlns:a16="http://schemas.microsoft.com/office/drawing/2014/main" val="405218891"/>
                  </a:ext>
                </a:extLst>
              </a:tr>
              <a:tr h="0">
                <a:tc>
                  <a:txBody>
                    <a:bodyPr/>
                    <a:lstStyle/>
                    <a:p>
                      <a:pPr fontAlgn="t"/>
                      <a:r>
                        <a:rPr lang="en-US">
                          <a:effectLst/>
                        </a:rPr>
                        <a:t>honda monkey accessories</a:t>
                      </a:r>
                    </a:p>
                  </a:txBody>
                  <a:tcPr marL="76200" marR="76200" marT="76200" marB="76200">
                    <a:lnL>
                      <a:noFill/>
                    </a:lnL>
                    <a:lnR>
                      <a:noFill/>
                    </a:lnR>
                    <a:lnT w="9525" cap="flat" cmpd="sng" algn="ctr">
                      <a:solidFill>
                        <a:srgbClr val="EBEFF2"/>
                      </a:solidFill>
                      <a:prstDash val="solid"/>
                      <a:round/>
                      <a:headEnd type="none" w="med" len="med"/>
                      <a:tailEnd type="none" w="med" len="med"/>
                    </a:lnT>
                    <a:lnB>
                      <a:noFill/>
                    </a:lnB>
                    <a:solidFill>
                      <a:srgbClr val="FFFFFF"/>
                    </a:solidFill>
                  </a:tcPr>
                </a:tc>
                <a:tc>
                  <a:txBody>
                    <a:bodyPr/>
                    <a:lstStyle/>
                    <a:p>
                      <a:pPr fontAlgn="t"/>
                      <a:r>
                        <a:rPr lang="en-US">
                          <a:effectLst/>
                        </a:rPr>
                        <a:t> ES</a:t>
                      </a:r>
                    </a:p>
                  </a:txBody>
                  <a:tcPr marL="76200" marR="76200" marT="76200" marB="76200">
                    <a:lnL>
                      <a:noFill/>
                    </a:lnL>
                    <a:lnR>
                      <a:noFill/>
                    </a:lnR>
                    <a:lnT w="9525" cap="flat" cmpd="sng" algn="ctr">
                      <a:solidFill>
                        <a:srgbClr val="EBEFF2"/>
                      </a:solidFill>
                      <a:prstDash val="solid"/>
                      <a:round/>
                      <a:headEnd type="none" w="med" len="med"/>
                      <a:tailEnd type="none" w="med" len="med"/>
                    </a:lnT>
                    <a:lnB>
                      <a:noFill/>
                    </a:lnB>
                    <a:solidFill>
                      <a:srgbClr val="FFFFFF"/>
                    </a:solidFill>
                  </a:tcPr>
                </a:tc>
                <a:tc>
                  <a:txBody>
                    <a:bodyPr/>
                    <a:lstStyle/>
                    <a:p>
                      <a:pPr fontAlgn="t"/>
                      <a:r>
                        <a:rPr lang="en-US">
                          <a:effectLst/>
                        </a:rPr>
                        <a:t>1</a:t>
                      </a:r>
                    </a:p>
                  </a:txBody>
                  <a:tcPr marL="76200" marR="76200" marT="76200" marB="76200">
                    <a:lnL>
                      <a:noFill/>
                    </a:lnL>
                    <a:lnR>
                      <a:noFill/>
                    </a:lnR>
                    <a:lnT w="9525" cap="flat" cmpd="sng" algn="ctr">
                      <a:solidFill>
                        <a:srgbClr val="EBEFF2"/>
                      </a:solidFill>
                      <a:prstDash val="solid"/>
                      <a:round/>
                      <a:headEnd type="none" w="med" len="med"/>
                      <a:tailEnd type="none" w="med" len="med"/>
                    </a:lnT>
                    <a:lnB>
                      <a:noFill/>
                    </a:lnB>
                    <a:solidFill>
                      <a:srgbClr val="FFFFFF"/>
                    </a:solidFill>
                  </a:tcPr>
                </a:tc>
                <a:tc>
                  <a:txBody>
                    <a:bodyPr/>
                    <a:lstStyle/>
                    <a:p>
                      <a:pPr fontAlgn="t"/>
                      <a:r>
                        <a:rPr lang="en-US">
                          <a:effectLst/>
                        </a:rPr>
                        <a:t>1,000</a:t>
                      </a:r>
                    </a:p>
                  </a:txBody>
                  <a:tcPr marL="76200" marR="76200" marT="76200" marB="76200">
                    <a:lnL>
                      <a:noFill/>
                    </a:lnL>
                    <a:lnR>
                      <a:noFill/>
                    </a:lnR>
                    <a:lnT w="9525" cap="flat" cmpd="sng" algn="ctr">
                      <a:solidFill>
                        <a:srgbClr val="EBEFF2"/>
                      </a:solidFill>
                      <a:prstDash val="solid"/>
                      <a:round/>
                      <a:headEnd type="none" w="med" len="med"/>
                      <a:tailEnd type="none" w="med" len="med"/>
                    </a:lnT>
                    <a:lnB>
                      <a:noFill/>
                    </a:lnB>
                    <a:solidFill>
                      <a:srgbClr val="FFFFFF"/>
                    </a:solidFill>
                  </a:tcPr>
                </a:tc>
                <a:tc>
                  <a:txBody>
                    <a:bodyPr/>
                    <a:lstStyle/>
                    <a:p>
                      <a:pPr fontAlgn="t"/>
                      <a:r>
                        <a:rPr lang="en-US">
                          <a:effectLst/>
                        </a:rPr>
                        <a:t>304</a:t>
                      </a:r>
                    </a:p>
                  </a:txBody>
                  <a:tcPr marL="76200" marR="76200" marT="76200" marB="76200">
                    <a:lnL>
                      <a:noFill/>
                    </a:lnL>
                    <a:lnR>
                      <a:noFill/>
                    </a:lnR>
                    <a:lnT w="9525" cap="flat" cmpd="sng" algn="ctr">
                      <a:solidFill>
                        <a:srgbClr val="EBEFF2"/>
                      </a:solidFill>
                      <a:prstDash val="solid"/>
                      <a:round/>
                      <a:headEnd type="none" w="med" len="med"/>
                      <a:tailEnd type="none" w="med" len="med"/>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3641769669"/>
                  </a:ext>
                </a:extLst>
              </a:tr>
            </a:tbl>
          </a:graphicData>
        </a:graphic>
      </p:graphicFrame>
      <p:sp>
        <p:nvSpPr>
          <p:cNvPr id="9" name="TextBox 8">
            <a:extLst>
              <a:ext uri="{FF2B5EF4-FFF2-40B4-BE49-F238E27FC236}">
                <a16:creationId xmlns:a16="http://schemas.microsoft.com/office/drawing/2014/main" id="{EF549B47-495F-4EA1-95E5-3BD2F6E6948F}"/>
              </a:ext>
            </a:extLst>
          </p:cNvPr>
          <p:cNvSpPr txBox="1"/>
          <p:nvPr/>
        </p:nvSpPr>
        <p:spPr>
          <a:xfrm>
            <a:off x="447597" y="4968681"/>
            <a:ext cx="11184770" cy="1754326"/>
          </a:xfrm>
          <a:prstGeom prst="rect">
            <a:avLst/>
          </a:prstGeom>
          <a:noFill/>
        </p:spPr>
        <p:txBody>
          <a:bodyPr wrap="square">
            <a:spAutoFit/>
          </a:bodyPr>
          <a:lstStyle/>
          <a:p>
            <a:pPr algn="l"/>
            <a:r>
              <a:rPr lang="en-US" b="1" i="0" dirty="0">
                <a:solidFill>
                  <a:srgbClr val="505458"/>
                </a:solidFill>
                <a:effectLst/>
                <a:latin typeface="Source Sans Pro" panose="020B0503030403020204" pitchFamily="34" charset="0"/>
              </a:rPr>
              <a:t>Total Traffic From Search</a:t>
            </a:r>
          </a:p>
          <a:p>
            <a:pPr algn="l"/>
            <a:r>
              <a:rPr lang="en-US" b="0" i="0" dirty="0">
                <a:solidFill>
                  <a:srgbClr val="797979"/>
                </a:solidFill>
                <a:effectLst/>
                <a:latin typeface="Noto Sans" panose="020B0502040504020204" pitchFamily="34"/>
              </a:rPr>
              <a:t>This shows you the Estimated Traffic Volume your page receives from it’s Keyword Rankings</a:t>
            </a:r>
          </a:p>
          <a:p>
            <a:pPr algn="l"/>
            <a:endParaRPr lang="en-US" dirty="0">
              <a:solidFill>
                <a:srgbClr val="797979"/>
              </a:solidFill>
              <a:latin typeface="Noto Sans" panose="020B0502040504020204" pitchFamily="34"/>
            </a:endParaRPr>
          </a:p>
          <a:p>
            <a:pPr algn="ctr" fontAlgn="t"/>
            <a:r>
              <a:rPr lang="en-US" b="1" i="0" dirty="0">
                <a:solidFill>
                  <a:srgbClr val="000000"/>
                </a:solidFill>
                <a:effectLst/>
                <a:latin typeface="Noto Sans" panose="020B0502040504020204" pitchFamily="34"/>
              </a:rPr>
              <a:t>21,941</a:t>
            </a:r>
          </a:p>
          <a:p>
            <a:pPr algn="ctr" fontAlgn="t"/>
            <a:r>
              <a:rPr lang="en-US" b="0" i="0" dirty="0">
                <a:solidFill>
                  <a:srgbClr val="000000"/>
                </a:solidFill>
                <a:effectLst/>
                <a:latin typeface="Noto Sans" panose="020B0502040504020204" pitchFamily="34"/>
              </a:rPr>
              <a:t>Monthly Traffic Volume</a:t>
            </a:r>
            <a:endParaRPr lang="en-US" b="0" i="0" dirty="0">
              <a:solidFill>
                <a:srgbClr val="797979"/>
              </a:solidFill>
              <a:effectLst/>
              <a:latin typeface="Noto Sans" panose="020B0502040504020204" pitchFamily="34"/>
            </a:endParaRPr>
          </a:p>
          <a:p>
            <a:pPr algn="ctr" fontAlgn="t"/>
            <a:endParaRPr lang="en-US" b="0" i="0" dirty="0">
              <a:solidFill>
                <a:srgbClr val="000000"/>
              </a:solidFill>
              <a:effectLst/>
              <a:latin typeface="Noto Sans" panose="020B0502040504020204" pitchFamily="34"/>
            </a:endParaRPr>
          </a:p>
        </p:txBody>
      </p:sp>
      <p:pic>
        <p:nvPicPr>
          <p:cNvPr id="10" name="Picture 9">
            <a:extLst>
              <a:ext uri="{FF2B5EF4-FFF2-40B4-BE49-F238E27FC236}">
                <a16:creationId xmlns:a16="http://schemas.microsoft.com/office/drawing/2014/main" id="{D3139278-A7C7-4D0C-8122-03A87EC6C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3764" y="6401520"/>
            <a:ext cx="1133475" cy="257175"/>
          </a:xfrm>
          <a:prstGeom prst="rect">
            <a:avLst/>
          </a:prstGeom>
        </p:spPr>
      </p:pic>
      <p:sp>
        <p:nvSpPr>
          <p:cNvPr id="12" name="TextBox 11">
            <a:extLst>
              <a:ext uri="{FF2B5EF4-FFF2-40B4-BE49-F238E27FC236}">
                <a16:creationId xmlns:a16="http://schemas.microsoft.com/office/drawing/2014/main" id="{14EAC6EF-4463-467A-8357-759B95A6AF89}"/>
              </a:ext>
            </a:extLst>
          </p:cNvPr>
          <p:cNvSpPr txBox="1"/>
          <p:nvPr/>
        </p:nvSpPr>
        <p:spPr>
          <a:xfrm>
            <a:off x="3049250" y="408738"/>
            <a:ext cx="6093500" cy="461665"/>
          </a:xfrm>
          <a:prstGeom prst="rect">
            <a:avLst/>
          </a:prstGeom>
          <a:noFill/>
        </p:spPr>
        <p:txBody>
          <a:bodyPr wrap="square">
            <a:spAutoFit/>
          </a:bodyPr>
          <a:lstStyle/>
          <a:p>
            <a:pPr algn="ctr"/>
            <a:r>
              <a:rPr lang="en-US" sz="2400" b="1" i="0" dirty="0">
                <a:solidFill>
                  <a:srgbClr val="505458"/>
                </a:solidFill>
                <a:effectLst/>
                <a:latin typeface="Source Sans Pro" panose="020B0503030403020204" pitchFamily="34" charset="0"/>
              </a:rPr>
              <a:t>Step 2 : Rankings</a:t>
            </a:r>
          </a:p>
        </p:txBody>
      </p:sp>
    </p:spTree>
    <p:extLst>
      <p:ext uri="{BB962C8B-B14F-4D97-AF65-F5344CB8AC3E}">
        <p14:creationId xmlns:p14="http://schemas.microsoft.com/office/powerpoint/2010/main" val="1086285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C5BAF3-58BF-450F-8945-29800427D4FF}"/>
              </a:ext>
            </a:extLst>
          </p:cNvPr>
          <p:cNvSpPr txBox="1"/>
          <p:nvPr/>
        </p:nvSpPr>
        <p:spPr>
          <a:xfrm>
            <a:off x="447597" y="1289154"/>
            <a:ext cx="5457981" cy="1600438"/>
          </a:xfrm>
          <a:prstGeom prst="rect">
            <a:avLst/>
          </a:prstGeom>
          <a:noFill/>
        </p:spPr>
        <p:txBody>
          <a:bodyPr wrap="square" rtlCol="0">
            <a:spAutoFit/>
          </a:bodyPr>
          <a:lstStyle/>
          <a:p>
            <a:endParaRPr lang="en-US" sz="1400" dirty="0">
              <a:solidFill>
                <a:srgbClr val="505458"/>
              </a:solidFill>
              <a:latin typeface="Source Sans Pro" panose="020B0503030403020204" pitchFamily="34" charset="0"/>
            </a:endParaRPr>
          </a:p>
          <a:p>
            <a:r>
              <a:rPr lang="en-US" sz="1400" b="1" i="0" dirty="0">
                <a:solidFill>
                  <a:srgbClr val="505458"/>
                </a:solidFill>
                <a:effectLst/>
                <a:latin typeface="Source Sans Pro" panose="020B0503030403020204" pitchFamily="34" charset="0"/>
              </a:rPr>
              <a:t>Number of Backlinks</a:t>
            </a:r>
          </a:p>
          <a:p>
            <a:r>
              <a:rPr lang="en-US" sz="1400" b="0" i="0" dirty="0">
                <a:solidFill>
                  <a:srgbClr val="202124"/>
                </a:solidFill>
                <a:effectLst/>
                <a:latin typeface="Google Sans Text"/>
              </a:rPr>
              <a:t>Check The quality and quantity of your backlinks can help you rank higher in search engines such as Google and Bing.</a:t>
            </a:r>
            <a:r>
              <a:rPr lang="en-US" sz="1400" b="1" dirty="0">
                <a:solidFill>
                  <a:srgbClr val="505458"/>
                </a:solidFill>
                <a:latin typeface="Source Sans Pro" panose="020B0503030403020204" pitchFamily="34" charset="0"/>
              </a:rPr>
              <a:t> </a:t>
            </a:r>
            <a:endParaRPr lang="en-US" sz="1400" b="1" i="0" dirty="0">
              <a:solidFill>
                <a:srgbClr val="505458"/>
              </a:solidFill>
              <a:effectLst/>
              <a:latin typeface="Source Sans Pro" panose="020B0503030403020204" pitchFamily="34" charset="0"/>
            </a:endParaRPr>
          </a:p>
          <a:p>
            <a:endParaRPr lang="en-US" sz="1400" b="0" i="0" dirty="0">
              <a:solidFill>
                <a:srgbClr val="505458"/>
              </a:solidFill>
              <a:effectLst/>
              <a:latin typeface="Source Sans Pro" panose="020B0503030403020204" pitchFamily="34" charset="0"/>
            </a:endParaRPr>
          </a:p>
          <a:p>
            <a:pPr algn="l"/>
            <a:endParaRPr lang="en-US" sz="1400" b="0" i="0" dirty="0">
              <a:solidFill>
                <a:srgbClr val="505458"/>
              </a:solidFill>
              <a:effectLst/>
              <a:latin typeface="Source Sans Pro" panose="020B0503030403020204" pitchFamily="34" charset="0"/>
            </a:endParaRPr>
          </a:p>
          <a:p>
            <a:pPr algn="l"/>
            <a:endParaRPr lang="en-US" sz="1400" b="0" i="0" dirty="0">
              <a:solidFill>
                <a:srgbClr val="505458"/>
              </a:solidFill>
              <a:effectLst/>
              <a:latin typeface="Source Sans Pro" panose="020B0503030403020204" pitchFamily="34" charset="0"/>
            </a:endParaRPr>
          </a:p>
        </p:txBody>
      </p:sp>
      <p:sp>
        <p:nvSpPr>
          <p:cNvPr id="8" name="Rectangle 1">
            <a:extLst>
              <a:ext uri="{FF2B5EF4-FFF2-40B4-BE49-F238E27FC236}">
                <a16:creationId xmlns:a16="http://schemas.microsoft.com/office/drawing/2014/main" id="{CC2D110B-9AE3-454F-96AD-34670B099308}"/>
              </a:ext>
            </a:extLst>
          </p:cNvPr>
          <p:cNvSpPr>
            <a:spLocks noChangeArrowheads="1"/>
          </p:cNvSpPr>
          <p:nvPr/>
        </p:nvSpPr>
        <p:spPr bwMode="auto">
          <a:xfrm>
            <a:off x="1011238" y="2873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48E31D2-5DA4-4AC3-B921-E1DF44DBDE52}"/>
              </a:ext>
            </a:extLst>
          </p:cNvPr>
          <p:cNvPicPr>
            <a:picLocks noChangeAspect="1"/>
          </p:cNvPicPr>
          <p:nvPr/>
        </p:nvPicPr>
        <p:blipFill>
          <a:blip r:embed="rId2"/>
          <a:stretch>
            <a:fillRect/>
          </a:stretch>
        </p:blipFill>
        <p:spPr>
          <a:xfrm>
            <a:off x="5905578" y="2184400"/>
            <a:ext cx="5838825" cy="1800225"/>
          </a:xfrm>
          <a:prstGeom prst="rect">
            <a:avLst/>
          </a:prstGeom>
        </p:spPr>
      </p:pic>
      <p:sp>
        <p:nvSpPr>
          <p:cNvPr id="11" name="TextBox 10">
            <a:extLst>
              <a:ext uri="{FF2B5EF4-FFF2-40B4-BE49-F238E27FC236}">
                <a16:creationId xmlns:a16="http://schemas.microsoft.com/office/drawing/2014/main" id="{0FED3C00-D6E1-4293-8569-84D83DD2D3E8}"/>
              </a:ext>
            </a:extLst>
          </p:cNvPr>
          <p:cNvSpPr txBox="1"/>
          <p:nvPr/>
        </p:nvSpPr>
        <p:spPr>
          <a:xfrm>
            <a:off x="447596" y="4141207"/>
            <a:ext cx="11439603" cy="923330"/>
          </a:xfrm>
          <a:prstGeom prst="rect">
            <a:avLst/>
          </a:prstGeom>
          <a:noFill/>
        </p:spPr>
        <p:txBody>
          <a:bodyPr wrap="square">
            <a:spAutoFit/>
          </a:bodyPr>
          <a:lstStyle/>
          <a:p>
            <a:pPr algn="l"/>
            <a:r>
              <a:rPr lang="en-US" b="1" i="0" dirty="0">
                <a:solidFill>
                  <a:srgbClr val="505458"/>
                </a:solidFill>
                <a:effectLst/>
                <a:latin typeface="Source Sans Pro" panose="020B0503030403020204" pitchFamily="34" charset="0"/>
              </a:rPr>
              <a:t>Friendly Links</a:t>
            </a:r>
          </a:p>
          <a:p>
            <a:pPr algn="l"/>
            <a:r>
              <a:rPr lang="en-US" b="0" i="0" dirty="0">
                <a:solidFill>
                  <a:srgbClr val="797979"/>
                </a:solidFill>
                <a:effectLst/>
                <a:latin typeface="Noto Sans" panose="020B0502040504020204" pitchFamily="34"/>
              </a:rPr>
              <a:t>Some of your link URLs do not appear friendly to humans or search engines. We would recommend making URLs as readable as possible by reducing length, file names, code strings and special characters.</a:t>
            </a:r>
          </a:p>
        </p:txBody>
      </p:sp>
      <p:pic>
        <p:nvPicPr>
          <p:cNvPr id="12" name="Picture 11">
            <a:extLst>
              <a:ext uri="{FF2B5EF4-FFF2-40B4-BE49-F238E27FC236}">
                <a16:creationId xmlns:a16="http://schemas.microsoft.com/office/drawing/2014/main" id="{AE548286-7B90-4CE7-AC13-FC1116F978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3764" y="6401520"/>
            <a:ext cx="1133475" cy="257175"/>
          </a:xfrm>
          <a:prstGeom prst="rect">
            <a:avLst/>
          </a:prstGeom>
        </p:spPr>
      </p:pic>
      <p:sp>
        <p:nvSpPr>
          <p:cNvPr id="14" name="TextBox 13">
            <a:extLst>
              <a:ext uri="{FF2B5EF4-FFF2-40B4-BE49-F238E27FC236}">
                <a16:creationId xmlns:a16="http://schemas.microsoft.com/office/drawing/2014/main" id="{CDA32F84-D0AF-4B4F-AE20-906963431523}"/>
              </a:ext>
            </a:extLst>
          </p:cNvPr>
          <p:cNvSpPr txBox="1"/>
          <p:nvPr/>
        </p:nvSpPr>
        <p:spPr>
          <a:xfrm>
            <a:off x="3049250" y="385752"/>
            <a:ext cx="6093500" cy="461665"/>
          </a:xfrm>
          <a:prstGeom prst="rect">
            <a:avLst/>
          </a:prstGeom>
          <a:noFill/>
        </p:spPr>
        <p:txBody>
          <a:bodyPr wrap="square">
            <a:spAutoFit/>
          </a:bodyPr>
          <a:lstStyle/>
          <a:p>
            <a:pPr algn="ctr"/>
            <a:r>
              <a:rPr lang="en-US" sz="2400" b="1" i="0" dirty="0">
                <a:solidFill>
                  <a:srgbClr val="505458"/>
                </a:solidFill>
                <a:effectLst/>
                <a:latin typeface="Source Sans Pro" panose="020B0503030403020204" pitchFamily="34" charset="0"/>
              </a:rPr>
              <a:t>Step 3 : Links</a:t>
            </a:r>
          </a:p>
        </p:txBody>
      </p:sp>
    </p:spTree>
    <p:extLst>
      <p:ext uri="{BB962C8B-B14F-4D97-AF65-F5344CB8AC3E}">
        <p14:creationId xmlns:p14="http://schemas.microsoft.com/office/powerpoint/2010/main" val="13314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C5BAF3-58BF-450F-8945-29800427D4FF}"/>
              </a:ext>
            </a:extLst>
          </p:cNvPr>
          <p:cNvSpPr txBox="1"/>
          <p:nvPr/>
        </p:nvSpPr>
        <p:spPr>
          <a:xfrm>
            <a:off x="447597" y="1289154"/>
            <a:ext cx="11304692" cy="1661993"/>
          </a:xfrm>
          <a:prstGeom prst="rect">
            <a:avLst/>
          </a:prstGeom>
          <a:noFill/>
        </p:spPr>
        <p:txBody>
          <a:bodyPr wrap="square" rtlCol="0">
            <a:spAutoFit/>
          </a:bodyPr>
          <a:lstStyle/>
          <a:p>
            <a:endParaRPr lang="en-US" b="0" i="0" dirty="0">
              <a:solidFill>
                <a:srgbClr val="505458"/>
              </a:solidFill>
              <a:effectLst/>
              <a:latin typeface="Source Sans Pro" panose="020B0503030403020204" pitchFamily="34" charset="0"/>
            </a:endParaRPr>
          </a:p>
          <a:p>
            <a:r>
              <a:rPr lang="en-US" sz="1400" b="0" i="0" dirty="0">
                <a:solidFill>
                  <a:srgbClr val="797979"/>
                </a:solidFill>
                <a:effectLst/>
                <a:latin typeface="Noto Sans" panose="020B0502040504020204" pitchFamily="34"/>
              </a:rPr>
              <a:t>This check visually demonstrates how your page renders on different devices. It is important that your page is optimized for mobile and tablet experiences as today the majority of web traffic comes from these sources.</a:t>
            </a:r>
          </a:p>
          <a:p>
            <a:r>
              <a:rPr lang="en-US" sz="1400" dirty="0">
                <a:solidFill>
                  <a:srgbClr val="797979"/>
                </a:solidFill>
                <a:latin typeface="Noto Sans" panose="020B0502040504020204" pitchFamily="34"/>
              </a:rPr>
              <a:t>Use </a:t>
            </a:r>
            <a:r>
              <a:rPr lang="en-US" sz="1400" dirty="0" err="1">
                <a:solidFill>
                  <a:srgbClr val="797979"/>
                </a:solidFill>
                <a:latin typeface="Noto Sans" panose="020B0502040504020204" pitchFamily="34"/>
              </a:rPr>
              <a:t>Pagespeed</a:t>
            </a:r>
            <a:r>
              <a:rPr lang="en-US" sz="1400" dirty="0">
                <a:solidFill>
                  <a:srgbClr val="797979"/>
                </a:solidFill>
                <a:latin typeface="Noto Sans" panose="020B0502040504020204" pitchFamily="34"/>
              </a:rPr>
              <a:t> Insight </a:t>
            </a:r>
          </a:p>
          <a:p>
            <a:endParaRPr lang="en-US" sz="1400" dirty="0">
              <a:solidFill>
                <a:srgbClr val="797979"/>
              </a:solidFill>
              <a:latin typeface="Noto Sans" panose="020B0502040504020204" pitchFamily="34"/>
            </a:endParaRPr>
          </a:p>
          <a:p>
            <a:r>
              <a:rPr lang="en-US" sz="1400" dirty="0">
                <a:solidFill>
                  <a:srgbClr val="797979"/>
                </a:solidFill>
                <a:latin typeface="Noto Sans" panose="020B0502040504020204" pitchFamily="34"/>
              </a:rPr>
              <a:t>Mobile 5% low  Desktop: 57</a:t>
            </a:r>
          </a:p>
          <a:p>
            <a:endParaRPr lang="en-US" sz="1400" b="0" i="0" dirty="0">
              <a:solidFill>
                <a:srgbClr val="505458"/>
              </a:solidFill>
              <a:effectLst/>
              <a:latin typeface="Source Sans Pro" panose="020B0503030403020204" pitchFamily="34" charset="0"/>
            </a:endParaRPr>
          </a:p>
        </p:txBody>
      </p:sp>
      <p:sp>
        <p:nvSpPr>
          <p:cNvPr id="8" name="Rectangle 1">
            <a:extLst>
              <a:ext uri="{FF2B5EF4-FFF2-40B4-BE49-F238E27FC236}">
                <a16:creationId xmlns:a16="http://schemas.microsoft.com/office/drawing/2014/main" id="{CC2D110B-9AE3-454F-96AD-34670B099308}"/>
              </a:ext>
            </a:extLst>
          </p:cNvPr>
          <p:cNvSpPr>
            <a:spLocks noChangeArrowheads="1"/>
          </p:cNvSpPr>
          <p:nvPr/>
        </p:nvSpPr>
        <p:spPr bwMode="auto">
          <a:xfrm>
            <a:off x="1011238" y="2873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descr="Graphical user interface, text, application&#10;&#10;Description automatically generated">
            <a:extLst>
              <a:ext uri="{FF2B5EF4-FFF2-40B4-BE49-F238E27FC236}">
                <a16:creationId xmlns:a16="http://schemas.microsoft.com/office/drawing/2014/main" id="{A8745BCB-F373-48C2-8B1E-813231363C18}"/>
              </a:ext>
            </a:extLst>
          </p:cNvPr>
          <p:cNvPicPr>
            <a:picLocks noChangeAspect="1"/>
          </p:cNvPicPr>
          <p:nvPr/>
        </p:nvPicPr>
        <p:blipFill>
          <a:blip r:embed="rId2"/>
          <a:stretch>
            <a:fillRect/>
          </a:stretch>
        </p:blipFill>
        <p:spPr>
          <a:xfrm>
            <a:off x="3681815" y="2484781"/>
            <a:ext cx="3594744" cy="1546969"/>
          </a:xfrm>
          <a:prstGeom prst="rect">
            <a:avLst/>
          </a:prstGeom>
        </p:spPr>
      </p:pic>
      <p:pic>
        <p:nvPicPr>
          <p:cNvPr id="10" name="Picture 9" descr="Graphical user interface, website&#10;&#10;Description automatically generated">
            <a:extLst>
              <a:ext uri="{FF2B5EF4-FFF2-40B4-BE49-F238E27FC236}">
                <a16:creationId xmlns:a16="http://schemas.microsoft.com/office/drawing/2014/main" id="{CA5D5EF5-2359-4AE4-8EAB-E780EB4ED4FC}"/>
              </a:ext>
            </a:extLst>
          </p:cNvPr>
          <p:cNvPicPr>
            <a:picLocks noChangeAspect="1"/>
          </p:cNvPicPr>
          <p:nvPr/>
        </p:nvPicPr>
        <p:blipFill>
          <a:blip r:embed="rId3"/>
          <a:stretch>
            <a:fillRect/>
          </a:stretch>
        </p:blipFill>
        <p:spPr>
          <a:xfrm>
            <a:off x="8510186" y="2484781"/>
            <a:ext cx="3242103" cy="1439203"/>
          </a:xfrm>
          <a:prstGeom prst="rect">
            <a:avLst/>
          </a:prstGeom>
        </p:spPr>
      </p:pic>
      <p:sp>
        <p:nvSpPr>
          <p:cNvPr id="12" name="TextBox 11">
            <a:extLst>
              <a:ext uri="{FF2B5EF4-FFF2-40B4-BE49-F238E27FC236}">
                <a16:creationId xmlns:a16="http://schemas.microsoft.com/office/drawing/2014/main" id="{5EBE3AFC-6315-4867-872C-7A696DA19618}"/>
              </a:ext>
            </a:extLst>
          </p:cNvPr>
          <p:cNvSpPr txBox="1"/>
          <p:nvPr/>
        </p:nvSpPr>
        <p:spPr>
          <a:xfrm>
            <a:off x="447597" y="4224730"/>
            <a:ext cx="11499564" cy="2031325"/>
          </a:xfrm>
          <a:prstGeom prst="rect">
            <a:avLst/>
          </a:prstGeom>
          <a:noFill/>
        </p:spPr>
        <p:txBody>
          <a:bodyPr wrap="square">
            <a:spAutoFit/>
          </a:bodyPr>
          <a:lstStyle/>
          <a:p>
            <a:pPr algn="l"/>
            <a:r>
              <a:rPr lang="en-US" sz="1400" b="1" i="0" dirty="0">
                <a:solidFill>
                  <a:srgbClr val="505458"/>
                </a:solidFill>
                <a:effectLst/>
                <a:latin typeface="Source Sans Pro" panose="020B0503030403020204" pitchFamily="34" charset="0"/>
              </a:rPr>
              <a:t>Google's Core Web Vitals</a:t>
            </a:r>
          </a:p>
          <a:p>
            <a:pPr algn="l"/>
            <a:r>
              <a:rPr lang="en-US" sz="1400" b="0" i="0" dirty="0">
                <a:solidFill>
                  <a:srgbClr val="797979"/>
                </a:solidFill>
                <a:effectLst/>
                <a:latin typeface="Noto Sans" panose="020B0502040504020204" pitchFamily="34"/>
              </a:rPr>
              <a:t>Your page has failed Google's Core Web Vitals </a:t>
            </a:r>
            <a:r>
              <a:rPr lang="en-US" sz="1400" b="0" i="0" dirty="0" err="1">
                <a:solidFill>
                  <a:srgbClr val="797979"/>
                </a:solidFill>
                <a:effectLst/>
                <a:latin typeface="Noto Sans" panose="020B0502040504020204" pitchFamily="34"/>
              </a:rPr>
              <a:t>assessment.Core</a:t>
            </a:r>
            <a:r>
              <a:rPr lang="en-US" sz="1400" b="0" i="0" dirty="0">
                <a:solidFill>
                  <a:srgbClr val="797979"/>
                </a:solidFill>
                <a:effectLst/>
                <a:latin typeface="Noto Sans" panose="020B0502040504020204" pitchFamily="34"/>
              </a:rPr>
              <a:t> Web Vitals are UI metrics that Google considers important in a visitor's 'page experience' and have subsequently become a ranking factor. They assess the appearance of content, interactivity of the page and visual stability from the moment of page load.</a:t>
            </a:r>
          </a:p>
          <a:p>
            <a:pPr algn="l"/>
            <a:endParaRPr lang="en-US" sz="1400" dirty="0">
              <a:solidFill>
                <a:srgbClr val="797979"/>
              </a:solidFill>
              <a:latin typeface="Noto Sans" panose="020B0502040504020204" pitchFamily="34"/>
            </a:endParaRPr>
          </a:p>
          <a:p>
            <a:pPr algn="l"/>
            <a:r>
              <a:rPr lang="en-US" sz="1400" b="1" i="0" dirty="0">
                <a:solidFill>
                  <a:srgbClr val="505458"/>
                </a:solidFill>
                <a:effectLst/>
                <a:latin typeface="Source Sans Pro" panose="020B0503030403020204" pitchFamily="34" charset="0"/>
              </a:rPr>
              <a:t>Legible Font Sizes</a:t>
            </a:r>
          </a:p>
          <a:p>
            <a:pPr algn="l"/>
            <a:r>
              <a:rPr lang="en-US" sz="1400" b="0" i="0" dirty="0">
                <a:solidFill>
                  <a:srgbClr val="797979"/>
                </a:solidFill>
                <a:effectLst/>
                <a:latin typeface="Noto Sans" panose="020B0502040504020204" pitchFamily="34"/>
              </a:rPr>
              <a:t>There is some text on your page that is small and may not be legible enough for particular </a:t>
            </a:r>
            <a:r>
              <a:rPr lang="en-US" sz="1400" b="0" i="0" dirty="0" err="1">
                <a:solidFill>
                  <a:srgbClr val="797979"/>
                </a:solidFill>
                <a:effectLst/>
                <a:latin typeface="Noto Sans" panose="020B0502040504020204" pitchFamily="34"/>
              </a:rPr>
              <a:t>users.We</a:t>
            </a:r>
            <a:r>
              <a:rPr lang="en-US" sz="1400" b="0" i="0" dirty="0">
                <a:solidFill>
                  <a:srgbClr val="797979"/>
                </a:solidFill>
                <a:effectLst/>
                <a:latin typeface="Noto Sans" panose="020B0502040504020204" pitchFamily="34"/>
              </a:rPr>
              <a:t> recommend reviewing all text on your page in different devices to ensure that it is of appropriate size.</a:t>
            </a:r>
          </a:p>
          <a:p>
            <a:pPr algn="l"/>
            <a:endParaRPr lang="en-US" sz="1400" b="0" i="0" dirty="0">
              <a:solidFill>
                <a:srgbClr val="797979"/>
              </a:solidFill>
              <a:effectLst/>
              <a:latin typeface="Noto Sans" panose="020B0502040504020204" pitchFamily="34"/>
            </a:endParaRPr>
          </a:p>
        </p:txBody>
      </p:sp>
      <p:sp>
        <p:nvSpPr>
          <p:cNvPr id="15" name="TextBox 14">
            <a:extLst>
              <a:ext uri="{FF2B5EF4-FFF2-40B4-BE49-F238E27FC236}">
                <a16:creationId xmlns:a16="http://schemas.microsoft.com/office/drawing/2014/main" id="{01AB4645-43F5-4537-98E8-DED44D191881}"/>
              </a:ext>
            </a:extLst>
          </p:cNvPr>
          <p:cNvSpPr txBox="1"/>
          <p:nvPr/>
        </p:nvSpPr>
        <p:spPr>
          <a:xfrm>
            <a:off x="3049250" y="417279"/>
            <a:ext cx="6093500" cy="461665"/>
          </a:xfrm>
          <a:prstGeom prst="rect">
            <a:avLst/>
          </a:prstGeom>
          <a:noFill/>
        </p:spPr>
        <p:txBody>
          <a:bodyPr wrap="square">
            <a:spAutoFit/>
          </a:bodyPr>
          <a:lstStyle/>
          <a:p>
            <a:pPr algn="ctr"/>
            <a:r>
              <a:rPr lang="en-US" sz="2400" b="1" i="0" dirty="0">
                <a:solidFill>
                  <a:srgbClr val="505458"/>
                </a:solidFill>
                <a:effectLst/>
                <a:latin typeface="Source Sans Pro" panose="020B0503030403020204" pitchFamily="34" charset="0"/>
              </a:rPr>
              <a:t>Step 4: Usability</a:t>
            </a:r>
          </a:p>
        </p:txBody>
      </p:sp>
      <p:pic>
        <p:nvPicPr>
          <p:cNvPr id="16" name="Picture 15">
            <a:extLst>
              <a:ext uri="{FF2B5EF4-FFF2-40B4-BE49-F238E27FC236}">
                <a16:creationId xmlns:a16="http://schemas.microsoft.com/office/drawing/2014/main" id="{1C523E53-17B2-4DBF-AC0B-3C7E5B70AB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3764" y="6401520"/>
            <a:ext cx="1133475" cy="257175"/>
          </a:xfrm>
          <a:prstGeom prst="rect">
            <a:avLst/>
          </a:prstGeom>
        </p:spPr>
      </p:pic>
    </p:spTree>
    <p:extLst>
      <p:ext uri="{BB962C8B-B14F-4D97-AF65-F5344CB8AC3E}">
        <p14:creationId xmlns:p14="http://schemas.microsoft.com/office/powerpoint/2010/main" val="1048348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86A0C5-A1E1-4673-99A5-8597A46D7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97" y="377331"/>
            <a:ext cx="1133475" cy="257175"/>
          </a:xfrm>
          <a:prstGeom prst="rect">
            <a:avLst/>
          </a:prstGeom>
        </p:spPr>
      </p:pic>
      <p:sp>
        <p:nvSpPr>
          <p:cNvPr id="3" name="TextBox 2">
            <a:extLst>
              <a:ext uri="{FF2B5EF4-FFF2-40B4-BE49-F238E27FC236}">
                <a16:creationId xmlns:a16="http://schemas.microsoft.com/office/drawing/2014/main" id="{70C5BAF3-58BF-450F-8945-29800427D4FF}"/>
              </a:ext>
            </a:extLst>
          </p:cNvPr>
          <p:cNvSpPr txBox="1"/>
          <p:nvPr/>
        </p:nvSpPr>
        <p:spPr>
          <a:xfrm>
            <a:off x="447597" y="1289154"/>
            <a:ext cx="11304692" cy="5570756"/>
          </a:xfrm>
          <a:prstGeom prst="rect">
            <a:avLst/>
          </a:prstGeom>
          <a:noFill/>
        </p:spPr>
        <p:txBody>
          <a:bodyPr wrap="square" rtlCol="0">
            <a:spAutoFit/>
          </a:bodyPr>
          <a:lstStyle/>
          <a:p>
            <a:pPr algn="l"/>
            <a:r>
              <a:rPr lang="en-US" b="1" i="0" dirty="0">
                <a:solidFill>
                  <a:srgbClr val="505458"/>
                </a:solidFill>
                <a:effectLst/>
                <a:latin typeface="Source Sans Pro" panose="020B0503030403020204" pitchFamily="34" charset="0"/>
              </a:rPr>
              <a:t>Page Size Info</a:t>
            </a:r>
          </a:p>
          <a:p>
            <a:pPr algn="l"/>
            <a:r>
              <a:rPr lang="en-US" b="0" i="0" dirty="0">
                <a:solidFill>
                  <a:srgbClr val="797979"/>
                </a:solidFill>
                <a:effectLst/>
                <a:latin typeface="Noto Sans" panose="020B0502040504020204" pitchFamily="34"/>
              </a:rPr>
              <a:t>Your page's file size is quite large which, regardless of other optimizations, can reduce load speed and impact user experience. A general rule is to keep your page under 5MB in total file size.</a:t>
            </a:r>
          </a:p>
          <a:p>
            <a:endParaRPr lang="en-US" b="0" i="0" dirty="0">
              <a:solidFill>
                <a:srgbClr val="505458"/>
              </a:solidFill>
              <a:effectLst/>
              <a:latin typeface="Source Sans Pro" panose="020B0503030403020204" pitchFamily="34" charset="0"/>
            </a:endParaRPr>
          </a:p>
          <a:p>
            <a:r>
              <a:rPr lang="en-US" dirty="0">
                <a:solidFill>
                  <a:srgbClr val="505458"/>
                </a:solidFill>
                <a:latin typeface="Source Sans Pro" panose="020B0503030403020204" pitchFamily="34" charset="0"/>
              </a:rPr>
              <a:t>Our: 11.1 Mb </a:t>
            </a:r>
          </a:p>
          <a:p>
            <a:endParaRPr lang="en-US" b="0" i="0" dirty="0">
              <a:solidFill>
                <a:srgbClr val="505458"/>
              </a:solidFill>
              <a:effectLst/>
              <a:latin typeface="Source Sans Pro" panose="020B0503030403020204" pitchFamily="34" charset="0"/>
            </a:endParaRPr>
          </a:p>
          <a:p>
            <a:endParaRPr lang="en-US" dirty="0">
              <a:solidFill>
                <a:srgbClr val="505458"/>
              </a:solidFill>
              <a:latin typeface="Source Sans Pro" panose="020B0503030403020204" pitchFamily="34" charset="0"/>
            </a:endParaRPr>
          </a:p>
          <a:p>
            <a:endParaRPr lang="en-US" b="0" i="0" dirty="0">
              <a:solidFill>
                <a:srgbClr val="505458"/>
              </a:solidFill>
              <a:effectLst/>
              <a:latin typeface="Source Sans Pro" panose="020B0503030403020204" pitchFamily="34" charset="0"/>
            </a:endParaRPr>
          </a:p>
          <a:p>
            <a:endParaRPr lang="en-US" b="0" i="0" dirty="0">
              <a:solidFill>
                <a:srgbClr val="505458"/>
              </a:solidFill>
              <a:effectLst/>
              <a:latin typeface="Source Sans Pro" panose="020B0503030403020204" pitchFamily="34" charset="0"/>
            </a:endParaRPr>
          </a:p>
          <a:p>
            <a:pPr algn="l"/>
            <a:r>
              <a:rPr lang="en-US" b="1" i="0" dirty="0">
                <a:solidFill>
                  <a:srgbClr val="505458"/>
                </a:solidFill>
                <a:effectLst/>
                <a:latin typeface="Source Sans Pro" panose="020B0503030403020204" pitchFamily="34" charset="0"/>
              </a:rPr>
              <a:t>Minification</a:t>
            </a:r>
          </a:p>
          <a:p>
            <a:pPr algn="l"/>
            <a:r>
              <a:rPr lang="en-US" b="0" i="0" dirty="0">
                <a:solidFill>
                  <a:srgbClr val="797979"/>
                </a:solidFill>
                <a:effectLst/>
                <a:latin typeface="Noto Sans" panose="020B0502040504020204" pitchFamily="34"/>
              </a:rPr>
              <a:t>Some of your JavaScript or CSS files do not appear to be minified. Minification is a reasonably simple way to reduce page size, and subsequently load time.</a:t>
            </a:r>
          </a:p>
          <a:p>
            <a:pPr algn="l"/>
            <a:endParaRPr lang="en-US" dirty="0">
              <a:solidFill>
                <a:srgbClr val="797979"/>
              </a:solidFill>
              <a:latin typeface="Noto Sans" panose="020B0502040504020204" pitchFamily="34"/>
            </a:endParaRPr>
          </a:p>
          <a:p>
            <a:pPr algn="l"/>
            <a:r>
              <a:rPr lang="en-US" b="1" i="0" dirty="0">
                <a:solidFill>
                  <a:srgbClr val="505458"/>
                </a:solidFill>
                <a:effectLst/>
                <a:latin typeface="Source Sans Pro" panose="020B0503030403020204" pitchFamily="34" charset="0"/>
              </a:rPr>
              <a:t>Inline Styles</a:t>
            </a:r>
          </a:p>
          <a:p>
            <a:pPr algn="l"/>
            <a:r>
              <a:rPr lang="en-US" b="0" i="0" dirty="0">
                <a:solidFill>
                  <a:srgbClr val="797979"/>
                </a:solidFill>
                <a:effectLst/>
                <a:latin typeface="Noto Sans" panose="020B0502040504020204" pitchFamily="34"/>
              </a:rPr>
              <a:t>Your page appears to be using inline styles. Inline styles are an older coding practice and discouraged in favor of using CSS style sheets, due to their ability to degrade page load performance and unnecessarily complicate HTML Code.</a:t>
            </a:r>
          </a:p>
          <a:p>
            <a:pPr algn="l"/>
            <a:endParaRPr lang="en-US" b="0" i="0" dirty="0">
              <a:solidFill>
                <a:srgbClr val="797979"/>
              </a:solidFill>
              <a:effectLst/>
              <a:latin typeface="Noto Sans" panose="020B0502040504020204" pitchFamily="34"/>
            </a:endParaRPr>
          </a:p>
          <a:p>
            <a:endParaRPr lang="en-US" b="0" i="0" dirty="0">
              <a:solidFill>
                <a:srgbClr val="505458"/>
              </a:solidFill>
              <a:effectLst/>
              <a:latin typeface="Source Sans Pro" panose="020B0503030403020204" pitchFamily="34" charset="0"/>
            </a:endParaRPr>
          </a:p>
          <a:p>
            <a:endParaRPr lang="en-US" sz="1400" b="0" i="0" dirty="0">
              <a:solidFill>
                <a:srgbClr val="505458"/>
              </a:solidFill>
              <a:effectLst/>
              <a:latin typeface="Source Sans Pro" panose="020B0503030403020204" pitchFamily="34" charset="0"/>
            </a:endParaRPr>
          </a:p>
        </p:txBody>
      </p:sp>
      <p:sp>
        <p:nvSpPr>
          <p:cNvPr id="8" name="Rectangle 1">
            <a:extLst>
              <a:ext uri="{FF2B5EF4-FFF2-40B4-BE49-F238E27FC236}">
                <a16:creationId xmlns:a16="http://schemas.microsoft.com/office/drawing/2014/main" id="{CC2D110B-9AE3-454F-96AD-34670B099308}"/>
              </a:ext>
            </a:extLst>
          </p:cNvPr>
          <p:cNvSpPr>
            <a:spLocks noChangeArrowheads="1"/>
          </p:cNvSpPr>
          <p:nvPr/>
        </p:nvSpPr>
        <p:spPr bwMode="auto">
          <a:xfrm>
            <a:off x="1011238" y="2873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691D686D-2CB3-468E-A959-716EDE36AEB8}"/>
              </a:ext>
            </a:extLst>
          </p:cNvPr>
          <p:cNvPicPr>
            <a:picLocks noChangeAspect="1"/>
          </p:cNvPicPr>
          <p:nvPr/>
        </p:nvPicPr>
        <p:blipFill>
          <a:blip r:embed="rId3"/>
          <a:stretch>
            <a:fillRect/>
          </a:stretch>
        </p:blipFill>
        <p:spPr>
          <a:xfrm>
            <a:off x="6254316" y="2702245"/>
            <a:ext cx="3690299" cy="1453509"/>
          </a:xfrm>
          <a:prstGeom prst="rect">
            <a:avLst/>
          </a:prstGeom>
        </p:spPr>
      </p:pic>
      <p:pic>
        <p:nvPicPr>
          <p:cNvPr id="11" name="Picture 10">
            <a:extLst>
              <a:ext uri="{FF2B5EF4-FFF2-40B4-BE49-F238E27FC236}">
                <a16:creationId xmlns:a16="http://schemas.microsoft.com/office/drawing/2014/main" id="{64674A90-F9AC-4F2A-AFB8-5824CC1EA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3764" y="6401520"/>
            <a:ext cx="1133475" cy="257175"/>
          </a:xfrm>
          <a:prstGeom prst="rect">
            <a:avLst/>
          </a:prstGeom>
        </p:spPr>
      </p:pic>
      <p:sp>
        <p:nvSpPr>
          <p:cNvPr id="9" name="TextBox 8">
            <a:extLst>
              <a:ext uri="{FF2B5EF4-FFF2-40B4-BE49-F238E27FC236}">
                <a16:creationId xmlns:a16="http://schemas.microsoft.com/office/drawing/2014/main" id="{B93ED5F5-3064-4E33-B7A6-4F72DC04F330}"/>
              </a:ext>
            </a:extLst>
          </p:cNvPr>
          <p:cNvSpPr txBox="1"/>
          <p:nvPr/>
        </p:nvSpPr>
        <p:spPr>
          <a:xfrm>
            <a:off x="3049250" y="377331"/>
            <a:ext cx="6093500" cy="461665"/>
          </a:xfrm>
          <a:prstGeom prst="rect">
            <a:avLst/>
          </a:prstGeom>
          <a:noFill/>
        </p:spPr>
        <p:txBody>
          <a:bodyPr wrap="square">
            <a:spAutoFit/>
          </a:bodyPr>
          <a:lstStyle/>
          <a:p>
            <a:pPr algn="ctr"/>
            <a:r>
              <a:rPr lang="en-US" sz="2400" b="1" i="0" dirty="0">
                <a:solidFill>
                  <a:srgbClr val="505458"/>
                </a:solidFill>
                <a:effectLst/>
                <a:latin typeface="Source Sans Pro" panose="020B0503030403020204" pitchFamily="34" charset="0"/>
              </a:rPr>
              <a:t>Step 5: Performance Results</a:t>
            </a:r>
          </a:p>
        </p:txBody>
      </p:sp>
    </p:spTree>
    <p:extLst>
      <p:ext uri="{BB962C8B-B14F-4D97-AF65-F5344CB8AC3E}">
        <p14:creationId xmlns:p14="http://schemas.microsoft.com/office/powerpoint/2010/main" val="74366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C5BAF3-58BF-450F-8945-29800427D4FF}"/>
              </a:ext>
            </a:extLst>
          </p:cNvPr>
          <p:cNvSpPr txBox="1"/>
          <p:nvPr/>
        </p:nvSpPr>
        <p:spPr>
          <a:xfrm>
            <a:off x="447597" y="1289154"/>
            <a:ext cx="11304692" cy="3724096"/>
          </a:xfrm>
          <a:prstGeom prst="rect">
            <a:avLst/>
          </a:prstGeom>
          <a:noFill/>
        </p:spPr>
        <p:txBody>
          <a:bodyPr wrap="square" rtlCol="0">
            <a:spAutoFit/>
          </a:bodyPr>
          <a:lstStyle/>
          <a:p>
            <a:pPr algn="ctr"/>
            <a:r>
              <a:rPr lang="en-US" sz="2400" b="1" i="0" dirty="0">
                <a:solidFill>
                  <a:srgbClr val="505458"/>
                </a:solidFill>
                <a:effectLst/>
                <a:latin typeface="Source Sans Pro" panose="020B0503030403020204" pitchFamily="34" charset="0"/>
              </a:rPr>
              <a:t>Step 5: Social Results</a:t>
            </a:r>
          </a:p>
          <a:p>
            <a:pPr algn="l"/>
            <a:br>
              <a:rPr lang="en-US" b="0" i="0" dirty="0">
                <a:solidFill>
                  <a:srgbClr val="797979"/>
                </a:solidFill>
                <a:effectLst/>
                <a:latin typeface="Noto Sans" panose="020B0502040504020204" pitchFamily="34"/>
              </a:rPr>
            </a:br>
            <a:endParaRPr lang="en-US" b="0" i="0" dirty="0">
              <a:solidFill>
                <a:srgbClr val="797979"/>
              </a:solidFill>
              <a:effectLst/>
              <a:latin typeface="Noto Sans" panose="020B0502040504020204" pitchFamily="34"/>
            </a:endParaRPr>
          </a:p>
          <a:p>
            <a:pPr algn="l"/>
            <a:endParaRPr lang="en-US" dirty="0">
              <a:solidFill>
                <a:srgbClr val="797979"/>
              </a:solidFill>
              <a:latin typeface="Noto Sans" panose="020B0502040504020204" pitchFamily="34"/>
            </a:endParaRPr>
          </a:p>
          <a:p>
            <a:pPr algn="l"/>
            <a:r>
              <a:rPr lang="en-US" b="1" i="0" dirty="0">
                <a:solidFill>
                  <a:srgbClr val="505458"/>
                </a:solidFill>
                <a:effectLst/>
                <a:latin typeface="Source Sans Pro" panose="020B0503030403020204" pitchFamily="34" charset="0"/>
              </a:rPr>
              <a:t>Twitter Activity</a:t>
            </a:r>
          </a:p>
          <a:p>
            <a:pPr algn="l"/>
            <a:r>
              <a:rPr lang="en-US" b="0" i="0" dirty="0">
                <a:solidFill>
                  <a:srgbClr val="797979"/>
                </a:solidFill>
                <a:effectLst/>
                <a:latin typeface="Noto Sans" panose="020B0502040504020204" pitchFamily="34"/>
              </a:rPr>
              <a:t>You have a low level of followers on Twitter.</a:t>
            </a:r>
            <a:br>
              <a:rPr lang="en-US" b="0" i="0" dirty="0">
                <a:solidFill>
                  <a:srgbClr val="797979"/>
                </a:solidFill>
                <a:effectLst/>
                <a:latin typeface="Noto Sans" panose="020B0502040504020204" pitchFamily="34"/>
              </a:rPr>
            </a:br>
            <a:br>
              <a:rPr lang="en-US" b="0" i="0" dirty="0">
                <a:solidFill>
                  <a:srgbClr val="797979"/>
                </a:solidFill>
                <a:effectLst/>
                <a:latin typeface="Noto Sans" panose="020B0502040504020204" pitchFamily="34"/>
              </a:rPr>
            </a:br>
            <a:r>
              <a:rPr lang="en-US" b="1" i="0" dirty="0">
                <a:solidFill>
                  <a:srgbClr val="000000"/>
                </a:solidFill>
                <a:effectLst/>
                <a:latin typeface="Noto Sans" panose="020B0502040504020204" pitchFamily="34"/>
              </a:rPr>
              <a:t>67</a:t>
            </a:r>
            <a:r>
              <a:rPr lang="en-US" b="0" i="0" dirty="0">
                <a:solidFill>
                  <a:srgbClr val="000000"/>
                </a:solidFill>
                <a:effectLst/>
                <a:latin typeface="Noto Sans" panose="020B0502040504020204" pitchFamily="34"/>
              </a:rPr>
              <a:t>Followers</a:t>
            </a:r>
          </a:p>
          <a:p>
            <a:pPr algn="l"/>
            <a:endParaRPr lang="en-US" b="0" i="0" dirty="0">
              <a:solidFill>
                <a:srgbClr val="000000"/>
              </a:solidFill>
              <a:effectLst/>
              <a:latin typeface="Noto Sans" panose="020B0502040504020204" pitchFamily="34"/>
            </a:endParaRPr>
          </a:p>
          <a:p>
            <a:pPr algn="l"/>
            <a:r>
              <a:rPr lang="en-US" b="1" i="0" dirty="0">
                <a:solidFill>
                  <a:srgbClr val="505458"/>
                </a:solidFill>
                <a:effectLst/>
                <a:latin typeface="Source Sans Pro" panose="020B0503030403020204" pitchFamily="34" charset="0"/>
              </a:rPr>
              <a:t>LinkedIn Connected</a:t>
            </a:r>
          </a:p>
          <a:p>
            <a:pPr algn="l"/>
            <a:r>
              <a:rPr lang="en-US" b="0" i="0" dirty="0">
                <a:solidFill>
                  <a:srgbClr val="797979"/>
                </a:solidFill>
                <a:effectLst/>
                <a:latin typeface="Noto Sans" panose="020B0502040504020204" pitchFamily="34"/>
              </a:rPr>
              <a:t>No associated LinkedIn profile found linked on your page.</a:t>
            </a:r>
          </a:p>
          <a:p>
            <a:endParaRPr lang="en-US" b="0" i="0" dirty="0">
              <a:solidFill>
                <a:srgbClr val="505458"/>
              </a:solidFill>
              <a:effectLst/>
              <a:latin typeface="Source Sans Pro" panose="020B0503030403020204" pitchFamily="34" charset="0"/>
            </a:endParaRPr>
          </a:p>
          <a:p>
            <a:endParaRPr lang="en-US" sz="1400" b="0" i="0" dirty="0">
              <a:solidFill>
                <a:srgbClr val="505458"/>
              </a:solidFill>
              <a:effectLst/>
              <a:latin typeface="Source Sans Pro" panose="020B0503030403020204" pitchFamily="34" charset="0"/>
            </a:endParaRPr>
          </a:p>
        </p:txBody>
      </p:sp>
      <p:sp>
        <p:nvSpPr>
          <p:cNvPr id="8" name="Rectangle 1">
            <a:extLst>
              <a:ext uri="{FF2B5EF4-FFF2-40B4-BE49-F238E27FC236}">
                <a16:creationId xmlns:a16="http://schemas.microsoft.com/office/drawing/2014/main" id="{CC2D110B-9AE3-454F-96AD-34670B099308}"/>
              </a:ext>
            </a:extLst>
          </p:cNvPr>
          <p:cNvSpPr>
            <a:spLocks noChangeArrowheads="1"/>
          </p:cNvSpPr>
          <p:nvPr/>
        </p:nvSpPr>
        <p:spPr bwMode="auto">
          <a:xfrm>
            <a:off x="1011238" y="2873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1569922A-C219-4269-B72B-054B99B73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3764" y="6401520"/>
            <a:ext cx="1133475" cy="257175"/>
          </a:xfrm>
          <a:prstGeom prst="rect">
            <a:avLst/>
          </a:prstGeom>
        </p:spPr>
      </p:pic>
    </p:spTree>
    <p:extLst>
      <p:ext uri="{BB962C8B-B14F-4D97-AF65-F5344CB8AC3E}">
        <p14:creationId xmlns:p14="http://schemas.microsoft.com/office/powerpoint/2010/main" val="3947189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E3F06B-15C4-4308-B670-6730E62AA92E}"/>
              </a:ext>
            </a:extLst>
          </p:cNvPr>
          <p:cNvSpPr txBox="1"/>
          <p:nvPr/>
        </p:nvSpPr>
        <p:spPr>
          <a:xfrm>
            <a:off x="2873114" y="3167390"/>
            <a:ext cx="6086007" cy="523220"/>
          </a:xfrm>
          <a:prstGeom prst="rect">
            <a:avLst/>
          </a:prstGeom>
          <a:noFill/>
        </p:spPr>
        <p:txBody>
          <a:bodyPr wrap="square" rtlCol="0">
            <a:spAutoFit/>
          </a:bodyPr>
          <a:lstStyle/>
          <a:p>
            <a:pPr algn="ctr"/>
            <a:r>
              <a:rPr lang="en-US" sz="2800" b="1" dirty="0">
                <a:effectLst/>
              </a:rPr>
              <a:t>Thank You</a:t>
            </a:r>
            <a:endParaRPr lang="en-US" sz="2800" dirty="0"/>
          </a:p>
        </p:txBody>
      </p:sp>
      <p:sp>
        <p:nvSpPr>
          <p:cNvPr id="8" name="Rectangle 1">
            <a:extLst>
              <a:ext uri="{FF2B5EF4-FFF2-40B4-BE49-F238E27FC236}">
                <a16:creationId xmlns:a16="http://schemas.microsoft.com/office/drawing/2014/main" id="{CC2D110B-9AE3-454F-96AD-34670B099308}"/>
              </a:ext>
            </a:extLst>
          </p:cNvPr>
          <p:cNvSpPr>
            <a:spLocks noChangeArrowheads="1"/>
          </p:cNvSpPr>
          <p:nvPr/>
        </p:nvSpPr>
        <p:spPr bwMode="auto">
          <a:xfrm>
            <a:off x="1011238" y="2873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1569922A-C219-4269-B72B-054B99B73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3764" y="6401520"/>
            <a:ext cx="1133475" cy="257175"/>
          </a:xfrm>
          <a:prstGeom prst="rect">
            <a:avLst/>
          </a:prstGeom>
        </p:spPr>
      </p:pic>
    </p:spTree>
    <p:extLst>
      <p:ext uri="{BB962C8B-B14F-4D97-AF65-F5344CB8AC3E}">
        <p14:creationId xmlns:p14="http://schemas.microsoft.com/office/powerpoint/2010/main" val="416966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426</TotalTime>
  <Words>860</Words>
  <Application>Microsoft Office PowerPoint</Application>
  <PresentationFormat>Widescreen</PresentationFormat>
  <Paragraphs>122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Google Sans Text</vt:lpstr>
      <vt:lpstr>Noto Sans</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Shipra Pramanik,Shipco Transport,Pune</dc:creator>
  <cp:lastModifiedBy>Shipra Pramanik,Shipco Transport,Pune</cp:lastModifiedBy>
  <cp:revision>34</cp:revision>
  <dcterms:created xsi:type="dcterms:W3CDTF">2021-12-09T12:53:14Z</dcterms:created>
  <dcterms:modified xsi:type="dcterms:W3CDTF">2021-12-12T16:09:51Z</dcterms:modified>
</cp:coreProperties>
</file>