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2326-3666-4001-9F8A-058B2EAAC2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68CA3E-AA4F-48E7-928E-966DC01FE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7C2DCF-F4D2-4034-834D-4D7B8008A895}"/>
              </a:ext>
            </a:extLst>
          </p:cNvPr>
          <p:cNvSpPr>
            <a:spLocks noGrp="1"/>
          </p:cNvSpPr>
          <p:nvPr>
            <p:ph type="dt" sz="half" idx="10"/>
          </p:nvPr>
        </p:nvSpPr>
        <p:spPr/>
        <p:txBody>
          <a:bodyPr/>
          <a:lstStyle/>
          <a:p>
            <a:fld id="{BB2F5EEE-E4C6-4C2C-BB37-BF3B67B9CB11}" type="datetimeFigureOut">
              <a:rPr lang="en-US" smtClean="0"/>
              <a:t>12/11/2021</a:t>
            </a:fld>
            <a:endParaRPr lang="en-US"/>
          </a:p>
        </p:txBody>
      </p:sp>
      <p:sp>
        <p:nvSpPr>
          <p:cNvPr id="5" name="Footer Placeholder 4">
            <a:extLst>
              <a:ext uri="{FF2B5EF4-FFF2-40B4-BE49-F238E27FC236}">
                <a16:creationId xmlns:a16="http://schemas.microsoft.com/office/drawing/2014/main" id="{379B193C-FC24-4BCE-99D1-062949620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572A8-1359-42E2-9DF9-291978D2E791}"/>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2413000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EDAE-F839-46BA-B3D5-BCFBACD2FB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F3654C-EF64-4E82-B68A-0401FAEA70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6BF54-77C5-4609-AC33-3E5962F87F19}"/>
              </a:ext>
            </a:extLst>
          </p:cNvPr>
          <p:cNvSpPr>
            <a:spLocks noGrp="1"/>
          </p:cNvSpPr>
          <p:nvPr>
            <p:ph type="dt" sz="half" idx="10"/>
          </p:nvPr>
        </p:nvSpPr>
        <p:spPr/>
        <p:txBody>
          <a:bodyPr/>
          <a:lstStyle/>
          <a:p>
            <a:fld id="{BB2F5EEE-E4C6-4C2C-BB37-BF3B67B9CB11}" type="datetimeFigureOut">
              <a:rPr lang="en-US" smtClean="0"/>
              <a:t>12/11/2021</a:t>
            </a:fld>
            <a:endParaRPr lang="en-US"/>
          </a:p>
        </p:txBody>
      </p:sp>
      <p:sp>
        <p:nvSpPr>
          <p:cNvPr id="5" name="Footer Placeholder 4">
            <a:extLst>
              <a:ext uri="{FF2B5EF4-FFF2-40B4-BE49-F238E27FC236}">
                <a16:creationId xmlns:a16="http://schemas.microsoft.com/office/drawing/2014/main" id="{AD3B67E8-D05B-41A8-B66A-743BEBD68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F725F-ACAB-4DF9-BA74-85E7B7C51772}"/>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401450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9EB04C-A780-49C8-9156-0244E16792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91F735-FB07-417D-B714-C183DAC120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FE181-706C-4882-A215-C0F1FBD6817B}"/>
              </a:ext>
            </a:extLst>
          </p:cNvPr>
          <p:cNvSpPr>
            <a:spLocks noGrp="1"/>
          </p:cNvSpPr>
          <p:nvPr>
            <p:ph type="dt" sz="half" idx="10"/>
          </p:nvPr>
        </p:nvSpPr>
        <p:spPr/>
        <p:txBody>
          <a:bodyPr/>
          <a:lstStyle/>
          <a:p>
            <a:fld id="{BB2F5EEE-E4C6-4C2C-BB37-BF3B67B9CB11}" type="datetimeFigureOut">
              <a:rPr lang="en-US" smtClean="0"/>
              <a:t>12/11/2021</a:t>
            </a:fld>
            <a:endParaRPr lang="en-US"/>
          </a:p>
        </p:txBody>
      </p:sp>
      <p:sp>
        <p:nvSpPr>
          <p:cNvPr id="5" name="Footer Placeholder 4">
            <a:extLst>
              <a:ext uri="{FF2B5EF4-FFF2-40B4-BE49-F238E27FC236}">
                <a16:creationId xmlns:a16="http://schemas.microsoft.com/office/drawing/2014/main" id="{FC998BE7-EBD4-4F5F-A039-EBDBC96DC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09870-B891-4B2C-B540-CE00F4880DD0}"/>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153310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685E-B4B1-44EF-958F-BA1A20DBC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21C251-F63E-4265-A943-3F449134EF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C63CA-96AB-4BF7-ABCD-1523B4E31C4B}"/>
              </a:ext>
            </a:extLst>
          </p:cNvPr>
          <p:cNvSpPr>
            <a:spLocks noGrp="1"/>
          </p:cNvSpPr>
          <p:nvPr>
            <p:ph type="dt" sz="half" idx="10"/>
          </p:nvPr>
        </p:nvSpPr>
        <p:spPr/>
        <p:txBody>
          <a:bodyPr/>
          <a:lstStyle/>
          <a:p>
            <a:fld id="{BB2F5EEE-E4C6-4C2C-BB37-BF3B67B9CB11}" type="datetimeFigureOut">
              <a:rPr lang="en-US" smtClean="0"/>
              <a:t>12/11/2021</a:t>
            </a:fld>
            <a:endParaRPr lang="en-US"/>
          </a:p>
        </p:txBody>
      </p:sp>
      <p:sp>
        <p:nvSpPr>
          <p:cNvPr id="5" name="Footer Placeholder 4">
            <a:extLst>
              <a:ext uri="{FF2B5EF4-FFF2-40B4-BE49-F238E27FC236}">
                <a16:creationId xmlns:a16="http://schemas.microsoft.com/office/drawing/2014/main" id="{4A2BC90A-8BA8-4E74-9F4C-E260CFCD2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5D3AB-4608-4FD7-81ED-1B77094F1882}"/>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273887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D727-5483-4994-AD58-849BD0E562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AA90CD-EBE3-4CA3-90C7-BDD309DB7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A46BE3-D860-42BD-BC24-8E8F9F2C9BE8}"/>
              </a:ext>
            </a:extLst>
          </p:cNvPr>
          <p:cNvSpPr>
            <a:spLocks noGrp="1"/>
          </p:cNvSpPr>
          <p:nvPr>
            <p:ph type="dt" sz="half" idx="10"/>
          </p:nvPr>
        </p:nvSpPr>
        <p:spPr/>
        <p:txBody>
          <a:bodyPr/>
          <a:lstStyle/>
          <a:p>
            <a:fld id="{BB2F5EEE-E4C6-4C2C-BB37-BF3B67B9CB11}" type="datetimeFigureOut">
              <a:rPr lang="en-US" smtClean="0"/>
              <a:t>12/11/2021</a:t>
            </a:fld>
            <a:endParaRPr lang="en-US"/>
          </a:p>
        </p:txBody>
      </p:sp>
      <p:sp>
        <p:nvSpPr>
          <p:cNvPr id="5" name="Footer Placeholder 4">
            <a:extLst>
              <a:ext uri="{FF2B5EF4-FFF2-40B4-BE49-F238E27FC236}">
                <a16:creationId xmlns:a16="http://schemas.microsoft.com/office/drawing/2014/main" id="{EC06216E-4D9C-4506-91C4-846653427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9012C-C0D1-451A-91A8-7B0FD168A526}"/>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245758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FF94-9DAA-425A-ABC6-C3DFD9B7CC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5FE2BB-70A4-4DAA-B1BD-D935636F4C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6A549-52FF-472F-8EB7-465F2E3CAA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F8B91C-5EE9-4D0D-85D8-4CA8BF2F820F}"/>
              </a:ext>
            </a:extLst>
          </p:cNvPr>
          <p:cNvSpPr>
            <a:spLocks noGrp="1"/>
          </p:cNvSpPr>
          <p:nvPr>
            <p:ph type="dt" sz="half" idx="10"/>
          </p:nvPr>
        </p:nvSpPr>
        <p:spPr/>
        <p:txBody>
          <a:bodyPr/>
          <a:lstStyle/>
          <a:p>
            <a:fld id="{BB2F5EEE-E4C6-4C2C-BB37-BF3B67B9CB11}" type="datetimeFigureOut">
              <a:rPr lang="en-US" smtClean="0"/>
              <a:t>12/11/2021</a:t>
            </a:fld>
            <a:endParaRPr lang="en-US"/>
          </a:p>
        </p:txBody>
      </p:sp>
      <p:sp>
        <p:nvSpPr>
          <p:cNvPr id="6" name="Footer Placeholder 5">
            <a:extLst>
              <a:ext uri="{FF2B5EF4-FFF2-40B4-BE49-F238E27FC236}">
                <a16:creationId xmlns:a16="http://schemas.microsoft.com/office/drawing/2014/main" id="{24FD8E3D-A9EB-4B49-B7EA-EA22CC7925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F2914F-5174-4ABD-BCF7-A9450F7A56F5}"/>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54403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550F-69D0-4094-9D84-88F5718894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8C2916-D859-4CC7-8E6B-D78C560A5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6EEEE7-3303-41C0-B115-73C3AC96FE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92A9DF-CE3D-4BF9-AA60-18C5D65F6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A4409-570C-42E0-9226-C76EA71B92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DD0AA2-B80E-43D7-A1E5-2515C19C2D12}"/>
              </a:ext>
            </a:extLst>
          </p:cNvPr>
          <p:cNvSpPr>
            <a:spLocks noGrp="1"/>
          </p:cNvSpPr>
          <p:nvPr>
            <p:ph type="dt" sz="half" idx="10"/>
          </p:nvPr>
        </p:nvSpPr>
        <p:spPr/>
        <p:txBody>
          <a:bodyPr/>
          <a:lstStyle/>
          <a:p>
            <a:fld id="{BB2F5EEE-E4C6-4C2C-BB37-BF3B67B9CB11}" type="datetimeFigureOut">
              <a:rPr lang="en-US" smtClean="0"/>
              <a:t>12/11/2021</a:t>
            </a:fld>
            <a:endParaRPr lang="en-US"/>
          </a:p>
        </p:txBody>
      </p:sp>
      <p:sp>
        <p:nvSpPr>
          <p:cNvPr id="8" name="Footer Placeholder 7">
            <a:extLst>
              <a:ext uri="{FF2B5EF4-FFF2-40B4-BE49-F238E27FC236}">
                <a16:creationId xmlns:a16="http://schemas.microsoft.com/office/drawing/2014/main" id="{E7C6DBCA-B2B7-4F11-9621-4C1CAE25C9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A34E15-CBB4-4A86-9D55-F49B837CC678}"/>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154127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1AFD-B7E3-4C52-A711-1825109757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01D7EE-609D-4A72-82B2-35211049924F}"/>
              </a:ext>
            </a:extLst>
          </p:cNvPr>
          <p:cNvSpPr>
            <a:spLocks noGrp="1"/>
          </p:cNvSpPr>
          <p:nvPr>
            <p:ph type="dt" sz="half" idx="10"/>
          </p:nvPr>
        </p:nvSpPr>
        <p:spPr/>
        <p:txBody>
          <a:bodyPr/>
          <a:lstStyle/>
          <a:p>
            <a:fld id="{BB2F5EEE-E4C6-4C2C-BB37-BF3B67B9CB11}" type="datetimeFigureOut">
              <a:rPr lang="en-US" smtClean="0"/>
              <a:t>12/11/2021</a:t>
            </a:fld>
            <a:endParaRPr lang="en-US"/>
          </a:p>
        </p:txBody>
      </p:sp>
      <p:sp>
        <p:nvSpPr>
          <p:cNvPr id="4" name="Footer Placeholder 3">
            <a:extLst>
              <a:ext uri="{FF2B5EF4-FFF2-40B4-BE49-F238E27FC236}">
                <a16:creationId xmlns:a16="http://schemas.microsoft.com/office/drawing/2014/main" id="{AD5EC993-3B42-433A-8321-E202734FD0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D942B-E938-4625-B019-C39804BEDC8F}"/>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379203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5C8A3C-7259-4B6C-A2B2-7ACA9FE13564}"/>
              </a:ext>
            </a:extLst>
          </p:cNvPr>
          <p:cNvSpPr>
            <a:spLocks noGrp="1"/>
          </p:cNvSpPr>
          <p:nvPr>
            <p:ph type="dt" sz="half" idx="10"/>
          </p:nvPr>
        </p:nvSpPr>
        <p:spPr/>
        <p:txBody>
          <a:bodyPr/>
          <a:lstStyle/>
          <a:p>
            <a:fld id="{BB2F5EEE-E4C6-4C2C-BB37-BF3B67B9CB11}" type="datetimeFigureOut">
              <a:rPr lang="en-US" smtClean="0"/>
              <a:t>12/11/2021</a:t>
            </a:fld>
            <a:endParaRPr lang="en-US"/>
          </a:p>
        </p:txBody>
      </p:sp>
      <p:sp>
        <p:nvSpPr>
          <p:cNvPr id="3" name="Footer Placeholder 2">
            <a:extLst>
              <a:ext uri="{FF2B5EF4-FFF2-40B4-BE49-F238E27FC236}">
                <a16:creationId xmlns:a16="http://schemas.microsoft.com/office/drawing/2014/main" id="{179D7BFD-8561-4484-8437-590E3DEE8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EF5180-E507-41C1-98B9-4488F4D5CBB6}"/>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252069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3ECD-BAAB-414A-BF23-7D10B1AD6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4321F0-18D6-4605-95B7-F289D7E0E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800F42-BDEE-4125-B657-67B80C63B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14B0D6-2955-4F0C-AE3A-99DD81BA3C97}"/>
              </a:ext>
            </a:extLst>
          </p:cNvPr>
          <p:cNvSpPr>
            <a:spLocks noGrp="1"/>
          </p:cNvSpPr>
          <p:nvPr>
            <p:ph type="dt" sz="half" idx="10"/>
          </p:nvPr>
        </p:nvSpPr>
        <p:spPr/>
        <p:txBody>
          <a:bodyPr/>
          <a:lstStyle/>
          <a:p>
            <a:fld id="{BB2F5EEE-E4C6-4C2C-BB37-BF3B67B9CB11}" type="datetimeFigureOut">
              <a:rPr lang="en-US" smtClean="0"/>
              <a:t>12/11/2021</a:t>
            </a:fld>
            <a:endParaRPr lang="en-US"/>
          </a:p>
        </p:txBody>
      </p:sp>
      <p:sp>
        <p:nvSpPr>
          <p:cNvPr id="6" name="Footer Placeholder 5">
            <a:extLst>
              <a:ext uri="{FF2B5EF4-FFF2-40B4-BE49-F238E27FC236}">
                <a16:creationId xmlns:a16="http://schemas.microsoft.com/office/drawing/2014/main" id="{A77D9C35-7A5F-49C2-B241-6699B38454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0A3653-4D7B-42D1-A1C7-51AAA6B4410C}"/>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67358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664D-0F92-4BAA-9051-E96F4917B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A088ED-E2F5-475F-872F-D187E787C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5D7A4D-8898-46BF-92A3-912CB7900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3D833C-5177-4D85-A723-E5E839CD8251}"/>
              </a:ext>
            </a:extLst>
          </p:cNvPr>
          <p:cNvSpPr>
            <a:spLocks noGrp="1"/>
          </p:cNvSpPr>
          <p:nvPr>
            <p:ph type="dt" sz="half" idx="10"/>
          </p:nvPr>
        </p:nvSpPr>
        <p:spPr/>
        <p:txBody>
          <a:bodyPr/>
          <a:lstStyle/>
          <a:p>
            <a:fld id="{BB2F5EEE-E4C6-4C2C-BB37-BF3B67B9CB11}" type="datetimeFigureOut">
              <a:rPr lang="en-US" smtClean="0"/>
              <a:t>12/11/2021</a:t>
            </a:fld>
            <a:endParaRPr lang="en-US"/>
          </a:p>
        </p:txBody>
      </p:sp>
      <p:sp>
        <p:nvSpPr>
          <p:cNvPr id="6" name="Footer Placeholder 5">
            <a:extLst>
              <a:ext uri="{FF2B5EF4-FFF2-40B4-BE49-F238E27FC236}">
                <a16:creationId xmlns:a16="http://schemas.microsoft.com/office/drawing/2014/main" id="{61A8CC25-105F-4353-A904-C545D6F802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E87DE6-DB60-4955-85C8-77DA022495D6}"/>
              </a:ext>
            </a:extLst>
          </p:cNvPr>
          <p:cNvSpPr>
            <a:spLocks noGrp="1"/>
          </p:cNvSpPr>
          <p:nvPr>
            <p:ph type="sldNum" sz="quarter" idx="12"/>
          </p:nvPr>
        </p:nvSpPr>
        <p:spPr/>
        <p:txBody>
          <a:bodyPr/>
          <a:lstStyle/>
          <a:p>
            <a:fld id="{372AE20D-44CC-4AB9-A4BA-E6EE68DE0CBF}" type="slidenum">
              <a:rPr lang="en-US" smtClean="0"/>
              <a:t>‹#›</a:t>
            </a:fld>
            <a:endParaRPr lang="en-US"/>
          </a:p>
        </p:txBody>
      </p:sp>
    </p:spTree>
    <p:extLst>
      <p:ext uri="{BB962C8B-B14F-4D97-AF65-F5344CB8AC3E}">
        <p14:creationId xmlns:p14="http://schemas.microsoft.com/office/powerpoint/2010/main" val="35686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C89791-2A80-4EA3-98E6-AC46A71BF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AC092F-1DB6-4C7F-850F-3D6066412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966F0-9F5E-4F28-A6EA-E9457B49FC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F5EEE-E4C6-4C2C-BB37-BF3B67B9CB11}" type="datetimeFigureOut">
              <a:rPr lang="en-US" smtClean="0"/>
              <a:t>12/11/2021</a:t>
            </a:fld>
            <a:endParaRPr lang="en-US"/>
          </a:p>
        </p:txBody>
      </p:sp>
      <p:sp>
        <p:nvSpPr>
          <p:cNvPr id="5" name="Footer Placeholder 4">
            <a:extLst>
              <a:ext uri="{FF2B5EF4-FFF2-40B4-BE49-F238E27FC236}">
                <a16:creationId xmlns:a16="http://schemas.microsoft.com/office/drawing/2014/main" id="{BCFECB5B-02FD-46FA-8021-9AA69D873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37FAB4-FB71-425B-A2FD-3DFCF1DA5F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AE20D-44CC-4AB9-A4BA-E6EE68DE0CBF}" type="slidenum">
              <a:rPr lang="en-US" smtClean="0"/>
              <a:t>‹#›</a:t>
            </a:fld>
            <a:endParaRPr lang="en-US"/>
          </a:p>
        </p:txBody>
      </p:sp>
    </p:spTree>
    <p:extLst>
      <p:ext uri="{BB962C8B-B14F-4D97-AF65-F5344CB8AC3E}">
        <p14:creationId xmlns:p14="http://schemas.microsoft.com/office/powerpoint/2010/main" val="291482599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agespeed.web.dev/"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google.com/search?rlz=1C1GCEA_enIN921IN921&amp;sxsrf=AOaemvIKXIjcvXDfdMpCRqUNgEXqUsN1vw:1639226325731&amp;q=gtmetrix+vs+pagespeed+insights&amp;spell=1&amp;sa=X&amp;ved=2ahUKEwjmu-f24dv0AhXhslYBHQeBDXYQirwEKAB6BAgBED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webmasters/tools/home?hl=e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s.google.com/speed/pagespeed/insights/"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wpbeginner.com/wp-tutorials/how-to-add-email-subscriptions-for-your-wordpress-blog/" TargetMode="External"/><Relationship Id="rId7" Type="http://schemas.openxmlformats.org/officeDocument/2006/relationships/hyperlink" Target="https://search.google.com/search-console/welcom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wpbeginner.com/refer/semrush/" TargetMode="External"/><Relationship Id="rId5" Type="http://schemas.openxmlformats.org/officeDocument/2006/relationships/hyperlink" Target="https://www.wpbeginner.com/beginners-guide/how-to-increase-your-blog-traffic/" TargetMode="External"/><Relationship Id="rId4" Type="http://schemas.openxmlformats.org/officeDocument/2006/relationships/hyperlink" Target="https://www.wpbeginner.com/wp-tutorials/how-to-start-an-online-store/"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86A0C5-A1E1-4673-99A5-8597A46D7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97" y="377331"/>
            <a:ext cx="1133475" cy="257175"/>
          </a:xfrm>
          <a:prstGeom prst="rect">
            <a:avLst/>
          </a:prstGeom>
        </p:spPr>
      </p:pic>
      <p:sp>
        <p:nvSpPr>
          <p:cNvPr id="7" name="TextBox 6">
            <a:extLst>
              <a:ext uri="{FF2B5EF4-FFF2-40B4-BE49-F238E27FC236}">
                <a16:creationId xmlns:a16="http://schemas.microsoft.com/office/drawing/2014/main" id="{D4E3F06B-15C4-4308-B670-6730E62AA92E}"/>
              </a:ext>
            </a:extLst>
          </p:cNvPr>
          <p:cNvSpPr txBox="1"/>
          <p:nvPr/>
        </p:nvSpPr>
        <p:spPr>
          <a:xfrm>
            <a:off x="3052996" y="634506"/>
            <a:ext cx="6086007" cy="523220"/>
          </a:xfrm>
          <a:prstGeom prst="rect">
            <a:avLst/>
          </a:prstGeom>
          <a:noFill/>
        </p:spPr>
        <p:txBody>
          <a:bodyPr wrap="square" rtlCol="0">
            <a:spAutoFit/>
          </a:bodyPr>
          <a:lstStyle/>
          <a:p>
            <a:pPr algn="ctr"/>
            <a:r>
              <a:rPr lang="en-US" sz="2800" b="1" dirty="0">
                <a:effectLst/>
              </a:rPr>
              <a:t>Initial Investigation</a:t>
            </a:r>
            <a:endParaRPr lang="en-US" sz="2800" dirty="0"/>
          </a:p>
        </p:txBody>
      </p:sp>
      <p:sp>
        <p:nvSpPr>
          <p:cNvPr id="2" name="TextBox 1">
            <a:extLst>
              <a:ext uri="{FF2B5EF4-FFF2-40B4-BE49-F238E27FC236}">
                <a16:creationId xmlns:a16="http://schemas.microsoft.com/office/drawing/2014/main" id="{A248E21F-3DE6-4966-888F-6D1889987109}"/>
              </a:ext>
            </a:extLst>
          </p:cNvPr>
          <p:cNvSpPr txBox="1"/>
          <p:nvPr/>
        </p:nvSpPr>
        <p:spPr>
          <a:xfrm>
            <a:off x="447597" y="1511300"/>
            <a:ext cx="11199760" cy="3785652"/>
          </a:xfrm>
          <a:prstGeom prst="rect">
            <a:avLst/>
          </a:prstGeom>
          <a:noFill/>
        </p:spPr>
        <p:txBody>
          <a:bodyPr wrap="square" rtlCol="0">
            <a:spAutoFit/>
          </a:bodyPr>
          <a:lstStyle/>
          <a:p>
            <a:r>
              <a:rPr lang="en-US" sz="1600" b="0" i="0" dirty="0">
                <a:solidFill>
                  <a:srgbClr val="333333"/>
                </a:solidFill>
                <a:effectLst/>
                <a:latin typeface="IBM Plex Sans" panose="020B0503050203000203" pitchFamily="34" charset="0"/>
              </a:rPr>
              <a:t>Steps I follow </a:t>
            </a:r>
          </a:p>
          <a:p>
            <a:endParaRPr lang="en-US" sz="1600" b="0" i="0" dirty="0">
              <a:solidFill>
                <a:srgbClr val="333333"/>
              </a:solidFill>
              <a:effectLst/>
              <a:latin typeface="IBM Plex Sans" panose="020B0503050203000203" pitchFamily="34" charset="0"/>
            </a:endParaRPr>
          </a:p>
          <a:p>
            <a:r>
              <a:rPr lang="en-US" sz="1600" b="0" i="0" dirty="0">
                <a:solidFill>
                  <a:srgbClr val="333333"/>
                </a:solidFill>
                <a:effectLst/>
                <a:latin typeface="IBM Plex Sans" panose="020B0503050203000203" pitchFamily="34" charset="0"/>
              </a:rPr>
              <a:t>Step1 - technical” SEO audit (which you can do with almost any SEO site audit tool).</a:t>
            </a:r>
          </a:p>
          <a:p>
            <a:r>
              <a:rPr lang="en-US" sz="1600" dirty="0">
                <a:solidFill>
                  <a:srgbClr val="333333"/>
                </a:solidFill>
                <a:latin typeface="IBM Plex Sans" panose="020B0503050203000203" pitchFamily="34" charset="0"/>
              </a:rPr>
              <a:t>Ex: </a:t>
            </a:r>
            <a:r>
              <a:rPr lang="en-US" sz="1600" dirty="0" err="1">
                <a:solidFill>
                  <a:srgbClr val="333333"/>
                </a:solidFill>
                <a:latin typeface="IBM Plex Sans" panose="020B0503050203000203" pitchFamily="34" charset="0"/>
              </a:rPr>
              <a:t>Moz</a:t>
            </a:r>
            <a:r>
              <a:rPr lang="en-US" sz="1600" dirty="0">
                <a:solidFill>
                  <a:srgbClr val="333333"/>
                </a:solidFill>
                <a:latin typeface="IBM Plex Sans" panose="020B0503050203000203" pitchFamily="34" charset="0"/>
              </a:rPr>
              <a:t>, </a:t>
            </a:r>
            <a:r>
              <a:rPr lang="en-US" sz="1600" b="0" i="0" u="none" strike="noStrike" dirty="0" err="1">
                <a:solidFill>
                  <a:srgbClr val="1A0DAB"/>
                </a:solidFill>
                <a:effectLst/>
                <a:latin typeface="Google Sans Text"/>
                <a:hlinkClick r:id="rId3"/>
              </a:rPr>
              <a:t>PageSpeed</a:t>
            </a:r>
            <a:r>
              <a:rPr lang="en-US" sz="1600" b="0" i="0" u="none" strike="noStrike" dirty="0">
                <a:solidFill>
                  <a:srgbClr val="1A0DAB"/>
                </a:solidFill>
                <a:effectLst/>
                <a:latin typeface="Google Sans Text"/>
                <a:hlinkClick r:id="rId3"/>
              </a:rPr>
              <a:t> Insights, </a:t>
            </a:r>
            <a:r>
              <a:rPr lang="en-US" sz="1600" b="0" i="0" u="none" strike="noStrike" dirty="0" err="1">
                <a:solidFill>
                  <a:srgbClr val="1A0DAB"/>
                </a:solidFill>
                <a:effectLst/>
                <a:latin typeface="Google Sans Text"/>
                <a:hlinkClick r:id="rId4"/>
              </a:rPr>
              <a:t>gtmetrix</a:t>
            </a:r>
            <a:r>
              <a:rPr lang="en-US" sz="1600" b="0" i="0" u="none" strike="noStrike" dirty="0">
                <a:solidFill>
                  <a:srgbClr val="1A0DAB"/>
                </a:solidFill>
                <a:effectLst/>
                <a:latin typeface="Google Sans Text"/>
              </a:rPr>
              <a:t> etc.</a:t>
            </a:r>
          </a:p>
          <a:p>
            <a:endParaRPr lang="en-US" sz="1600" dirty="0">
              <a:solidFill>
                <a:srgbClr val="1A0DAB"/>
              </a:solidFill>
              <a:latin typeface="Google Sans Text"/>
            </a:endParaRPr>
          </a:p>
          <a:p>
            <a:r>
              <a:rPr lang="en-US" sz="1600" b="0" i="0" u="none" strike="noStrike" dirty="0">
                <a:solidFill>
                  <a:srgbClr val="1A0DAB"/>
                </a:solidFill>
                <a:effectLst/>
                <a:latin typeface="Google Sans Text"/>
              </a:rPr>
              <a:t>-</a:t>
            </a:r>
            <a:r>
              <a:rPr lang="en-US" sz="1600" b="0" i="0" dirty="0">
                <a:solidFill>
                  <a:srgbClr val="333333"/>
                </a:solidFill>
                <a:effectLst/>
                <a:latin typeface="IBM Plex Sans" panose="020B0503050203000203" pitchFamily="34" charset="0"/>
              </a:rPr>
              <a:t>The aim is to provide a comprehensive approach to auditing your website from an SEO perspective. This means auditing your rankings, backlink profile, existing content… anything that could be hindering your search performance.</a:t>
            </a:r>
            <a:endParaRPr lang="en-US" sz="1600" b="0" i="0" u="none" strike="noStrike" dirty="0">
              <a:solidFill>
                <a:srgbClr val="1A0DAB"/>
              </a:solidFill>
              <a:effectLst/>
              <a:latin typeface="Google Sans Text"/>
            </a:endParaRPr>
          </a:p>
          <a:p>
            <a:endParaRPr lang="en-US" sz="1600" dirty="0">
              <a:solidFill>
                <a:srgbClr val="1A0DAB"/>
              </a:solidFill>
              <a:latin typeface="Google Sans Text"/>
              <a:hlinkClick r:id="rId3"/>
            </a:endParaRPr>
          </a:p>
          <a:p>
            <a:r>
              <a:rPr lang="en-US" sz="1600" b="0" i="0" u="none" strike="noStrike" dirty="0">
                <a:solidFill>
                  <a:srgbClr val="1A0DAB"/>
                </a:solidFill>
                <a:effectLst/>
                <a:latin typeface="Google Sans Text"/>
                <a:hlinkClick r:id="rId3"/>
              </a:rPr>
              <a:t>Step 2 - </a:t>
            </a:r>
            <a:r>
              <a:rPr lang="en-US" sz="1600" b="0" i="0" dirty="0">
                <a:solidFill>
                  <a:srgbClr val="333333"/>
                </a:solidFill>
                <a:effectLst/>
                <a:latin typeface="IBM Plex Sans" panose="020B0503050203000203" pitchFamily="34" charset="0"/>
              </a:rPr>
              <a:t>check that only one version of your site is browsable Meaning its should be </a:t>
            </a:r>
            <a:r>
              <a:rPr lang="en-US" sz="1600" b="0" i="0" u="none" strike="noStrike" dirty="0">
                <a:solidFill>
                  <a:srgbClr val="FF8800"/>
                </a:solidFill>
                <a:effectLst/>
                <a:latin typeface="IBM Plex Sans" panose="020B0503050203000203" pitchFamily="34" charset="0"/>
              </a:rPr>
              <a:t>SSL enabled sites</a:t>
            </a:r>
            <a:r>
              <a:rPr lang="en-US" sz="1600" b="0" i="0" dirty="0">
                <a:solidFill>
                  <a:srgbClr val="333333"/>
                </a:solidFill>
                <a:effectLst/>
                <a:latin typeface="IBM Plex Sans" panose="020B0503050203000203" pitchFamily="34" charset="0"/>
              </a:rPr>
              <a:t>.</a:t>
            </a:r>
          </a:p>
          <a:p>
            <a:r>
              <a:rPr lang="en-US" sz="1600" u="none" strike="noStrike" dirty="0">
                <a:solidFill>
                  <a:srgbClr val="333333"/>
                </a:solidFill>
                <a:latin typeface="IBM Plex Sans" panose="020B0503050203000203" pitchFamily="34" charset="0"/>
              </a:rPr>
              <a:t>Its should be </a:t>
            </a:r>
            <a:endParaRPr lang="en-US" sz="1600" u="none" strike="noStrike" dirty="0">
              <a:solidFill>
                <a:srgbClr val="333333"/>
              </a:solidFill>
              <a:latin typeface="IBM Plex Sans" panose="020B0503050203000203" pitchFamily="34" charset="0"/>
              <a:hlinkClick r:id="rId3"/>
            </a:endParaRPr>
          </a:p>
          <a:p>
            <a:r>
              <a:rPr lang="en-US" sz="1600" u="none" strike="noStrike" dirty="0">
                <a:solidFill>
                  <a:srgbClr val="333333"/>
                </a:solidFill>
                <a:latin typeface="IBM Plex Sans" panose="020B0503050203000203" pitchFamily="34" charset="0"/>
              </a:rPr>
              <a:t>https://www.motomachines.com/</a:t>
            </a:r>
            <a:endParaRPr lang="en-US" sz="1600" u="none" strike="noStrike" dirty="0">
              <a:solidFill>
                <a:srgbClr val="333333"/>
              </a:solidFill>
              <a:latin typeface="IBM Plex Sans" panose="020B0503050203000203" pitchFamily="34" charset="0"/>
              <a:hlinkClick r:id="rId3"/>
            </a:endParaRPr>
          </a:p>
          <a:p>
            <a:endParaRPr lang="en-US" sz="1600" b="0" i="0" u="none" strike="noStrike" dirty="0">
              <a:solidFill>
                <a:srgbClr val="1A0DAB"/>
              </a:solidFill>
              <a:effectLst/>
              <a:latin typeface="Google Sans Text"/>
              <a:hlinkClick r:id="rId3"/>
            </a:endParaRPr>
          </a:p>
          <a:p>
            <a:r>
              <a:rPr lang="en-US" sz="1600" dirty="0">
                <a:solidFill>
                  <a:srgbClr val="333333"/>
                </a:solidFill>
                <a:latin typeface="IBM Plex Sans" panose="020B0503050203000203" pitchFamily="34" charset="0"/>
              </a:rPr>
              <a:t>http://www.motomachines.com/        if </a:t>
            </a:r>
            <a:r>
              <a:rPr lang="en-US" sz="1600" b="0" i="0" dirty="0">
                <a:solidFill>
                  <a:srgbClr val="333333"/>
                </a:solidFill>
                <a:effectLst/>
                <a:latin typeface="IBM Plex Sans" panose="020B0503050203000203" pitchFamily="34" charset="0"/>
              </a:rPr>
              <a:t> it automatically redirects to the </a:t>
            </a:r>
            <a:r>
              <a:rPr lang="en-US" sz="1600" b="1" i="0" dirty="0">
                <a:solidFill>
                  <a:srgbClr val="333333"/>
                </a:solidFill>
                <a:effectLst/>
                <a:latin typeface="PT Sans" panose="020B0604020202020204" pitchFamily="34" charset="0"/>
              </a:rPr>
              <a:t>HTTPS</a:t>
            </a:r>
            <a:r>
              <a:rPr lang="en-US" sz="1600" b="0" i="0" dirty="0">
                <a:solidFill>
                  <a:srgbClr val="333333"/>
                </a:solidFill>
                <a:effectLst/>
                <a:latin typeface="IBM Plex Sans" panose="020B0503050203000203" pitchFamily="34" charset="0"/>
              </a:rPr>
              <a:t> version. Then </a:t>
            </a:r>
            <a:br>
              <a:rPr lang="en-US" sz="1600" b="0" i="0" dirty="0">
                <a:solidFill>
                  <a:srgbClr val="333333"/>
                </a:solidFill>
                <a:effectLst/>
                <a:latin typeface="IBM Plex Sans" panose="020B0503050203000203" pitchFamily="34" charset="0"/>
              </a:rPr>
            </a:br>
            <a:br>
              <a:rPr lang="en-US" sz="1600" b="0" i="0" dirty="0">
                <a:solidFill>
                  <a:srgbClr val="333333"/>
                </a:solidFill>
                <a:effectLst/>
                <a:latin typeface="IBM Plex Sans" panose="020B0503050203000203" pitchFamily="34" charset="0"/>
              </a:rPr>
            </a:br>
            <a:r>
              <a:rPr lang="en-US" sz="1600" b="0" i="0" dirty="0">
                <a:solidFill>
                  <a:srgbClr val="333333"/>
                </a:solidFill>
                <a:effectLst/>
                <a:latin typeface="IBM Plex Sans" panose="020B0503050203000203" pitchFamily="34" charset="0"/>
              </a:rPr>
              <a:t>Note: </a:t>
            </a:r>
            <a:r>
              <a:rPr lang="en-US" sz="1600" b="0" i="0" dirty="0">
                <a:effectLst/>
                <a:latin typeface="IBM Plex Sans" panose="020B0503050203000203" pitchFamily="34" charset="0"/>
              </a:rPr>
              <a:t>Test a couple of other URLs on your site to make sure that the 301 redirects are implemented. </a:t>
            </a:r>
            <a:endParaRPr lang="en-US" sz="1600" dirty="0"/>
          </a:p>
        </p:txBody>
      </p:sp>
      <p:pic>
        <p:nvPicPr>
          <p:cNvPr id="4" name="Picture 3" descr="Icon&#10;&#10;Description automatically generated">
            <a:extLst>
              <a:ext uri="{FF2B5EF4-FFF2-40B4-BE49-F238E27FC236}">
                <a16:creationId xmlns:a16="http://schemas.microsoft.com/office/drawing/2014/main" id="{6468739F-AC98-4F8C-9087-A5F6952113FF}"/>
              </a:ext>
            </a:extLst>
          </p:cNvPr>
          <p:cNvPicPr>
            <a:picLocks noChangeAspect="1"/>
          </p:cNvPicPr>
          <p:nvPr/>
        </p:nvPicPr>
        <p:blipFill rotWithShape="1">
          <a:blip r:embed="rId5">
            <a:extLst>
              <a:ext uri="{28A0092B-C50C-407E-A947-70E740481C1C}">
                <a14:useLocalDpi xmlns:a14="http://schemas.microsoft.com/office/drawing/2010/main" val="0"/>
              </a:ext>
            </a:extLst>
          </a:blip>
          <a:srcRect r="47623"/>
          <a:stretch/>
        </p:blipFill>
        <p:spPr>
          <a:xfrm>
            <a:off x="3629271" y="4476391"/>
            <a:ext cx="237547" cy="235270"/>
          </a:xfrm>
          <a:prstGeom prst="rect">
            <a:avLst/>
          </a:prstGeom>
        </p:spPr>
      </p:pic>
      <p:pic>
        <p:nvPicPr>
          <p:cNvPr id="8" name="Picture 7" descr="Icon&#10;&#10;Description automatically generated">
            <a:extLst>
              <a:ext uri="{FF2B5EF4-FFF2-40B4-BE49-F238E27FC236}">
                <a16:creationId xmlns:a16="http://schemas.microsoft.com/office/drawing/2014/main" id="{F105B288-35D3-42E7-B753-C132349914C2}"/>
              </a:ext>
            </a:extLst>
          </p:cNvPr>
          <p:cNvPicPr>
            <a:picLocks noChangeAspect="1"/>
          </p:cNvPicPr>
          <p:nvPr/>
        </p:nvPicPr>
        <p:blipFill rotWithShape="1">
          <a:blip r:embed="rId5">
            <a:extLst>
              <a:ext uri="{28A0092B-C50C-407E-A947-70E740481C1C}">
                <a14:useLocalDpi xmlns:a14="http://schemas.microsoft.com/office/drawing/2010/main" val="0"/>
              </a:ext>
            </a:extLst>
          </a:blip>
          <a:srcRect l="52377"/>
          <a:stretch/>
        </p:blipFill>
        <p:spPr>
          <a:xfrm rot="2470124">
            <a:off x="3698464" y="3929383"/>
            <a:ext cx="336708" cy="366771"/>
          </a:xfrm>
          <a:prstGeom prst="rect">
            <a:avLst/>
          </a:prstGeom>
        </p:spPr>
      </p:pic>
    </p:spTree>
    <p:extLst>
      <p:ext uri="{BB962C8B-B14F-4D97-AF65-F5344CB8AC3E}">
        <p14:creationId xmlns:p14="http://schemas.microsoft.com/office/powerpoint/2010/main" val="120342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86A0C5-A1E1-4673-99A5-8597A46D7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97" y="377331"/>
            <a:ext cx="1133475" cy="257175"/>
          </a:xfrm>
          <a:prstGeom prst="rect">
            <a:avLst/>
          </a:prstGeom>
        </p:spPr>
      </p:pic>
      <p:sp>
        <p:nvSpPr>
          <p:cNvPr id="7" name="TextBox 6">
            <a:extLst>
              <a:ext uri="{FF2B5EF4-FFF2-40B4-BE49-F238E27FC236}">
                <a16:creationId xmlns:a16="http://schemas.microsoft.com/office/drawing/2014/main" id="{D4E3F06B-15C4-4308-B670-6730E62AA92E}"/>
              </a:ext>
            </a:extLst>
          </p:cNvPr>
          <p:cNvSpPr txBox="1"/>
          <p:nvPr/>
        </p:nvSpPr>
        <p:spPr>
          <a:xfrm>
            <a:off x="3052996" y="634506"/>
            <a:ext cx="6086007" cy="523220"/>
          </a:xfrm>
          <a:prstGeom prst="rect">
            <a:avLst/>
          </a:prstGeom>
          <a:noFill/>
        </p:spPr>
        <p:txBody>
          <a:bodyPr wrap="square" rtlCol="0">
            <a:spAutoFit/>
          </a:bodyPr>
          <a:lstStyle/>
          <a:p>
            <a:pPr algn="ctr"/>
            <a:r>
              <a:rPr lang="en-US" sz="2800" b="1" dirty="0">
                <a:effectLst/>
              </a:rPr>
              <a:t>Initial Investigation</a:t>
            </a:r>
            <a:endParaRPr lang="en-US" sz="2800" dirty="0"/>
          </a:p>
        </p:txBody>
      </p:sp>
      <p:sp>
        <p:nvSpPr>
          <p:cNvPr id="2" name="TextBox 1">
            <a:extLst>
              <a:ext uri="{FF2B5EF4-FFF2-40B4-BE49-F238E27FC236}">
                <a16:creationId xmlns:a16="http://schemas.microsoft.com/office/drawing/2014/main" id="{A248E21F-3DE6-4966-888F-6D1889987109}"/>
              </a:ext>
            </a:extLst>
          </p:cNvPr>
          <p:cNvSpPr txBox="1"/>
          <p:nvPr/>
        </p:nvSpPr>
        <p:spPr>
          <a:xfrm>
            <a:off x="447597" y="1828800"/>
            <a:ext cx="11199760" cy="2246769"/>
          </a:xfrm>
          <a:prstGeom prst="rect">
            <a:avLst/>
          </a:prstGeom>
          <a:noFill/>
        </p:spPr>
        <p:txBody>
          <a:bodyPr wrap="square" rtlCol="0">
            <a:spAutoFit/>
          </a:bodyPr>
          <a:lstStyle/>
          <a:p>
            <a:endParaRPr lang="en-US" sz="1400" b="0" i="0" dirty="0">
              <a:solidFill>
                <a:srgbClr val="333333"/>
              </a:solidFill>
              <a:effectLst/>
              <a:latin typeface="IBM Plex Sans" panose="020B0503050203000203" pitchFamily="34" charset="0"/>
            </a:endParaRPr>
          </a:p>
          <a:p>
            <a:r>
              <a:rPr lang="en-US" sz="1400" b="0" i="0" dirty="0">
                <a:solidFill>
                  <a:srgbClr val="333333"/>
                </a:solidFill>
                <a:effectLst/>
                <a:latin typeface="IBM Plex Sans" panose="020B0503050203000203" pitchFamily="34" charset="0"/>
              </a:rPr>
              <a:t>Step 3 - </a:t>
            </a:r>
            <a:r>
              <a:rPr lang="en-US" sz="1400" b="1" i="0" dirty="0">
                <a:solidFill>
                  <a:srgbClr val="333333"/>
                </a:solidFill>
                <a:effectLst/>
                <a:latin typeface="Ahrefs"/>
              </a:rPr>
              <a:t>Start a website crawl</a:t>
            </a:r>
            <a:endParaRPr lang="en-US" sz="1400" b="0" i="0" dirty="0">
              <a:solidFill>
                <a:srgbClr val="333333"/>
              </a:solidFill>
              <a:effectLst/>
              <a:latin typeface="IBM Plex Sans" panose="020B0503050203000203" pitchFamily="34" charset="0"/>
            </a:endParaRPr>
          </a:p>
          <a:p>
            <a:r>
              <a:rPr lang="en-US" sz="1400" b="0" i="0" dirty="0">
                <a:solidFill>
                  <a:srgbClr val="333333"/>
                </a:solidFill>
                <a:effectLst/>
                <a:latin typeface="IBM Plex Sans" panose="020B0503050203000203" pitchFamily="34" charset="0"/>
              </a:rPr>
              <a:t>An SEO crawler will spider the site in the same way as Google and give us some useful information on the structure and current SEO setup. Ex: </a:t>
            </a:r>
            <a:r>
              <a:rPr lang="en-US" sz="1400" b="0" i="0" dirty="0" err="1">
                <a:solidFill>
                  <a:srgbClr val="333333"/>
                </a:solidFill>
                <a:effectLst/>
                <a:latin typeface="IBM Plex Sans" panose="020B0503050203000203" pitchFamily="34" charset="0"/>
              </a:rPr>
              <a:t>SureOak</a:t>
            </a:r>
            <a:r>
              <a:rPr lang="en-US" sz="1400" b="0" i="0" dirty="0">
                <a:solidFill>
                  <a:srgbClr val="333333"/>
                </a:solidFill>
                <a:effectLst/>
                <a:latin typeface="IBM Plex Sans" panose="020B0503050203000203" pitchFamily="34" charset="0"/>
              </a:rPr>
              <a:t>, </a:t>
            </a:r>
            <a:r>
              <a:rPr lang="en-US" sz="1400" b="0" i="0" dirty="0" err="1">
                <a:solidFill>
                  <a:srgbClr val="333333"/>
                </a:solidFill>
                <a:effectLst/>
                <a:latin typeface="IBM Plex Sans" panose="020B0503050203000203" pitchFamily="34" charset="0"/>
              </a:rPr>
              <a:t>Seochecker</a:t>
            </a:r>
            <a:endParaRPr lang="en-US" sz="1400" b="0" i="0" dirty="0">
              <a:solidFill>
                <a:srgbClr val="333333"/>
              </a:solidFill>
              <a:effectLst/>
              <a:latin typeface="IBM Plex Sans" panose="020B0503050203000203" pitchFamily="34" charset="0"/>
            </a:endParaRPr>
          </a:p>
          <a:p>
            <a:endParaRPr lang="en-US" sz="1400" dirty="0">
              <a:solidFill>
                <a:srgbClr val="333333"/>
              </a:solidFill>
              <a:latin typeface="IBM Plex Sans" panose="020B0503050203000203" pitchFamily="34" charset="0"/>
            </a:endParaRPr>
          </a:p>
          <a:p>
            <a:r>
              <a:rPr lang="en-US" sz="1400" dirty="0">
                <a:solidFill>
                  <a:srgbClr val="333333"/>
                </a:solidFill>
                <a:latin typeface="IBM Plex Sans" panose="020B0503050203000203" pitchFamily="34" charset="0"/>
              </a:rPr>
              <a:t>Step 4 - </a:t>
            </a:r>
            <a:r>
              <a:rPr lang="en-US" sz="1400" b="1" i="0" dirty="0">
                <a:solidFill>
                  <a:srgbClr val="333333"/>
                </a:solidFill>
                <a:effectLst/>
                <a:latin typeface="Ahrefs"/>
              </a:rPr>
              <a:t>Check Google for indexation issues</a:t>
            </a:r>
          </a:p>
          <a:p>
            <a:r>
              <a:rPr lang="en-US" sz="1400" b="0" i="1" u="none" strike="noStrike" dirty="0">
                <a:solidFill>
                  <a:srgbClr val="054ADA"/>
                </a:solidFill>
                <a:effectLst/>
                <a:latin typeface="IBM Plex Sans" panose="020B0503050203000203" pitchFamily="34" charset="0"/>
                <a:hlinkClick r:id="rId3"/>
              </a:rPr>
              <a:t>Google Search Console</a:t>
            </a:r>
            <a:r>
              <a:rPr lang="en-US" sz="1400" b="0" i="1" dirty="0">
                <a:solidFill>
                  <a:srgbClr val="333333"/>
                </a:solidFill>
                <a:effectLst/>
                <a:latin typeface="IBM Plex Sans" panose="020B0503050203000203" pitchFamily="34" charset="0"/>
              </a:rPr>
              <a:t> &gt; Google Index &gt; Index Status</a:t>
            </a:r>
            <a:r>
              <a:rPr lang="en-US" sz="1400" b="0" i="0" dirty="0">
                <a:solidFill>
                  <a:srgbClr val="333333"/>
                </a:solidFill>
                <a:effectLst/>
                <a:latin typeface="IBM Plex Sans" panose="020B0503050203000203" pitchFamily="34" charset="0"/>
              </a:rPr>
              <a:t>.</a:t>
            </a:r>
          </a:p>
          <a:p>
            <a:r>
              <a:rPr lang="en-US" sz="1400" dirty="0">
                <a:solidFill>
                  <a:srgbClr val="333333"/>
                </a:solidFill>
                <a:latin typeface="IBM Plex Sans" panose="020B0503050203000203" pitchFamily="34" charset="0"/>
              </a:rPr>
              <a:t>In this case its not there then </a:t>
            </a:r>
          </a:p>
          <a:p>
            <a:r>
              <a:rPr lang="en-US" sz="1400" dirty="0">
                <a:solidFill>
                  <a:srgbClr val="333333"/>
                </a:solidFill>
                <a:latin typeface="IBM Plex Sans" panose="020B0503050203000203" pitchFamily="34" charset="0"/>
              </a:rPr>
              <a:t>Search </a:t>
            </a:r>
            <a:r>
              <a:rPr lang="en-US" sz="1400" dirty="0" err="1">
                <a:solidFill>
                  <a:srgbClr val="333333"/>
                </a:solidFill>
                <a:latin typeface="IBM Plex Sans" panose="020B0503050203000203" pitchFamily="34" charset="0"/>
              </a:rPr>
              <a:t>site:motomachines.com</a:t>
            </a:r>
            <a:r>
              <a:rPr lang="en-US" sz="1400" dirty="0">
                <a:solidFill>
                  <a:srgbClr val="333333"/>
                </a:solidFill>
                <a:latin typeface="IBM Plex Sans" panose="020B0503050203000203" pitchFamily="34" charset="0"/>
              </a:rPr>
              <a:t> Not accurate but its 10300</a:t>
            </a:r>
          </a:p>
          <a:p>
            <a:endParaRPr lang="en-US" sz="1400" dirty="0">
              <a:solidFill>
                <a:srgbClr val="1A0DAB"/>
              </a:solidFill>
              <a:latin typeface="Google Sans Text"/>
            </a:endParaRPr>
          </a:p>
        </p:txBody>
      </p:sp>
      <p:pic>
        <p:nvPicPr>
          <p:cNvPr id="6" name="Picture 5">
            <a:extLst>
              <a:ext uri="{FF2B5EF4-FFF2-40B4-BE49-F238E27FC236}">
                <a16:creationId xmlns:a16="http://schemas.microsoft.com/office/drawing/2014/main" id="{9F8B88FC-A914-43DC-BB15-E189A95E25F6}"/>
              </a:ext>
            </a:extLst>
          </p:cNvPr>
          <p:cNvPicPr>
            <a:picLocks noChangeAspect="1"/>
          </p:cNvPicPr>
          <p:nvPr/>
        </p:nvPicPr>
        <p:blipFill>
          <a:blip r:embed="rId4"/>
          <a:stretch>
            <a:fillRect/>
          </a:stretch>
        </p:blipFill>
        <p:spPr>
          <a:xfrm>
            <a:off x="5324397" y="2552881"/>
            <a:ext cx="4111957" cy="1867702"/>
          </a:xfrm>
          <a:prstGeom prst="rect">
            <a:avLst/>
          </a:prstGeom>
        </p:spPr>
      </p:pic>
    </p:spTree>
    <p:extLst>
      <p:ext uri="{BB962C8B-B14F-4D97-AF65-F5344CB8AC3E}">
        <p14:creationId xmlns:p14="http://schemas.microsoft.com/office/powerpoint/2010/main" val="1365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86A0C5-A1E1-4673-99A5-8597A46D7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97" y="377331"/>
            <a:ext cx="1133475" cy="257175"/>
          </a:xfrm>
          <a:prstGeom prst="rect">
            <a:avLst/>
          </a:prstGeom>
        </p:spPr>
      </p:pic>
      <p:sp>
        <p:nvSpPr>
          <p:cNvPr id="7" name="TextBox 6">
            <a:extLst>
              <a:ext uri="{FF2B5EF4-FFF2-40B4-BE49-F238E27FC236}">
                <a16:creationId xmlns:a16="http://schemas.microsoft.com/office/drawing/2014/main" id="{D4E3F06B-15C4-4308-B670-6730E62AA92E}"/>
              </a:ext>
            </a:extLst>
          </p:cNvPr>
          <p:cNvSpPr txBox="1"/>
          <p:nvPr/>
        </p:nvSpPr>
        <p:spPr>
          <a:xfrm>
            <a:off x="3052996" y="634506"/>
            <a:ext cx="6086007" cy="523220"/>
          </a:xfrm>
          <a:prstGeom prst="rect">
            <a:avLst/>
          </a:prstGeom>
          <a:noFill/>
        </p:spPr>
        <p:txBody>
          <a:bodyPr wrap="square" rtlCol="0">
            <a:spAutoFit/>
          </a:bodyPr>
          <a:lstStyle/>
          <a:p>
            <a:pPr algn="ctr"/>
            <a:r>
              <a:rPr lang="en-US" sz="2800" b="1" dirty="0">
                <a:effectLst/>
              </a:rPr>
              <a:t>Initial Investigation</a:t>
            </a:r>
            <a:endParaRPr lang="en-US" sz="2800" dirty="0"/>
          </a:p>
        </p:txBody>
      </p:sp>
      <p:sp>
        <p:nvSpPr>
          <p:cNvPr id="2" name="TextBox 1">
            <a:extLst>
              <a:ext uri="{FF2B5EF4-FFF2-40B4-BE49-F238E27FC236}">
                <a16:creationId xmlns:a16="http://schemas.microsoft.com/office/drawing/2014/main" id="{A248E21F-3DE6-4966-888F-6D1889987109}"/>
              </a:ext>
            </a:extLst>
          </p:cNvPr>
          <p:cNvSpPr txBox="1"/>
          <p:nvPr/>
        </p:nvSpPr>
        <p:spPr>
          <a:xfrm>
            <a:off x="447597" y="1828800"/>
            <a:ext cx="11199760" cy="3970318"/>
          </a:xfrm>
          <a:prstGeom prst="rect">
            <a:avLst/>
          </a:prstGeom>
          <a:noFill/>
        </p:spPr>
        <p:txBody>
          <a:bodyPr wrap="square" rtlCol="0">
            <a:spAutoFit/>
          </a:bodyPr>
          <a:lstStyle/>
          <a:p>
            <a:endParaRPr lang="en-US" sz="1400" b="0" i="0" dirty="0">
              <a:solidFill>
                <a:srgbClr val="333333"/>
              </a:solidFill>
              <a:effectLst/>
              <a:latin typeface="IBM Plex Sans" panose="020B0503050203000203" pitchFamily="34" charset="0"/>
            </a:endParaRPr>
          </a:p>
          <a:p>
            <a:r>
              <a:rPr lang="en-US" sz="1400" b="0" i="0" dirty="0">
                <a:solidFill>
                  <a:srgbClr val="333333"/>
                </a:solidFill>
                <a:effectLst/>
                <a:latin typeface="IBM Plex Sans" panose="020B0503050203000203" pitchFamily="34" charset="0"/>
              </a:rPr>
              <a:t>Step 5 - </a:t>
            </a:r>
            <a:r>
              <a:rPr lang="en-US" sz="1400" b="1" i="0" dirty="0">
                <a:solidFill>
                  <a:srgbClr val="333333"/>
                </a:solidFill>
                <a:effectLst/>
                <a:latin typeface="Ahrefs"/>
              </a:rPr>
              <a:t>Check that you rank for your brand name</a:t>
            </a:r>
          </a:p>
          <a:p>
            <a:r>
              <a:rPr lang="en-US" sz="1400" dirty="0">
                <a:solidFill>
                  <a:srgbClr val="333333"/>
                </a:solidFill>
                <a:latin typeface="IBM Plex Sans" panose="020B0503050203000203" pitchFamily="34" charset="0"/>
              </a:rPr>
              <a:t>Its Coming </a:t>
            </a:r>
            <a:r>
              <a:rPr lang="en-US" sz="1400" b="0" i="0" dirty="0">
                <a:solidFill>
                  <a:srgbClr val="333333"/>
                </a:solidFill>
                <a:effectLst/>
                <a:latin typeface="IBM Plex Sans" panose="020B0503050203000203" pitchFamily="34" charset="0"/>
              </a:rPr>
              <a:t> on first organic result.</a:t>
            </a:r>
            <a:endParaRPr lang="en-US" sz="1400" dirty="0">
              <a:solidFill>
                <a:srgbClr val="333333"/>
              </a:solidFill>
              <a:latin typeface="IBM Plex Sans" panose="020B0503050203000203" pitchFamily="34" charset="0"/>
            </a:endParaRPr>
          </a:p>
          <a:p>
            <a:r>
              <a:rPr lang="en-US" sz="1400" dirty="0">
                <a:solidFill>
                  <a:srgbClr val="333333"/>
                </a:solidFill>
                <a:latin typeface="IBM Plex Sans" panose="020B0503050203000203" pitchFamily="34" charset="0"/>
              </a:rPr>
              <a:t>Step 6 - </a:t>
            </a:r>
            <a:r>
              <a:rPr lang="en-US" sz="1400" b="1" i="0" dirty="0">
                <a:solidFill>
                  <a:srgbClr val="333333"/>
                </a:solidFill>
                <a:effectLst/>
                <a:latin typeface="Ahrefs"/>
              </a:rPr>
              <a:t>Manually perform some BASIC on-page SEO checks</a:t>
            </a:r>
          </a:p>
          <a:p>
            <a:pPr algn="l">
              <a:buFont typeface="+mj-lt"/>
              <a:buAutoNum type="arabicPeriod"/>
            </a:pPr>
            <a:r>
              <a:rPr lang="en-US" sz="1400" b="0" i="0" dirty="0">
                <a:solidFill>
                  <a:srgbClr val="333333"/>
                </a:solidFill>
                <a:effectLst/>
                <a:latin typeface="IBM Plex Sans" panose="020B0503050203000203" pitchFamily="34" charset="0"/>
              </a:rPr>
              <a:t>Does the page have a well-crafted, clickable title tag – </a:t>
            </a:r>
            <a:r>
              <a:rPr lang="en-US" sz="1400" b="0" i="0" dirty="0">
                <a:solidFill>
                  <a:srgbClr val="797979"/>
                </a:solidFill>
                <a:effectLst/>
                <a:latin typeface="Noto Sans" panose="020B0502040504020204" pitchFamily="34"/>
              </a:rPr>
              <a:t>Ours title tag of optimal length (between 10 and 70 characters).</a:t>
            </a:r>
          </a:p>
          <a:p>
            <a:pPr algn="l"/>
            <a:r>
              <a:rPr lang="en-US" sz="1400" b="0" i="0" dirty="0">
                <a:solidFill>
                  <a:srgbClr val="797979"/>
                </a:solidFill>
                <a:effectLst/>
                <a:latin typeface="Noto Sans" panose="020B0502040504020204" pitchFamily="34"/>
              </a:rPr>
              <a:t>- Moto Machines: Premium Motorcycle Accessories (Length : 45)</a:t>
            </a:r>
            <a:endParaRPr lang="en-US" sz="1400" b="0" i="0" dirty="0">
              <a:solidFill>
                <a:srgbClr val="333333"/>
              </a:solidFill>
              <a:effectLst/>
              <a:latin typeface="IBM Plex Sans" panose="020B0503050203000203" pitchFamily="34" charset="0"/>
            </a:endParaRPr>
          </a:p>
          <a:p>
            <a:pPr algn="l">
              <a:buFont typeface="+mj-lt"/>
              <a:buAutoNum type="arabicPeriod"/>
            </a:pPr>
            <a:r>
              <a:rPr lang="en-US" sz="1400" b="0" i="0" dirty="0">
                <a:solidFill>
                  <a:srgbClr val="333333"/>
                </a:solidFill>
                <a:effectLst/>
                <a:latin typeface="IBM Plex Sans" panose="020B0503050203000203" pitchFamily="34" charset="0"/>
              </a:rPr>
              <a:t> Is there a custom meta description? Is it optimized for maximizing click-throughs?</a:t>
            </a:r>
            <a:br>
              <a:rPr lang="en-US" sz="1400" b="0" i="0" dirty="0">
                <a:solidFill>
                  <a:srgbClr val="333333"/>
                </a:solidFill>
                <a:effectLst/>
                <a:latin typeface="IBM Plex Sans" panose="020B0503050203000203" pitchFamily="34" charset="0"/>
              </a:rPr>
            </a:br>
            <a:r>
              <a:rPr lang="en-US" sz="1400" b="0" i="0" dirty="0">
                <a:solidFill>
                  <a:srgbClr val="333333"/>
                </a:solidFill>
                <a:effectLst/>
                <a:latin typeface="IBM Plex Sans" panose="020B0503050203000203" pitchFamily="34" charset="0"/>
              </a:rPr>
              <a:t>- </a:t>
            </a:r>
            <a:r>
              <a:rPr lang="en-US" sz="1400" b="0" i="0" dirty="0">
                <a:solidFill>
                  <a:srgbClr val="797979"/>
                </a:solidFill>
                <a:effectLst/>
                <a:latin typeface="Noto Sans" panose="020B0502040504020204" pitchFamily="34"/>
              </a:rPr>
              <a:t>Your page has a meta description tag however, your meta description should ideally be between 70 and 320 characters (including spaces).</a:t>
            </a:r>
          </a:p>
          <a:p>
            <a:pPr algn="l"/>
            <a:r>
              <a:rPr lang="en-US" sz="1400" b="0" i="0" dirty="0">
                <a:solidFill>
                  <a:srgbClr val="797979"/>
                </a:solidFill>
                <a:effectLst/>
                <a:latin typeface="Noto Sans" panose="020B0502040504020204" pitchFamily="34"/>
              </a:rPr>
              <a:t> Length : 327</a:t>
            </a:r>
            <a:endParaRPr lang="en-US" sz="1400" b="0" i="0" dirty="0">
              <a:solidFill>
                <a:srgbClr val="333333"/>
              </a:solidFill>
              <a:effectLst/>
              <a:latin typeface="IBM Plex Sans" panose="020B0503050203000203" pitchFamily="34" charset="0"/>
            </a:endParaRPr>
          </a:p>
          <a:p>
            <a:pPr algn="l"/>
            <a:r>
              <a:rPr lang="en-US" sz="1400" b="0" i="0" dirty="0">
                <a:solidFill>
                  <a:srgbClr val="333333"/>
                </a:solidFill>
                <a:effectLst/>
                <a:latin typeface="IBM Plex Sans" panose="020B0503050203000203" pitchFamily="34" charset="0"/>
              </a:rPr>
              <a:t>2. Is there only one instance of the H1 tag? Is it well-optimized?</a:t>
            </a:r>
            <a:br>
              <a:rPr lang="en-US" sz="1400" b="0" i="0" dirty="0">
                <a:solidFill>
                  <a:srgbClr val="333333"/>
                </a:solidFill>
                <a:effectLst/>
                <a:latin typeface="IBM Plex Sans" panose="020B0503050203000203" pitchFamily="34" charset="0"/>
              </a:rPr>
            </a:br>
            <a:r>
              <a:rPr lang="en-US" sz="1400" b="0" i="0" dirty="0">
                <a:solidFill>
                  <a:srgbClr val="333333"/>
                </a:solidFill>
                <a:effectLst/>
                <a:latin typeface="IBM Plex Sans" panose="020B0503050203000203" pitchFamily="34" charset="0"/>
              </a:rPr>
              <a:t>- </a:t>
            </a:r>
            <a:r>
              <a:rPr lang="en-US" sz="1400" b="0" i="0" dirty="0">
                <a:solidFill>
                  <a:srgbClr val="797979"/>
                </a:solidFill>
                <a:effectLst/>
                <a:latin typeface="Noto Sans" panose="020B0502040504020204" pitchFamily="34"/>
              </a:rPr>
              <a:t>Your page does not have an H1 Header </a:t>
            </a:r>
            <a:r>
              <a:rPr lang="en-US" sz="1400" b="0" i="0" dirty="0" err="1">
                <a:solidFill>
                  <a:srgbClr val="797979"/>
                </a:solidFill>
                <a:effectLst/>
                <a:latin typeface="Noto Sans" panose="020B0502040504020204" pitchFamily="34"/>
              </a:rPr>
              <a:t>Tag.The</a:t>
            </a:r>
            <a:r>
              <a:rPr lang="en-US" sz="1400" b="0" i="0" dirty="0">
                <a:solidFill>
                  <a:srgbClr val="797979"/>
                </a:solidFill>
                <a:effectLst/>
                <a:latin typeface="Noto Sans" panose="020B0502040504020204" pitchFamily="34"/>
              </a:rPr>
              <a:t> H1 Header Tag is an important way of signaling to search engines what your content is about, and subsequently the keywords it should rank for.</a:t>
            </a:r>
            <a:br>
              <a:rPr lang="en-US" sz="1400" b="0" i="0" dirty="0">
                <a:solidFill>
                  <a:srgbClr val="797979"/>
                </a:solidFill>
                <a:effectLst/>
                <a:latin typeface="Noto Sans" panose="020B0502040504020204" pitchFamily="34"/>
              </a:rPr>
            </a:br>
            <a:endParaRPr lang="en-US" sz="1400" b="0" i="0" dirty="0">
              <a:solidFill>
                <a:srgbClr val="333333"/>
              </a:solidFill>
              <a:effectLst/>
              <a:latin typeface="IBM Plex Sans" panose="020B0503050203000203" pitchFamily="34" charset="0"/>
            </a:endParaRPr>
          </a:p>
          <a:p>
            <a:pPr algn="l"/>
            <a:r>
              <a:rPr lang="en-US" sz="1400" dirty="0">
                <a:solidFill>
                  <a:srgbClr val="333333"/>
                </a:solidFill>
                <a:latin typeface="IBM Plex Sans" panose="020B0503050203000203" pitchFamily="34" charset="0"/>
              </a:rPr>
              <a:t>3. </a:t>
            </a:r>
            <a:r>
              <a:rPr lang="en-US" sz="1400" b="0" i="0" dirty="0">
                <a:solidFill>
                  <a:srgbClr val="333333"/>
                </a:solidFill>
                <a:effectLst/>
                <a:latin typeface="IBM Plex Sans" panose="020B0503050203000203" pitchFamily="34" charset="0"/>
              </a:rPr>
              <a:t>Are sub headers (H2, H3, etc.) being used correctly?</a:t>
            </a:r>
            <a:br>
              <a:rPr lang="en-US" sz="1400" b="0" i="0" dirty="0">
                <a:solidFill>
                  <a:srgbClr val="333333"/>
                </a:solidFill>
                <a:effectLst/>
                <a:latin typeface="IBM Plex Sans" panose="020B0503050203000203" pitchFamily="34" charset="0"/>
              </a:rPr>
            </a:br>
            <a:r>
              <a:rPr lang="en-US" sz="1400" b="0" i="0" dirty="0">
                <a:solidFill>
                  <a:srgbClr val="333333"/>
                </a:solidFill>
                <a:effectLst/>
                <a:latin typeface="IBM Plex Sans" panose="020B0503050203000203" pitchFamily="34" charset="0"/>
              </a:rPr>
              <a:t>- </a:t>
            </a:r>
            <a:r>
              <a:rPr lang="en-US" sz="1400" b="0" i="0" dirty="0">
                <a:solidFill>
                  <a:srgbClr val="797979"/>
                </a:solidFill>
                <a:effectLst/>
                <a:latin typeface="Noto Sans" panose="020B0502040504020204" pitchFamily="34"/>
              </a:rPr>
              <a:t>Your page is making use multiple levels of Header Tags.</a:t>
            </a:r>
            <a:endParaRPr lang="en-US" sz="1400" b="0" i="0" dirty="0">
              <a:solidFill>
                <a:srgbClr val="333333"/>
              </a:solidFill>
              <a:effectLst/>
              <a:latin typeface="IBM Plex Sans" panose="020B0503050203000203" pitchFamily="34" charset="0"/>
            </a:endParaRPr>
          </a:p>
          <a:p>
            <a:endParaRPr lang="en-US" sz="1400" b="1" i="0" dirty="0">
              <a:solidFill>
                <a:srgbClr val="333333"/>
              </a:solidFill>
              <a:effectLst/>
              <a:latin typeface="Ahrefs"/>
            </a:endParaRPr>
          </a:p>
          <a:p>
            <a:endParaRPr lang="en-US" sz="1400" dirty="0">
              <a:solidFill>
                <a:srgbClr val="1A0DAB"/>
              </a:solidFill>
              <a:latin typeface="Google Sans Text"/>
            </a:endParaRPr>
          </a:p>
        </p:txBody>
      </p:sp>
    </p:spTree>
    <p:extLst>
      <p:ext uri="{BB962C8B-B14F-4D97-AF65-F5344CB8AC3E}">
        <p14:creationId xmlns:p14="http://schemas.microsoft.com/office/powerpoint/2010/main" val="236947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86A0C5-A1E1-4673-99A5-8597A46D7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97" y="377331"/>
            <a:ext cx="1133475" cy="257175"/>
          </a:xfrm>
          <a:prstGeom prst="rect">
            <a:avLst/>
          </a:prstGeom>
        </p:spPr>
      </p:pic>
      <p:sp>
        <p:nvSpPr>
          <p:cNvPr id="7" name="TextBox 6">
            <a:extLst>
              <a:ext uri="{FF2B5EF4-FFF2-40B4-BE49-F238E27FC236}">
                <a16:creationId xmlns:a16="http://schemas.microsoft.com/office/drawing/2014/main" id="{D4E3F06B-15C4-4308-B670-6730E62AA92E}"/>
              </a:ext>
            </a:extLst>
          </p:cNvPr>
          <p:cNvSpPr txBox="1"/>
          <p:nvPr/>
        </p:nvSpPr>
        <p:spPr>
          <a:xfrm>
            <a:off x="3052996" y="634506"/>
            <a:ext cx="6086007" cy="523220"/>
          </a:xfrm>
          <a:prstGeom prst="rect">
            <a:avLst/>
          </a:prstGeom>
          <a:noFill/>
        </p:spPr>
        <p:txBody>
          <a:bodyPr wrap="square" rtlCol="0">
            <a:spAutoFit/>
          </a:bodyPr>
          <a:lstStyle/>
          <a:p>
            <a:pPr algn="ctr"/>
            <a:r>
              <a:rPr lang="en-US" sz="2800" b="1" dirty="0">
                <a:effectLst/>
              </a:rPr>
              <a:t>Initial Investigation</a:t>
            </a:r>
            <a:endParaRPr lang="en-US" sz="2800" dirty="0"/>
          </a:p>
        </p:txBody>
      </p:sp>
      <p:sp>
        <p:nvSpPr>
          <p:cNvPr id="2" name="TextBox 1">
            <a:extLst>
              <a:ext uri="{FF2B5EF4-FFF2-40B4-BE49-F238E27FC236}">
                <a16:creationId xmlns:a16="http://schemas.microsoft.com/office/drawing/2014/main" id="{A248E21F-3DE6-4966-888F-6D1889987109}"/>
              </a:ext>
            </a:extLst>
          </p:cNvPr>
          <p:cNvSpPr txBox="1"/>
          <p:nvPr/>
        </p:nvSpPr>
        <p:spPr>
          <a:xfrm>
            <a:off x="447597" y="1828800"/>
            <a:ext cx="11199760" cy="4185761"/>
          </a:xfrm>
          <a:prstGeom prst="rect">
            <a:avLst/>
          </a:prstGeom>
          <a:noFill/>
        </p:spPr>
        <p:txBody>
          <a:bodyPr wrap="square" rtlCol="0">
            <a:spAutoFit/>
          </a:bodyPr>
          <a:lstStyle/>
          <a:p>
            <a:endParaRPr lang="en-US" sz="1400" b="0" i="0" dirty="0">
              <a:solidFill>
                <a:srgbClr val="333333"/>
              </a:solidFill>
              <a:effectLst/>
              <a:latin typeface="IBM Plex Sans" panose="020B0503050203000203" pitchFamily="34" charset="0"/>
            </a:endParaRPr>
          </a:p>
          <a:p>
            <a:r>
              <a:rPr lang="en-US" sz="1400" b="0" i="0" dirty="0">
                <a:solidFill>
                  <a:srgbClr val="333333"/>
                </a:solidFill>
                <a:effectLst/>
                <a:latin typeface="IBM Plex Sans" panose="020B0503050203000203" pitchFamily="34" charset="0"/>
              </a:rPr>
              <a:t>Step </a:t>
            </a:r>
            <a:r>
              <a:rPr lang="en-US" sz="1400" dirty="0">
                <a:solidFill>
                  <a:srgbClr val="333333"/>
                </a:solidFill>
                <a:latin typeface="IBM Plex Sans" panose="020B0503050203000203" pitchFamily="34" charset="0"/>
              </a:rPr>
              <a:t>7</a:t>
            </a:r>
            <a:r>
              <a:rPr lang="en-US" sz="1400" b="0" i="0" dirty="0">
                <a:solidFill>
                  <a:srgbClr val="333333"/>
                </a:solidFill>
                <a:effectLst/>
                <a:latin typeface="IBM Plex Sans" panose="020B0503050203000203" pitchFamily="34" charset="0"/>
              </a:rPr>
              <a:t> - </a:t>
            </a:r>
            <a:r>
              <a:rPr lang="en-US" sz="1400" b="1" i="0" dirty="0">
                <a:solidFill>
                  <a:srgbClr val="333333"/>
                </a:solidFill>
                <a:effectLst/>
                <a:latin typeface="Ahrefs"/>
              </a:rPr>
              <a:t>Dig deeper into more on-page issues in the crawl report</a:t>
            </a:r>
          </a:p>
          <a:p>
            <a:r>
              <a:rPr lang="en-US" sz="1400" dirty="0">
                <a:solidFill>
                  <a:srgbClr val="1A0DAB"/>
                </a:solidFill>
                <a:latin typeface="Google Sans Text"/>
              </a:rPr>
              <a:t>1. </a:t>
            </a:r>
            <a:r>
              <a:rPr lang="en-US" sz="1400" b="1" i="0" dirty="0">
                <a:solidFill>
                  <a:srgbClr val="505458"/>
                </a:solidFill>
                <a:effectLst/>
                <a:latin typeface="Source Sans Pro" panose="020B0503030403020204" pitchFamily="34" charset="0"/>
              </a:rPr>
              <a:t>Keyword Consistency</a:t>
            </a:r>
          </a:p>
          <a:p>
            <a:r>
              <a:rPr lang="en-US" sz="1400" b="0" i="0" dirty="0">
                <a:solidFill>
                  <a:srgbClr val="797979"/>
                </a:solidFill>
                <a:effectLst/>
                <a:latin typeface="Noto Sans" panose="020B0502040504020204" pitchFamily="34"/>
              </a:rPr>
              <a:t>- Your page's main keywords are not distributed well across the important HTML tags. Your page content should be focused on particular keywords you would like to rank for. Ideally these keywords should also be distributed across tags such as the title, meta and header tags.</a:t>
            </a:r>
            <a:br>
              <a:rPr lang="en-US" sz="1400" b="0" i="0" dirty="0">
                <a:solidFill>
                  <a:srgbClr val="797979"/>
                </a:solidFill>
                <a:effectLst/>
                <a:latin typeface="Noto Sans" panose="020B0502040504020204" pitchFamily="34"/>
              </a:rPr>
            </a:br>
            <a:r>
              <a:rPr lang="en-US" sz="1400" b="0" i="0" dirty="0">
                <a:solidFill>
                  <a:srgbClr val="797979"/>
                </a:solidFill>
                <a:effectLst/>
                <a:latin typeface="Noto Sans" panose="020B0502040504020204" pitchFamily="34"/>
              </a:rPr>
              <a:t>2. </a:t>
            </a:r>
            <a:r>
              <a:rPr lang="en-US" sz="1400" b="1" i="0" dirty="0">
                <a:solidFill>
                  <a:srgbClr val="505458"/>
                </a:solidFill>
                <a:effectLst/>
                <a:latin typeface="Source Sans Pro" panose="020B0503030403020204" pitchFamily="34" charset="0"/>
              </a:rPr>
              <a:t>Amount of Content</a:t>
            </a:r>
          </a:p>
          <a:p>
            <a:pPr algn="l"/>
            <a:r>
              <a:rPr lang="en-US" sz="1400" b="0" i="0" dirty="0">
                <a:solidFill>
                  <a:srgbClr val="797979"/>
                </a:solidFill>
                <a:effectLst/>
                <a:latin typeface="Noto Sans" panose="020B0502040504020204" pitchFamily="34"/>
              </a:rPr>
              <a:t>- Your page has a low volume of text content which search engines can interpret as 'thin content'.</a:t>
            </a:r>
            <a:br>
              <a:rPr lang="en-US" sz="1400" dirty="0"/>
            </a:br>
            <a:br>
              <a:rPr lang="en-US" sz="1400" dirty="0"/>
            </a:br>
            <a:r>
              <a:rPr lang="en-US" sz="1400" b="0" i="0" dirty="0">
                <a:solidFill>
                  <a:srgbClr val="797979"/>
                </a:solidFill>
                <a:effectLst/>
                <a:latin typeface="Noto Sans" panose="020B0502040504020204" pitchFamily="34"/>
              </a:rPr>
              <a:t>Word Count: 464</a:t>
            </a:r>
          </a:p>
          <a:p>
            <a:r>
              <a:rPr lang="en-US" sz="1400" b="0" i="0" dirty="0">
                <a:solidFill>
                  <a:srgbClr val="797979"/>
                </a:solidFill>
                <a:effectLst/>
                <a:latin typeface="Noto Sans" panose="020B0502040504020204" pitchFamily="34"/>
              </a:rPr>
              <a:t>It has been well researched that higher text content volumes are related to better ranking ability in general.</a:t>
            </a:r>
            <a:br>
              <a:rPr lang="en-US" sz="1400" b="0" i="0" dirty="0">
                <a:solidFill>
                  <a:srgbClr val="797979"/>
                </a:solidFill>
                <a:effectLst/>
                <a:latin typeface="Noto Sans" panose="020B0502040504020204" pitchFamily="34"/>
              </a:rPr>
            </a:br>
            <a:r>
              <a:rPr lang="en-US" sz="1400" b="0" i="0" dirty="0">
                <a:solidFill>
                  <a:srgbClr val="797979"/>
                </a:solidFill>
                <a:effectLst/>
                <a:latin typeface="Noto Sans" panose="020B0502040504020204" pitchFamily="34"/>
              </a:rPr>
              <a:t>3. </a:t>
            </a:r>
            <a:r>
              <a:rPr lang="en-US" sz="1400" b="1" i="0" dirty="0">
                <a:solidFill>
                  <a:srgbClr val="505458"/>
                </a:solidFill>
                <a:effectLst/>
                <a:latin typeface="Source Sans Pro" panose="020B0503030403020204" pitchFamily="34" charset="0"/>
              </a:rPr>
              <a:t>Image Alt Attributes</a:t>
            </a:r>
          </a:p>
          <a:p>
            <a:r>
              <a:rPr lang="en-US" sz="1400" b="0" i="0" dirty="0">
                <a:solidFill>
                  <a:srgbClr val="797979"/>
                </a:solidFill>
                <a:effectLst/>
                <a:latin typeface="Noto Sans" panose="020B0502040504020204" pitchFamily="34"/>
              </a:rPr>
              <a:t>You have images on your page that are missing Alt attributes.</a:t>
            </a:r>
            <a:br>
              <a:rPr lang="en-US" sz="1400" dirty="0"/>
            </a:br>
            <a:br>
              <a:rPr lang="en-US" sz="1400" dirty="0"/>
            </a:br>
            <a:r>
              <a:rPr lang="en-US" sz="1400" b="0" i="0" dirty="0">
                <a:solidFill>
                  <a:srgbClr val="797979"/>
                </a:solidFill>
                <a:effectLst/>
                <a:latin typeface="Noto Sans" panose="020B0502040504020204" pitchFamily="34"/>
              </a:rPr>
              <a:t>We found 77 images on your page and 31 of them are missing the </a:t>
            </a:r>
            <a:r>
              <a:rPr lang="en-US" sz="1400" b="0" i="0" dirty="0" err="1">
                <a:solidFill>
                  <a:srgbClr val="797979"/>
                </a:solidFill>
                <a:effectLst/>
                <a:latin typeface="Noto Sans" panose="020B0502040504020204" pitchFamily="34"/>
              </a:rPr>
              <a:t>attribute.Alt</a:t>
            </a:r>
            <a:r>
              <a:rPr lang="en-US" sz="1400" b="0" i="0" dirty="0">
                <a:solidFill>
                  <a:srgbClr val="797979"/>
                </a:solidFill>
                <a:effectLst/>
                <a:latin typeface="Noto Sans" panose="020B0502040504020204" pitchFamily="34"/>
              </a:rPr>
              <a:t> attributes are an often overlooked and simple way to signal to Search Engines what an image is about, and help it rank in image search results.</a:t>
            </a:r>
          </a:p>
          <a:p>
            <a:pPr algn="l"/>
            <a:endParaRPr lang="en-US" sz="1400" b="0" i="0" dirty="0">
              <a:solidFill>
                <a:srgbClr val="797979"/>
              </a:solidFill>
              <a:effectLst/>
              <a:latin typeface="Noto Sans" panose="020B0502040504020204" pitchFamily="34"/>
            </a:endParaRPr>
          </a:p>
          <a:p>
            <a:endParaRPr lang="en-US" sz="1400" b="0" i="0" dirty="0">
              <a:solidFill>
                <a:srgbClr val="797979"/>
              </a:solidFill>
              <a:effectLst/>
              <a:latin typeface="Noto Sans" panose="020B0502040504020204" pitchFamily="34"/>
            </a:endParaRPr>
          </a:p>
          <a:p>
            <a:endParaRPr lang="en-US" sz="1400" dirty="0">
              <a:solidFill>
                <a:srgbClr val="1A0DAB"/>
              </a:solidFill>
              <a:latin typeface="Google Sans Text"/>
            </a:endParaRPr>
          </a:p>
        </p:txBody>
      </p:sp>
    </p:spTree>
    <p:extLst>
      <p:ext uri="{BB962C8B-B14F-4D97-AF65-F5344CB8AC3E}">
        <p14:creationId xmlns:p14="http://schemas.microsoft.com/office/powerpoint/2010/main" val="172967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86A0C5-A1E1-4673-99A5-8597A46D7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97" y="377331"/>
            <a:ext cx="1133475" cy="257175"/>
          </a:xfrm>
          <a:prstGeom prst="rect">
            <a:avLst/>
          </a:prstGeom>
        </p:spPr>
      </p:pic>
      <p:sp>
        <p:nvSpPr>
          <p:cNvPr id="7" name="TextBox 6">
            <a:extLst>
              <a:ext uri="{FF2B5EF4-FFF2-40B4-BE49-F238E27FC236}">
                <a16:creationId xmlns:a16="http://schemas.microsoft.com/office/drawing/2014/main" id="{D4E3F06B-15C4-4308-B670-6730E62AA92E}"/>
              </a:ext>
            </a:extLst>
          </p:cNvPr>
          <p:cNvSpPr txBox="1"/>
          <p:nvPr/>
        </p:nvSpPr>
        <p:spPr>
          <a:xfrm>
            <a:off x="3052996" y="634506"/>
            <a:ext cx="6086007" cy="523220"/>
          </a:xfrm>
          <a:prstGeom prst="rect">
            <a:avLst/>
          </a:prstGeom>
          <a:noFill/>
        </p:spPr>
        <p:txBody>
          <a:bodyPr wrap="square" rtlCol="0">
            <a:spAutoFit/>
          </a:bodyPr>
          <a:lstStyle/>
          <a:p>
            <a:pPr algn="ctr"/>
            <a:r>
              <a:rPr lang="en-US" sz="2800" b="1" dirty="0">
                <a:effectLst/>
              </a:rPr>
              <a:t>Initial Investigation</a:t>
            </a:r>
            <a:endParaRPr lang="en-US" sz="2800" dirty="0"/>
          </a:p>
        </p:txBody>
      </p:sp>
      <p:sp>
        <p:nvSpPr>
          <p:cNvPr id="2" name="TextBox 1">
            <a:extLst>
              <a:ext uri="{FF2B5EF4-FFF2-40B4-BE49-F238E27FC236}">
                <a16:creationId xmlns:a16="http://schemas.microsoft.com/office/drawing/2014/main" id="{A248E21F-3DE6-4966-888F-6D1889987109}"/>
              </a:ext>
            </a:extLst>
          </p:cNvPr>
          <p:cNvSpPr txBox="1"/>
          <p:nvPr/>
        </p:nvSpPr>
        <p:spPr>
          <a:xfrm>
            <a:off x="447597" y="990600"/>
            <a:ext cx="11199760" cy="5693866"/>
          </a:xfrm>
          <a:prstGeom prst="rect">
            <a:avLst/>
          </a:prstGeom>
          <a:noFill/>
        </p:spPr>
        <p:txBody>
          <a:bodyPr wrap="square" rtlCol="0">
            <a:spAutoFit/>
          </a:bodyPr>
          <a:lstStyle/>
          <a:p>
            <a:endParaRPr lang="en-US" sz="1400" b="0" i="0" dirty="0">
              <a:solidFill>
                <a:srgbClr val="333333"/>
              </a:solidFill>
              <a:effectLst/>
              <a:latin typeface="IBM Plex Sans" panose="020B0503050203000203" pitchFamily="34" charset="0"/>
            </a:endParaRPr>
          </a:p>
          <a:p>
            <a:r>
              <a:rPr lang="en-US" sz="1400" b="0" i="0" dirty="0">
                <a:solidFill>
                  <a:srgbClr val="333333"/>
                </a:solidFill>
                <a:effectLst/>
                <a:latin typeface="IBM Plex Sans" panose="020B0503050203000203" pitchFamily="34" charset="0"/>
              </a:rPr>
              <a:t>Step </a:t>
            </a:r>
            <a:r>
              <a:rPr lang="en-US" sz="1400" dirty="0">
                <a:solidFill>
                  <a:srgbClr val="333333"/>
                </a:solidFill>
                <a:latin typeface="IBM Plex Sans" panose="020B0503050203000203" pitchFamily="34" charset="0"/>
              </a:rPr>
              <a:t>7</a:t>
            </a:r>
            <a:r>
              <a:rPr lang="en-US" sz="1400" b="0" i="0" dirty="0">
                <a:solidFill>
                  <a:srgbClr val="333333"/>
                </a:solidFill>
                <a:effectLst/>
                <a:latin typeface="IBM Plex Sans" panose="020B0503050203000203" pitchFamily="34" charset="0"/>
              </a:rPr>
              <a:t> - </a:t>
            </a:r>
            <a:r>
              <a:rPr lang="en-US" sz="1400" b="1" i="0" dirty="0">
                <a:solidFill>
                  <a:srgbClr val="333333"/>
                </a:solidFill>
                <a:effectLst/>
                <a:latin typeface="Ahrefs"/>
              </a:rPr>
              <a:t>Dig deeper into more on-page issues in the crawl report</a:t>
            </a:r>
          </a:p>
          <a:p>
            <a:r>
              <a:rPr lang="en-US" sz="1400" dirty="0">
                <a:solidFill>
                  <a:srgbClr val="1A0DAB"/>
                </a:solidFill>
                <a:latin typeface="Google Sans Text"/>
              </a:rPr>
              <a:t>1. </a:t>
            </a:r>
            <a:r>
              <a:rPr lang="en-US" sz="1400" b="1" i="0" dirty="0">
                <a:solidFill>
                  <a:srgbClr val="505458"/>
                </a:solidFill>
                <a:effectLst/>
                <a:latin typeface="Source Sans Pro" panose="020B0503030403020204" pitchFamily="34" charset="0"/>
              </a:rPr>
              <a:t>Keyword Consistency</a:t>
            </a:r>
          </a:p>
          <a:p>
            <a:r>
              <a:rPr lang="en-US" sz="1400" b="0" i="0" dirty="0">
                <a:solidFill>
                  <a:srgbClr val="797979"/>
                </a:solidFill>
                <a:effectLst/>
                <a:latin typeface="Noto Sans" panose="020B0502040504020204" pitchFamily="34"/>
              </a:rPr>
              <a:t>- Your page's main keywords are not distributed well across the important HTML tags. Your page content should be focused on particular keywords you would like to rank for. Ideally these keywords should also be distributed across tags such as the title, meta and header tags.</a:t>
            </a:r>
            <a:br>
              <a:rPr lang="en-US" sz="1400" b="0" i="0" dirty="0">
                <a:solidFill>
                  <a:srgbClr val="797979"/>
                </a:solidFill>
                <a:effectLst/>
                <a:latin typeface="Noto Sans" panose="020B0502040504020204" pitchFamily="34"/>
              </a:rPr>
            </a:br>
            <a:r>
              <a:rPr lang="en-US" sz="1400" b="0" i="0" dirty="0">
                <a:solidFill>
                  <a:srgbClr val="797979"/>
                </a:solidFill>
                <a:effectLst/>
                <a:latin typeface="Noto Sans" panose="020B0502040504020204" pitchFamily="34"/>
              </a:rPr>
              <a:t>2. </a:t>
            </a:r>
            <a:r>
              <a:rPr lang="en-US" sz="1400" b="1" i="0" dirty="0">
                <a:solidFill>
                  <a:srgbClr val="505458"/>
                </a:solidFill>
                <a:effectLst/>
                <a:latin typeface="Source Sans Pro" panose="020B0503030403020204" pitchFamily="34" charset="0"/>
              </a:rPr>
              <a:t>Amount of Content</a:t>
            </a:r>
          </a:p>
          <a:p>
            <a:pPr algn="l"/>
            <a:r>
              <a:rPr lang="en-US" sz="1400" b="0" i="0" dirty="0">
                <a:solidFill>
                  <a:srgbClr val="797979"/>
                </a:solidFill>
                <a:effectLst/>
                <a:latin typeface="Noto Sans" panose="020B0502040504020204" pitchFamily="34"/>
              </a:rPr>
              <a:t>- Your page has a low volume of text content which search engines can interpret as 'thin content'.</a:t>
            </a:r>
            <a:br>
              <a:rPr lang="en-US" sz="1400" dirty="0"/>
            </a:br>
            <a:br>
              <a:rPr lang="en-US" sz="1400" dirty="0"/>
            </a:br>
            <a:r>
              <a:rPr lang="en-US" sz="1400" b="0" i="0" dirty="0">
                <a:solidFill>
                  <a:srgbClr val="797979"/>
                </a:solidFill>
                <a:effectLst/>
                <a:latin typeface="Noto Sans" panose="020B0502040504020204" pitchFamily="34"/>
              </a:rPr>
              <a:t>Word Count: 464</a:t>
            </a:r>
          </a:p>
          <a:p>
            <a:r>
              <a:rPr lang="en-US" sz="1400" b="0" i="0" dirty="0">
                <a:solidFill>
                  <a:srgbClr val="797979"/>
                </a:solidFill>
                <a:effectLst/>
                <a:latin typeface="Noto Sans" panose="020B0502040504020204" pitchFamily="34"/>
              </a:rPr>
              <a:t>It has been well researched that higher text content volumes are related to better ranking ability in general.</a:t>
            </a:r>
            <a:br>
              <a:rPr lang="en-US" sz="1400" b="0" i="0" dirty="0">
                <a:solidFill>
                  <a:srgbClr val="797979"/>
                </a:solidFill>
                <a:effectLst/>
                <a:latin typeface="Noto Sans" panose="020B0502040504020204" pitchFamily="34"/>
              </a:rPr>
            </a:br>
            <a:r>
              <a:rPr lang="en-US" sz="1400" b="0" i="0" dirty="0">
                <a:solidFill>
                  <a:srgbClr val="797979"/>
                </a:solidFill>
                <a:effectLst/>
                <a:latin typeface="Noto Sans" panose="020B0502040504020204" pitchFamily="34"/>
              </a:rPr>
              <a:t>3. </a:t>
            </a:r>
            <a:r>
              <a:rPr lang="en-US" sz="1400" b="1" i="0" dirty="0">
                <a:solidFill>
                  <a:srgbClr val="505458"/>
                </a:solidFill>
                <a:effectLst/>
                <a:latin typeface="Source Sans Pro" panose="020B0503030403020204" pitchFamily="34" charset="0"/>
              </a:rPr>
              <a:t>Image Alt Attributes</a:t>
            </a:r>
          </a:p>
          <a:p>
            <a:r>
              <a:rPr lang="en-US" sz="1400" b="0" i="0" dirty="0">
                <a:solidFill>
                  <a:srgbClr val="797979"/>
                </a:solidFill>
                <a:effectLst/>
                <a:latin typeface="Noto Sans" panose="020B0502040504020204" pitchFamily="34"/>
              </a:rPr>
              <a:t>You have images on your page that are missing Alt attributes.</a:t>
            </a:r>
            <a:br>
              <a:rPr lang="en-US" sz="1400" dirty="0"/>
            </a:br>
            <a:br>
              <a:rPr lang="en-US" sz="1400" dirty="0"/>
            </a:br>
            <a:r>
              <a:rPr lang="en-US" sz="1400" b="0" i="0" dirty="0">
                <a:solidFill>
                  <a:srgbClr val="797979"/>
                </a:solidFill>
                <a:effectLst/>
                <a:latin typeface="Noto Sans" panose="020B0502040504020204" pitchFamily="34"/>
              </a:rPr>
              <a:t>We found 77 images on your page and 31 of them are missing the </a:t>
            </a:r>
            <a:r>
              <a:rPr lang="en-US" sz="1400" b="0" i="0" dirty="0" err="1">
                <a:solidFill>
                  <a:srgbClr val="797979"/>
                </a:solidFill>
                <a:effectLst/>
                <a:latin typeface="Noto Sans" panose="020B0502040504020204" pitchFamily="34"/>
              </a:rPr>
              <a:t>attribute.Alt</a:t>
            </a:r>
            <a:r>
              <a:rPr lang="en-US" sz="1400" b="0" i="0" dirty="0">
                <a:solidFill>
                  <a:srgbClr val="797979"/>
                </a:solidFill>
                <a:effectLst/>
                <a:latin typeface="Noto Sans" panose="020B0502040504020204" pitchFamily="34"/>
              </a:rPr>
              <a:t> attributes are an often overlooked and simple way to signal to Search Engines what an image is about, and help it rank in image search results</a:t>
            </a:r>
            <a:br>
              <a:rPr lang="en-US" sz="1400" b="0" i="0" dirty="0">
                <a:solidFill>
                  <a:srgbClr val="797979"/>
                </a:solidFill>
                <a:effectLst/>
                <a:latin typeface="Noto Sans" panose="020B0502040504020204" pitchFamily="34"/>
              </a:rPr>
            </a:br>
            <a:r>
              <a:rPr lang="en-US" sz="1400" b="0" i="0" dirty="0">
                <a:solidFill>
                  <a:srgbClr val="797979"/>
                </a:solidFill>
                <a:effectLst/>
                <a:latin typeface="Noto Sans" panose="020B0502040504020204" pitchFamily="34"/>
              </a:rPr>
              <a:t>4. </a:t>
            </a:r>
            <a:r>
              <a:rPr lang="en-US" sz="1400" b="1" i="0" dirty="0">
                <a:solidFill>
                  <a:srgbClr val="505458"/>
                </a:solidFill>
                <a:effectLst/>
                <a:latin typeface="Source Sans Pro" panose="020B0503030403020204" pitchFamily="34" charset="0"/>
              </a:rPr>
              <a:t>Friendly Links</a:t>
            </a:r>
          </a:p>
          <a:p>
            <a:r>
              <a:rPr lang="en-US" sz="1400" b="0" i="0" dirty="0">
                <a:solidFill>
                  <a:srgbClr val="797979"/>
                </a:solidFill>
                <a:effectLst/>
                <a:latin typeface="Noto Sans" panose="020B0502040504020204" pitchFamily="34"/>
              </a:rPr>
              <a:t>Some of your link URLs do not appear friendly to humans or search </a:t>
            </a:r>
            <a:r>
              <a:rPr lang="en-US" sz="1400" b="0" i="0" dirty="0" err="1">
                <a:solidFill>
                  <a:srgbClr val="797979"/>
                </a:solidFill>
                <a:effectLst/>
                <a:latin typeface="Noto Sans" panose="020B0502040504020204" pitchFamily="34"/>
              </a:rPr>
              <a:t>engines.We</a:t>
            </a:r>
            <a:r>
              <a:rPr lang="en-US" sz="1400" b="0" i="0" dirty="0">
                <a:solidFill>
                  <a:srgbClr val="797979"/>
                </a:solidFill>
                <a:effectLst/>
                <a:latin typeface="Noto Sans" panose="020B0502040504020204" pitchFamily="34"/>
              </a:rPr>
              <a:t> would recommend making URLs as readable as possible by reducing length, file names, code strings and special characters.</a:t>
            </a:r>
            <a:br>
              <a:rPr lang="en-US" sz="1400" b="0" i="0" dirty="0">
                <a:solidFill>
                  <a:srgbClr val="797979"/>
                </a:solidFill>
                <a:effectLst/>
                <a:latin typeface="Noto Sans" panose="020B0502040504020204" pitchFamily="34"/>
              </a:rPr>
            </a:br>
            <a:br>
              <a:rPr lang="en-US" sz="1400" b="0" i="0" dirty="0">
                <a:solidFill>
                  <a:srgbClr val="797979"/>
                </a:solidFill>
                <a:effectLst/>
                <a:latin typeface="Noto Sans" panose="020B0502040504020204" pitchFamily="34"/>
              </a:rPr>
            </a:br>
            <a:r>
              <a:rPr lang="en-US" sz="1400" b="0" i="0" dirty="0">
                <a:solidFill>
                  <a:srgbClr val="797979"/>
                </a:solidFill>
                <a:effectLst/>
                <a:latin typeface="Noto Sans" panose="020B0502040504020204" pitchFamily="34"/>
              </a:rPr>
              <a:t>Step 8 - </a:t>
            </a:r>
            <a:r>
              <a:rPr lang="en-US" sz="1400" b="1" i="0" dirty="0">
                <a:solidFill>
                  <a:srgbClr val="333333"/>
                </a:solidFill>
                <a:effectLst/>
                <a:latin typeface="Ahrefs"/>
              </a:rPr>
              <a:t>Check that your site (and individual pages) load FAST</a:t>
            </a:r>
            <a:br>
              <a:rPr lang="en-US" sz="1400" b="1" i="0" dirty="0">
                <a:solidFill>
                  <a:srgbClr val="333333"/>
                </a:solidFill>
                <a:effectLst/>
                <a:latin typeface="Ahrefs"/>
              </a:rPr>
            </a:br>
            <a:endParaRPr lang="en-US" sz="1400" b="1" i="0" dirty="0">
              <a:solidFill>
                <a:srgbClr val="333333"/>
              </a:solidFill>
              <a:effectLst/>
              <a:latin typeface="Ahrefs"/>
            </a:endParaRPr>
          </a:p>
          <a:p>
            <a:r>
              <a:rPr lang="en-US" sz="1400" b="0" i="0" u="none" strike="noStrike" dirty="0">
                <a:solidFill>
                  <a:srgbClr val="054ADA"/>
                </a:solidFill>
                <a:effectLst/>
                <a:latin typeface="IBM Plex Sans" panose="020B0503050203000203" pitchFamily="34" charset="0"/>
                <a:hlinkClick r:id="rId3"/>
              </a:rPr>
              <a:t>Google’s </a:t>
            </a:r>
            <a:r>
              <a:rPr lang="en-US" sz="1400" b="0" i="0" u="none" strike="noStrike" dirty="0" err="1">
                <a:solidFill>
                  <a:srgbClr val="054ADA"/>
                </a:solidFill>
                <a:effectLst/>
                <a:latin typeface="IBM Plex Sans" panose="020B0503050203000203" pitchFamily="34" charset="0"/>
                <a:hlinkClick r:id="rId3"/>
              </a:rPr>
              <a:t>PageSpeed</a:t>
            </a:r>
            <a:r>
              <a:rPr lang="en-US" sz="1400" b="0" i="0" u="none" strike="noStrike" dirty="0">
                <a:solidFill>
                  <a:srgbClr val="054ADA"/>
                </a:solidFill>
                <a:effectLst/>
                <a:latin typeface="IBM Plex Sans" panose="020B0503050203000203" pitchFamily="34" charset="0"/>
                <a:hlinkClick r:id="rId3"/>
              </a:rPr>
              <a:t> Insights Tool</a:t>
            </a:r>
            <a:r>
              <a:rPr lang="en-US" sz="1400" b="0" i="0" dirty="0">
                <a:solidFill>
                  <a:srgbClr val="333333"/>
                </a:solidFill>
                <a:effectLst/>
                <a:latin typeface="IBM Plex Sans" panose="020B0503050203000203" pitchFamily="34" charset="0"/>
              </a:rPr>
              <a:t> </a:t>
            </a:r>
            <a:endParaRPr lang="en-US" sz="1400" b="0" i="0" dirty="0">
              <a:solidFill>
                <a:srgbClr val="797979"/>
              </a:solidFill>
              <a:effectLst/>
              <a:latin typeface="Noto Sans" panose="020B0502040504020204" pitchFamily="34"/>
            </a:endParaRPr>
          </a:p>
          <a:p>
            <a:endParaRPr lang="en-US" sz="1400" b="0" i="0" dirty="0">
              <a:solidFill>
                <a:srgbClr val="797979"/>
              </a:solidFill>
              <a:effectLst/>
              <a:latin typeface="Noto Sans" panose="020B0502040504020204" pitchFamily="34"/>
            </a:endParaRPr>
          </a:p>
          <a:p>
            <a:endParaRPr lang="en-US" sz="1400" b="0" i="0" dirty="0">
              <a:solidFill>
                <a:srgbClr val="797979"/>
              </a:solidFill>
              <a:effectLst/>
              <a:latin typeface="Noto Sans" panose="020B0502040504020204" pitchFamily="34"/>
            </a:endParaRPr>
          </a:p>
          <a:p>
            <a:endParaRPr lang="en-US" sz="1400" dirty="0">
              <a:solidFill>
                <a:srgbClr val="1A0DAB"/>
              </a:solidFill>
              <a:latin typeface="Google Sans Text"/>
            </a:endParaRPr>
          </a:p>
        </p:txBody>
      </p:sp>
      <p:pic>
        <p:nvPicPr>
          <p:cNvPr id="4" name="Picture 3">
            <a:extLst>
              <a:ext uri="{FF2B5EF4-FFF2-40B4-BE49-F238E27FC236}">
                <a16:creationId xmlns:a16="http://schemas.microsoft.com/office/drawing/2014/main" id="{107BF71E-07C5-4E80-8351-8EFC96F2AB49}"/>
              </a:ext>
            </a:extLst>
          </p:cNvPr>
          <p:cNvPicPr>
            <a:picLocks noChangeAspect="1"/>
          </p:cNvPicPr>
          <p:nvPr/>
        </p:nvPicPr>
        <p:blipFill>
          <a:blip r:embed="rId4"/>
          <a:stretch>
            <a:fillRect/>
          </a:stretch>
        </p:blipFill>
        <p:spPr>
          <a:xfrm>
            <a:off x="8828088" y="5172020"/>
            <a:ext cx="2087562" cy="1685980"/>
          </a:xfrm>
          <a:prstGeom prst="rect">
            <a:avLst/>
          </a:prstGeom>
        </p:spPr>
      </p:pic>
    </p:spTree>
    <p:extLst>
      <p:ext uri="{BB962C8B-B14F-4D97-AF65-F5344CB8AC3E}">
        <p14:creationId xmlns:p14="http://schemas.microsoft.com/office/powerpoint/2010/main" val="169305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86A0C5-A1E1-4673-99A5-8597A46D7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97" y="377331"/>
            <a:ext cx="1133475" cy="257175"/>
          </a:xfrm>
          <a:prstGeom prst="rect">
            <a:avLst/>
          </a:prstGeom>
        </p:spPr>
      </p:pic>
      <p:sp>
        <p:nvSpPr>
          <p:cNvPr id="7" name="TextBox 6">
            <a:extLst>
              <a:ext uri="{FF2B5EF4-FFF2-40B4-BE49-F238E27FC236}">
                <a16:creationId xmlns:a16="http://schemas.microsoft.com/office/drawing/2014/main" id="{D4E3F06B-15C4-4308-B670-6730E62AA92E}"/>
              </a:ext>
            </a:extLst>
          </p:cNvPr>
          <p:cNvSpPr txBox="1"/>
          <p:nvPr/>
        </p:nvSpPr>
        <p:spPr>
          <a:xfrm>
            <a:off x="3052996" y="634506"/>
            <a:ext cx="6086007" cy="523220"/>
          </a:xfrm>
          <a:prstGeom prst="rect">
            <a:avLst/>
          </a:prstGeom>
          <a:noFill/>
        </p:spPr>
        <p:txBody>
          <a:bodyPr wrap="square" rtlCol="0">
            <a:spAutoFit/>
          </a:bodyPr>
          <a:lstStyle/>
          <a:p>
            <a:pPr algn="ctr"/>
            <a:r>
              <a:rPr lang="en-US" sz="2800" b="1" dirty="0">
                <a:effectLst/>
              </a:rPr>
              <a:t>Initial Investigation</a:t>
            </a:r>
            <a:endParaRPr lang="en-US" sz="2800" dirty="0"/>
          </a:p>
        </p:txBody>
      </p:sp>
      <p:sp>
        <p:nvSpPr>
          <p:cNvPr id="2" name="TextBox 1">
            <a:extLst>
              <a:ext uri="{FF2B5EF4-FFF2-40B4-BE49-F238E27FC236}">
                <a16:creationId xmlns:a16="http://schemas.microsoft.com/office/drawing/2014/main" id="{A248E21F-3DE6-4966-888F-6D1889987109}"/>
              </a:ext>
            </a:extLst>
          </p:cNvPr>
          <p:cNvSpPr txBox="1"/>
          <p:nvPr/>
        </p:nvSpPr>
        <p:spPr>
          <a:xfrm>
            <a:off x="447597" y="990600"/>
            <a:ext cx="11199760" cy="5909310"/>
          </a:xfrm>
          <a:prstGeom prst="rect">
            <a:avLst/>
          </a:prstGeom>
          <a:noFill/>
        </p:spPr>
        <p:txBody>
          <a:bodyPr wrap="square" rtlCol="0">
            <a:spAutoFit/>
          </a:bodyPr>
          <a:lstStyle/>
          <a:p>
            <a:endParaRPr lang="en-US" sz="1400" b="0" i="0" dirty="0">
              <a:solidFill>
                <a:srgbClr val="333333"/>
              </a:solidFill>
              <a:effectLst/>
              <a:latin typeface="IBM Plex Sans" panose="020B0503050203000203" pitchFamily="34" charset="0"/>
            </a:endParaRPr>
          </a:p>
          <a:p>
            <a:pPr algn="l"/>
            <a:r>
              <a:rPr lang="en-US" sz="1400" b="0" i="0" dirty="0">
                <a:solidFill>
                  <a:srgbClr val="333333"/>
                </a:solidFill>
                <a:effectLst/>
                <a:latin typeface="IBM Plex Sans" panose="020B0503050203000203" pitchFamily="34" charset="0"/>
              </a:rPr>
              <a:t>Step 9 - </a:t>
            </a:r>
            <a:r>
              <a:rPr lang="en-US" sz="1400" b="1" i="0" dirty="0">
                <a:solidFill>
                  <a:srgbClr val="333333"/>
                </a:solidFill>
                <a:effectLst/>
                <a:latin typeface="Ahrefs"/>
              </a:rPr>
              <a:t>Analyze organic search traffic</a:t>
            </a:r>
            <a:br>
              <a:rPr lang="en-US" sz="1400" b="1" i="0" dirty="0">
                <a:solidFill>
                  <a:srgbClr val="333333"/>
                </a:solidFill>
                <a:effectLst/>
                <a:latin typeface="Ahrefs"/>
              </a:rPr>
            </a:br>
            <a:r>
              <a:rPr lang="en-US" sz="1400" b="0" i="0" dirty="0">
                <a:solidFill>
                  <a:srgbClr val="464646"/>
                </a:solidFill>
                <a:effectLst/>
                <a:latin typeface="-apple-system"/>
              </a:rPr>
              <a:t>Your website traffic data will show you where your traffic is coming from, how visitors engage with your site, and what digital marketing strategies are working.</a:t>
            </a:r>
          </a:p>
          <a:p>
            <a:pPr algn="l"/>
            <a:r>
              <a:rPr lang="en-US" sz="1400" b="0" i="0" dirty="0">
                <a:solidFill>
                  <a:srgbClr val="464646"/>
                </a:solidFill>
                <a:effectLst/>
                <a:latin typeface="-apple-system"/>
              </a:rPr>
              <a:t>If you want to get more </a:t>
            </a:r>
            <a:r>
              <a:rPr lang="en-US" sz="1400" b="0" i="0" u="none" strike="noStrike" dirty="0">
                <a:solidFill>
                  <a:srgbClr val="FF6200"/>
                </a:solidFill>
                <a:effectLst/>
                <a:latin typeface="-apple-system"/>
                <a:hlinkClick r:id="rId3" tooltip="How to Add Email Subscriptions to Your WordPress Blog"/>
              </a:rPr>
              <a:t>email subscribers</a:t>
            </a:r>
            <a:r>
              <a:rPr lang="en-US" sz="1400" b="0" i="0" dirty="0">
                <a:solidFill>
                  <a:srgbClr val="464646"/>
                </a:solidFill>
                <a:effectLst/>
                <a:latin typeface="-apple-system"/>
              </a:rPr>
              <a:t>, more sales for your </a:t>
            </a:r>
            <a:r>
              <a:rPr lang="en-US" sz="1400" b="0" i="0" u="none" strike="noStrike" dirty="0">
                <a:solidFill>
                  <a:srgbClr val="FF6200"/>
                </a:solidFill>
                <a:effectLst/>
                <a:latin typeface="-apple-system"/>
                <a:hlinkClick r:id="rId4" tooltip="How to Start an Online Store (Step by Step)"/>
              </a:rPr>
              <a:t>online store</a:t>
            </a:r>
            <a:r>
              <a:rPr lang="en-US" sz="1400" b="0" i="0" dirty="0">
                <a:solidFill>
                  <a:srgbClr val="464646"/>
                </a:solidFill>
                <a:effectLst/>
                <a:latin typeface="-apple-system"/>
              </a:rPr>
              <a:t>, or just </a:t>
            </a:r>
            <a:r>
              <a:rPr lang="en-US" sz="1400" b="0" i="0" u="none" strike="noStrike" dirty="0">
                <a:solidFill>
                  <a:srgbClr val="FF6200"/>
                </a:solidFill>
                <a:effectLst/>
                <a:latin typeface="-apple-system"/>
                <a:hlinkClick r:id="rId5" tooltip="How to Increase Your Blog Traffic – The Easy Way (27 Proven Tips)"/>
              </a:rPr>
              <a:t>more traffic</a:t>
            </a:r>
            <a:r>
              <a:rPr lang="en-US" sz="1400" b="0" i="0" dirty="0">
                <a:solidFill>
                  <a:srgbClr val="464646"/>
                </a:solidFill>
                <a:effectLst/>
                <a:latin typeface="-apple-system"/>
              </a:rPr>
              <a:t> overall, then you need to regularly check your website analytics.</a:t>
            </a:r>
          </a:p>
          <a:p>
            <a:pPr algn="l"/>
            <a:r>
              <a:rPr lang="en-US" sz="1400" b="0" i="0" dirty="0">
                <a:solidFill>
                  <a:srgbClr val="464646"/>
                </a:solidFill>
                <a:effectLst/>
                <a:latin typeface="-apple-system"/>
              </a:rPr>
              <a:t>By tracking your site’s traffic, you’ll know where your site currently stands and what you can do to improve.</a:t>
            </a:r>
          </a:p>
          <a:p>
            <a:r>
              <a:rPr lang="en-US" sz="1400" b="1" i="0" dirty="0">
                <a:solidFill>
                  <a:srgbClr val="333333"/>
                </a:solidFill>
                <a:effectLst/>
                <a:latin typeface="Ahrefs"/>
              </a:rPr>
              <a:t>Tools can be used : </a:t>
            </a:r>
            <a:r>
              <a:rPr lang="en-US" sz="1400" b="1" i="0" u="none" strike="noStrike" dirty="0" err="1">
                <a:solidFill>
                  <a:srgbClr val="FF6200"/>
                </a:solidFill>
                <a:effectLst/>
                <a:latin typeface="-apple-system"/>
                <a:hlinkClick r:id="rId6" tooltip="SEMRush"/>
              </a:rPr>
              <a:t>SEMRush</a:t>
            </a:r>
            <a:r>
              <a:rPr lang="en-US" sz="1400" b="1" i="0" u="none" strike="noStrike" dirty="0">
                <a:solidFill>
                  <a:srgbClr val="FF6200"/>
                </a:solidFill>
                <a:effectLst/>
                <a:latin typeface="-apple-system"/>
              </a:rPr>
              <a:t>, </a:t>
            </a:r>
            <a:r>
              <a:rPr lang="en-US" sz="1400" b="1" i="0" u="none" strike="noStrike" dirty="0">
                <a:solidFill>
                  <a:srgbClr val="FF6200"/>
                </a:solidFill>
                <a:effectLst/>
                <a:latin typeface="-apple-system"/>
                <a:hlinkClick r:id="rId7" tooltip="Goole Search Console"/>
              </a:rPr>
              <a:t>Google Search Console</a:t>
            </a:r>
            <a:endParaRPr lang="en-US" sz="1400" b="1" i="0" dirty="0">
              <a:solidFill>
                <a:srgbClr val="FF6200"/>
              </a:solidFill>
              <a:effectLst/>
              <a:latin typeface="-apple-system"/>
            </a:endParaRPr>
          </a:p>
          <a:p>
            <a:endParaRPr lang="en-US" sz="1400" b="1" i="0" dirty="0">
              <a:solidFill>
                <a:srgbClr val="333333"/>
              </a:solidFill>
              <a:effectLst/>
              <a:latin typeface="Ahrefs"/>
            </a:endParaRPr>
          </a:p>
          <a:p>
            <a:pPr algn="l"/>
            <a:r>
              <a:rPr lang="en-US" sz="1400" b="0" i="0" dirty="0">
                <a:solidFill>
                  <a:srgbClr val="333333"/>
                </a:solidFill>
                <a:effectLst/>
                <a:latin typeface="IBM Plex Sans" panose="020B0503050203000203" pitchFamily="34" charset="0"/>
              </a:rPr>
              <a:t>Step 10 - </a:t>
            </a:r>
            <a:r>
              <a:rPr lang="en-US" sz="1400" b="1" i="0" dirty="0">
                <a:solidFill>
                  <a:srgbClr val="333333"/>
                </a:solidFill>
                <a:effectLst/>
                <a:latin typeface="Ahrefs"/>
              </a:rPr>
              <a:t> Check that rankings are heading in the RIGHT direction</a:t>
            </a:r>
          </a:p>
          <a:p>
            <a:r>
              <a:rPr lang="en-US" sz="1400" b="0" i="0" dirty="0">
                <a:solidFill>
                  <a:srgbClr val="333333"/>
                </a:solidFill>
                <a:effectLst/>
                <a:latin typeface="IBM Plex Sans" panose="020B0503050203000203" pitchFamily="34" charset="0"/>
              </a:rPr>
              <a:t>Step 10 - </a:t>
            </a:r>
            <a:r>
              <a:rPr lang="en-US" sz="1400" b="1" i="0" dirty="0">
                <a:solidFill>
                  <a:srgbClr val="333333"/>
                </a:solidFill>
                <a:effectLst/>
                <a:latin typeface="Ahrefs"/>
              </a:rPr>
              <a:t>Find pages ranking in positions 5–10 for high-volume keywords</a:t>
            </a:r>
          </a:p>
          <a:p>
            <a:r>
              <a:rPr lang="en-US" sz="1400" b="1" i="0" dirty="0">
                <a:solidFill>
                  <a:srgbClr val="333333"/>
                </a:solidFill>
                <a:effectLst/>
                <a:latin typeface="Ahrefs"/>
              </a:rPr>
              <a:t>Step 13. Analyze your backlink profile</a:t>
            </a:r>
            <a:br>
              <a:rPr lang="en-US" sz="1400" b="1" i="0" dirty="0">
                <a:solidFill>
                  <a:srgbClr val="333333"/>
                </a:solidFill>
                <a:effectLst/>
                <a:latin typeface="Ahrefs"/>
              </a:rPr>
            </a:br>
            <a:r>
              <a:rPr lang="en-US" sz="1400" b="1" i="0" dirty="0">
                <a:solidFill>
                  <a:srgbClr val="333333"/>
                </a:solidFill>
                <a:effectLst/>
                <a:latin typeface="Ahrefs"/>
              </a:rPr>
              <a:t>Tool – </a:t>
            </a:r>
            <a:r>
              <a:rPr lang="en-US" sz="1400" b="1" i="0" dirty="0" err="1">
                <a:solidFill>
                  <a:srgbClr val="333333"/>
                </a:solidFill>
                <a:effectLst/>
                <a:latin typeface="Ahrefs"/>
              </a:rPr>
              <a:t>rankwatch</a:t>
            </a:r>
            <a:endParaRPr lang="en-US" sz="1400" b="1" i="0" dirty="0">
              <a:solidFill>
                <a:srgbClr val="333333"/>
              </a:solidFill>
              <a:effectLst/>
              <a:latin typeface="Ahrefs"/>
            </a:endParaRPr>
          </a:p>
          <a:p>
            <a:endParaRPr lang="en-US" sz="1400" b="1" i="0" dirty="0">
              <a:solidFill>
                <a:srgbClr val="333333"/>
              </a:solidFill>
              <a:effectLst/>
              <a:latin typeface="Ahrefs"/>
            </a:endParaRPr>
          </a:p>
          <a:p>
            <a:endParaRPr lang="en-US" sz="1400" b="1" i="0" dirty="0">
              <a:solidFill>
                <a:srgbClr val="333333"/>
              </a:solidFill>
              <a:effectLst/>
              <a:latin typeface="Ahrefs"/>
            </a:endParaRPr>
          </a:p>
          <a:p>
            <a:endParaRPr lang="en-US" sz="1400" b="1" dirty="0">
              <a:solidFill>
                <a:srgbClr val="333333"/>
              </a:solidFill>
              <a:latin typeface="Ahrefs"/>
            </a:endParaRPr>
          </a:p>
          <a:p>
            <a:endParaRPr lang="en-US" sz="1400" b="1" i="0" dirty="0">
              <a:solidFill>
                <a:srgbClr val="333333"/>
              </a:solidFill>
              <a:effectLst/>
              <a:latin typeface="Ahrefs"/>
            </a:endParaRPr>
          </a:p>
          <a:p>
            <a:endParaRPr lang="en-US" sz="1400" b="1" dirty="0">
              <a:solidFill>
                <a:srgbClr val="333333"/>
              </a:solidFill>
              <a:latin typeface="Ahrefs"/>
            </a:endParaRPr>
          </a:p>
          <a:p>
            <a:endParaRPr lang="en-US" sz="1400" b="1" i="0" dirty="0">
              <a:solidFill>
                <a:srgbClr val="333333"/>
              </a:solidFill>
              <a:effectLst/>
              <a:latin typeface="Ahrefs"/>
            </a:endParaRPr>
          </a:p>
          <a:p>
            <a:endParaRPr lang="en-US" sz="1400" b="1" dirty="0">
              <a:solidFill>
                <a:srgbClr val="333333"/>
              </a:solidFill>
              <a:latin typeface="Ahrefs"/>
            </a:endParaRPr>
          </a:p>
          <a:p>
            <a:r>
              <a:rPr lang="en-US" sz="1400" b="1" i="0" dirty="0">
                <a:solidFill>
                  <a:srgbClr val="333333"/>
                </a:solidFill>
                <a:effectLst/>
                <a:latin typeface="Ahrefs"/>
              </a:rPr>
              <a:t>Step 14. Find and fix broken links to (and from) your site</a:t>
            </a:r>
          </a:p>
          <a:p>
            <a:r>
              <a:rPr lang="en-US" sz="1400" b="0" i="0" dirty="0">
                <a:solidFill>
                  <a:srgbClr val="797979"/>
                </a:solidFill>
                <a:effectLst/>
                <a:latin typeface="Noto Sans" panose="020B0502040504020204" pitchFamily="34"/>
              </a:rPr>
              <a:t>Some of your link URLs do not appear friendly to humans or search </a:t>
            </a:r>
            <a:r>
              <a:rPr lang="en-US" sz="1400" b="0" i="0" dirty="0" err="1">
                <a:solidFill>
                  <a:srgbClr val="797979"/>
                </a:solidFill>
                <a:effectLst/>
                <a:latin typeface="Noto Sans" panose="020B0502040504020204" pitchFamily="34"/>
              </a:rPr>
              <a:t>engines.We</a:t>
            </a:r>
            <a:r>
              <a:rPr lang="en-US" sz="1400" b="0" i="0" dirty="0">
                <a:solidFill>
                  <a:srgbClr val="797979"/>
                </a:solidFill>
                <a:effectLst/>
                <a:latin typeface="Noto Sans" panose="020B0502040504020204" pitchFamily="34"/>
              </a:rPr>
              <a:t> would recommend making URLs as readable as possible by reducing length, file names, code strings and special characters.</a:t>
            </a:r>
          </a:p>
          <a:p>
            <a:endParaRPr lang="en-US" sz="1400" b="1" i="0" dirty="0">
              <a:solidFill>
                <a:srgbClr val="333333"/>
              </a:solidFill>
              <a:effectLst/>
              <a:latin typeface="Ahrefs"/>
            </a:endParaRPr>
          </a:p>
          <a:p>
            <a:endParaRPr lang="en-US" sz="1400" b="1" i="0" dirty="0">
              <a:solidFill>
                <a:srgbClr val="333333"/>
              </a:solidFill>
              <a:effectLst/>
              <a:latin typeface="Ahrefs"/>
            </a:endParaRPr>
          </a:p>
          <a:p>
            <a:pPr algn="l"/>
            <a:endParaRPr lang="en-US" sz="1400" b="1" i="0" dirty="0">
              <a:solidFill>
                <a:srgbClr val="333333"/>
              </a:solidFill>
              <a:effectLst/>
              <a:latin typeface="Ahrefs"/>
            </a:endParaRPr>
          </a:p>
          <a:p>
            <a:endParaRPr lang="en-US" sz="1400" dirty="0">
              <a:solidFill>
                <a:srgbClr val="1A0DAB"/>
              </a:solidFill>
              <a:latin typeface="Google Sans Text"/>
            </a:endParaRPr>
          </a:p>
        </p:txBody>
      </p:sp>
      <p:pic>
        <p:nvPicPr>
          <p:cNvPr id="4" name="Picture 3">
            <a:extLst>
              <a:ext uri="{FF2B5EF4-FFF2-40B4-BE49-F238E27FC236}">
                <a16:creationId xmlns:a16="http://schemas.microsoft.com/office/drawing/2014/main" id="{107BF71E-07C5-4E80-8351-8EFC96F2AB49}"/>
              </a:ext>
            </a:extLst>
          </p:cNvPr>
          <p:cNvPicPr>
            <a:picLocks noChangeAspect="1"/>
          </p:cNvPicPr>
          <p:nvPr/>
        </p:nvPicPr>
        <p:blipFill>
          <a:blip r:embed="rId8"/>
          <a:stretch>
            <a:fillRect/>
          </a:stretch>
        </p:blipFill>
        <p:spPr>
          <a:xfrm>
            <a:off x="8828088" y="5172020"/>
            <a:ext cx="2087562" cy="1685980"/>
          </a:xfrm>
          <a:prstGeom prst="rect">
            <a:avLst/>
          </a:prstGeom>
        </p:spPr>
      </p:pic>
      <p:pic>
        <p:nvPicPr>
          <p:cNvPr id="6" name="Picture 5">
            <a:extLst>
              <a:ext uri="{FF2B5EF4-FFF2-40B4-BE49-F238E27FC236}">
                <a16:creationId xmlns:a16="http://schemas.microsoft.com/office/drawing/2014/main" id="{7D79554F-6F6E-4A30-950B-C969CC53AF84}"/>
              </a:ext>
            </a:extLst>
          </p:cNvPr>
          <p:cNvPicPr>
            <a:picLocks noChangeAspect="1"/>
          </p:cNvPicPr>
          <p:nvPr/>
        </p:nvPicPr>
        <p:blipFill>
          <a:blip r:embed="rId9"/>
          <a:stretch>
            <a:fillRect/>
          </a:stretch>
        </p:blipFill>
        <p:spPr>
          <a:xfrm>
            <a:off x="503393" y="3819525"/>
            <a:ext cx="3992407" cy="1300897"/>
          </a:xfrm>
          <a:prstGeom prst="rect">
            <a:avLst/>
          </a:prstGeom>
        </p:spPr>
      </p:pic>
    </p:spTree>
    <p:extLst>
      <p:ext uri="{BB962C8B-B14F-4D97-AF65-F5344CB8AC3E}">
        <p14:creationId xmlns:p14="http://schemas.microsoft.com/office/powerpoint/2010/main" val="196208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86A0C5-A1E1-4673-99A5-8597A46D7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97" y="377331"/>
            <a:ext cx="1133475" cy="257175"/>
          </a:xfrm>
          <a:prstGeom prst="rect">
            <a:avLst/>
          </a:prstGeom>
        </p:spPr>
      </p:pic>
      <p:sp>
        <p:nvSpPr>
          <p:cNvPr id="7" name="TextBox 6">
            <a:extLst>
              <a:ext uri="{FF2B5EF4-FFF2-40B4-BE49-F238E27FC236}">
                <a16:creationId xmlns:a16="http://schemas.microsoft.com/office/drawing/2014/main" id="{D4E3F06B-15C4-4308-B670-6730E62AA92E}"/>
              </a:ext>
            </a:extLst>
          </p:cNvPr>
          <p:cNvSpPr txBox="1"/>
          <p:nvPr/>
        </p:nvSpPr>
        <p:spPr>
          <a:xfrm>
            <a:off x="3052996" y="634506"/>
            <a:ext cx="6086007" cy="523220"/>
          </a:xfrm>
          <a:prstGeom prst="rect">
            <a:avLst/>
          </a:prstGeom>
          <a:noFill/>
        </p:spPr>
        <p:txBody>
          <a:bodyPr wrap="square" rtlCol="0">
            <a:spAutoFit/>
          </a:bodyPr>
          <a:lstStyle/>
          <a:p>
            <a:pPr algn="ctr"/>
            <a:r>
              <a:rPr lang="en-US" sz="2800" b="1">
                <a:effectLst/>
              </a:rPr>
              <a:t>Initial Investigation</a:t>
            </a:r>
            <a:endParaRPr lang="en-US" sz="2800" dirty="0"/>
          </a:p>
        </p:txBody>
      </p:sp>
      <p:sp>
        <p:nvSpPr>
          <p:cNvPr id="2" name="TextBox 1">
            <a:extLst>
              <a:ext uri="{FF2B5EF4-FFF2-40B4-BE49-F238E27FC236}">
                <a16:creationId xmlns:a16="http://schemas.microsoft.com/office/drawing/2014/main" id="{A248E21F-3DE6-4966-888F-6D1889987109}"/>
              </a:ext>
            </a:extLst>
          </p:cNvPr>
          <p:cNvSpPr txBox="1"/>
          <p:nvPr/>
        </p:nvSpPr>
        <p:spPr>
          <a:xfrm>
            <a:off x="447597" y="990600"/>
            <a:ext cx="11199760" cy="2246769"/>
          </a:xfrm>
          <a:prstGeom prst="rect">
            <a:avLst/>
          </a:prstGeom>
          <a:noFill/>
        </p:spPr>
        <p:txBody>
          <a:bodyPr wrap="square" rtlCol="0">
            <a:spAutoFit/>
          </a:bodyPr>
          <a:lstStyle/>
          <a:p>
            <a:pPr algn="l"/>
            <a:r>
              <a:rPr lang="en-US" sz="1400" b="1" i="0" dirty="0">
                <a:solidFill>
                  <a:srgbClr val="333333"/>
                </a:solidFill>
                <a:effectLst/>
                <a:latin typeface="Ahrefs"/>
              </a:rPr>
              <a:t>Step 15. Find “content gaps”</a:t>
            </a:r>
            <a:br>
              <a:rPr lang="en-US" sz="1400" b="1" i="0" dirty="0">
                <a:solidFill>
                  <a:srgbClr val="333333"/>
                </a:solidFill>
                <a:effectLst/>
                <a:latin typeface="Ahrefs"/>
              </a:rPr>
            </a:br>
            <a:r>
              <a:rPr lang="en-US" sz="1400" b="1" i="0" dirty="0">
                <a:solidFill>
                  <a:srgbClr val="505458"/>
                </a:solidFill>
                <a:effectLst/>
                <a:latin typeface="Source Sans Pro" panose="020B0503030403020204" pitchFamily="34" charset="0"/>
              </a:rPr>
              <a:t>Google's Core Web Vitals</a:t>
            </a:r>
          </a:p>
          <a:p>
            <a:pPr algn="l"/>
            <a:r>
              <a:rPr lang="en-US" sz="1400" b="0" i="0" dirty="0">
                <a:solidFill>
                  <a:srgbClr val="797979"/>
                </a:solidFill>
                <a:effectLst/>
                <a:latin typeface="Noto Sans" panose="020B0502040504020204" pitchFamily="34"/>
              </a:rPr>
              <a:t>Your page has failed Google's Core Web Vitals </a:t>
            </a:r>
            <a:r>
              <a:rPr lang="en-US" sz="1400" b="0" i="0" dirty="0" err="1">
                <a:solidFill>
                  <a:srgbClr val="797979"/>
                </a:solidFill>
                <a:effectLst/>
                <a:latin typeface="Noto Sans" panose="020B0502040504020204" pitchFamily="34"/>
              </a:rPr>
              <a:t>assessment.Core</a:t>
            </a:r>
            <a:r>
              <a:rPr lang="en-US" sz="1400" b="0" i="0" dirty="0">
                <a:solidFill>
                  <a:srgbClr val="797979"/>
                </a:solidFill>
                <a:effectLst/>
                <a:latin typeface="Noto Sans" panose="020B0502040504020204" pitchFamily="34"/>
              </a:rPr>
              <a:t> Web Vitals are UI metrics that Google considers important in a visitor's 'page experience' and have subsequently become a ranking factor. They assess the appearance of content, interactivity of the page and visual stability from the moment of page load.</a:t>
            </a:r>
            <a:br>
              <a:rPr lang="en-US" sz="1400" b="0" i="0" dirty="0">
                <a:solidFill>
                  <a:srgbClr val="797979"/>
                </a:solidFill>
                <a:effectLst/>
                <a:latin typeface="Noto Sans" panose="020B0502040504020204" pitchFamily="34"/>
              </a:rPr>
            </a:br>
            <a:r>
              <a:rPr lang="en-US" sz="1400" b="1" i="0" dirty="0">
                <a:solidFill>
                  <a:srgbClr val="505458"/>
                </a:solidFill>
                <a:effectLst/>
                <a:latin typeface="Source Sans Pro" panose="020B0503030403020204" pitchFamily="34" charset="0"/>
              </a:rPr>
              <a:t>Legible Font Sizes</a:t>
            </a:r>
          </a:p>
          <a:p>
            <a:pPr algn="l"/>
            <a:r>
              <a:rPr lang="en-US" sz="1400" b="0" i="0" dirty="0">
                <a:solidFill>
                  <a:srgbClr val="797979"/>
                </a:solidFill>
                <a:effectLst/>
                <a:latin typeface="Noto Sans" panose="020B0502040504020204" pitchFamily="34"/>
              </a:rPr>
              <a:t>There is some text on your page that is small and may not be legible enough for particular </a:t>
            </a:r>
            <a:r>
              <a:rPr lang="en-US" sz="1400" b="0" i="0" dirty="0" err="1">
                <a:solidFill>
                  <a:srgbClr val="797979"/>
                </a:solidFill>
                <a:effectLst/>
                <a:latin typeface="Noto Sans" panose="020B0502040504020204" pitchFamily="34"/>
              </a:rPr>
              <a:t>users.We</a:t>
            </a:r>
            <a:r>
              <a:rPr lang="en-US" sz="1400" b="0" i="0" dirty="0">
                <a:solidFill>
                  <a:srgbClr val="797979"/>
                </a:solidFill>
                <a:effectLst/>
                <a:latin typeface="Noto Sans" panose="020B0502040504020204" pitchFamily="34"/>
              </a:rPr>
              <a:t> recommend reviewing all text on your page in different devices to ensure that it is of appropriate size.</a:t>
            </a:r>
            <a:br>
              <a:rPr lang="en-US" sz="1400" b="0" i="0" dirty="0">
                <a:solidFill>
                  <a:srgbClr val="797979"/>
                </a:solidFill>
                <a:effectLst/>
                <a:latin typeface="Noto Sans" panose="020B0502040504020204" pitchFamily="34"/>
              </a:rPr>
            </a:br>
            <a:br>
              <a:rPr lang="en-US" sz="1400" b="0" i="0" dirty="0">
                <a:solidFill>
                  <a:srgbClr val="797979"/>
                </a:solidFill>
                <a:effectLst/>
                <a:latin typeface="Noto Sans" panose="020B0502040504020204" pitchFamily="34"/>
              </a:rPr>
            </a:br>
            <a:endParaRPr lang="en-US" sz="1400" b="1" i="0" dirty="0">
              <a:solidFill>
                <a:srgbClr val="333333"/>
              </a:solidFill>
              <a:effectLst/>
              <a:latin typeface="Ahrefs"/>
            </a:endParaRPr>
          </a:p>
        </p:txBody>
      </p:sp>
    </p:spTree>
    <p:extLst>
      <p:ext uri="{BB962C8B-B14F-4D97-AF65-F5344CB8AC3E}">
        <p14:creationId xmlns:p14="http://schemas.microsoft.com/office/powerpoint/2010/main" val="3743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86A0C5-A1E1-4673-99A5-8597A46D7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97" y="377331"/>
            <a:ext cx="1133475" cy="257175"/>
          </a:xfrm>
          <a:prstGeom prst="rect">
            <a:avLst/>
          </a:prstGeom>
        </p:spPr>
      </p:pic>
      <p:sp>
        <p:nvSpPr>
          <p:cNvPr id="7" name="TextBox 6">
            <a:extLst>
              <a:ext uri="{FF2B5EF4-FFF2-40B4-BE49-F238E27FC236}">
                <a16:creationId xmlns:a16="http://schemas.microsoft.com/office/drawing/2014/main" id="{D4E3F06B-15C4-4308-B670-6730E62AA92E}"/>
              </a:ext>
            </a:extLst>
          </p:cNvPr>
          <p:cNvSpPr txBox="1"/>
          <p:nvPr/>
        </p:nvSpPr>
        <p:spPr>
          <a:xfrm>
            <a:off x="3052996" y="634506"/>
            <a:ext cx="6086007" cy="523220"/>
          </a:xfrm>
          <a:prstGeom prst="rect">
            <a:avLst/>
          </a:prstGeom>
          <a:noFill/>
        </p:spPr>
        <p:txBody>
          <a:bodyPr wrap="square" rtlCol="0">
            <a:spAutoFit/>
          </a:bodyPr>
          <a:lstStyle/>
          <a:p>
            <a:pPr algn="ctr"/>
            <a:r>
              <a:rPr lang="en-US" sz="2800" b="1" dirty="0">
                <a:effectLst/>
              </a:rPr>
              <a:t>Initial Investigation</a:t>
            </a:r>
            <a:endParaRPr lang="en-US" sz="2800" dirty="0"/>
          </a:p>
        </p:txBody>
      </p:sp>
      <p:sp>
        <p:nvSpPr>
          <p:cNvPr id="2" name="TextBox 1">
            <a:extLst>
              <a:ext uri="{FF2B5EF4-FFF2-40B4-BE49-F238E27FC236}">
                <a16:creationId xmlns:a16="http://schemas.microsoft.com/office/drawing/2014/main" id="{A248E21F-3DE6-4966-888F-6D1889987109}"/>
              </a:ext>
            </a:extLst>
          </p:cNvPr>
          <p:cNvSpPr txBox="1"/>
          <p:nvPr/>
        </p:nvSpPr>
        <p:spPr>
          <a:xfrm>
            <a:off x="447597" y="990600"/>
            <a:ext cx="11199760" cy="3754874"/>
          </a:xfrm>
          <a:prstGeom prst="rect">
            <a:avLst/>
          </a:prstGeom>
          <a:noFill/>
        </p:spPr>
        <p:txBody>
          <a:bodyPr wrap="square" rtlCol="0">
            <a:spAutoFit/>
          </a:bodyPr>
          <a:lstStyle/>
          <a:p>
            <a:r>
              <a:rPr lang="en-US" sz="1400" b="0" i="0" dirty="0">
                <a:solidFill>
                  <a:srgbClr val="505458"/>
                </a:solidFill>
                <a:effectLst/>
                <a:latin typeface="Source Sans Pro" panose="020B0503030403020204" pitchFamily="34" charset="0"/>
              </a:rPr>
              <a:t>Check : Performance Results</a:t>
            </a:r>
          </a:p>
          <a:p>
            <a:pPr algn="l"/>
            <a:r>
              <a:rPr lang="en-US" sz="1400" b="1" i="0" dirty="0">
                <a:solidFill>
                  <a:srgbClr val="505458"/>
                </a:solidFill>
                <a:effectLst/>
                <a:latin typeface="Source Sans Pro" panose="020B0503030403020204" pitchFamily="34" charset="0"/>
              </a:rPr>
              <a:t>Page Size Info</a:t>
            </a:r>
          </a:p>
          <a:p>
            <a:pPr algn="l"/>
            <a:r>
              <a:rPr lang="en-US" sz="1400" b="0" i="0" dirty="0">
                <a:solidFill>
                  <a:srgbClr val="797979"/>
                </a:solidFill>
                <a:effectLst/>
                <a:latin typeface="Noto Sans" panose="020B0502040504020204" pitchFamily="34"/>
              </a:rPr>
              <a:t>Your page's file size is quite large which, regardless of other optimizations, can reduce load speed and impact user </a:t>
            </a:r>
            <a:r>
              <a:rPr lang="en-US" sz="1400" b="0" i="0" dirty="0" err="1">
                <a:solidFill>
                  <a:srgbClr val="797979"/>
                </a:solidFill>
                <a:effectLst/>
                <a:latin typeface="Noto Sans" panose="020B0502040504020204" pitchFamily="34"/>
              </a:rPr>
              <a:t>experience.A</a:t>
            </a:r>
            <a:r>
              <a:rPr lang="en-US" sz="1400" b="0" i="0" dirty="0">
                <a:solidFill>
                  <a:srgbClr val="797979"/>
                </a:solidFill>
                <a:effectLst/>
                <a:latin typeface="Noto Sans" panose="020B0502040504020204" pitchFamily="34"/>
              </a:rPr>
              <a:t> general rule is to keep your page under 5MB in total file size.</a:t>
            </a:r>
          </a:p>
          <a:p>
            <a:pPr algn="l"/>
            <a:endParaRPr lang="en-US" sz="1400" b="0" i="0" dirty="0">
              <a:solidFill>
                <a:srgbClr val="797979"/>
              </a:solidFill>
              <a:effectLst/>
              <a:latin typeface="Noto Sans" panose="020B0502040504020204" pitchFamily="34"/>
            </a:endParaRPr>
          </a:p>
          <a:p>
            <a:pPr algn="l"/>
            <a:endParaRPr lang="en-US" sz="1400" b="0" i="0" dirty="0">
              <a:solidFill>
                <a:srgbClr val="797979"/>
              </a:solidFill>
              <a:effectLst/>
              <a:latin typeface="Noto Sans" panose="020B0502040504020204" pitchFamily="34"/>
            </a:endParaRPr>
          </a:p>
          <a:p>
            <a:pPr algn="l"/>
            <a:endParaRPr lang="en-US" sz="1400" b="1" i="0" dirty="0">
              <a:solidFill>
                <a:srgbClr val="505458"/>
              </a:solidFill>
              <a:effectLst/>
              <a:latin typeface="Source Sans Pro" panose="020B0503030403020204" pitchFamily="34" charset="0"/>
            </a:endParaRPr>
          </a:p>
          <a:p>
            <a:pPr algn="l"/>
            <a:endParaRPr lang="en-US" sz="1400" b="1" i="0" dirty="0">
              <a:solidFill>
                <a:srgbClr val="505458"/>
              </a:solidFill>
              <a:effectLst/>
              <a:latin typeface="Source Sans Pro" panose="020B0503030403020204" pitchFamily="34" charset="0"/>
            </a:endParaRPr>
          </a:p>
          <a:p>
            <a:pPr algn="l"/>
            <a:endParaRPr lang="en-US" sz="1400" b="1" dirty="0">
              <a:solidFill>
                <a:srgbClr val="505458"/>
              </a:solidFill>
              <a:latin typeface="Source Sans Pro" panose="020B0503030403020204" pitchFamily="34" charset="0"/>
            </a:endParaRPr>
          </a:p>
          <a:p>
            <a:pPr algn="l"/>
            <a:endParaRPr lang="en-US" sz="1400" b="1" i="0" dirty="0">
              <a:solidFill>
                <a:srgbClr val="505458"/>
              </a:solidFill>
              <a:effectLst/>
              <a:latin typeface="Source Sans Pro" panose="020B0503030403020204" pitchFamily="34" charset="0"/>
            </a:endParaRPr>
          </a:p>
          <a:p>
            <a:pPr algn="l"/>
            <a:r>
              <a:rPr lang="en-US" sz="1400" b="1" i="0" dirty="0">
                <a:solidFill>
                  <a:srgbClr val="505458"/>
                </a:solidFill>
                <a:effectLst/>
                <a:latin typeface="Source Sans Pro" panose="020B0503030403020204" pitchFamily="34" charset="0"/>
              </a:rPr>
              <a:t>Minification</a:t>
            </a:r>
          </a:p>
          <a:p>
            <a:pPr algn="l"/>
            <a:r>
              <a:rPr lang="en-US" sz="1400" b="0" i="0" dirty="0">
                <a:solidFill>
                  <a:srgbClr val="797979"/>
                </a:solidFill>
                <a:effectLst/>
                <a:latin typeface="Noto Sans" panose="020B0502040504020204" pitchFamily="34"/>
              </a:rPr>
              <a:t>Some of your JavaScript or CSS files do not appear to be </a:t>
            </a:r>
            <a:r>
              <a:rPr lang="en-US" sz="1400" b="0" i="0" dirty="0" err="1">
                <a:solidFill>
                  <a:srgbClr val="797979"/>
                </a:solidFill>
                <a:effectLst/>
                <a:latin typeface="Noto Sans" panose="020B0502040504020204" pitchFamily="34"/>
              </a:rPr>
              <a:t>minified.Minification</a:t>
            </a:r>
            <a:r>
              <a:rPr lang="en-US" sz="1400" b="0" i="0" dirty="0">
                <a:solidFill>
                  <a:srgbClr val="797979"/>
                </a:solidFill>
                <a:effectLst/>
                <a:latin typeface="Noto Sans" panose="020B0502040504020204" pitchFamily="34"/>
              </a:rPr>
              <a:t> is a reasonably simple way to reduce page size, and subsequently load time.</a:t>
            </a:r>
            <a:br>
              <a:rPr lang="en-US" sz="1400" b="0" i="0" dirty="0">
                <a:solidFill>
                  <a:srgbClr val="797979"/>
                </a:solidFill>
                <a:effectLst/>
                <a:latin typeface="Noto Sans" panose="020B0502040504020204" pitchFamily="34"/>
              </a:rPr>
            </a:br>
            <a:r>
              <a:rPr lang="en-US" sz="1400" b="1" i="0" dirty="0">
                <a:solidFill>
                  <a:srgbClr val="505458"/>
                </a:solidFill>
                <a:effectLst/>
                <a:latin typeface="Source Sans Pro" panose="020B0503030403020204" pitchFamily="34" charset="0"/>
              </a:rPr>
              <a:t>Inline Styles</a:t>
            </a:r>
          </a:p>
          <a:p>
            <a:pPr algn="l"/>
            <a:r>
              <a:rPr lang="en-US" sz="1400" b="0" i="0" dirty="0">
                <a:solidFill>
                  <a:srgbClr val="797979"/>
                </a:solidFill>
                <a:effectLst/>
                <a:latin typeface="Noto Sans" panose="020B0502040504020204" pitchFamily="34"/>
              </a:rPr>
              <a:t>Your page appears to be using inline </a:t>
            </a:r>
            <a:r>
              <a:rPr lang="en-US" sz="1400" b="0" i="0" dirty="0" err="1">
                <a:solidFill>
                  <a:srgbClr val="797979"/>
                </a:solidFill>
                <a:effectLst/>
                <a:latin typeface="Noto Sans" panose="020B0502040504020204" pitchFamily="34"/>
              </a:rPr>
              <a:t>styles.Inline</a:t>
            </a:r>
            <a:r>
              <a:rPr lang="en-US" sz="1400" b="0" i="0" dirty="0">
                <a:solidFill>
                  <a:srgbClr val="797979"/>
                </a:solidFill>
                <a:effectLst/>
                <a:latin typeface="Noto Sans" panose="020B0502040504020204" pitchFamily="34"/>
              </a:rPr>
              <a:t> styles are an older coding practice and discouraged in favor of using CSS style sheets, due to their ability to degrade page load performance and unnecessarily complicate HTML Code.</a:t>
            </a:r>
          </a:p>
          <a:p>
            <a:pPr algn="l"/>
            <a:r>
              <a:rPr lang="en-US" sz="1400" b="0" i="0" dirty="0">
                <a:solidFill>
                  <a:srgbClr val="797979"/>
                </a:solidFill>
                <a:effectLst/>
                <a:latin typeface="Noto Sans" panose="020B0502040504020204" pitchFamily="34"/>
              </a:rPr>
              <a:t>Example: </a:t>
            </a:r>
          </a:p>
        </p:txBody>
      </p:sp>
      <p:pic>
        <p:nvPicPr>
          <p:cNvPr id="6" name="Picture 5">
            <a:extLst>
              <a:ext uri="{FF2B5EF4-FFF2-40B4-BE49-F238E27FC236}">
                <a16:creationId xmlns:a16="http://schemas.microsoft.com/office/drawing/2014/main" id="{FAAE6742-C4A4-4FE4-92ED-DFAE4DA9C35E}"/>
              </a:ext>
            </a:extLst>
          </p:cNvPr>
          <p:cNvPicPr>
            <a:picLocks noChangeAspect="1"/>
          </p:cNvPicPr>
          <p:nvPr/>
        </p:nvPicPr>
        <p:blipFill>
          <a:blip r:embed="rId3"/>
          <a:stretch>
            <a:fillRect/>
          </a:stretch>
        </p:blipFill>
        <p:spPr>
          <a:xfrm>
            <a:off x="447597" y="1926416"/>
            <a:ext cx="2977775" cy="1188594"/>
          </a:xfrm>
          <a:prstGeom prst="rect">
            <a:avLst/>
          </a:prstGeom>
        </p:spPr>
      </p:pic>
      <p:graphicFrame>
        <p:nvGraphicFramePr>
          <p:cNvPr id="3" name="Table 2">
            <a:extLst>
              <a:ext uri="{FF2B5EF4-FFF2-40B4-BE49-F238E27FC236}">
                <a16:creationId xmlns:a16="http://schemas.microsoft.com/office/drawing/2014/main" id="{6786C8FC-1773-481F-8222-1B61D08BC8DA}"/>
              </a:ext>
            </a:extLst>
          </p:cNvPr>
          <p:cNvGraphicFramePr>
            <a:graphicFrameLocks noGrp="1"/>
          </p:cNvGraphicFramePr>
          <p:nvPr>
            <p:extLst>
              <p:ext uri="{D42A27DB-BD31-4B8C-83A1-F6EECF244321}">
                <p14:modId xmlns:p14="http://schemas.microsoft.com/office/powerpoint/2010/main" val="1213395737"/>
              </p:ext>
            </p:extLst>
          </p:nvPr>
        </p:nvGraphicFramePr>
        <p:xfrm>
          <a:off x="447597" y="4745474"/>
          <a:ext cx="10170605" cy="1280160"/>
        </p:xfrm>
        <a:graphic>
          <a:graphicData uri="http://schemas.openxmlformats.org/drawingml/2006/table">
            <a:tbl>
              <a:tblPr/>
              <a:tblGrid>
                <a:gridCol w="666750">
                  <a:extLst>
                    <a:ext uri="{9D8B030D-6E8A-4147-A177-3AD203B41FA5}">
                      <a16:colId xmlns:a16="http://schemas.microsoft.com/office/drawing/2014/main" val="2412146538"/>
                    </a:ext>
                  </a:extLst>
                </a:gridCol>
                <a:gridCol w="9503855">
                  <a:extLst>
                    <a:ext uri="{9D8B030D-6E8A-4147-A177-3AD203B41FA5}">
                      <a16:colId xmlns:a16="http://schemas.microsoft.com/office/drawing/2014/main" val="4207191929"/>
                    </a:ext>
                  </a:extLst>
                </a:gridCol>
              </a:tblGrid>
              <a:tr h="0">
                <a:tc>
                  <a:txBody>
                    <a:bodyPr/>
                    <a:lstStyle/>
                    <a:p>
                      <a:pPr fontAlgn="t" latinLnBrk="1"/>
                      <a:r>
                        <a:rPr lang="en-US">
                          <a:effectLst/>
                        </a:rPr>
                        <a:t>578</a:t>
                      </a: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4F8FB"/>
                    </a:solidFill>
                  </a:tcPr>
                </a:tc>
                <a:tc>
                  <a:txBody>
                    <a:bodyPr/>
                    <a:lstStyle/>
                    <a:p>
                      <a:pPr fontAlgn="t" latinLnBrk="1"/>
                      <a:r>
                        <a:rPr lang="en-US">
                          <a:effectLst/>
                        </a:rPr>
                        <a:t>display: none;</a:t>
                      </a: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4F8FB"/>
                    </a:solidFill>
                  </a:tcPr>
                </a:tc>
                <a:extLst>
                  <a:ext uri="{0D108BD9-81ED-4DB2-BD59-A6C34878D82A}">
                    <a16:rowId xmlns:a16="http://schemas.microsoft.com/office/drawing/2014/main" val="1716451642"/>
                  </a:ext>
                </a:extLst>
              </a:tr>
              <a:tr h="0">
                <a:tc>
                  <a:txBody>
                    <a:bodyPr/>
                    <a:lstStyle/>
                    <a:p>
                      <a:pPr fontAlgn="t" latinLnBrk="1"/>
                      <a:r>
                        <a:rPr lang="en-US">
                          <a:effectLst/>
                        </a:rPr>
                        <a:t>588</a:t>
                      </a: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FFFFF"/>
                    </a:solidFill>
                  </a:tcPr>
                </a:tc>
                <a:tc>
                  <a:txBody>
                    <a:bodyPr/>
                    <a:lstStyle/>
                    <a:p>
                      <a:pPr fontAlgn="t" latinLnBrk="1"/>
                      <a:r>
                        <a:rPr lang="en-US">
                          <a:effectLst/>
                        </a:rPr>
                        <a:t>display:none;visibility:hidden</a:t>
                      </a:r>
                    </a:p>
                  </a:txBody>
                  <a:tcPr marL="76200" marR="76200" marT="76200" marB="76200">
                    <a:lnL>
                      <a:noFill/>
                    </a:lnL>
                    <a:lnR>
                      <a:noFill/>
                    </a:lnR>
                    <a:lnT w="9525" cap="flat" cmpd="sng" algn="ctr">
                      <a:solidFill>
                        <a:srgbClr val="EBEFF2"/>
                      </a:solidFill>
                      <a:prstDash val="solid"/>
                      <a:round/>
                      <a:headEnd type="none" w="med" len="med"/>
                      <a:tailEnd type="none" w="med" len="med"/>
                    </a:lnT>
                    <a:lnB w="9525" cap="flat" cmpd="sng" algn="ctr">
                      <a:solidFill>
                        <a:srgbClr val="EBEFF2"/>
                      </a:solidFill>
                      <a:prstDash val="solid"/>
                      <a:round/>
                      <a:headEnd type="none" w="med" len="med"/>
                      <a:tailEnd type="none" w="med" len="med"/>
                    </a:lnB>
                    <a:solidFill>
                      <a:srgbClr val="FFFFFF"/>
                    </a:solidFill>
                  </a:tcPr>
                </a:tc>
                <a:extLst>
                  <a:ext uri="{0D108BD9-81ED-4DB2-BD59-A6C34878D82A}">
                    <a16:rowId xmlns:a16="http://schemas.microsoft.com/office/drawing/2014/main" val="195757798"/>
                  </a:ext>
                </a:extLst>
              </a:tr>
              <a:tr h="0">
                <a:tc>
                  <a:txBody>
                    <a:bodyPr/>
                    <a:lstStyle/>
                    <a:p>
                      <a:pPr fontAlgn="t" latinLnBrk="1"/>
                      <a:r>
                        <a:rPr lang="en-US">
                          <a:effectLst/>
                        </a:rPr>
                        <a:t>793</a:t>
                      </a:r>
                    </a:p>
                  </a:txBody>
                  <a:tcPr marL="76200" marR="76200" marT="76200" marB="76200">
                    <a:lnL>
                      <a:noFill/>
                    </a:lnL>
                    <a:lnR>
                      <a:noFill/>
                    </a:lnR>
                    <a:lnT w="9525" cap="flat" cmpd="sng" algn="ctr">
                      <a:solidFill>
                        <a:srgbClr val="EBEFF2"/>
                      </a:solidFill>
                      <a:prstDash val="solid"/>
                      <a:round/>
                      <a:headEnd type="none" w="med" len="med"/>
                      <a:tailEnd type="none" w="med" len="med"/>
                    </a:lnT>
                    <a:lnB>
                      <a:noFill/>
                    </a:lnB>
                    <a:solidFill>
                      <a:srgbClr val="F4F8FB"/>
                    </a:solidFill>
                  </a:tcPr>
                </a:tc>
                <a:tc>
                  <a:txBody>
                    <a:bodyPr/>
                    <a:lstStyle/>
                    <a:p>
                      <a:pPr fontAlgn="t" latinLnBrk="1"/>
                      <a:r>
                        <a:rPr lang="en-US" dirty="0">
                          <a:effectLst/>
                        </a:rPr>
                        <a:t>margin-right: 5px;</a:t>
                      </a:r>
                    </a:p>
                  </a:txBody>
                  <a:tcPr marL="76200" marR="76200" marT="76200" marB="76200">
                    <a:lnL>
                      <a:noFill/>
                    </a:lnL>
                    <a:lnR>
                      <a:noFill/>
                    </a:lnR>
                    <a:lnT w="9525" cap="flat" cmpd="sng" algn="ctr">
                      <a:solidFill>
                        <a:srgbClr val="EBEFF2"/>
                      </a:solidFill>
                      <a:prstDash val="solid"/>
                      <a:round/>
                      <a:headEnd type="none" w="med" len="med"/>
                      <a:tailEnd type="none" w="med" len="med"/>
                    </a:lnT>
                    <a:lnB>
                      <a:noFill/>
                    </a:lnB>
                    <a:solidFill>
                      <a:srgbClr val="F4F8FB"/>
                    </a:solidFill>
                  </a:tcPr>
                </a:tc>
                <a:extLst>
                  <a:ext uri="{0D108BD9-81ED-4DB2-BD59-A6C34878D82A}">
                    <a16:rowId xmlns:a16="http://schemas.microsoft.com/office/drawing/2014/main" val="1243081939"/>
                  </a:ext>
                </a:extLst>
              </a:tr>
            </a:tbl>
          </a:graphicData>
        </a:graphic>
      </p:graphicFrame>
    </p:spTree>
    <p:extLst>
      <p:ext uri="{BB962C8B-B14F-4D97-AF65-F5344CB8AC3E}">
        <p14:creationId xmlns:p14="http://schemas.microsoft.com/office/powerpoint/2010/main" val="1181682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408</TotalTime>
  <Words>1297</Words>
  <Application>Microsoft Office PowerPoint</Application>
  <PresentationFormat>Widescreen</PresentationFormat>
  <Paragraphs>98</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Ahrefs</vt:lpstr>
      <vt:lpstr>-apple-system</vt:lpstr>
      <vt:lpstr>Arial</vt:lpstr>
      <vt:lpstr>Calibri</vt:lpstr>
      <vt:lpstr>Calibri Light</vt:lpstr>
      <vt:lpstr>Google Sans Text</vt:lpstr>
      <vt:lpstr>IBM Plex Sans</vt:lpstr>
      <vt:lpstr>Noto Sans</vt:lpstr>
      <vt:lpstr>PT Sans</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Shipra Pramanik,Shipco Transport,Pune</dc:creator>
  <cp:lastModifiedBy>Shipra Pramanik,Shipco Transport,Pune</cp:lastModifiedBy>
  <cp:revision>12</cp:revision>
  <dcterms:created xsi:type="dcterms:W3CDTF">2021-12-09T12:53:14Z</dcterms:created>
  <dcterms:modified xsi:type="dcterms:W3CDTF">2021-12-11T15:25:31Z</dcterms:modified>
</cp:coreProperties>
</file>