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2326-3666-4001-9F8A-058B2EAAC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68CA3E-AA4F-48E7-928E-966DC01FE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7C2DCF-F4D2-4034-834D-4D7B8008A895}"/>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379B193C-FC24-4BCE-99D1-062949620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572A8-1359-42E2-9DF9-291978D2E791}"/>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41300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EDAE-F839-46BA-B3D5-BCFBACD2FB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F3654C-EF64-4E82-B68A-0401FAEA7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6BF54-77C5-4609-AC33-3E5962F87F19}"/>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AD3B67E8-D05B-41A8-B66A-743BEBD68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F725F-ACAB-4DF9-BA74-85E7B7C51772}"/>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401450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EB04C-A780-49C8-9156-0244E16792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91F735-FB07-417D-B714-C183DAC12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FE181-706C-4882-A215-C0F1FBD6817B}"/>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FC998BE7-EBD4-4F5F-A039-EBDBC96DC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09870-B891-4B2C-B540-CE00F4880DD0}"/>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153310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685E-B4B1-44EF-958F-BA1A20DBC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1C251-F63E-4265-A943-3F449134EF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C63CA-96AB-4BF7-ABCD-1523B4E31C4B}"/>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4A2BC90A-8BA8-4E74-9F4C-E260CFCD2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5D3AB-4608-4FD7-81ED-1B77094F1882}"/>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73887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D727-5483-4994-AD58-849BD0E56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A90CD-EBE3-4CA3-90C7-BDD309DB7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A46BE3-D860-42BD-BC24-8E8F9F2C9BE8}"/>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EC06216E-4D9C-4506-91C4-846653427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9012C-C0D1-451A-91A8-7B0FD168A526}"/>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45758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FF94-9DAA-425A-ABC6-C3DFD9B7C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FE2BB-70A4-4DAA-B1BD-D935636F4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6A549-52FF-472F-8EB7-465F2E3CA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8B91C-5EE9-4D0D-85D8-4CA8BF2F820F}"/>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6" name="Footer Placeholder 5">
            <a:extLst>
              <a:ext uri="{FF2B5EF4-FFF2-40B4-BE49-F238E27FC236}">
                <a16:creationId xmlns:a16="http://schemas.microsoft.com/office/drawing/2014/main" id="{24FD8E3D-A9EB-4B49-B7EA-EA22CC792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2914F-5174-4ABD-BCF7-A9450F7A56F5}"/>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5440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550F-69D0-4094-9D84-88F5718894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C2916-D859-4CC7-8E6B-D78C560A5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6EEEE7-3303-41C0-B115-73C3AC96F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92A9DF-CE3D-4BF9-AA60-18C5D65F6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A4409-570C-42E0-9226-C76EA71B9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DD0AA2-B80E-43D7-A1E5-2515C19C2D12}"/>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8" name="Footer Placeholder 7">
            <a:extLst>
              <a:ext uri="{FF2B5EF4-FFF2-40B4-BE49-F238E27FC236}">
                <a16:creationId xmlns:a16="http://schemas.microsoft.com/office/drawing/2014/main" id="{E7C6DBCA-B2B7-4F11-9621-4C1CAE25C9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A34E15-CBB4-4A86-9D55-F49B837CC678}"/>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154127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1AFD-B7E3-4C52-A711-182510975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D7EE-609D-4A72-82B2-35211049924F}"/>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4" name="Footer Placeholder 3">
            <a:extLst>
              <a:ext uri="{FF2B5EF4-FFF2-40B4-BE49-F238E27FC236}">
                <a16:creationId xmlns:a16="http://schemas.microsoft.com/office/drawing/2014/main" id="{AD5EC993-3B42-433A-8321-E202734FD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D942B-E938-4625-B019-C39804BEDC8F}"/>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37920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C8A3C-7259-4B6C-A2B2-7ACA9FE13564}"/>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3" name="Footer Placeholder 2">
            <a:extLst>
              <a:ext uri="{FF2B5EF4-FFF2-40B4-BE49-F238E27FC236}">
                <a16:creationId xmlns:a16="http://schemas.microsoft.com/office/drawing/2014/main" id="{179D7BFD-8561-4484-8437-590E3DEE8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EF5180-E507-41C1-98B9-4488F4D5CBB6}"/>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52069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3ECD-BAAB-414A-BF23-7D10B1AD6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4321F0-18D6-4605-95B7-F289D7E0E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800F42-BDEE-4125-B657-67B80C63B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14B0D6-2955-4F0C-AE3A-99DD81BA3C97}"/>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6" name="Footer Placeholder 5">
            <a:extLst>
              <a:ext uri="{FF2B5EF4-FFF2-40B4-BE49-F238E27FC236}">
                <a16:creationId xmlns:a16="http://schemas.microsoft.com/office/drawing/2014/main" id="{A77D9C35-7A5F-49C2-B241-6699B3845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A3653-4D7B-42D1-A1C7-51AAA6B4410C}"/>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67358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664D-0F92-4BAA-9051-E96F4917B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A088ED-E2F5-475F-872F-D187E787C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5D7A4D-8898-46BF-92A3-912CB7900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D833C-5177-4D85-A723-E5E839CD8251}"/>
              </a:ext>
            </a:extLst>
          </p:cNvPr>
          <p:cNvSpPr>
            <a:spLocks noGrp="1"/>
          </p:cNvSpPr>
          <p:nvPr>
            <p:ph type="dt" sz="half" idx="10"/>
          </p:nvPr>
        </p:nvSpPr>
        <p:spPr/>
        <p:txBody>
          <a:bodyPr/>
          <a:lstStyle/>
          <a:p>
            <a:fld id="{BB2F5EEE-E4C6-4C2C-BB37-BF3B67B9CB11}" type="datetimeFigureOut">
              <a:rPr lang="en-US" smtClean="0"/>
              <a:t>12/12/2021</a:t>
            </a:fld>
            <a:endParaRPr lang="en-US"/>
          </a:p>
        </p:txBody>
      </p:sp>
      <p:sp>
        <p:nvSpPr>
          <p:cNvPr id="6" name="Footer Placeholder 5">
            <a:extLst>
              <a:ext uri="{FF2B5EF4-FFF2-40B4-BE49-F238E27FC236}">
                <a16:creationId xmlns:a16="http://schemas.microsoft.com/office/drawing/2014/main" id="{61A8CC25-105F-4353-A904-C545D6F80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87DE6-DB60-4955-85C8-77DA022495D6}"/>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3568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89791-2A80-4EA3-98E6-AC46A71BF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C092F-1DB6-4C7F-850F-3D6066412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966F0-9F5E-4F28-A6EA-E9457B49F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F5EEE-E4C6-4C2C-BB37-BF3B67B9CB11}" type="datetimeFigureOut">
              <a:rPr lang="en-US" smtClean="0"/>
              <a:t>12/12/2021</a:t>
            </a:fld>
            <a:endParaRPr lang="en-US"/>
          </a:p>
        </p:txBody>
      </p:sp>
      <p:sp>
        <p:nvSpPr>
          <p:cNvPr id="5" name="Footer Placeholder 4">
            <a:extLst>
              <a:ext uri="{FF2B5EF4-FFF2-40B4-BE49-F238E27FC236}">
                <a16:creationId xmlns:a16="http://schemas.microsoft.com/office/drawing/2014/main" id="{BCFECB5B-02FD-46FA-8021-9AA69D873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37FAB4-FB71-425B-A2FD-3DFCF1DA5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AE20D-44CC-4AB9-A4BA-E6EE68DE0CBF}" type="slidenum">
              <a:rPr lang="en-US" smtClean="0"/>
              <a:t>‹#›</a:t>
            </a:fld>
            <a:endParaRPr lang="en-US"/>
          </a:p>
        </p:txBody>
      </p:sp>
    </p:spTree>
    <p:extLst>
      <p:ext uri="{BB962C8B-B14F-4D97-AF65-F5344CB8AC3E}">
        <p14:creationId xmlns:p14="http://schemas.microsoft.com/office/powerpoint/2010/main" val="29148259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D4E3F06B-15C4-4308-B670-6730E62AA92E}"/>
              </a:ext>
            </a:extLst>
          </p:cNvPr>
          <p:cNvSpPr txBox="1"/>
          <p:nvPr/>
        </p:nvSpPr>
        <p:spPr>
          <a:xfrm>
            <a:off x="3880430" y="583345"/>
            <a:ext cx="7160357" cy="416482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8000" b="1" kern="1200" dirty="0">
                <a:solidFill>
                  <a:srgbClr val="FFFFFF"/>
                </a:solidFill>
                <a:effectLst/>
                <a:latin typeface="+mj-lt"/>
                <a:ea typeface="+mj-ea"/>
                <a:cs typeface="+mj-cs"/>
              </a:rPr>
              <a:t>SEO Action Plan for </a:t>
            </a:r>
          </a:p>
          <a:p>
            <a:pPr algn="r">
              <a:lnSpc>
                <a:spcPct val="90000"/>
              </a:lnSpc>
              <a:spcBef>
                <a:spcPct val="0"/>
              </a:spcBef>
              <a:spcAft>
                <a:spcPts val="600"/>
              </a:spcAft>
            </a:pPr>
            <a:r>
              <a:rPr lang="en-US" sz="3200" b="1" kern="1200" dirty="0">
                <a:solidFill>
                  <a:srgbClr val="FFFFFF"/>
                </a:solidFill>
                <a:effectLst/>
                <a:latin typeface="+mj-lt"/>
                <a:ea typeface="+mj-ea"/>
                <a:cs typeface="+mj-cs"/>
              </a:rPr>
              <a:t>Moto Machines</a:t>
            </a:r>
          </a:p>
          <a:p>
            <a:pPr algn="r">
              <a:lnSpc>
                <a:spcPct val="90000"/>
              </a:lnSpc>
              <a:spcBef>
                <a:spcPct val="0"/>
              </a:spcBef>
              <a:spcAft>
                <a:spcPts val="600"/>
              </a:spcAft>
            </a:pPr>
            <a:r>
              <a:rPr lang="en-US" sz="3200" kern="1200" dirty="0">
                <a:solidFill>
                  <a:srgbClr val="FFFFFF"/>
                </a:solidFill>
                <a:latin typeface="+mj-lt"/>
                <a:ea typeface="+mj-ea"/>
                <a:cs typeface="+mj-cs"/>
              </a:rPr>
              <a:t>https://www.motomachines.com/</a:t>
            </a: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a:extLst>
              <a:ext uri="{FF2B5EF4-FFF2-40B4-BE49-F238E27FC236}">
                <a16:creationId xmlns:a16="http://schemas.microsoft.com/office/drawing/2014/main" id="{A53226B9-35FA-454E-A633-4D8507F4E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Tree>
    <p:extLst>
      <p:ext uri="{BB962C8B-B14F-4D97-AF65-F5344CB8AC3E}">
        <p14:creationId xmlns:p14="http://schemas.microsoft.com/office/powerpoint/2010/main" val="120342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102933" y="289761"/>
            <a:ext cx="7986134" cy="811162"/>
          </a:xfrm>
          <a:prstGeom prst="rect">
            <a:avLst/>
          </a:prstGeom>
        </p:spPr>
        <p:txBody>
          <a:bodyPr vert="horz" lIns="91440" tIns="45720" rIns="91440" bIns="45720" rtlCol="0" anchor="t">
            <a:normAutofit fontScale="77500" lnSpcReduction="20000"/>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Website Strategy Audit Schedule for SEO Audit</a:t>
            </a:r>
            <a:endParaRPr lang="en-US" sz="400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740CEBE-D139-47E4-8505-33319DCAA534}"/>
              </a:ext>
            </a:extLst>
          </p:cNvPr>
          <p:cNvSpPr txBox="1"/>
          <p:nvPr/>
        </p:nvSpPr>
        <p:spPr>
          <a:xfrm>
            <a:off x="2023329" y="2629920"/>
            <a:ext cx="2870980" cy="400110"/>
          </a:xfrm>
          <a:prstGeom prst="rect">
            <a:avLst/>
          </a:prstGeom>
          <a:noFill/>
        </p:spPr>
        <p:txBody>
          <a:bodyPr wrap="square">
            <a:spAutoFit/>
          </a:bodyPr>
          <a:lstStyle/>
          <a:p>
            <a:r>
              <a:rPr lang="en-US" sz="2000" b="1" dirty="0">
                <a:solidFill>
                  <a:schemeClr val="bg1"/>
                </a:solidFill>
              </a:rPr>
              <a:t>Phase</a:t>
            </a: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27" name="TextBox 26">
            <a:extLst>
              <a:ext uri="{FF2B5EF4-FFF2-40B4-BE49-F238E27FC236}">
                <a16:creationId xmlns:a16="http://schemas.microsoft.com/office/drawing/2014/main" id="{CCD66320-D701-4ECE-97EB-92E6D3BA1832}"/>
              </a:ext>
            </a:extLst>
          </p:cNvPr>
          <p:cNvSpPr txBox="1"/>
          <p:nvPr/>
        </p:nvSpPr>
        <p:spPr>
          <a:xfrm>
            <a:off x="1262922" y="1448650"/>
            <a:ext cx="10090878" cy="369332"/>
          </a:xfrm>
          <a:prstGeom prst="rect">
            <a:avLst/>
          </a:prstGeom>
          <a:noFill/>
        </p:spPr>
        <p:txBody>
          <a:bodyPr wrap="square">
            <a:spAutoFit/>
          </a:bodyPr>
          <a:lstStyle/>
          <a:p>
            <a:r>
              <a:rPr lang="en-US" dirty="0">
                <a:solidFill>
                  <a:schemeClr val="bg1"/>
                </a:solidFill>
              </a:rPr>
              <a:t>The following table details the projected completion date for each of the web audit phases listed above. </a:t>
            </a:r>
          </a:p>
        </p:txBody>
      </p:sp>
      <p:sp>
        <p:nvSpPr>
          <p:cNvPr id="29" name="TextBox 28">
            <a:extLst>
              <a:ext uri="{FF2B5EF4-FFF2-40B4-BE49-F238E27FC236}">
                <a16:creationId xmlns:a16="http://schemas.microsoft.com/office/drawing/2014/main" id="{BE59D550-5E08-4C60-A8C0-11993A888D79}"/>
              </a:ext>
            </a:extLst>
          </p:cNvPr>
          <p:cNvSpPr txBox="1"/>
          <p:nvPr/>
        </p:nvSpPr>
        <p:spPr>
          <a:xfrm>
            <a:off x="7293855" y="2629920"/>
            <a:ext cx="2870980" cy="400110"/>
          </a:xfrm>
          <a:prstGeom prst="rect">
            <a:avLst/>
          </a:prstGeom>
          <a:noFill/>
        </p:spPr>
        <p:txBody>
          <a:bodyPr wrap="square">
            <a:spAutoFit/>
          </a:bodyPr>
          <a:lstStyle/>
          <a:p>
            <a:r>
              <a:rPr lang="en-US" sz="2000" b="1" dirty="0">
                <a:solidFill>
                  <a:schemeClr val="bg1"/>
                </a:solidFill>
              </a:rPr>
              <a:t>Date</a:t>
            </a:r>
          </a:p>
        </p:txBody>
      </p:sp>
      <p:sp>
        <p:nvSpPr>
          <p:cNvPr id="30" name="TextBox 29">
            <a:extLst>
              <a:ext uri="{FF2B5EF4-FFF2-40B4-BE49-F238E27FC236}">
                <a16:creationId xmlns:a16="http://schemas.microsoft.com/office/drawing/2014/main" id="{7263BC1A-FCC9-4C89-A9D5-FE7E89E97C36}"/>
              </a:ext>
            </a:extLst>
          </p:cNvPr>
          <p:cNvSpPr txBox="1"/>
          <p:nvPr/>
        </p:nvSpPr>
        <p:spPr>
          <a:xfrm>
            <a:off x="7293855" y="2969275"/>
            <a:ext cx="3618338" cy="3045449"/>
          </a:xfrm>
          <a:prstGeom prst="rect">
            <a:avLst/>
          </a:prstGeom>
          <a:noFill/>
        </p:spPr>
        <p:txBody>
          <a:bodyPr wrap="square">
            <a:spAutoFit/>
          </a:bodyPr>
          <a:lstStyle/>
          <a:p>
            <a:pPr>
              <a:lnSpc>
                <a:spcPct val="250000"/>
              </a:lnSpc>
            </a:pPr>
            <a:r>
              <a:rPr lang="en-US" sz="2000" b="1" dirty="0">
                <a:solidFill>
                  <a:schemeClr val="bg1"/>
                </a:solidFill>
              </a:rPr>
              <a:t>Performance Analysis. Date </a:t>
            </a:r>
          </a:p>
          <a:p>
            <a:pPr>
              <a:lnSpc>
                <a:spcPct val="250000"/>
              </a:lnSpc>
            </a:pPr>
            <a:r>
              <a:rPr lang="en-US" sz="2000" b="1" dirty="0">
                <a:solidFill>
                  <a:schemeClr val="bg1"/>
                </a:solidFill>
              </a:rPr>
              <a:t>[Site Architecture. Date] </a:t>
            </a:r>
          </a:p>
          <a:p>
            <a:pPr>
              <a:lnSpc>
                <a:spcPct val="250000"/>
              </a:lnSpc>
            </a:pPr>
            <a:r>
              <a:rPr lang="en-US" sz="2000" b="1" dirty="0">
                <a:solidFill>
                  <a:schemeClr val="bg1"/>
                </a:solidFill>
              </a:rPr>
              <a:t>[SEO. Date] </a:t>
            </a:r>
          </a:p>
          <a:p>
            <a:pPr>
              <a:lnSpc>
                <a:spcPct val="250000"/>
              </a:lnSpc>
            </a:pPr>
            <a:r>
              <a:rPr lang="en-US" sz="2000" b="1" dirty="0">
                <a:solidFill>
                  <a:schemeClr val="bg1"/>
                </a:solidFill>
              </a:rPr>
              <a:t>[UX. Date] </a:t>
            </a:r>
          </a:p>
        </p:txBody>
      </p:sp>
      <p:grpSp>
        <p:nvGrpSpPr>
          <p:cNvPr id="34" name="Group 33">
            <a:extLst>
              <a:ext uri="{FF2B5EF4-FFF2-40B4-BE49-F238E27FC236}">
                <a16:creationId xmlns:a16="http://schemas.microsoft.com/office/drawing/2014/main" id="{8122D097-D305-4FCE-9172-8FB5AD8F3FA8}"/>
              </a:ext>
            </a:extLst>
          </p:cNvPr>
          <p:cNvGrpSpPr/>
          <p:nvPr/>
        </p:nvGrpSpPr>
        <p:grpSpPr>
          <a:xfrm>
            <a:off x="1527794" y="2629920"/>
            <a:ext cx="5279166" cy="3384804"/>
            <a:chOff x="1534144" y="2629920"/>
            <a:chExt cx="5279166" cy="3384804"/>
          </a:xfrm>
        </p:grpSpPr>
        <p:sp>
          <p:nvSpPr>
            <p:cNvPr id="28" name="TextBox 27">
              <a:extLst>
                <a:ext uri="{FF2B5EF4-FFF2-40B4-BE49-F238E27FC236}">
                  <a16:creationId xmlns:a16="http://schemas.microsoft.com/office/drawing/2014/main" id="{B50F4B75-2DF6-4229-9D9A-39FF804FB2DC}"/>
                </a:ext>
              </a:extLst>
            </p:cNvPr>
            <p:cNvSpPr txBox="1"/>
            <p:nvPr/>
          </p:nvSpPr>
          <p:spPr>
            <a:xfrm>
              <a:off x="2023329" y="2969275"/>
              <a:ext cx="2870980" cy="3045449"/>
            </a:xfrm>
            <a:prstGeom prst="rect">
              <a:avLst/>
            </a:prstGeom>
            <a:noFill/>
          </p:spPr>
          <p:txBody>
            <a:bodyPr wrap="square">
              <a:spAutoFit/>
            </a:bodyPr>
            <a:lstStyle/>
            <a:p>
              <a:pPr>
                <a:lnSpc>
                  <a:spcPct val="250000"/>
                </a:lnSpc>
              </a:pPr>
              <a:r>
                <a:rPr lang="en-US" sz="2000" b="1" dirty="0">
                  <a:solidFill>
                    <a:schemeClr val="bg1"/>
                  </a:solidFill>
                </a:rPr>
                <a:t>Performance Analysis </a:t>
              </a:r>
            </a:p>
            <a:p>
              <a:pPr>
                <a:lnSpc>
                  <a:spcPct val="250000"/>
                </a:lnSpc>
              </a:pPr>
              <a:r>
                <a:rPr lang="en-US" sz="2000" b="1" dirty="0">
                  <a:solidFill>
                    <a:schemeClr val="bg1"/>
                  </a:solidFill>
                </a:rPr>
                <a:t>Site Architecture Analysis </a:t>
              </a:r>
            </a:p>
            <a:p>
              <a:pPr>
                <a:lnSpc>
                  <a:spcPct val="250000"/>
                </a:lnSpc>
              </a:pPr>
              <a:r>
                <a:rPr lang="en-US" sz="2000" b="1" dirty="0">
                  <a:solidFill>
                    <a:schemeClr val="bg1"/>
                  </a:solidFill>
                </a:rPr>
                <a:t>SEO Analysis </a:t>
              </a:r>
            </a:p>
            <a:p>
              <a:pPr>
                <a:lnSpc>
                  <a:spcPct val="250000"/>
                </a:lnSpc>
              </a:pPr>
              <a:r>
                <a:rPr lang="en-US" sz="2000" b="1" dirty="0">
                  <a:solidFill>
                    <a:schemeClr val="bg1"/>
                  </a:solidFill>
                </a:rPr>
                <a:t>UX Analysis </a:t>
              </a:r>
            </a:p>
          </p:txBody>
        </p:sp>
        <p:grpSp>
          <p:nvGrpSpPr>
            <p:cNvPr id="10" name="Group 9">
              <a:extLst>
                <a:ext uri="{FF2B5EF4-FFF2-40B4-BE49-F238E27FC236}">
                  <a16:creationId xmlns:a16="http://schemas.microsoft.com/office/drawing/2014/main" id="{944D67DB-3A62-4BDE-9338-8E0CCC922478}"/>
                </a:ext>
              </a:extLst>
            </p:cNvPr>
            <p:cNvGrpSpPr/>
            <p:nvPr/>
          </p:nvGrpSpPr>
          <p:grpSpPr>
            <a:xfrm>
              <a:off x="1534144" y="2814985"/>
              <a:ext cx="5279166" cy="2973231"/>
              <a:chOff x="1534144" y="2814985"/>
              <a:chExt cx="5279166" cy="2973231"/>
            </a:xfrm>
          </p:grpSpPr>
          <p:cxnSp>
            <p:nvCxnSpPr>
              <p:cNvPr id="4" name="Straight Connector 3">
                <a:extLst>
                  <a:ext uri="{FF2B5EF4-FFF2-40B4-BE49-F238E27FC236}">
                    <a16:creationId xmlns:a16="http://schemas.microsoft.com/office/drawing/2014/main" id="{BAFA4CD1-D321-41A9-97C2-A923AD103539}"/>
                  </a:ext>
                </a:extLst>
              </p:cNvPr>
              <p:cNvCxnSpPr>
                <a:cxnSpLocks/>
              </p:cNvCxnSpPr>
              <p:nvPr/>
            </p:nvCxnSpPr>
            <p:spPr>
              <a:xfrm>
                <a:off x="1534144" y="2829975"/>
                <a:ext cx="0" cy="29582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EC686F8-B9FA-4DB6-B1D6-AB6B298CF4A0}"/>
                  </a:ext>
                </a:extLst>
              </p:cNvPr>
              <p:cNvCxnSpPr>
                <a:endCxn id="15" idx="1"/>
              </p:cNvCxnSpPr>
              <p:nvPr/>
            </p:nvCxnSpPr>
            <p:spPr>
              <a:xfrm>
                <a:off x="1534144" y="2829975"/>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66E48A-27EC-4614-AA7F-382214289FB6}"/>
                  </a:ext>
                </a:extLst>
              </p:cNvPr>
              <p:cNvCxnSpPr/>
              <p:nvPr/>
            </p:nvCxnSpPr>
            <p:spPr>
              <a:xfrm>
                <a:off x="1534144" y="3503032"/>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8A6FB1A-B3F1-4D32-A2E1-22FDAD95B143}"/>
                  </a:ext>
                </a:extLst>
              </p:cNvPr>
              <p:cNvCxnSpPr/>
              <p:nvPr/>
            </p:nvCxnSpPr>
            <p:spPr>
              <a:xfrm>
                <a:off x="1534144" y="4287892"/>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596BB9-3F58-40CA-9DFB-9EE568A5561F}"/>
                  </a:ext>
                </a:extLst>
              </p:cNvPr>
              <p:cNvCxnSpPr/>
              <p:nvPr/>
            </p:nvCxnSpPr>
            <p:spPr>
              <a:xfrm>
                <a:off x="1534144" y="5057512"/>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05CF527-EAF6-46EF-AD7C-3888513B8C72}"/>
                  </a:ext>
                </a:extLst>
              </p:cNvPr>
              <p:cNvCxnSpPr/>
              <p:nvPr/>
            </p:nvCxnSpPr>
            <p:spPr>
              <a:xfrm>
                <a:off x="1534144" y="5788216"/>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C2F211-A5B5-4451-ACC1-139786A0F97F}"/>
                  </a:ext>
                </a:extLst>
              </p:cNvPr>
              <p:cNvCxnSpPr>
                <a:cxnSpLocks/>
              </p:cNvCxnSpPr>
              <p:nvPr/>
            </p:nvCxnSpPr>
            <p:spPr>
              <a:xfrm>
                <a:off x="6813310" y="2814985"/>
                <a:ext cx="0" cy="29582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205E9173-6B38-4691-AFE3-1A6E383857BC}"/>
                </a:ext>
              </a:extLst>
            </p:cNvPr>
            <p:cNvSpPr/>
            <p:nvPr/>
          </p:nvSpPr>
          <p:spPr>
            <a:xfrm>
              <a:off x="2023329" y="2629920"/>
              <a:ext cx="818931" cy="4001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6" name="Straight Connector 55">
            <a:extLst>
              <a:ext uri="{FF2B5EF4-FFF2-40B4-BE49-F238E27FC236}">
                <a16:creationId xmlns:a16="http://schemas.microsoft.com/office/drawing/2014/main" id="{709858FD-7BAC-4AD7-8542-67CC1153619F}"/>
              </a:ext>
            </a:extLst>
          </p:cNvPr>
          <p:cNvCxnSpPr/>
          <p:nvPr/>
        </p:nvCxnSpPr>
        <p:spPr>
          <a:xfrm>
            <a:off x="6804670" y="2810217"/>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593752-E5F5-4E41-93E2-50A532050734}"/>
              </a:ext>
            </a:extLst>
          </p:cNvPr>
          <p:cNvCxnSpPr/>
          <p:nvPr/>
        </p:nvCxnSpPr>
        <p:spPr>
          <a:xfrm>
            <a:off x="6804670" y="3483274"/>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E50CF8D-6E30-4ADA-AA36-5A97C2052BA3}"/>
              </a:ext>
            </a:extLst>
          </p:cNvPr>
          <p:cNvCxnSpPr/>
          <p:nvPr/>
        </p:nvCxnSpPr>
        <p:spPr>
          <a:xfrm>
            <a:off x="6804670" y="4268134"/>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C6133C1-7401-472C-A01D-10E13DE6CE75}"/>
              </a:ext>
            </a:extLst>
          </p:cNvPr>
          <p:cNvCxnSpPr/>
          <p:nvPr/>
        </p:nvCxnSpPr>
        <p:spPr>
          <a:xfrm>
            <a:off x="6804670" y="5037754"/>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2195FA7-9A5D-4F5C-9EE0-79FD70D19F10}"/>
              </a:ext>
            </a:extLst>
          </p:cNvPr>
          <p:cNvCxnSpPr/>
          <p:nvPr/>
        </p:nvCxnSpPr>
        <p:spPr>
          <a:xfrm>
            <a:off x="6804670" y="5768458"/>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391F9FA-CA26-4AE8-8714-B509E13889E1}"/>
              </a:ext>
            </a:extLst>
          </p:cNvPr>
          <p:cNvSpPr/>
          <p:nvPr/>
        </p:nvSpPr>
        <p:spPr>
          <a:xfrm>
            <a:off x="7293855" y="2610162"/>
            <a:ext cx="818931" cy="4001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2343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102933" y="289761"/>
            <a:ext cx="7986134" cy="81116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Timeframe for SEO Audit</a:t>
            </a:r>
            <a:endParaRPr lang="en-US" sz="400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740CEBE-D139-47E4-8505-33319DCAA534}"/>
              </a:ext>
            </a:extLst>
          </p:cNvPr>
          <p:cNvSpPr txBox="1"/>
          <p:nvPr/>
        </p:nvSpPr>
        <p:spPr>
          <a:xfrm>
            <a:off x="2023329" y="2629920"/>
            <a:ext cx="2870980" cy="400110"/>
          </a:xfrm>
          <a:prstGeom prst="rect">
            <a:avLst/>
          </a:prstGeom>
          <a:noFill/>
        </p:spPr>
        <p:txBody>
          <a:bodyPr wrap="square">
            <a:spAutoFit/>
          </a:bodyPr>
          <a:lstStyle/>
          <a:p>
            <a:r>
              <a:rPr lang="en-US" sz="2000" b="1" dirty="0">
                <a:solidFill>
                  <a:schemeClr val="bg1"/>
                </a:solidFill>
              </a:rPr>
              <a:t>Phase</a:t>
            </a: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27" name="TextBox 26">
            <a:extLst>
              <a:ext uri="{FF2B5EF4-FFF2-40B4-BE49-F238E27FC236}">
                <a16:creationId xmlns:a16="http://schemas.microsoft.com/office/drawing/2014/main" id="{CCD66320-D701-4ECE-97EB-92E6D3BA1832}"/>
              </a:ext>
            </a:extLst>
          </p:cNvPr>
          <p:cNvSpPr txBox="1"/>
          <p:nvPr/>
        </p:nvSpPr>
        <p:spPr>
          <a:xfrm>
            <a:off x="1262922" y="1238790"/>
            <a:ext cx="10090878" cy="923330"/>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We will need about 12 weeks from start to finish to complete the work outlined in the scope of the project, depending on when we receive feedback at each milestone. </a:t>
            </a:r>
          </a:p>
          <a:p>
            <a:pPr marL="285750" indent="-285750">
              <a:buFont typeface="Wingdings" panose="05000000000000000000" pitchFamily="2" charset="2"/>
              <a:buChar char="Ø"/>
            </a:pPr>
            <a:r>
              <a:rPr lang="en-US" dirty="0">
                <a:solidFill>
                  <a:schemeClr val="bg1"/>
                </a:solidFill>
              </a:rPr>
              <a:t>We are ready to start work immediately upon signing the proposal. </a:t>
            </a:r>
          </a:p>
        </p:txBody>
      </p:sp>
      <p:sp>
        <p:nvSpPr>
          <p:cNvPr id="29" name="TextBox 28">
            <a:extLst>
              <a:ext uri="{FF2B5EF4-FFF2-40B4-BE49-F238E27FC236}">
                <a16:creationId xmlns:a16="http://schemas.microsoft.com/office/drawing/2014/main" id="{BE59D550-5E08-4C60-A8C0-11993A888D79}"/>
              </a:ext>
            </a:extLst>
          </p:cNvPr>
          <p:cNvSpPr txBox="1"/>
          <p:nvPr/>
        </p:nvSpPr>
        <p:spPr>
          <a:xfrm>
            <a:off x="7293855" y="2629920"/>
            <a:ext cx="2870980" cy="400110"/>
          </a:xfrm>
          <a:prstGeom prst="rect">
            <a:avLst/>
          </a:prstGeom>
          <a:noFill/>
        </p:spPr>
        <p:txBody>
          <a:bodyPr wrap="square">
            <a:spAutoFit/>
          </a:bodyPr>
          <a:lstStyle/>
          <a:p>
            <a:r>
              <a:rPr lang="en-US" sz="2000" b="1" dirty="0">
                <a:solidFill>
                  <a:schemeClr val="bg1"/>
                </a:solidFill>
              </a:rPr>
              <a:t>Week</a:t>
            </a:r>
          </a:p>
        </p:txBody>
      </p:sp>
      <p:sp>
        <p:nvSpPr>
          <p:cNvPr id="30" name="TextBox 29">
            <a:extLst>
              <a:ext uri="{FF2B5EF4-FFF2-40B4-BE49-F238E27FC236}">
                <a16:creationId xmlns:a16="http://schemas.microsoft.com/office/drawing/2014/main" id="{7263BC1A-FCC9-4C89-A9D5-FE7E89E97C36}"/>
              </a:ext>
            </a:extLst>
          </p:cNvPr>
          <p:cNvSpPr txBox="1"/>
          <p:nvPr/>
        </p:nvSpPr>
        <p:spPr>
          <a:xfrm>
            <a:off x="7293855" y="2969275"/>
            <a:ext cx="3618338" cy="2276008"/>
          </a:xfrm>
          <a:prstGeom prst="rect">
            <a:avLst/>
          </a:prstGeom>
          <a:noFill/>
        </p:spPr>
        <p:txBody>
          <a:bodyPr wrap="square">
            <a:spAutoFit/>
          </a:bodyPr>
          <a:lstStyle/>
          <a:p>
            <a:pPr>
              <a:lnSpc>
                <a:spcPct val="250000"/>
              </a:lnSpc>
            </a:pPr>
            <a:r>
              <a:rPr lang="en-US" sz="2000" b="1" dirty="0">
                <a:solidFill>
                  <a:schemeClr val="bg1"/>
                </a:solidFill>
              </a:rPr>
              <a:t>1</a:t>
            </a:r>
          </a:p>
          <a:p>
            <a:pPr>
              <a:lnSpc>
                <a:spcPct val="250000"/>
              </a:lnSpc>
            </a:pPr>
            <a:r>
              <a:rPr lang="en-US" sz="2000" b="1" dirty="0">
                <a:solidFill>
                  <a:schemeClr val="bg1"/>
                </a:solidFill>
              </a:rPr>
              <a:t>2-3</a:t>
            </a:r>
          </a:p>
          <a:p>
            <a:pPr>
              <a:lnSpc>
                <a:spcPct val="250000"/>
              </a:lnSpc>
            </a:pPr>
            <a:r>
              <a:rPr lang="en-US" sz="2000" b="1" dirty="0">
                <a:solidFill>
                  <a:schemeClr val="bg1"/>
                </a:solidFill>
              </a:rPr>
              <a:t>4</a:t>
            </a:r>
          </a:p>
        </p:txBody>
      </p:sp>
      <p:grpSp>
        <p:nvGrpSpPr>
          <p:cNvPr id="34" name="Group 33">
            <a:extLst>
              <a:ext uri="{FF2B5EF4-FFF2-40B4-BE49-F238E27FC236}">
                <a16:creationId xmlns:a16="http://schemas.microsoft.com/office/drawing/2014/main" id="{8122D097-D305-4FCE-9172-8FB5AD8F3FA8}"/>
              </a:ext>
            </a:extLst>
          </p:cNvPr>
          <p:cNvGrpSpPr/>
          <p:nvPr/>
        </p:nvGrpSpPr>
        <p:grpSpPr>
          <a:xfrm>
            <a:off x="1527794" y="2629920"/>
            <a:ext cx="5279166" cy="2615363"/>
            <a:chOff x="1534144" y="2629920"/>
            <a:chExt cx="5279166" cy="2615363"/>
          </a:xfrm>
        </p:grpSpPr>
        <p:sp>
          <p:nvSpPr>
            <p:cNvPr id="28" name="TextBox 27">
              <a:extLst>
                <a:ext uri="{FF2B5EF4-FFF2-40B4-BE49-F238E27FC236}">
                  <a16:creationId xmlns:a16="http://schemas.microsoft.com/office/drawing/2014/main" id="{B50F4B75-2DF6-4229-9D9A-39FF804FB2DC}"/>
                </a:ext>
              </a:extLst>
            </p:cNvPr>
            <p:cNvSpPr txBox="1"/>
            <p:nvPr/>
          </p:nvSpPr>
          <p:spPr>
            <a:xfrm>
              <a:off x="2023329" y="2969275"/>
              <a:ext cx="2870980" cy="2276008"/>
            </a:xfrm>
            <a:prstGeom prst="rect">
              <a:avLst/>
            </a:prstGeom>
            <a:noFill/>
          </p:spPr>
          <p:txBody>
            <a:bodyPr wrap="square">
              <a:spAutoFit/>
            </a:bodyPr>
            <a:lstStyle/>
            <a:p>
              <a:pPr>
                <a:lnSpc>
                  <a:spcPct val="250000"/>
                </a:lnSpc>
              </a:pPr>
              <a:r>
                <a:rPr lang="en-US" sz="2000" b="1" dirty="0">
                  <a:solidFill>
                    <a:schemeClr val="bg1"/>
                  </a:solidFill>
                </a:rPr>
                <a:t>Discovery/ kick-off Research and Audit Present Strategy SEO</a:t>
              </a:r>
            </a:p>
          </p:txBody>
        </p:sp>
        <p:grpSp>
          <p:nvGrpSpPr>
            <p:cNvPr id="10" name="Group 9">
              <a:extLst>
                <a:ext uri="{FF2B5EF4-FFF2-40B4-BE49-F238E27FC236}">
                  <a16:creationId xmlns:a16="http://schemas.microsoft.com/office/drawing/2014/main" id="{944D67DB-3A62-4BDE-9338-8E0CCC922478}"/>
                </a:ext>
              </a:extLst>
            </p:cNvPr>
            <p:cNvGrpSpPr/>
            <p:nvPr/>
          </p:nvGrpSpPr>
          <p:grpSpPr>
            <a:xfrm>
              <a:off x="1534144" y="2814985"/>
              <a:ext cx="5279166" cy="2242527"/>
              <a:chOff x="1534144" y="2814985"/>
              <a:chExt cx="5279166" cy="2242527"/>
            </a:xfrm>
          </p:grpSpPr>
          <p:cxnSp>
            <p:nvCxnSpPr>
              <p:cNvPr id="4" name="Straight Connector 3">
                <a:extLst>
                  <a:ext uri="{FF2B5EF4-FFF2-40B4-BE49-F238E27FC236}">
                    <a16:creationId xmlns:a16="http://schemas.microsoft.com/office/drawing/2014/main" id="{BAFA4CD1-D321-41A9-97C2-A923AD103539}"/>
                  </a:ext>
                </a:extLst>
              </p:cNvPr>
              <p:cNvCxnSpPr>
                <a:cxnSpLocks/>
              </p:cNvCxnSpPr>
              <p:nvPr/>
            </p:nvCxnSpPr>
            <p:spPr>
              <a:xfrm>
                <a:off x="1534144" y="2829975"/>
                <a:ext cx="0" cy="22275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EC686F8-B9FA-4DB6-B1D6-AB6B298CF4A0}"/>
                  </a:ext>
                </a:extLst>
              </p:cNvPr>
              <p:cNvCxnSpPr>
                <a:endCxn id="15" idx="1"/>
              </p:cNvCxnSpPr>
              <p:nvPr/>
            </p:nvCxnSpPr>
            <p:spPr>
              <a:xfrm>
                <a:off x="1534144" y="2829975"/>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66E48A-27EC-4614-AA7F-382214289FB6}"/>
                  </a:ext>
                </a:extLst>
              </p:cNvPr>
              <p:cNvCxnSpPr/>
              <p:nvPr/>
            </p:nvCxnSpPr>
            <p:spPr>
              <a:xfrm>
                <a:off x="1534144" y="3503032"/>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8A6FB1A-B3F1-4D32-A2E1-22FDAD95B143}"/>
                  </a:ext>
                </a:extLst>
              </p:cNvPr>
              <p:cNvCxnSpPr/>
              <p:nvPr/>
            </p:nvCxnSpPr>
            <p:spPr>
              <a:xfrm>
                <a:off x="1534144" y="4287892"/>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596BB9-3F58-40CA-9DFB-9EE568A5561F}"/>
                  </a:ext>
                </a:extLst>
              </p:cNvPr>
              <p:cNvCxnSpPr/>
              <p:nvPr/>
            </p:nvCxnSpPr>
            <p:spPr>
              <a:xfrm>
                <a:off x="1534144" y="5057512"/>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C2F211-A5B5-4451-ACC1-139786A0F97F}"/>
                  </a:ext>
                </a:extLst>
              </p:cNvPr>
              <p:cNvCxnSpPr>
                <a:cxnSpLocks/>
              </p:cNvCxnSpPr>
              <p:nvPr/>
            </p:nvCxnSpPr>
            <p:spPr>
              <a:xfrm>
                <a:off x="6813310" y="2814985"/>
                <a:ext cx="0" cy="2242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205E9173-6B38-4691-AFE3-1A6E383857BC}"/>
                </a:ext>
              </a:extLst>
            </p:cNvPr>
            <p:cNvSpPr/>
            <p:nvPr/>
          </p:nvSpPr>
          <p:spPr>
            <a:xfrm>
              <a:off x="2023329" y="2629920"/>
              <a:ext cx="818931" cy="4001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6" name="Straight Connector 55">
            <a:extLst>
              <a:ext uri="{FF2B5EF4-FFF2-40B4-BE49-F238E27FC236}">
                <a16:creationId xmlns:a16="http://schemas.microsoft.com/office/drawing/2014/main" id="{709858FD-7BAC-4AD7-8542-67CC1153619F}"/>
              </a:ext>
            </a:extLst>
          </p:cNvPr>
          <p:cNvCxnSpPr/>
          <p:nvPr/>
        </p:nvCxnSpPr>
        <p:spPr>
          <a:xfrm>
            <a:off x="6804670" y="2810217"/>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593752-E5F5-4E41-93E2-50A532050734}"/>
              </a:ext>
            </a:extLst>
          </p:cNvPr>
          <p:cNvCxnSpPr/>
          <p:nvPr/>
        </p:nvCxnSpPr>
        <p:spPr>
          <a:xfrm>
            <a:off x="6804670" y="3483274"/>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E50CF8D-6E30-4ADA-AA36-5A97C2052BA3}"/>
              </a:ext>
            </a:extLst>
          </p:cNvPr>
          <p:cNvCxnSpPr/>
          <p:nvPr/>
        </p:nvCxnSpPr>
        <p:spPr>
          <a:xfrm>
            <a:off x="6804670" y="4268134"/>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C6133C1-7401-472C-A01D-10E13DE6CE75}"/>
              </a:ext>
            </a:extLst>
          </p:cNvPr>
          <p:cNvCxnSpPr/>
          <p:nvPr/>
        </p:nvCxnSpPr>
        <p:spPr>
          <a:xfrm>
            <a:off x="6804670" y="5037754"/>
            <a:ext cx="48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391F9FA-CA26-4AE8-8714-B509E13889E1}"/>
              </a:ext>
            </a:extLst>
          </p:cNvPr>
          <p:cNvSpPr/>
          <p:nvPr/>
        </p:nvSpPr>
        <p:spPr>
          <a:xfrm>
            <a:off x="7293855" y="2610162"/>
            <a:ext cx="818931" cy="4001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568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102933" y="289761"/>
            <a:ext cx="7986134" cy="81116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About Us for SE0 Audit</a:t>
            </a:r>
            <a:endParaRPr lang="en-US" sz="4000" kern="1200" dirty="0">
              <a:solidFill>
                <a:srgbClr val="FFFFFF"/>
              </a:solidFill>
              <a:latin typeface="+mj-lt"/>
              <a:ea typeface="+mj-ea"/>
              <a:cs typeface="+mj-cs"/>
            </a:endParaRP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35" name="TextBox 34">
            <a:extLst>
              <a:ext uri="{FF2B5EF4-FFF2-40B4-BE49-F238E27FC236}">
                <a16:creationId xmlns:a16="http://schemas.microsoft.com/office/drawing/2014/main" id="{57BD9D0E-7D4D-4DAA-90AB-BBD83F9B2868}"/>
              </a:ext>
            </a:extLst>
          </p:cNvPr>
          <p:cNvSpPr txBox="1"/>
          <p:nvPr/>
        </p:nvSpPr>
        <p:spPr>
          <a:xfrm>
            <a:off x="2298076" y="1479462"/>
            <a:ext cx="3270538" cy="2467278"/>
          </a:xfrm>
          <a:prstGeom prst="rect">
            <a:avLst/>
          </a:prstGeom>
          <a:noFill/>
        </p:spPr>
        <p:txBody>
          <a:bodyPr wrap="square">
            <a:spAutoFit/>
          </a:bodyPr>
          <a:lstStyle/>
          <a:p>
            <a:r>
              <a:rPr lang="en-US" sz="2000" b="1" dirty="0">
                <a:solidFill>
                  <a:schemeClr val="bg1"/>
                </a:solidFill>
              </a:rPr>
              <a:t>Background</a:t>
            </a:r>
          </a:p>
          <a:p>
            <a:pPr marL="285750" indent="-285750">
              <a:lnSpc>
                <a:spcPct val="250000"/>
              </a:lnSpc>
              <a:buFont typeface="Wingdings" panose="05000000000000000000" pitchFamily="2" charset="2"/>
              <a:buChar char="Ø"/>
            </a:pPr>
            <a:r>
              <a:rPr lang="en-US" sz="1400" dirty="0">
                <a:solidFill>
                  <a:schemeClr val="bg1"/>
                </a:solidFill>
              </a:rPr>
              <a:t>Add details on company's history</a:t>
            </a:r>
          </a:p>
          <a:p>
            <a:pPr marL="285750" indent="-285750">
              <a:lnSpc>
                <a:spcPct val="250000"/>
              </a:lnSpc>
              <a:buFont typeface="Wingdings" panose="05000000000000000000" pitchFamily="2" charset="2"/>
              <a:buChar char="Ø"/>
            </a:pPr>
            <a:r>
              <a:rPr lang="en-US" sz="1400" dirty="0">
                <a:solidFill>
                  <a:schemeClr val="bg1"/>
                </a:solidFill>
              </a:rPr>
              <a:t>Previous line of services</a:t>
            </a:r>
          </a:p>
          <a:p>
            <a:pPr marL="285750" indent="-285750">
              <a:lnSpc>
                <a:spcPct val="250000"/>
              </a:lnSpc>
              <a:buFont typeface="Wingdings" panose="05000000000000000000" pitchFamily="2" charset="2"/>
              <a:buChar char="Ø"/>
            </a:pPr>
            <a:r>
              <a:rPr lang="en-US" sz="1400" dirty="0">
                <a:solidFill>
                  <a:schemeClr val="bg1"/>
                </a:solidFill>
              </a:rPr>
              <a:t>How it all started etc. </a:t>
            </a:r>
          </a:p>
          <a:p>
            <a:pPr marL="285750" indent="-285750">
              <a:lnSpc>
                <a:spcPct val="250000"/>
              </a:lnSpc>
              <a:buFont typeface="Wingdings" panose="05000000000000000000" pitchFamily="2" charset="2"/>
              <a:buChar char="Ø"/>
            </a:pPr>
            <a:r>
              <a:rPr lang="en-US" sz="1400" dirty="0">
                <a:solidFill>
                  <a:schemeClr val="bg1"/>
                </a:solidFill>
              </a:rPr>
              <a:t>Other key points </a:t>
            </a:r>
          </a:p>
        </p:txBody>
      </p:sp>
      <p:sp>
        <p:nvSpPr>
          <p:cNvPr id="36" name="TextBox 35">
            <a:extLst>
              <a:ext uri="{FF2B5EF4-FFF2-40B4-BE49-F238E27FC236}">
                <a16:creationId xmlns:a16="http://schemas.microsoft.com/office/drawing/2014/main" id="{7C7A1289-5D0E-48B6-A727-B66AC4E98759}"/>
              </a:ext>
            </a:extLst>
          </p:cNvPr>
          <p:cNvSpPr txBox="1"/>
          <p:nvPr/>
        </p:nvSpPr>
        <p:spPr>
          <a:xfrm>
            <a:off x="6231421" y="1479462"/>
            <a:ext cx="3270538" cy="2431435"/>
          </a:xfrm>
          <a:prstGeom prst="rect">
            <a:avLst/>
          </a:prstGeom>
          <a:noFill/>
        </p:spPr>
        <p:txBody>
          <a:bodyPr wrap="square">
            <a:spAutoFit/>
          </a:bodyPr>
          <a:lstStyle/>
          <a:p>
            <a:r>
              <a:rPr lang="en-US" sz="2000" b="1" dirty="0">
                <a:solidFill>
                  <a:schemeClr val="bg1"/>
                </a:solidFill>
              </a:rPr>
              <a:t>Our Focus </a:t>
            </a:r>
          </a:p>
          <a:p>
            <a:endParaRPr lang="en-US" sz="2000" b="1" dirty="0">
              <a:solidFill>
                <a:schemeClr val="bg1"/>
              </a:solidFill>
            </a:endParaRPr>
          </a:p>
          <a:p>
            <a:pPr marL="285750" indent="-285750">
              <a:buFont typeface="Wingdings" panose="05000000000000000000" pitchFamily="2" charset="2"/>
              <a:buChar char="Ø"/>
            </a:pPr>
            <a:r>
              <a:rPr lang="en-US" sz="1400" dirty="0">
                <a:solidFill>
                  <a:schemeClr val="bg1"/>
                </a:solidFill>
              </a:rPr>
              <a:t>We believe it's all about you. Our focus is on meeting and surpassing your personal short- and long-term financial goals, creating and implementing processes for regularly reviewing and evaluating how your portfolio is doing, and maximizing your return-on-investment overtime </a:t>
            </a:r>
          </a:p>
        </p:txBody>
      </p:sp>
    </p:spTree>
    <p:extLst>
      <p:ext uri="{BB962C8B-B14F-4D97-AF65-F5344CB8AC3E}">
        <p14:creationId xmlns:p14="http://schemas.microsoft.com/office/powerpoint/2010/main" val="123462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102933" y="289761"/>
            <a:ext cx="7986134" cy="81116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Why Us for SEO Audit</a:t>
            </a:r>
            <a:endParaRPr lang="en-US" sz="4000" kern="1200" dirty="0">
              <a:solidFill>
                <a:srgbClr val="FFFFFF"/>
              </a:solidFill>
              <a:latin typeface="+mj-lt"/>
              <a:ea typeface="+mj-ea"/>
              <a:cs typeface="+mj-cs"/>
            </a:endParaRP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35" name="TextBox 34">
            <a:extLst>
              <a:ext uri="{FF2B5EF4-FFF2-40B4-BE49-F238E27FC236}">
                <a16:creationId xmlns:a16="http://schemas.microsoft.com/office/drawing/2014/main" id="{57BD9D0E-7D4D-4DAA-90AB-BBD83F9B2868}"/>
              </a:ext>
            </a:extLst>
          </p:cNvPr>
          <p:cNvSpPr txBox="1"/>
          <p:nvPr/>
        </p:nvSpPr>
        <p:spPr>
          <a:xfrm>
            <a:off x="1712229" y="1243446"/>
            <a:ext cx="9370515" cy="4544770"/>
          </a:xfrm>
          <a:prstGeom prst="rect">
            <a:avLst/>
          </a:prstGeom>
          <a:noFill/>
        </p:spPr>
        <p:txBody>
          <a:bodyPr wrap="square">
            <a:spAutoFit/>
          </a:bodyPr>
          <a:lstStyle/>
          <a:p>
            <a:pPr>
              <a:lnSpc>
                <a:spcPct val="250000"/>
              </a:lnSpc>
            </a:pPr>
            <a:endParaRPr lang="en-US" sz="2000" b="1" dirty="0">
              <a:solidFill>
                <a:schemeClr val="bg1"/>
              </a:solidFill>
            </a:endParaRPr>
          </a:p>
          <a:p>
            <a:pPr marL="285750" indent="-285750">
              <a:lnSpc>
                <a:spcPct val="250000"/>
              </a:lnSpc>
              <a:buFont typeface="Wingdings" panose="05000000000000000000" pitchFamily="2" charset="2"/>
              <a:buChar char="Ø"/>
            </a:pPr>
            <a:r>
              <a:rPr lang="en-US" sz="1400" dirty="0">
                <a:solidFill>
                  <a:schemeClr val="bg1"/>
                </a:solidFill>
              </a:rPr>
              <a:t>We're all about the experience at the name of the company. </a:t>
            </a:r>
          </a:p>
          <a:p>
            <a:pPr marL="285750" indent="-285750">
              <a:lnSpc>
                <a:spcPct val="250000"/>
              </a:lnSpc>
              <a:buFont typeface="Wingdings" panose="05000000000000000000" pitchFamily="2" charset="2"/>
              <a:buChar char="Ø"/>
            </a:pPr>
            <a:r>
              <a:rPr lang="en-US" sz="1400" dirty="0">
                <a:solidFill>
                  <a:schemeClr val="bg1"/>
                </a:solidFill>
              </a:rPr>
              <a:t>We design simple, compelling and functional websites that make it easy for users to quickly find exactly what they are looking for when they arrive at your site and then convert them into paying customers. </a:t>
            </a:r>
          </a:p>
          <a:p>
            <a:pPr marL="285750" indent="-285750">
              <a:lnSpc>
                <a:spcPct val="250000"/>
              </a:lnSpc>
              <a:buFont typeface="Wingdings" panose="05000000000000000000" pitchFamily="2" charset="2"/>
              <a:buChar char="Ø"/>
            </a:pPr>
            <a:r>
              <a:rPr lang="en-US" sz="1400" dirty="0">
                <a:solidFill>
                  <a:schemeClr val="bg1"/>
                </a:solidFill>
              </a:rPr>
              <a:t>It's about creating a online experience that transforms users into followers, customers into ambassadors. </a:t>
            </a:r>
          </a:p>
          <a:p>
            <a:pPr marL="285750" indent="-285750">
              <a:lnSpc>
                <a:spcPct val="250000"/>
              </a:lnSpc>
              <a:buFont typeface="Wingdings" panose="05000000000000000000" pitchFamily="2" charset="2"/>
              <a:buChar char="Ø"/>
            </a:pPr>
            <a:r>
              <a:rPr lang="en-US" sz="1400" dirty="0">
                <a:solidFill>
                  <a:schemeClr val="bg1"/>
                </a:solidFill>
              </a:rPr>
              <a:t>We do this by listening to you, understanding your target audience, and putting our extensive online knowledge to work on a plan that will improve your business goals and change the way you think about the potential of the internet. </a:t>
            </a:r>
          </a:p>
          <a:p>
            <a:pPr marL="285750" indent="-285750">
              <a:lnSpc>
                <a:spcPct val="250000"/>
              </a:lnSpc>
              <a:buFont typeface="Wingdings" panose="05000000000000000000" pitchFamily="2" charset="2"/>
              <a:buChar char="Ø"/>
            </a:pPr>
            <a:r>
              <a:rPr lang="en-US" sz="1400" dirty="0">
                <a:solidFill>
                  <a:schemeClr val="bg1"/>
                </a:solidFill>
              </a:rPr>
              <a:t>If you're wondering, we're mobile first. It's not just the way of the future. It's the way of right now. </a:t>
            </a:r>
          </a:p>
        </p:txBody>
      </p:sp>
    </p:spTree>
    <p:extLst>
      <p:ext uri="{BB962C8B-B14F-4D97-AF65-F5344CB8AC3E}">
        <p14:creationId xmlns:p14="http://schemas.microsoft.com/office/powerpoint/2010/main" val="3149525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102933" y="289761"/>
            <a:ext cx="7986134" cy="81116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Rest Slides are Related to </a:t>
            </a:r>
            <a:r>
              <a:rPr lang="en-US" sz="4000" b="1" kern="1200" dirty="0" err="1">
                <a:solidFill>
                  <a:srgbClr val="FFFFFF"/>
                </a:solidFill>
                <a:effectLst/>
                <a:latin typeface="+mj-lt"/>
                <a:ea typeface="+mj-ea"/>
                <a:cs typeface="+mj-cs"/>
              </a:rPr>
              <a:t>Scandiweb</a:t>
            </a:r>
            <a:endParaRPr lang="en-US" sz="4000" kern="1200" dirty="0">
              <a:solidFill>
                <a:srgbClr val="FFFFFF"/>
              </a:solidFill>
              <a:latin typeface="+mj-lt"/>
              <a:ea typeface="+mj-ea"/>
              <a:cs typeface="+mj-cs"/>
            </a:endParaRP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35" name="TextBox 34">
            <a:extLst>
              <a:ext uri="{FF2B5EF4-FFF2-40B4-BE49-F238E27FC236}">
                <a16:creationId xmlns:a16="http://schemas.microsoft.com/office/drawing/2014/main" id="{57BD9D0E-7D4D-4DAA-90AB-BBD83F9B2868}"/>
              </a:ext>
            </a:extLst>
          </p:cNvPr>
          <p:cNvSpPr txBox="1"/>
          <p:nvPr/>
        </p:nvSpPr>
        <p:spPr>
          <a:xfrm>
            <a:off x="1712229" y="1243446"/>
            <a:ext cx="9370515" cy="2928943"/>
          </a:xfrm>
          <a:prstGeom prst="rect">
            <a:avLst/>
          </a:prstGeom>
          <a:noFill/>
        </p:spPr>
        <p:txBody>
          <a:bodyPr wrap="square">
            <a:spAutoFit/>
          </a:bodyPr>
          <a:lstStyle/>
          <a:p>
            <a:pPr>
              <a:lnSpc>
                <a:spcPct val="250000"/>
              </a:lnSpc>
            </a:pPr>
            <a:endParaRPr lang="en-US" sz="2000" b="1" dirty="0">
              <a:solidFill>
                <a:schemeClr val="bg1"/>
              </a:solidFill>
            </a:endParaRPr>
          </a:p>
          <a:p>
            <a:pPr marL="285750" indent="-285750">
              <a:lnSpc>
                <a:spcPct val="250000"/>
              </a:lnSpc>
              <a:buFont typeface="Wingdings" panose="05000000000000000000" pitchFamily="2" charset="2"/>
              <a:buChar char="Ø"/>
            </a:pPr>
            <a:r>
              <a:rPr lang="en-US" sz="1400" dirty="0">
                <a:solidFill>
                  <a:schemeClr val="bg1"/>
                </a:solidFill>
              </a:rPr>
              <a:t>Our Team for </a:t>
            </a:r>
            <a:r>
              <a:rPr lang="en-US" sz="1400" dirty="0" err="1">
                <a:solidFill>
                  <a:schemeClr val="bg1"/>
                </a:solidFill>
              </a:rPr>
              <a:t>Seo</a:t>
            </a:r>
            <a:r>
              <a:rPr lang="en-US" sz="1400" dirty="0">
                <a:solidFill>
                  <a:schemeClr val="bg1"/>
                </a:solidFill>
              </a:rPr>
              <a:t> Audit</a:t>
            </a:r>
          </a:p>
          <a:p>
            <a:pPr marL="285750" indent="-285750">
              <a:lnSpc>
                <a:spcPct val="250000"/>
              </a:lnSpc>
              <a:buFont typeface="Wingdings" panose="05000000000000000000" pitchFamily="2" charset="2"/>
              <a:buChar char="Ø"/>
            </a:pPr>
            <a:r>
              <a:rPr lang="en-US" sz="1400" dirty="0">
                <a:solidFill>
                  <a:schemeClr val="bg1"/>
                </a:solidFill>
              </a:rPr>
              <a:t>Testimonials</a:t>
            </a:r>
          </a:p>
          <a:p>
            <a:pPr marL="285750" indent="-285750">
              <a:lnSpc>
                <a:spcPct val="250000"/>
              </a:lnSpc>
              <a:buFont typeface="Wingdings" panose="05000000000000000000" pitchFamily="2" charset="2"/>
              <a:buChar char="Ø"/>
            </a:pPr>
            <a:r>
              <a:rPr lang="en-US" sz="1400" dirty="0">
                <a:solidFill>
                  <a:schemeClr val="bg1"/>
                </a:solidFill>
              </a:rPr>
              <a:t>Statement of work &amp; Contact</a:t>
            </a:r>
          </a:p>
          <a:p>
            <a:pPr marL="285750" indent="-285750">
              <a:lnSpc>
                <a:spcPct val="250000"/>
              </a:lnSpc>
              <a:buFont typeface="Wingdings" panose="05000000000000000000" pitchFamily="2" charset="2"/>
              <a:buChar char="Ø"/>
            </a:pPr>
            <a:r>
              <a:rPr lang="en-US" sz="1400" dirty="0">
                <a:solidFill>
                  <a:schemeClr val="bg1"/>
                </a:solidFill>
              </a:rPr>
              <a:t>Contact Us</a:t>
            </a:r>
          </a:p>
        </p:txBody>
      </p:sp>
    </p:spTree>
    <p:extLst>
      <p:ext uri="{BB962C8B-B14F-4D97-AF65-F5344CB8AC3E}">
        <p14:creationId xmlns:p14="http://schemas.microsoft.com/office/powerpoint/2010/main" val="116948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102933" y="3203931"/>
            <a:ext cx="7986134" cy="81116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Thank You</a:t>
            </a:r>
            <a:endParaRPr lang="en-US" sz="4000" kern="1200" dirty="0">
              <a:solidFill>
                <a:srgbClr val="FFFFFF"/>
              </a:solidFill>
              <a:latin typeface="+mj-lt"/>
              <a:ea typeface="+mj-ea"/>
              <a:cs typeface="+mj-cs"/>
            </a:endParaRP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Tree>
    <p:extLst>
      <p:ext uri="{BB962C8B-B14F-4D97-AF65-F5344CB8AC3E}">
        <p14:creationId xmlns:p14="http://schemas.microsoft.com/office/powerpoint/2010/main" val="170929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5" name="TextBox 14">
            <a:extLst>
              <a:ext uri="{FF2B5EF4-FFF2-40B4-BE49-F238E27FC236}">
                <a16:creationId xmlns:a16="http://schemas.microsoft.com/office/drawing/2014/main" id="{028C3CD5-8A99-41A5-8328-2E59133DABB0}"/>
              </a:ext>
            </a:extLst>
          </p:cNvPr>
          <p:cNvSpPr txBox="1"/>
          <p:nvPr/>
        </p:nvSpPr>
        <p:spPr>
          <a:xfrm>
            <a:off x="1213896" y="1547744"/>
            <a:ext cx="10585331" cy="4616648"/>
          </a:xfrm>
          <a:prstGeom prst="rect">
            <a:avLst/>
          </a:prstGeom>
          <a:noFill/>
        </p:spPr>
        <p:txBody>
          <a:bodyPr wrap="square">
            <a:spAutoFit/>
          </a:bodyPr>
          <a:lstStyle/>
          <a:p>
            <a:r>
              <a:rPr lang="en-US" sz="1400" dirty="0">
                <a:solidFill>
                  <a:schemeClr val="bg1"/>
                </a:solidFill>
              </a:rPr>
              <a:t>Dear Client Moto Machine,</a:t>
            </a:r>
          </a:p>
          <a:p>
            <a:endParaRPr lang="en-US" sz="1400" dirty="0">
              <a:solidFill>
                <a:schemeClr val="bg1"/>
              </a:solidFill>
            </a:endParaRPr>
          </a:p>
          <a:p>
            <a:r>
              <a:rPr lang="en-US" sz="1400" dirty="0">
                <a:solidFill>
                  <a:schemeClr val="bg1"/>
                </a:solidFill>
              </a:rPr>
              <a:t>You thought you've been set up; you've got a website. However, it turns out that</a:t>
            </a:r>
          </a:p>
          <a:p>
            <a:r>
              <a:rPr lang="en-US" sz="1400" dirty="0">
                <a:solidFill>
                  <a:schemeClr val="bg1"/>
                </a:solidFill>
              </a:rPr>
              <a:t>you don't get enough traffic to the site, and you don't convert people once they</a:t>
            </a:r>
          </a:p>
          <a:p>
            <a:r>
              <a:rPr lang="en-US" sz="1400" dirty="0">
                <a:solidFill>
                  <a:schemeClr val="bg1"/>
                </a:solidFill>
              </a:rPr>
              <a:t>even do it. That's an issue because if people don't find you online or buy your</a:t>
            </a:r>
          </a:p>
          <a:p>
            <a:r>
              <a:rPr lang="en-US" sz="1400" dirty="0">
                <a:solidFill>
                  <a:schemeClr val="bg1"/>
                </a:solidFill>
              </a:rPr>
              <a:t>services, what's the point? The problem is probably that your site is built with</a:t>
            </a:r>
          </a:p>
          <a:p>
            <a:r>
              <a:rPr lang="en-US" sz="1400" dirty="0">
                <a:solidFill>
                  <a:schemeClr val="bg1"/>
                </a:solidFill>
              </a:rPr>
              <a:t>outdated technology. It happens to everyone, but your business needs to stay</a:t>
            </a:r>
          </a:p>
          <a:p>
            <a:r>
              <a:rPr lang="en-US" sz="1400" dirty="0">
                <a:solidFill>
                  <a:schemeClr val="bg1"/>
                </a:solidFill>
              </a:rPr>
              <a:t>ahead of everyone. And while your website may be the engine of your online</a:t>
            </a:r>
          </a:p>
          <a:p>
            <a:r>
              <a:rPr lang="en-US" sz="1400" dirty="0">
                <a:solidFill>
                  <a:schemeClr val="bg1"/>
                </a:solidFill>
              </a:rPr>
              <a:t>strategy but you can't ignore the critical role search, advertising, and social media</a:t>
            </a:r>
          </a:p>
          <a:p>
            <a:r>
              <a:rPr lang="en-US" sz="1400" dirty="0">
                <a:solidFill>
                  <a:schemeClr val="bg1"/>
                </a:solidFill>
              </a:rPr>
              <a:t>play in generating traffic.</a:t>
            </a:r>
          </a:p>
          <a:p>
            <a:endParaRPr lang="en-US" sz="1400" dirty="0">
              <a:solidFill>
                <a:schemeClr val="bg1"/>
              </a:solidFill>
            </a:endParaRPr>
          </a:p>
          <a:p>
            <a:r>
              <a:rPr lang="en-US" sz="1400" dirty="0">
                <a:solidFill>
                  <a:schemeClr val="bg1"/>
                </a:solidFill>
              </a:rPr>
              <a:t>We need a comprehensive website audit and strategy to properly assess how we</a:t>
            </a:r>
          </a:p>
          <a:p>
            <a:r>
              <a:rPr lang="en-US" sz="1400" dirty="0">
                <a:solidFill>
                  <a:schemeClr val="bg1"/>
                </a:solidFill>
              </a:rPr>
              <a:t>can improve your site. It's like an MRI online. The results will tell us what's</a:t>
            </a:r>
          </a:p>
          <a:p>
            <a:r>
              <a:rPr lang="en-US" sz="1400" dirty="0">
                <a:solidFill>
                  <a:schemeClr val="bg1"/>
                </a:solidFill>
              </a:rPr>
              <a:t>happening to your site - what's going on, what's not going on, how users interact</a:t>
            </a:r>
          </a:p>
          <a:p>
            <a:r>
              <a:rPr lang="en-US" sz="1400" dirty="0">
                <a:solidFill>
                  <a:schemeClr val="bg1"/>
                </a:solidFill>
              </a:rPr>
              <a:t>with the site. This will arm us with the information we need to develop a plan of</a:t>
            </a:r>
          </a:p>
          <a:p>
            <a:r>
              <a:rPr lang="en-US" sz="1400" dirty="0">
                <a:solidFill>
                  <a:schemeClr val="bg1"/>
                </a:solidFill>
              </a:rPr>
              <a:t>attack to get your website back on track, generating high quality traffic,</a:t>
            </a:r>
          </a:p>
          <a:p>
            <a:r>
              <a:rPr lang="en-US" sz="1400" dirty="0">
                <a:solidFill>
                  <a:schemeClr val="bg1"/>
                </a:solidFill>
              </a:rPr>
              <a:t>converting visitors into customers, and improving your productivity by making it</a:t>
            </a:r>
          </a:p>
          <a:p>
            <a:r>
              <a:rPr lang="en-US" sz="1400" dirty="0">
                <a:solidFill>
                  <a:schemeClr val="bg1"/>
                </a:solidFill>
              </a:rPr>
              <a:t>easy for you to maintain moving forward.</a:t>
            </a:r>
          </a:p>
          <a:p>
            <a:endParaRPr lang="en-US" sz="1400" dirty="0">
              <a:solidFill>
                <a:schemeClr val="bg1"/>
              </a:solidFill>
            </a:endParaRPr>
          </a:p>
          <a:p>
            <a:r>
              <a:rPr lang="en-US" sz="1400" dirty="0">
                <a:solidFill>
                  <a:schemeClr val="bg1"/>
                </a:solidFill>
              </a:rPr>
              <a:t>Sincerely,</a:t>
            </a:r>
          </a:p>
          <a:p>
            <a:r>
              <a:rPr lang="en-US" sz="1400" dirty="0" err="1">
                <a:solidFill>
                  <a:schemeClr val="bg1"/>
                </a:solidFill>
              </a:rPr>
              <a:t>Sandiweb</a:t>
            </a:r>
            <a:endParaRPr lang="en-US" sz="1400" dirty="0">
              <a:solidFill>
                <a:schemeClr val="bg1"/>
              </a:solidFill>
            </a:endParaRPr>
          </a:p>
        </p:txBody>
      </p:sp>
      <p:pic>
        <p:nvPicPr>
          <p:cNvPr id="17" name="Picture 16">
            <a:extLst>
              <a:ext uri="{FF2B5EF4-FFF2-40B4-BE49-F238E27FC236}">
                <a16:creationId xmlns:a16="http://schemas.microsoft.com/office/drawing/2014/main" id="{E53E56C5-E179-4280-9389-9E893A245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13" name="TextBox 12">
            <a:extLst>
              <a:ext uri="{FF2B5EF4-FFF2-40B4-BE49-F238E27FC236}">
                <a16:creationId xmlns:a16="http://schemas.microsoft.com/office/drawing/2014/main" id="{20C917EC-167F-47D3-98E8-A4E2BA4EBA73}"/>
              </a:ext>
            </a:extLst>
          </p:cNvPr>
          <p:cNvSpPr txBox="1"/>
          <p:nvPr/>
        </p:nvSpPr>
        <p:spPr>
          <a:xfrm>
            <a:off x="4348508" y="412543"/>
            <a:ext cx="7160357" cy="416482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6000" b="1" kern="1200" dirty="0">
                <a:solidFill>
                  <a:srgbClr val="FFFFFF"/>
                </a:solidFill>
                <a:effectLst/>
                <a:latin typeface="+mj-lt"/>
                <a:ea typeface="+mj-ea"/>
                <a:cs typeface="+mj-cs"/>
              </a:rPr>
              <a:t>Cover Letter for SEO Letter</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42570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3880430" y="583345"/>
            <a:ext cx="7160357" cy="416482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6000" b="1" kern="1200" dirty="0">
                <a:solidFill>
                  <a:srgbClr val="FFFFFF"/>
                </a:solidFill>
                <a:effectLst/>
                <a:latin typeface="+mj-lt"/>
                <a:ea typeface="+mj-ea"/>
                <a:cs typeface="+mj-cs"/>
              </a:rPr>
              <a:t>Table of</a:t>
            </a:r>
          </a:p>
          <a:p>
            <a:pPr algn="r">
              <a:lnSpc>
                <a:spcPct val="90000"/>
              </a:lnSpc>
              <a:spcBef>
                <a:spcPct val="0"/>
              </a:spcBef>
              <a:spcAft>
                <a:spcPts val="600"/>
              </a:spcAft>
            </a:pPr>
            <a:r>
              <a:rPr lang="en-US" sz="6000" b="1" kern="1200" dirty="0">
                <a:solidFill>
                  <a:srgbClr val="FFFFFF"/>
                </a:solidFill>
                <a:effectLst/>
                <a:latin typeface="+mj-lt"/>
                <a:ea typeface="+mj-ea"/>
                <a:cs typeface="+mj-cs"/>
              </a:rPr>
              <a:t>Content</a:t>
            </a:r>
            <a:endParaRPr lang="en-US" sz="6000" kern="1200" dirty="0">
              <a:solidFill>
                <a:srgbClr val="FFFFFF"/>
              </a:solidFill>
              <a:latin typeface="+mj-lt"/>
              <a:ea typeface="+mj-ea"/>
              <a:cs typeface="+mj-cs"/>
            </a:endParaRPr>
          </a:p>
        </p:txBody>
      </p:sp>
      <p:sp>
        <p:nvSpPr>
          <p:cNvPr id="17" name="TextBox 16">
            <a:extLst>
              <a:ext uri="{FF2B5EF4-FFF2-40B4-BE49-F238E27FC236}">
                <a16:creationId xmlns:a16="http://schemas.microsoft.com/office/drawing/2014/main" id="{2D5034C9-F03D-4B58-A454-D3A7D20B3CAE}"/>
              </a:ext>
            </a:extLst>
          </p:cNvPr>
          <p:cNvSpPr txBox="1"/>
          <p:nvPr/>
        </p:nvSpPr>
        <p:spPr>
          <a:xfrm>
            <a:off x="1712229" y="2333400"/>
            <a:ext cx="2711958" cy="3338735"/>
          </a:xfrm>
          <a:prstGeom prst="rect">
            <a:avLst/>
          </a:prstGeom>
          <a:noFill/>
        </p:spPr>
        <p:txBody>
          <a:bodyPr wrap="square">
            <a:spAutoFit/>
          </a:bodyPr>
          <a:lstStyle/>
          <a:p>
            <a:pPr>
              <a:lnSpc>
                <a:spcPct val="200000"/>
              </a:lnSpc>
            </a:pPr>
            <a:r>
              <a:rPr lang="en-US" dirty="0">
                <a:solidFill>
                  <a:schemeClr val="bg1"/>
                </a:solidFill>
              </a:rPr>
              <a:t>01. Project Summary</a:t>
            </a:r>
          </a:p>
          <a:p>
            <a:pPr>
              <a:lnSpc>
                <a:spcPct val="200000"/>
              </a:lnSpc>
            </a:pPr>
            <a:r>
              <a:rPr lang="en-US" dirty="0">
                <a:solidFill>
                  <a:schemeClr val="bg1"/>
                </a:solidFill>
              </a:rPr>
              <a:t>02. Our Offerings</a:t>
            </a:r>
          </a:p>
          <a:p>
            <a:pPr>
              <a:lnSpc>
                <a:spcPct val="200000"/>
              </a:lnSpc>
            </a:pPr>
            <a:r>
              <a:rPr lang="en-US" dirty="0">
                <a:solidFill>
                  <a:schemeClr val="bg1"/>
                </a:solidFill>
              </a:rPr>
              <a:t>03. Scope of Services</a:t>
            </a:r>
          </a:p>
          <a:p>
            <a:pPr>
              <a:lnSpc>
                <a:spcPct val="200000"/>
              </a:lnSpc>
            </a:pPr>
            <a:r>
              <a:rPr lang="en-US" dirty="0">
                <a:solidFill>
                  <a:schemeClr val="bg1"/>
                </a:solidFill>
              </a:rPr>
              <a:t>04. Website Strategy</a:t>
            </a:r>
          </a:p>
          <a:p>
            <a:pPr>
              <a:lnSpc>
                <a:spcPct val="200000"/>
              </a:lnSpc>
            </a:pPr>
            <a:r>
              <a:rPr lang="en-US" dirty="0">
                <a:solidFill>
                  <a:schemeClr val="bg1"/>
                </a:solidFill>
              </a:rPr>
              <a:t>05. Timeframe</a:t>
            </a:r>
          </a:p>
          <a:p>
            <a:pPr>
              <a:lnSpc>
                <a:spcPct val="200000"/>
              </a:lnSpc>
            </a:pPr>
            <a:r>
              <a:rPr lang="en-US" dirty="0">
                <a:solidFill>
                  <a:schemeClr val="bg1"/>
                </a:solidFill>
              </a:rPr>
              <a:t>06. Project Costs</a:t>
            </a:r>
          </a:p>
        </p:txBody>
      </p:sp>
      <p:sp>
        <p:nvSpPr>
          <p:cNvPr id="19" name="TextBox 18">
            <a:extLst>
              <a:ext uri="{FF2B5EF4-FFF2-40B4-BE49-F238E27FC236}">
                <a16:creationId xmlns:a16="http://schemas.microsoft.com/office/drawing/2014/main" id="{68BA64FC-2716-48F9-8F9F-3A0FE0690BE3}"/>
              </a:ext>
            </a:extLst>
          </p:cNvPr>
          <p:cNvSpPr txBox="1"/>
          <p:nvPr/>
        </p:nvSpPr>
        <p:spPr>
          <a:xfrm>
            <a:off x="5091205" y="2359810"/>
            <a:ext cx="3744277" cy="3338735"/>
          </a:xfrm>
          <a:prstGeom prst="rect">
            <a:avLst/>
          </a:prstGeom>
          <a:noFill/>
        </p:spPr>
        <p:txBody>
          <a:bodyPr wrap="square">
            <a:spAutoFit/>
          </a:bodyPr>
          <a:lstStyle/>
          <a:p>
            <a:pPr>
              <a:lnSpc>
                <a:spcPct val="200000"/>
              </a:lnSpc>
            </a:pPr>
            <a:r>
              <a:rPr lang="en-US" dirty="0">
                <a:solidFill>
                  <a:schemeClr val="bg1"/>
                </a:solidFill>
              </a:rPr>
              <a:t>08.  About Us</a:t>
            </a:r>
          </a:p>
          <a:p>
            <a:pPr>
              <a:lnSpc>
                <a:spcPct val="200000"/>
              </a:lnSpc>
            </a:pPr>
            <a:r>
              <a:rPr lang="en-US" dirty="0">
                <a:solidFill>
                  <a:schemeClr val="bg1"/>
                </a:solidFill>
              </a:rPr>
              <a:t>09.  Why Us?</a:t>
            </a:r>
          </a:p>
          <a:p>
            <a:pPr>
              <a:lnSpc>
                <a:spcPct val="200000"/>
              </a:lnSpc>
            </a:pPr>
            <a:r>
              <a:rPr lang="en-US" dirty="0">
                <a:solidFill>
                  <a:schemeClr val="bg1"/>
                </a:solidFill>
              </a:rPr>
              <a:t>10. Our Team</a:t>
            </a:r>
          </a:p>
          <a:p>
            <a:pPr>
              <a:lnSpc>
                <a:spcPct val="200000"/>
              </a:lnSpc>
            </a:pPr>
            <a:r>
              <a:rPr lang="en-US" dirty="0">
                <a:solidFill>
                  <a:schemeClr val="bg1"/>
                </a:solidFill>
              </a:rPr>
              <a:t>11.  Testimonials</a:t>
            </a:r>
          </a:p>
          <a:p>
            <a:pPr>
              <a:lnSpc>
                <a:spcPct val="200000"/>
              </a:lnSpc>
            </a:pPr>
            <a:r>
              <a:rPr lang="en-US" dirty="0">
                <a:solidFill>
                  <a:schemeClr val="bg1"/>
                </a:solidFill>
              </a:rPr>
              <a:t>12. Statement of Work &amp; Contract</a:t>
            </a:r>
          </a:p>
          <a:p>
            <a:pPr>
              <a:lnSpc>
                <a:spcPct val="200000"/>
              </a:lnSpc>
            </a:pPr>
            <a:r>
              <a:rPr lang="en-US" dirty="0">
                <a:solidFill>
                  <a:schemeClr val="bg1"/>
                </a:solidFill>
              </a:rPr>
              <a:t>13. Next Steps</a:t>
            </a:r>
          </a:p>
        </p:txBody>
      </p:sp>
      <p:pic>
        <p:nvPicPr>
          <p:cNvPr id="21" name="Picture 20">
            <a:extLst>
              <a:ext uri="{FF2B5EF4-FFF2-40B4-BE49-F238E27FC236}">
                <a16:creationId xmlns:a16="http://schemas.microsoft.com/office/drawing/2014/main" id="{D94D1B89-604D-4491-A9CC-5FBE40A4B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Tree>
    <p:extLst>
      <p:ext uri="{BB962C8B-B14F-4D97-AF65-F5344CB8AC3E}">
        <p14:creationId xmlns:p14="http://schemas.microsoft.com/office/powerpoint/2010/main" val="123056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4348508" y="412543"/>
            <a:ext cx="7160357" cy="416482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6000" b="1" kern="1200" dirty="0">
                <a:solidFill>
                  <a:srgbClr val="FFFFFF"/>
                </a:solidFill>
                <a:effectLst/>
                <a:latin typeface="+mj-lt"/>
                <a:ea typeface="+mj-ea"/>
                <a:cs typeface="+mj-cs"/>
              </a:rPr>
              <a:t>Project Summary for SEO Audit</a:t>
            </a:r>
            <a:endParaRPr lang="en-US" sz="600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740CEBE-D139-47E4-8505-33319DCAA534}"/>
              </a:ext>
            </a:extLst>
          </p:cNvPr>
          <p:cNvSpPr txBox="1"/>
          <p:nvPr/>
        </p:nvSpPr>
        <p:spPr>
          <a:xfrm>
            <a:off x="892569" y="1306052"/>
            <a:ext cx="4300747" cy="1415772"/>
          </a:xfrm>
          <a:prstGeom prst="rect">
            <a:avLst/>
          </a:prstGeom>
          <a:noFill/>
        </p:spPr>
        <p:txBody>
          <a:bodyPr wrap="square">
            <a:spAutoFit/>
          </a:bodyPr>
          <a:lstStyle/>
          <a:p>
            <a:r>
              <a:rPr lang="en-US" sz="3200" b="1" dirty="0">
                <a:solidFill>
                  <a:schemeClr val="bg1"/>
                </a:solidFill>
              </a:rPr>
              <a:t>Project Goals</a:t>
            </a:r>
          </a:p>
          <a:p>
            <a:r>
              <a:rPr lang="en-US" dirty="0">
                <a:solidFill>
                  <a:schemeClr val="bg1"/>
                </a:solidFill>
              </a:rPr>
              <a:t>At Sender Company, we follow a structured audit process that addresses the following components of your website strategy</a:t>
            </a:r>
          </a:p>
        </p:txBody>
      </p:sp>
      <p:sp>
        <p:nvSpPr>
          <p:cNvPr id="21" name="TextBox 20">
            <a:extLst>
              <a:ext uri="{FF2B5EF4-FFF2-40B4-BE49-F238E27FC236}">
                <a16:creationId xmlns:a16="http://schemas.microsoft.com/office/drawing/2014/main" id="{61A2CC0B-D038-4EEC-9E1D-4ECFDD2A71E2}"/>
              </a:ext>
            </a:extLst>
          </p:cNvPr>
          <p:cNvSpPr txBox="1"/>
          <p:nvPr/>
        </p:nvSpPr>
        <p:spPr>
          <a:xfrm>
            <a:off x="2785539" y="3009287"/>
            <a:ext cx="2736761" cy="1692771"/>
          </a:xfrm>
          <a:prstGeom prst="rect">
            <a:avLst/>
          </a:prstGeom>
          <a:noFill/>
        </p:spPr>
        <p:txBody>
          <a:bodyPr wrap="square">
            <a:spAutoFit/>
          </a:bodyPr>
          <a:lstStyle/>
          <a:p>
            <a:r>
              <a:rPr lang="en-US" sz="3200" b="1" dirty="0">
                <a:solidFill>
                  <a:schemeClr val="bg1"/>
                </a:solidFill>
              </a:rPr>
              <a:t>Our Solution</a:t>
            </a:r>
          </a:p>
          <a:p>
            <a:pPr marL="285750" indent="-285750">
              <a:buFont typeface="Arial" panose="020B0604020202020204" pitchFamily="34" charset="0"/>
              <a:buChar char="•"/>
            </a:pPr>
            <a:r>
              <a:rPr lang="en-US" dirty="0">
                <a:solidFill>
                  <a:schemeClr val="bg1"/>
                </a:solidFill>
              </a:rPr>
              <a:t>Site Performance</a:t>
            </a:r>
          </a:p>
          <a:p>
            <a:pPr marL="285750" indent="-285750">
              <a:buFont typeface="Arial" panose="020B0604020202020204" pitchFamily="34" charset="0"/>
              <a:buChar char="•"/>
            </a:pPr>
            <a:r>
              <a:rPr lang="en-US" dirty="0">
                <a:solidFill>
                  <a:schemeClr val="bg1"/>
                </a:solidFill>
              </a:rPr>
              <a:t>Site Architecture</a:t>
            </a:r>
          </a:p>
          <a:p>
            <a:pPr marL="285750" indent="-285750">
              <a:buFont typeface="Arial" panose="020B0604020202020204" pitchFamily="34" charset="0"/>
              <a:buChar char="•"/>
            </a:pPr>
            <a:r>
              <a:rPr lang="en-US" dirty="0">
                <a:solidFill>
                  <a:schemeClr val="bg1"/>
                </a:solidFill>
              </a:rPr>
              <a:t>SEO</a:t>
            </a:r>
          </a:p>
          <a:p>
            <a:pPr marL="285750" indent="-285750">
              <a:buFont typeface="Arial" panose="020B0604020202020204" pitchFamily="34" charset="0"/>
              <a:buChar char="•"/>
            </a:pPr>
            <a:r>
              <a:rPr lang="en-US" dirty="0">
                <a:solidFill>
                  <a:schemeClr val="bg1"/>
                </a:solidFill>
              </a:rPr>
              <a:t>UX Design</a:t>
            </a:r>
          </a:p>
        </p:txBody>
      </p:sp>
      <p:sp>
        <p:nvSpPr>
          <p:cNvPr id="23" name="TextBox 22">
            <a:extLst>
              <a:ext uri="{FF2B5EF4-FFF2-40B4-BE49-F238E27FC236}">
                <a16:creationId xmlns:a16="http://schemas.microsoft.com/office/drawing/2014/main" id="{0A7404F7-F408-45B4-9338-302CBBB7E0B4}"/>
              </a:ext>
            </a:extLst>
          </p:cNvPr>
          <p:cNvSpPr txBox="1"/>
          <p:nvPr/>
        </p:nvSpPr>
        <p:spPr>
          <a:xfrm>
            <a:off x="4192020" y="4857101"/>
            <a:ext cx="7466579" cy="1692771"/>
          </a:xfrm>
          <a:prstGeom prst="rect">
            <a:avLst/>
          </a:prstGeom>
          <a:noFill/>
        </p:spPr>
        <p:txBody>
          <a:bodyPr wrap="square">
            <a:spAutoFit/>
          </a:bodyPr>
          <a:lstStyle/>
          <a:p>
            <a:r>
              <a:rPr lang="en-US" sz="3200" b="1" dirty="0">
                <a:solidFill>
                  <a:schemeClr val="bg1"/>
                </a:solidFill>
              </a:rPr>
              <a:t>Results</a:t>
            </a:r>
          </a:p>
          <a:p>
            <a:r>
              <a:rPr lang="en-US" dirty="0">
                <a:solidFill>
                  <a:schemeClr val="bg1"/>
                </a:solidFill>
              </a:rPr>
              <a:t>Once we've completed these four key stages of the website strategy audit</a:t>
            </a:r>
          </a:p>
          <a:p>
            <a:r>
              <a:rPr lang="en-US" dirty="0">
                <a:solidFill>
                  <a:schemeClr val="bg1"/>
                </a:solidFill>
              </a:rPr>
              <a:t>process, we will compile a detailed report of your site's traffic patterns,</a:t>
            </a:r>
          </a:p>
          <a:p>
            <a:r>
              <a:rPr lang="en-US" dirty="0">
                <a:solidFill>
                  <a:schemeClr val="bg1"/>
                </a:solidFill>
              </a:rPr>
              <a:t>sources, and conversion rates, along with details regarding your site's</a:t>
            </a:r>
          </a:p>
          <a:p>
            <a:r>
              <a:rPr lang="en-US" dirty="0">
                <a:solidFill>
                  <a:schemeClr val="bg1"/>
                </a:solidFill>
              </a:rPr>
              <a:t>architecture and overall performance.</a:t>
            </a: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grpSp>
        <p:nvGrpSpPr>
          <p:cNvPr id="33" name="Group 32">
            <a:extLst>
              <a:ext uri="{FF2B5EF4-FFF2-40B4-BE49-F238E27FC236}">
                <a16:creationId xmlns:a16="http://schemas.microsoft.com/office/drawing/2014/main" id="{3A364459-EC27-49D0-B4DD-17DAB4F6D5AF}"/>
              </a:ext>
            </a:extLst>
          </p:cNvPr>
          <p:cNvGrpSpPr/>
          <p:nvPr/>
        </p:nvGrpSpPr>
        <p:grpSpPr>
          <a:xfrm>
            <a:off x="1111295" y="2738568"/>
            <a:ext cx="1541961" cy="1133848"/>
            <a:chOff x="1809750" y="2721824"/>
            <a:chExt cx="994839" cy="1133848"/>
          </a:xfrm>
        </p:grpSpPr>
        <p:cxnSp>
          <p:nvCxnSpPr>
            <p:cNvPr id="11" name="Straight Connector 10">
              <a:extLst>
                <a:ext uri="{FF2B5EF4-FFF2-40B4-BE49-F238E27FC236}">
                  <a16:creationId xmlns:a16="http://schemas.microsoft.com/office/drawing/2014/main" id="{6E5DC8EA-5944-425D-AF0C-1521822721F0}"/>
                </a:ext>
              </a:extLst>
            </p:cNvPr>
            <p:cNvCxnSpPr>
              <a:cxnSpLocks/>
            </p:cNvCxnSpPr>
            <p:nvPr/>
          </p:nvCxnSpPr>
          <p:spPr>
            <a:xfrm>
              <a:off x="1809750" y="2721824"/>
              <a:ext cx="0" cy="11338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2961E53-08AC-45B3-B556-7B14474E9330}"/>
                </a:ext>
              </a:extLst>
            </p:cNvPr>
            <p:cNvCxnSpPr/>
            <p:nvPr/>
          </p:nvCxnSpPr>
          <p:spPr>
            <a:xfrm>
              <a:off x="1809750" y="3855672"/>
              <a:ext cx="9948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6EF230C3-8958-47FE-B458-2F453504FA8C}"/>
              </a:ext>
            </a:extLst>
          </p:cNvPr>
          <p:cNvGrpSpPr/>
          <p:nvPr/>
        </p:nvGrpSpPr>
        <p:grpSpPr>
          <a:xfrm>
            <a:off x="2941458" y="4751644"/>
            <a:ext cx="1135865" cy="1133848"/>
            <a:chOff x="1809750" y="2721824"/>
            <a:chExt cx="994839" cy="1133848"/>
          </a:xfrm>
        </p:grpSpPr>
        <p:cxnSp>
          <p:nvCxnSpPr>
            <p:cNvPr id="35" name="Straight Connector 34">
              <a:extLst>
                <a:ext uri="{FF2B5EF4-FFF2-40B4-BE49-F238E27FC236}">
                  <a16:creationId xmlns:a16="http://schemas.microsoft.com/office/drawing/2014/main" id="{D0E4AD94-14F5-4CCF-AD49-229FA4CBD735}"/>
                </a:ext>
              </a:extLst>
            </p:cNvPr>
            <p:cNvCxnSpPr>
              <a:cxnSpLocks/>
            </p:cNvCxnSpPr>
            <p:nvPr/>
          </p:nvCxnSpPr>
          <p:spPr>
            <a:xfrm>
              <a:off x="1809750" y="2721824"/>
              <a:ext cx="0" cy="11338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B9A975-81C3-4C0A-BAD9-1B137BAFED30}"/>
                </a:ext>
              </a:extLst>
            </p:cNvPr>
            <p:cNvCxnSpPr/>
            <p:nvPr/>
          </p:nvCxnSpPr>
          <p:spPr>
            <a:xfrm>
              <a:off x="1809750" y="3855672"/>
              <a:ext cx="9948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Isosceles Triangle 36">
            <a:extLst>
              <a:ext uri="{FF2B5EF4-FFF2-40B4-BE49-F238E27FC236}">
                <a16:creationId xmlns:a16="http://schemas.microsoft.com/office/drawing/2014/main" id="{293610E3-8772-4DDC-90F0-746410618D11}"/>
              </a:ext>
            </a:extLst>
          </p:cNvPr>
          <p:cNvSpPr/>
          <p:nvPr/>
        </p:nvSpPr>
        <p:spPr>
          <a:xfrm rot="5400000">
            <a:off x="2641614" y="3786704"/>
            <a:ext cx="155568" cy="1698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15D24983-6C0F-4FA0-A21B-884D14B41140}"/>
              </a:ext>
            </a:extLst>
          </p:cNvPr>
          <p:cNvSpPr/>
          <p:nvPr/>
        </p:nvSpPr>
        <p:spPr>
          <a:xfrm rot="5400000">
            <a:off x="4069957" y="5800573"/>
            <a:ext cx="155568" cy="1698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67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515822" y="289761"/>
            <a:ext cx="7160357" cy="81116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Our Offerings for SEO Audit</a:t>
            </a:r>
            <a:endParaRPr lang="en-US" sz="400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740CEBE-D139-47E4-8505-33319DCAA534}"/>
              </a:ext>
            </a:extLst>
          </p:cNvPr>
          <p:cNvSpPr txBox="1"/>
          <p:nvPr/>
        </p:nvSpPr>
        <p:spPr>
          <a:xfrm>
            <a:off x="967406" y="1270024"/>
            <a:ext cx="3270538" cy="2739211"/>
          </a:xfrm>
          <a:prstGeom prst="rect">
            <a:avLst/>
          </a:prstGeom>
          <a:noFill/>
        </p:spPr>
        <p:txBody>
          <a:bodyPr wrap="square">
            <a:spAutoFit/>
          </a:bodyPr>
          <a:lstStyle/>
          <a:p>
            <a:r>
              <a:rPr lang="en-US" sz="2000" b="1" dirty="0">
                <a:solidFill>
                  <a:schemeClr val="bg1"/>
                </a:solidFill>
              </a:rPr>
              <a:t>01. Site Performance Analysis</a:t>
            </a:r>
          </a:p>
          <a:p>
            <a:endParaRPr lang="en-US" sz="2000" b="1" dirty="0">
              <a:solidFill>
                <a:schemeClr val="bg1"/>
              </a:solidFill>
            </a:endParaRPr>
          </a:p>
          <a:p>
            <a:pPr marL="285750" indent="-285750">
              <a:buFont typeface="Wingdings" panose="05000000000000000000" pitchFamily="2" charset="2"/>
              <a:buChar char="Ø"/>
            </a:pPr>
            <a:r>
              <a:rPr lang="en-US" sz="1400" dirty="0">
                <a:solidFill>
                  <a:schemeClr val="bg1"/>
                </a:solidFill>
              </a:rPr>
              <a:t>We begin every website audit by analyzing your website analytic. </a:t>
            </a:r>
          </a:p>
          <a:p>
            <a:pPr marL="285750" indent="-285750">
              <a:buFont typeface="Wingdings" panose="05000000000000000000" pitchFamily="2" charset="2"/>
              <a:buChar char="Ø"/>
            </a:pPr>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This allows us to set baseline </a:t>
            </a:r>
            <a:r>
              <a:rPr lang="en-US" sz="1400" dirty="0" err="1">
                <a:solidFill>
                  <a:schemeClr val="bg1"/>
                </a:solidFill>
              </a:rPr>
              <a:t>perfonnance</a:t>
            </a:r>
            <a:r>
              <a:rPr lang="en-US" sz="1400" dirty="0">
                <a:solidFill>
                  <a:schemeClr val="bg1"/>
                </a:solidFill>
              </a:rPr>
              <a:t> metrics for your website, including traffic volume, traffic sources, search engine rankings, and conversion rates. </a:t>
            </a: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27" name="TextBox 26">
            <a:extLst>
              <a:ext uri="{FF2B5EF4-FFF2-40B4-BE49-F238E27FC236}">
                <a16:creationId xmlns:a16="http://schemas.microsoft.com/office/drawing/2014/main" id="{F59F2F7A-BF49-4855-81F2-65096C37D394}"/>
              </a:ext>
            </a:extLst>
          </p:cNvPr>
          <p:cNvSpPr txBox="1"/>
          <p:nvPr/>
        </p:nvSpPr>
        <p:spPr>
          <a:xfrm>
            <a:off x="8285637" y="1270024"/>
            <a:ext cx="3525965" cy="5016758"/>
          </a:xfrm>
          <a:prstGeom prst="rect">
            <a:avLst/>
          </a:prstGeom>
          <a:noFill/>
        </p:spPr>
        <p:txBody>
          <a:bodyPr wrap="square">
            <a:spAutoFit/>
          </a:bodyPr>
          <a:lstStyle/>
          <a:p>
            <a:r>
              <a:rPr lang="en-US" sz="2000" b="1" dirty="0">
                <a:solidFill>
                  <a:schemeClr val="bg1"/>
                </a:solidFill>
              </a:rPr>
              <a:t>03. Site Architecture Analysis </a:t>
            </a:r>
          </a:p>
          <a:p>
            <a:endParaRPr lang="en-US" sz="2000" b="1" dirty="0">
              <a:solidFill>
                <a:schemeClr val="bg1"/>
              </a:solidFill>
            </a:endParaRPr>
          </a:p>
          <a:p>
            <a:pPr marL="285750" indent="-285750">
              <a:buFont typeface="Wingdings" panose="05000000000000000000" pitchFamily="2" charset="2"/>
              <a:buChar char="Ø"/>
            </a:pPr>
            <a:r>
              <a:rPr lang="en-US" sz="1400" dirty="0">
                <a:solidFill>
                  <a:schemeClr val="bg1"/>
                </a:solidFill>
              </a:rPr>
              <a:t>Your website's architecture is extremely important. </a:t>
            </a:r>
          </a:p>
          <a:p>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A well-designed website will load quickly •on all browsers and devices, be easy to update and maintain, and be secure against malicious attacks. </a:t>
            </a:r>
          </a:p>
          <a:p>
            <a:pPr marL="285750" indent="-285750">
              <a:buFont typeface="Wingdings" panose="05000000000000000000" pitchFamily="2" charset="2"/>
              <a:buChar char="Ø"/>
            </a:pPr>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Our web development team will thoroughly analyze your website's structure. </a:t>
            </a:r>
          </a:p>
          <a:p>
            <a:pPr marL="285750" indent="-285750">
              <a:buFont typeface="Wingdings" panose="05000000000000000000" pitchFamily="2" charset="2"/>
              <a:buChar char="Ø"/>
            </a:pPr>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We will identify any issues related to your site's CMS, plugins, or hosting confirmation. </a:t>
            </a:r>
          </a:p>
          <a:p>
            <a:pPr marL="285750" indent="-285750">
              <a:buFont typeface="Wingdings" panose="05000000000000000000" pitchFamily="2" charset="2"/>
              <a:buChar char="Ø"/>
            </a:pPr>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Ensuring that each of these items are configured  correctly will ensure that your revisited is sable, reliable, and secure. </a:t>
            </a:r>
          </a:p>
          <a:p>
            <a:endParaRPr lang="en-US" sz="1400" dirty="0">
              <a:solidFill>
                <a:schemeClr val="bg1"/>
              </a:solidFill>
            </a:endParaRPr>
          </a:p>
        </p:txBody>
      </p:sp>
      <p:sp>
        <p:nvSpPr>
          <p:cNvPr id="28" name="TextBox 27">
            <a:extLst>
              <a:ext uri="{FF2B5EF4-FFF2-40B4-BE49-F238E27FC236}">
                <a16:creationId xmlns:a16="http://schemas.microsoft.com/office/drawing/2014/main" id="{25AFB8FF-42B6-44F3-9D38-5B1E4568591B}"/>
              </a:ext>
            </a:extLst>
          </p:cNvPr>
          <p:cNvSpPr txBox="1"/>
          <p:nvPr/>
        </p:nvSpPr>
        <p:spPr>
          <a:xfrm>
            <a:off x="4462678" y="1270024"/>
            <a:ext cx="3525968" cy="4585871"/>
          </a:xfrm>
          <a:prstGeom prst="rect">
            <a:avLst/>
          </a:prstGeom>
          <a:noFill/>
        </p:spPr>
        <p:txBody>
          <a:bodyPr wrap="square">
            <a:spAutoFit/>
          </a:bodyPr>
          <a:lstStyle/>
          <a:p>
            <a:r>
              <a:rPr lang="en-US" sz="2000" b="1" dirty="0">
                <a:solidFill>
                  <a:schemeClr val="bg1"/>
                </a:solidFill>
              </a:rPr>
              <a:t>02. SEO Analysis</a:t>
            </a:r>
          </a:p>
          <a:p>
            <a:pPr marL="342900" indent="-342900">
              <a:buFont typeface="Arial" panose="020B0604020202020204" pitchFamily="34" charset="0"/>
              <a:buChar char="•"/>
            </a:pPr>
            <a:endParaRPr lang="en-US" sz="2000" b="1" dirty="0">
              <a:solidFill>
                <a:schemeClr val="bg1"/>
              </a:solidFill>
            </a:endParaRPr>
          </a:p>
          <a:p>
            <a:pPr marL="285750" indent="-285750">
              <a:buFont typeface="Wingdings" panose="05000000000000000000" pitchFamily="2" charset="2"/>
              <a:buChar char="Ø"/>
            </a:pPr>
            <a:r>
              <a:rPr lang="en-US" sz="1400" dirty="0">
                <a:solidFill>
                  <a:schemeClr val="bg1"/>
                </a:solidFill>
              </a:rPr>
              <a:t>SEO is an important part of your website's overall impact on your company's growth. We conduct a thorough SE0 audit in two key phases: </a:t>
            </a:r>
          </a:p>
          <a:p>
            <a:pPr marL="285750" indent="-285750">
              <a:buFont typeface="Wingdings" panose="05000000000000000000" pitchFamily="2" charset="2"/>
              <a:buChar char="Ø"/>
            </a:pPr>
            <a:endParaRPr lang="en-US" sz="1400" dirty="0">
              <a:solidFill>
                <a:schemeClr val="bg1"/>
              </a:solidFill>
            </a:endParaRPr>
          </a:p>
          <a:p>
            <a:r>
              <a:rPr lang="en-US" sz="1400" b="1" dirty="0">
                <a:solidFill>
                  <a:schemeClr val="bg1"/>
                </a:solidFill>
              </a:rPr>
              <a:t>Technical SEO: </a:t>
            </a:r>
          </a:p>
          <a:p>
            <a:pPr marL="285750" indent="-285750">
              <a:buFont typeface="Wingdings" panose="05000000000000000000" pitchFamily="2" charset="2"/>
              <a:buChar char="Ø"/>
            </a:pPr>
            <a:r>
              <a:rPr lang="en-US" sz="1400" dirty="0">
                <a:solidFill>
                  <a:schemeClr val="bg1"/>
                </a:solidFill>
              </a:rPr>
              <a:t>We analyze your site's page hierarchy, link profile, page tags, and meta descriptions to ensure that your off-page SE0 is designed properly  </a:t>
            </a:r>
          </a:p>
          <a:p>
            <a:endParaRPr lang="en-US" sz="1400" dirty="0">
              <a:solidFill>
                <a:schemeClr val="bg1"/>
              </a:solidFill>
            </a:endParaRPr>
          </a:p>
          <a:p>
            <a:r>
              <a:rPr lang="en-US" sz="1400" b="1" dirty="0">
                <a:solidFill>
                  <a:schemeClr val="bg1"/>
                </a:solidFill>
              </a:rPr>
              <a:t>On-page SEO: </a:t>
            </a:r>
          </a:p>
          <a:p>
            <a:pPr marL="285750" indent="-285750">
              <a:buFont typeface="Wingdings" panose="05000000000000000000" pitchFamily="2" charset="2"/>
              <a:buChar char="Ø"/>
            </a:pPr>
            <a:r>
              <a:rPr lang="en-US" sz="1400" dirty="0">
                <a:solidFill>
                  <a:schemeClr val="bg1"/>
                </a:solidFill>
              </a:rPr>
              <a:t>We analyze your site's content to identify your current keyword placement and density. This will allow us to identify which keywords you're targeting effectively, and which ones you aren't capitalizing on. </a:t>
            </a:r>
          </a:p>
        </p:txBody>
      </p:sp>
    </p:spTree>
    <p:extLst>
      <p:ext uri="{BB962C8B-B14F-4D97-AF65-F5344CB8AC3E}">
        <p14:creationId xmlns:p14="http://schemas.microsoft.com/office/powerpoint/2010/main" val="291577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515822" y="289761"/>
            <a:ext cx="7160357" cy="81116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Our Offerings for SEO Audit</a:t>
            </a:r>
            <a:endParaRPr lang="en-US" sz="400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740CEBE-D139-47E4-8505-33319DCAA534}"/>
              </a:ext>
            </a:extLst>
          </p:cNvPr>
          <p:cNvSpPr txBox="1"/>
          <p:nvPr/>
        </p:nvSpPr>
        <p:spPr>
          <a:xfrm>
            <a:off x="2298076" y="1479462"/>
            <a:ext cx="3270538" cy="3939540"/>
          </a:xfrm>
          <a:prstGeom prst="rect">
            <a:avLst/>
          </a:prstGeom>
          <a:noFill/>
        </p:spPr>
        <p:txBody>
          <a:bodyPr wrap="square">
            <a:spAutoFit/>
          </a:bodyPr>
          <a:lstStyle/>
          <a:p>
            <a:r>
              <a:rPr lang="en-US" sz="2000" b="1" dirty="0">
                <a:solidFill>
                  <a:schemeClr val="bg1"/>
                </a:solidFill>
              </a:rPr>
              <a:t>04. UX Analysis </a:t>
            </a:r>
          </a:p>
          <a:p>
            <a:endParaRPr lang="en-US" sz="2000" b="1" dirty="0">
              <a:solidFill>
                <a:schemeClr val="bg1"/>
              </a:solidFill>
            </a:endParaRPr>
          </a:p>
          <a:p>
            <a:pPr marL="285750" indent="-285750">
              <a:buFont typeface="Wingdings" panose="05000000000000000000" pitchFamily="2" charset="2"/>
              <a:buChar char="Ø"/>
            </a:pPr>
            <a:r>
              <a:rPr lang="en-US" sz="1400" dirty="0">
                <a:solidFill>
                  <a:schemeClr val="bg1"/>
                </a:solidFill>
              </a:rPr>
              <a:t>X design plays an important role in your website's ability to convert visitors into marketing qualified leads (MQLs). </a:t>
            </a:r>
          </a:p>
          <a:p>
            <a:pPr marL="285750" indent="-285750">
              <a:buFont typeface="Wingdings" panose="05000000000000000000" pitchFamily="2" charset="2"/>
              <a:buChar char="Ø"/>
            </a:pPr>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Our UX team will identify the current state of your website's user journey, and identify any inefficiencies in the following areas: </a:t>
            </a:r>
          </a:p>
          <a:p>
            <a:pPr marL="285750" indent="-285750">
              <a:buFont typeface="Wingdings" panose="05000000000000000000" pitchFamily="2" charset="2"/>
              <a:buChar char="Ø"/>
            </a:pPr>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CA Placement </a:t>
            </a:r>
          </a:p>
          <a:p>
            <a:pPr marL="285750" indent="-285750">
              <a:buFont typeface="Wingdings" panose="05000000000000000000" pitchFamily="2" charset="2"/>
              <a:buChar char="Ø"/>
            </a:pPr>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Overall Branding </a:t>
            </a:r>
          </a:p>
          <a:p>
            <a:pPr marL="285750" indent="-285750">
              <a:buFont typeface="Wingdings" panose="05000000000000000000" pitchFamily="2" charset="2"/>
              <a:buChar char="Ø"/>
            </a:pPr>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Content Structure </a:t>
            </a: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28" name="TextBox 27">
            <a:extLst>
              <a:ext uri="{FF2B5EF4-FFF2-40B4-BE49-F238E27FC236}">
                <a16:creationId xmlns:a16="http://schemas.microsoft.com/office/drawing/2014/main" id="{25AFB8FF-42B6-44F3-9D38-5B1E4568591B}"/>
              </a:ext>
            </a:extLst>
          </p:cNvPr>
          <p:cNvSpPr txBox="1"/>
          <p:nvPr/>
        </p:nvSpPr>
        <p:spPr>
          <a:xfrm>
            <a:off x="7010576" y="1481696"/>
            <a:ext cx="3491380" cy="4154984"/>
          </a:xfrm>
          <a:prstGeom prst="rect">
            <a:avLst/>
          </a:prstGeom>
          <a:noFill/>
        </p:spPr>
        <p:txBody>
          <a:bodyPr wrap="square">
            <a:spAutoFit/>
          </a:bodyPr>
          <a:lstStyle/>
          <a:p>
            <a:r>
              <a:rPr lang="en-US" sz="2000" b="1" dirty="0">
                <a:solidFill>
                  <a:schemeClr val="bg1"/>
                </a:solidFill>
              </a:rPr>
              <a:t>05. Optional: SEO Report </a:t>
            </a:r>
          </a:p>
          <a:p>
            <a:pPr marL="342900" indent="-342900">
              <a:buFont typeface="Arial" panose="020B0604020202020204" pitchFamily="34" charset="0"/>
              <a:buChar char="•"/>
            </a:pPr>
            <a:endParaRPr lang="en-US" sz="2000" b="1" dirty="0">
              <a:solidFill>
                <a:schemeClr val="bg1"/>
              </a:solidFill>
            </a:endParaRPr>
          </a:p>
          <a:p>
            <a:pPr marL="285750" indent="-285750">
              <a:buFont typeface="Wingdings" panose="05000000000000000000" pitchFamily="2" charset="2"/>
              <a:buChar char="Ø"/>
            </a:pPr>
            <a:r>
              <a:rPr lang="en-US" sz="1400" dirty="0">
                <a:solidFill>
                  <a:schemeClr val="bg1"/>
                </a:solidFill>
              </a:rPr>
              <a:t>Understanding which keywords to target with your SEO strategy can put you in search results ahead of your competitors, improving the traffic volume of your website and generating leads. </a:t>
            </a:r>
          </a:p>
          <a:p>
            <a:pPr marL="285750" indent="-285750">
              <a:buFont typeface="Wingdings" panose="05000000000000000000" pitchFamily="2" charset="2"/>
              <a:buChar char="Ø"/>
            </a:pPr>
            <a:endParaRPr lang="en-US" sz="1400" dirty="0">
              <a:solidFill>
                <a:schemeClr val="bg1"/>
              </a:solidFill>
            </a:endParaRPr>
          </a:p>
          <a:p>
            <a:pPr marL="285750" indent="-285750">
              <a:buFont typeface="Wingdings" panose="05000000000000000000" pitchFamily="2" charset="2"/>
              <a:buChar char="Ø"/>
            </a:pPr>
            <a:r>
              <a:rPr lang="en-US" sz="1400" dirty="0">
                <a:solidFill>
                  <a:schemeClr val="bg1"/>
                </a:solidFill>
              </a:rPr>
              <a:t>If you choose to include this optimal report in your Web audit report package, we will analyze search engine traffic and competition for keywords related to your brand and products, and deliver a detailed report that covers those keycodes that you should focus on with your website's content </a:t>
            </a:r>
          </a:p>
          <a:p>
            <a:pPr marL="285750" indent="-285750">
              <a:buFont typeface="Wingdings" panose="05000000000000000000" pitchFamily="2" charset="2"/>
              <a:buChar char="Ø"/>
            </a:pPr>
            <a:endParaRPr lang="en-US" sz="1400" dirty="0">
              <a:solidFill>
                <a:schemeClr val="bg1"/>
              </a:solidFill>
            </a:endParaRPr>
          </a:p>
          <a:p>
            <a:r>
              <a:rPr lang="en-US" sz="1400" dirty="0">
                <a:solidFill>
                  <a:schemeClr val="bg1"/>
                </a:solidFill>
              </a:rPr>
              <a:t> </a:t>
            </a:r>
          </a:p>
        </p:txBody>
      </p:sp>
    </p:spTree>
    <p:extLst>
      <p:ext uri="{BB962C8B-B14F-4D97-AF65-F5344CB8AC3E}">
        <p14:creationId xmlns:p14="http://schemas.microsoft.com/office/powerpoint/2010/main" val="81593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102933" y="289761"/>
            <a:ext cx="7986134" cy="811162"/>
          </a:xfrm>
          <a:prstGeom prst="rect">
            <a:avLst/>
          </a:prstGeom>
        </p:spPr>
        <p:txBody>
          <a:bodyPr vert="horz" lIns="91440" tIns="45720" rIns="91440" bIns="45720" rtlCol="0" anchor="t">
            <a:normAutofit fontScale="77500" lnSpcReduction="20000"/>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Scope of Services for SE0 Audit Website Review</a:t>
            </a:r>
            <a:endParaRPr lang="en-US" sz="400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740CEBE-D139-47E4-8505-33319DCAA534}"/>
              </a:ext>
            </a:extLst>
          </p:cNvPr>
          <p:cNvSpPr txBox="1"/>
          <p:nvPr/>
        </p:nvSpPr>
        <p:spPr>
          <a:xfrm>
            <a:off x="1281295" y="1355754"/>
            <a:ext cx="10143760" cy="1046440"/>
          </a:xfrm>
          <a:prstGeom prst="rect">
            <a:avLst/>
          </a:prstGeom>
          <a:noFill/>
        </p:spPr>
        <p:txBody>
          <a:bodyPr wrap="square">
            <a:spAutoFit/>
          </a:bodyPr>
          <a:lstStyle/>
          <a:p>
            <a:r>
              <a:rPr lang="en-US" sz="2000" b="1" dirty="0">
                <a:solidFill>
                  <a:schemeClr val="bg1"/>
                </a:solidFill>
              </a:rPr>
              <a:t>Analytics </a:t>
            </a:r>
          </a:p>
          <a:p>
            <a:pPr marL="285750" indent="-285750">
              <a:buFont typeface="Wingdings" panose="05000000000000000000" pitchFamily="2" charset="2"/>
              <a:buChar char="Ø"/>
            </a:pPr>
            <a:r>
              <a:rPr lang="en-US" sz="1400" dirty="0">
                <a:solidFill>
                  <a:schemeClr val="bg1"/>
                </a:solidFill>
              </a:rPr>
              <a:t>We will begin by examining your current traffic patterns and conversion rates </a:t>
            </a:r>
          </a:p>
          <a:p>
            <a:pPr marL="285750" indent="-285750">
              <a:buFont typeface="Wingdings" panose="05000000000000000000" pitchFamily="2" charset="2"/>
              <a:buChar char="Ø"/>
            </a:pPr>
            <a:r>
              <a:rPr lang="en-US" sz="1400" dirty="0">
                <a:solidFill>
                  <a:schemeClr val="bg1"/>
                </a:solidFill>
              </a:rPr>
              <a:t>We want to find out where your traffic comes from ; how do your website users behave; and, most importantly, where do we want to improve? </a:t>
            </a: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17" name="TextBox 16">
            <a:extLst>
              <a:ext uri="{FF2B5EF4-FFF2-40B4-BE49-F238E27FC236}">
                <a16:creationId xmlns:a16="http://schemas.microsoft.com/office/drawing/2014/main" id="{D429BC6E-AAD1-41B9-8086-9E1DAF133724}"/>
              </a:ext>
            </a:extLst>
          </p:cNvPr>
          <p:cNvSpPr txBox="1"/>
          <p:nvPr/>
        </p:nvSpPr>
        <p:spPr>
          <a:xfrm>
            <a:off x="1281295" y="2657812"/>
            <a:ext cx="10143760" cy="1046440"/>
          </a:xfrm>
          <a:prstGeom prst="rect">
            <a:avLst/>
          </a:prstGeom>
          <a:noFill/>
        </p:spPr>
        <p:txBody>
          <a:bodyPr wrap="square">
            <a:spAutoFit/>
          </a:bodyPr>
          <a:lstStyle/>
          <a:p>
            <a:r>
              <a:rPr lang="en-US" sz="2000" b="1" dirty="0">
                <a:solidFill>
                  <a:schemeClr val="bg1"/>
                </a:solidFill>
              </a:rPr>
              <a:t>User-Experience Strategy </a:t>
            </a:r>
          </a:p>
          <a:p>
            <a:pPr marL="285750" indent="-285750">
              <a:buFont typeface="Wingdings" panose="05000000000000000000" pitchFamily="2" charset="2"/>
              <a:buChar char="Ø"/>
            </a:pPr>
            <a:r>
              <a:rPr lang="en-US" sz="1400" dirty="0">
                <a:solidFill>
                  <a:schemeClr val="bg1"/>
                </a:solidFill>
              </a:rPr>
              <a:t>We need to know who your target audience is. </a:t>
            </a:r>
          </a:p>
          <a:p>
            <a:pPr marL="285750" indent="-285750">
              <a:buFont typeface="Wingdings" panose="05000000000000000000" pitchFamily="2" charset="2"/>
              <a:buChar char="Ø"/>
            </a:pPr>
            <a:r>
              <a:rPr lang="en-US" sz="1400" dirty="0">
                <a:solidFill>
                  <a:schemeClr val="bg1"/>
                </a:solidFill>
              </a:rPr>
              <a:t>From there we can break that down to create people and scenarios for users. </a:t>
            </a:r>
          </a:p>
          <a:p>
            <a:pPr marL="285750" indent="-285750">
              <a:buFont typeface="Wingdings" panose="05000000000000000000" pitchFamily="2" charset="2"/>
              <a:buChar char="Ø"/>
            </a:pPr>
            <a:r>
              <a:rPr lang="en-US" sz="1400" dirty="0">
                <a:solidFill>
                  <a:schemeClr val="bg1"/>
                </a:solidFill>
              </a:rPr>
              <a:t>This will help us set the stage for user testing to reveal why your website doesn't work the way you want it to. </a:t>
            </a:r>
          </a:p>
        </p:txBody>
      </p:sp>
      <p:sp>
        <p:nvSpPr>
          <p:cNvPr id="19" name="TextBox 18">
            <a:extLst>
              <a:ext uri="{FF2B5EF4-FFF2-40B4-BE49-F238E27FC236}">
                <a16:creationId xmlns:a16="http://schemas.microsoft.com/office/drawing/2014/main" id="{20ADE2B5-85F1-49AA-82F9-B40E2B1B7F07}"/>
              </a:ext>
            </a:extLst>
          </p:cNvPr>
          <p:cNvSpPr txBox="1"/>
          <p:nvPr/>
        </p:nvSpPr>
        <p:spPr>
          <a:xfrm>
            <a:off x="1281295" y="3998158"/>
            <a:ext cx="10143760" cy="830997"/>
          </a:xfrm>
          <a:prstGeom prst="rect">
            <a:avLst/>
          </a:prstGeom>
          <a:noFill/>
        </p:spPr>
        <p:txBody>
          <a:bodyPr wrap="square">
            <a:spAutoFit/>
          </a:bodyPr>
          <a:lstStyle/>
          <a:p>
            <a:r>
              <a:rPr lang="en-US" sz="2000" b="1" dirty="0">
                <a:solidFill>
                  <a:schemeClr val="bg1"/>
                </a:solidFill>
              </a:rPr>
              <a:t>Content Audit</a:t>
            </a:r>
          </a:p>
          <a:p>
            <a:pPr marL="285750" indent="-285750">
              <a:buFont typeface="Wingdings" panose="05000000000000000000" pitchFamily="2" charset="2"/>
              <a:buChar char="Ø"/>
            </a:pPr>
            <a:r>
              <a:rPr lang="en-US" sz="1400" dirty="0">
                <a:solidFill>
                  <a:schemeClr val="bg1"/>
                </a:solidFill>
              </a:rPr>
              <a:t>Messaging is important and the messenger could just shoot your website. For quality, consistency, structure, and architecture of information, we will review the content on your website.</a:t>
            </a:r>
          </a:p>
        </p:txBody>
      </p:sp>
      <p:sp>
        <p:nvSpPr>
          <p:cNvPr id="21" name="TextBox 20">
            <a:extLst>
              <a:ext uri="{FF2B5EF4-FFF2-40B4-BE49-F238E27FC236}">
                <a16:creationId xmlns:a16="http://schemas.microsoft.com/office/drawing/2014/main" id="{CC9921E4-A80B-4D81-8EE8-3D102FC8AB3B}"/>
              </a:ext>
            </a:extLst>
          </p:cNvPr>
          <p:cNvSpPr txBox="1"/>
          <p:nvPr/>
        </p:nvSpPr>
        <p:spPr>
          <a:xfrm>
            <a:off x="1281295" y="5297714"/>
            <a:ext cx="10143760" cy="1046440"/>
          </a:xfrm>
          <a:prstGeom prst="rect">
            <a:avLst/>
          </a:prstGeom>
          <a:noFill/>
        </p:spPr>
        <p:txBody>
          <a:bodyPr wrap="square">
            <a:spAutoFit/>
          </a:bodyPr>
          <a:lstStyle/>
          <a:p>
            <a:r>
              <a:rPr lang="en-US" sz="2000" b="1" dirty="0">
                <a:solidFill>
                  <a:schemeClr val="bg1"/>
                </a:solidFill>
              </a:rPr>
              <a:t>SE0 Audit  </a:t>
            </a:r>
          </a:p>
          <a:p>
            <a:pPr marL="285750" indent="-285750">
              <a:buFont typeface="Wingdings" panose="05000000000000000000" pitchFamily="2" charset="2"/>
              <a:buChar char="Ø"/>
            </a:pPr>
            <a:r>
              <a:rPr lang="en-US" sz="1400" dirty="0">
                <a:solidFill>
                  <a:schemeClr val="bg1"/>
                </a:solidFill>
              </a:rPr>
              <a:t>Our 6-step SEO audit enables us to conduct thorough research on your existing site and provide specific recommendations for improving your rankings. </a:t>
            </a:r>
          </a:p>
          <a:p>
            <a:pPr marL="285750" indent="-285750">
              <a:buFont typeface="Wingdings" panose="05000000000000000000" pitchFamily="2" charset="2"/>
              <a:buChar char="Ø"/>
            </a:pPr>
            <a:r>
              <a:rPr lang="en-US" sz="1400" dirty="0">
                <a:solidFill>
                  <a:schemeClr val="bg1"/>
                </a:solidFill>
              </a:rPr>
              <a:t>We will look at things such as on-page rankings, off-page metrics such as backlinks and indexability. </a:t>
            </a:r>
          </a:p>
        </p:txBody>
      </p:sp>
    </p:spTree>
    <p:extLst>
      <p:ext uri="{BB962C8B-B14F-4D97-AF65-F5344CB8AC3E}">
        <p14:creationId xmlns:p14="http://schemas.microsoft.com/office/powerpoint/2010/main" val="116585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102933" y="289761"/>
            <a:ext cx="7986134" cy="811162"/>
          </a:xfrm>
          <a:prstGeom prst="rect">
            <a:avLst/>
          </a:prstGeom>
        </p:spPr>
        <p:txBody>
          <a:bodyPr vert="horz" lIns="91440" tIns="45720" rIns="91440" bIns="45720" rtlCol="0" anchor="t">
            <a:normAutofit fontScale="77500" lnSpcReduction="20000"/>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Scope of Services for SE0 Audit Website Review</a:t>
            </a:r>
            <a:endParaRPr lang="en-US" sz="400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740CEBE-D139-47E4-8505-33319DCAA534}"/>
              </a:ext>
            </a:extLst>
          </p:cNvPr>
          <p:cNvSpPr txBox="1"/>
          <p:nvPr/>
        </p:nvSpPr>
        <p:spPr>
          <a:xfrm>
            <a:off x="1281295" y="1115914"/>
            <a:ext cx="10143760" cy="1046440"/>
          </a:xfrm>
          <a:prstGeom prst="rect">
            <a:avLst/>
          </a:prstGeom>
          <a:noFill/>
        </p:spPr>
        <p:txBody>
          <a:bodyPr wrap="square">
            <a:spAutoFit/>
          </a:bodyPr>
          <a:lstStyle/>
          <a:p>
            <a:r>
              <a:rPr lang="en-US" sz="2000" b="1" dirty="0">
                <a:solidFill>
                  <a:schemeClr val="bg1"/>
                </a:solidFill>
              </a:rPr>
              <a:t>Social Media Strategy </a:t>
            </a:r>
          </a:p>
          <a:p>
            <a:pPr marL="285750" indent="-285750">
              <a:buFont typeface="Wingdings" panose="05000000000000000000" pitchFamily="2" charset="2"/>
              <a:buChar char="Ø"/>
            </a:pPr>
            <a:r>
              <a:rPr lang="en-US" sz="1400" dirty="0">
                <a:solidFill>
                  <a:schemeClr val="bg1"/>
                </a:solidFill>
              </a:rPr>
              <a:t>By combining a review of your existing social commitment with the results of previous user testing. we will be able to determine which channels to focus on, the types of content to be produced, and the frequency of posting to give you the best return on investment. </a:t>
            </a: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17" name="TextBox 16">
            <a:extLst>
              <a:ext uri="{FF2B5EF4-FFF2-40B4-BE49-F238E27FC236}">
                <a16:creationId xmlns:a16="http://schemas.microsoft.com/office/drawing/2014/main" id="{D429BC6E-AAD1-41B9-8086-9E1DAF133724}"/>
              </a:ext>
            </a:extLst>
          </p:cNvPr>
          <p:cNvSpPr txBox="1"/>
          <p:nvPr/>
        </p:nvSpPr>
        <p:spPr>
          <a:xfrm>
            <a:off x="1281295" y="2343022"/>
            <a:ext cx="10143760" cy="830997"/>
          </a:xfrm>
          <a:prstGeom prst="rect">
            <a:avLst/>
          </a:prstGeom>
          <a:noFill/>
        </p:spPr>
        <p:txBody>
          <a:bodyPr wrap="square">
            <a:spAutoFit/>
          </a:bodyPr>
          <a:lstStyle/>
          <a:p>
            <a:r>
              <a:rPr lang="en-US" sz="2000" b="1" dirty="0">
                <a:solidFill>
                  <a:schemeClr val="bg1"/>
                </a:solidFill>
              </a:rPr>
              <a:t>Email </a:t>
            </a:r>
          </a:p>
          <a:p>
            <a:pPr marL="285750" indent="-285750">
              <a:buFont typeface="Wingdings" panose="05000000000000000000" pitchFamily="2" charset="2"/>
              <a:buChar char="Ø"/>
            </a:pPr>
            <a:r>
              <a:rPr lang="en-US" sz="1400" dirty="0">
                <a:solidFill>
                  <a:schemeClr val="bg1"/>
                </a:solidFill>
              </a:rPr>
              <a:t>By reviewing your current email marketing activities, we can develop a strategy that will reach fans and customers, drive your website subscribers and drive a drip campaign to keep your subscribers engaged with marketing automation software </a:t>
            </a:r>
          </a:p>
        </p:txBody>
      </p:sp>
      <p:sp>
        <p:nvSpPr>
          <p:cNvPr id="19" name="TextBox 18">
            <a:extLst>
              <a:ext uri="{FF2B5EF4-FFF2-40B4-BE49-F238E27FC236}">
                <a16:creationId xmlns:a16="http://schemas.microsoft.com/office/drawing/2014/main" id="{20ADE2B5-85F1-49AA-82F9-B40E2B1B7F07}"/>
              </a:ext>
            </a:extLst>
          </p:cNvPr>
          <p:cNvSpPr txBox="1"/>
          <p:nvPr/>
        </p:nvSpPr>
        <p:spPr>
          <a:xfrm>
            <a:off x="1281295" y="3428538"/>
            <a:ext cx="10143760" cy="1046440"/>
          </a:xfrm>
          <a:prstGeom prst="rect">
            <a:avLst/>
          </a:prstGeom>
          <a:noFill/>
        </p:spPr>
        <p:txBody>
          <a:bodyPr wrap="square">
            <a:spAutoFit/>
          </a:bodyPr>
          <a:lstStyle/>
          <a:p>
            <a:r>
              <a:rPr lang="en-US" sz="2000" b="1" dirty="0">
                <a:solidFill>
                  <a:schemeClr val="bg1"/>
                </a:solidFill>
              </a:rPr>
              <a:t>Branding</a:t>
            </a:r>
          </a:p>
          <a:p>
            <a:pPr marL="285750" indent="-285750">
              <a:buFont typeface="Wingdings" panose="05000000000000000000" pitchFamily="2" charset="2"/>
              <a:buChar char="Ø"/>
            </a:pPr>
            <a:r>
              <a:rPr lang="en-US" sz="1400" dirty="0">
                <a:solidFill>
                  <a:schemeClr val="bg1"/>
                </a:solidFill>
              </a:rPr>
              <a:t>Your brand in the online world is a powerful player.</a:t>
            </a:r>
          </a:p>
          <a:p>
            <a:pPr marL="285750" indent="-285750">
              <a:buFont typeface="Wingdings" panose="05000000000000000000" pitchFamily="2" charset="2"/>
              <a:buChar char="Ø"/>
            </a:pPr>
            <a:r>
              <a:rPr lang="en-US" sz="1400" dirty="0">
                <a:solidFill>
                  <a:schemeClr val="bg1"/>
                </a:solidFill>
              </a:rPr>
              <a:t>We will review your current website branding, make suggestions for refinement based on your target audience, and develop a strategy to ensure that all channels are consistent with your branding. </a:t>
            </a:r>
          </a:p>
        </p:txBody>
      </p:sp>
      <p:sp>
        <p:nvSpPr>
          <p:cNvPr id="21" name="TextBox 20">
            <a:extLst>
              <a:ext uri="{FF2B5EF4-FFF2-40B4-BE49-F238E27FC236}">
                <a16:creationId xmlns:a16="http://schemas.microsoft.com/office/drawing/2014/main" id="{CC9921E4-A80B-4D81-8EE8-3D102FC8AB3B}"/>
              </a:ext>
            </a:extLst>
          </p:cNvPr>
          <p:cNvSpPr txBox="1"/>
          <p:nvPr/>
        </p:nvSpPr>
        <p:spPr>
          <a:xfrm>
            <a:off x="1281295" y="4803044"/>
            <a:ext cx="10143760" cy="830997"/>
          </a:xfrm>
          <a:prstGeom prst="rect">
            <a:avLst/>
          </a:prstGeom>
          <a:noFill/>
        </p:spPr>
        <p:txBody>
          <a:bodyPr wrap="square">
            <a:spAutoFit/>
          </a:bodyPr>
          <a:lstStyle/>
          <a:p>
            <a:r>
              <a:rPr lang="en-US" sz="2000" b="1" dirty="0">
                <a:solidFill>
                  <a:schemeClr val="bg1"/>
                </a:solidFill>
              </a:rPr>
              <a:t>Technology</a:t>
            </a:r>
          </a:p>
          <a:p>
            <a:pPr marL="285750" indent="-285750">
              <a:buFont typeface="Wingdings" panose="05000000000000000000" pitchFamily="2" charset="2"/>
              <a:buChar char="Ø"/>
            </a:pPr>
            <a:r>
              <a:rPr lang="en-US" sz="1400" dirty="0">
                <a:solidFill>
                  <a:schemeClr val="bg1"/>
                </a:solidFill>
              </a:rPr>
              <a:t>Accessibility and maintainability are the foundations to a effective website.</a:t>
            </a:r>
          </a:p>
          <a:p>
            <a:pPr marL="285750" indent="-285750">
              <a:buFont typeface="Wingdings" panose="05000000000000000000" pitchFamily="2" charset="2"/>
              <a:buChar char="Ø"/>
            </a:pPr>
            <a:r>
              <a:rPr lang="en-US" sz="1400" dirty="0">
                <a:solidFill>
                  <a:schemeClr val="bg1"/>
                </a:solidFill>
              </a:rPr>
              <a:t>Well review your front-end code and your back end platform to find ways we can improve on efficiency. </a:t>
            </a:r>
          </a:p>
        </p:txBody>
      </p:sp>
      <p:sp>
        <p:nvSpPr>
          <p:cNvPr id="23" name="TextBox 22">
            <a:extLst>
              <a:ext uri="{FF2B5EF4-FFF2-40B4-BE49-F238E27FC236}">
                <a16:creationId xmlns:a16="http://schemas.microsoft.com/office/drawing/2014/main" id="{FCE8B801-38DB-4102-9548-B427FBF6E411}"/>
              </a:ext>
            </a:extLst>
          </p:cNvPr>
          <p:cNvSpPr txBox="1"/>
          <p:nvPr/>
        </p:nvSpPr>
        <p:spPr>
          <a:xfrm>
            <a:off x="1281295" y="5848502"/>
            <a:ext cx="10143760" cy="830997"/>
          </a:xfrm>
          <a:prstGeom prst="rect">
            <a:avLst/>
          </a:prstGeom>
          <a:noFill/>
        </p:spPr>
        <p:txBody>
          <a:bodyPr wrap="square">
            <a:spAutoFit/>
          </a:bodyPr>
          <a:lstStyle/>
          <a:p>
            <a:r>
              <a:rPr lang="en-US" sz="2000" b="1" dirty="0">
                <a:solidFill>
                  <a:schemeClr val="bg1"/>
                </a:solidFill>
              </a:rPr>
              <a:t>Governance</a:t>
            </a:r>
          </a:p>
          <a:p>
            <a:pPr marL="342900" indent="-342900">
              <a:buFont typeface="Wingdings" panose="05000000000000000000" pitchFamily="2" charset="2"/>
              <a:buChar char="Ø"/>
            </a:pPr>
            <a:r>
              <a:rPr lang="en-US" sz="1400" dirty="0">
                <a:solidFill>
                  <a:schemeClr val="bg1"/>
                </a:solidFill>
              </a:rPr>
              <a:t>Based on all aspects of the website audit, our final step will be to develop a framework to ensure that moving forward your website is always kept up-to-date and evolving. along with your business. </a:t>
            </a:r>
          </a:p>
        </p:txBody>
      </p:sp>
    </p:spTree>
    <p:extLst>
      <p:ext uri="{BB962C8B-B14F-4D97-AF65-F5344CB8AC3E}">
        <p14:creationId xmlns:p14="http://schemas.microsoft.com/office/powerpoint/2010/main" val="344501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4764AF11-51F9-4675-AF36-4EDF3EF1F4DC}"/>
              </a:ext>
            </a:extLst>
          </p:cNvPr>
          <p:cNvSpPr txBox="1"/>
          <p:nvPr/>
        </p:nvSpPr>
        <p:spPr>
          <a:xfrm>
            <a:off x="2102933" y="289761"/>
            <a:ext cx="7986134" cy="811162"/>
          </a:xfrm>
          <a:prstGeom prst="rect">
            <a:avLst/>
          </a:prstGeom>
        </p:spPr>
        <p:txBody>
          <a:bodyPr vert="horz" lIns="91440" tIns="45720" rIns="91440" bIns="45720" rtlCol="0" anchor="t">
            <a:normAutofit fontScale="77500" lnSpcReduction="20000"/>
          </a:bodyPr>
          <a:lstStyle/>
          <a:p>
            <a:pPr algn="ctr">
              <a:lnSpc>
                <a:spcPct val="90000"/>
              </a:lnSpc>
              <a:spcBef>
                <a:spcPct val="0"/>
              </a:spcBef>
              <a:spcAft>
                <a:spcPts val="600"/>
              </a:spcAft>
            </a:pPr>
            <a:r>
              <a:rPr lang="en-US" sz="4000" b="1" kern="1200" dirty="0">
                <a:solidFill>
                  <a:srgbClr val="FFFFFF"/>
                </a:solidFill>
                <a:effectLst/>
                <a:latin typeface="+mj-lt"/>
                <a:ea typeface="+mj-ea"/>
                <a:cs typeface="+mj-cs"/>
              </a:rPr>
              <a:t>Scope of Services for SE0 Audit Website Review</a:t>
            </a:r>
            <a:endParaRPr lang="en-US" sz="400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740CEBE-D139-47E4-8505-33319DCAA534}"/>
              </a:ext>
            </a:extLst>
          </p:cNvPr>
          <p:cNvSpPr txBox="1"/>
          <p:nvPr/>
        </p:nvSpPr>
        <p:spPr>
          <a:xfrm>
            <a:off x="1281295" y="1115914"/>
            <a:ext cx="10143760" cy="1046440"/>
          </a:xfrm>
          <a:prstGeom prst="rect">
            <a:avLst/>
          </a:prstGeom>
          <a:noFill/>
        </p:spPr>
        <p:txBody>
          <a:bodyPr wrap="square">
            <a:spAutoFit/>
          </a:bodyPr>
          <a:lstStyle/>
          <a:p>
            <a:r>
              <a:rPr lang="en-US" sz="2000" b="1" dirty="0">
                <a:solidFill>
                  <a:schemeClr val="bg1"/>
                </a:solidFill>
              </a:rPr>
              <a:t>Social Media Strategy </a:t>
            </a:r>
          </a:p>
          <a:p>
            <a:pPr marL="285750" indent="-285750">
              <a:buFont typeface="Wingdings" panose="05000000000000000000" pitchFamily="2" charset="2"/>
              <a:buChar char="Ø"/>
            </a:pPr>
            <a:r>
              <a:rPr lang="en-US" sz="1400" dirty="0">
                <a:solidFill>
                  <a:schemeClr val="bg1"/>
                </a:solidFill>
              </a:rPr>
              <a:t>By combining a review of your existing social commitment with the results of previous user testing. we will be able to determine which channels to focus on, the types of content to be produced, and the frequency of posting to give you the best return on investment. </a:t>
            </a:r>
          </a:p>
        </p:txBody>
      </p:sp>
      <p:pic>
        <p:nvPicPr>
          <p:cNvPr id="25" name="Picture 24">
            <a:extLst>
              <a:ext uri="{FF2B5EF4-FFF2-40B4-BE49-F238E27FC236}">
                <a16:creationId xmlns:a16="http://schemas.microsoft.com/office/drawing/2014/main" id="{3CA9CC77-BC62-4143-BD21-3211A2494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9" y="347727"/>
            <a:ext cx="1133475" cy="257175"/>
          </a:xfrm>
          <a:prstGeom prst="rect">
            <a:avLst/>
          </a:prstGeom>
        </p:spPr>
      </p:pic>
      <p:sp>
        <p:nvSpPr>
          <p:cNvPr id="17" name="TextBox 16">
            <a:extLst>
              <a:ext uri="{FF2B5EF4-FFF2-40B4-BE49-F238E27FC236}">
                <a16:creationId xmlns:a16="http://schemas.microsoft.com/office/drawing/2014/main" id="{D429BC6E-AAD1-41B9-8086-9E1DAF133724}"/>
              </a:ext>
            </a:extLst>
          </p:cNvPr>
          <p:cNvSpPr txBox="1"/>
          <p:nvPr/>
        </p:nvSpPr>
        <p:spPr>
          <a:xfrm>
            <a:off x="1281295" y="2343022"/>
            <a:ext cx="10143760" cy="830997"/>
          </a:xfrm>
          <a:prstGeom prst="rect">
            <a:avLst/>
          </a:prstGeom>
          <a:noFill/>
        </p:spPr>
        <p:txBody>
          <a:bodyPr wrap="square">
            <a:spAutoFit/>
          </a:bodyPr>
          <a:lstStyle/>
          <a:p>
            <a:r>
              <a:rPr lang="en-US" sz="2000" b="1" dirty="0">
                <a:solidFill>
                  <a:schemeClr val="bg1"/>
                </a:solidFill>
              </a:rPr>
              <a:t>Email </a:t>
            </a:r>
          </a:p>
          <a:p>
            <a:pPr marL="285750" indent="-285750">
              <a:buFont typeface="Wingdings" panose="05000000000000000000" pitchFamily="2" charset="2"/>
              <a:buChar char="Ø"/>
            </a:pPr>
            <a:r>
              <a:rPr lang="en-US" sz="1400" dirty="0">
                <a:solidFill>
                  <a:schemeClr val="bg1"/>
                </a:solidFill>
              </a:rPr>
              <a:t>By reviewing your current email marketing activities, we can develop a strategy that will reach fans and customers, drive your website subscribers and drive a drip campaign to keep your subscribers engaged with marketing automation software </a:t>
            </a:r>
          </a:p>
        </p:txBody>
      </p:sp>
      <p:sp>
        <p:nvSpPr>
          <p:cNvPr id="19" name="TextBox 18">
            <a:extLst>
              <a:ext uri="{FF2B5EF4-FFF2-40B4-BE49-F238E27FC236}">
                <a16:creationId xmlns:a16="http://schemas.microsoft.com/office/drawing/2014/main" id="{20ADE2B5-85F1-49AA-82F9-B40E2B1B7F07}"/>
              </a:ext>
            </a:extLst>
          </p:cNvPr>
          <p:cNvSpPr txBox="1"/>
          <p:nvPr/>
        </p:nvSpPr>
        <p:spPr>
          <a:xfrm>
            <a:off x="1281295" y="3428538"/>
            <a:ext cx="10143760" cy="1046440"/>
          </a:xfrm>
          <a:prstGeom prst="rect">
            <a:avLst/>
          </a:prstGeom>
          <a:noFill/>
        </p:spPr>
        <p:txBody>
          <a:bodyPr wrap="square">
            <a:spAutoFit/>
          </a:bodyPr>
          <a:lstStyle/>
          <a:p>
            <a:r>
              <a:rPr lang="en-US" sz="2000" b="1" dirty="0">
                <a:solidFill>
                  <a:schemeClr val="bg1"/>
                </a:solidFill>
              </a:rPr>
              <a:t>Branding</a:t>
            </a:r>
          </a:p>
          <a:p>
            <a:pPr marL="285750" indent="-285750">
              <a:buFont typeface="Wingdings" panose="05000000000000000000" pitchFamily="2" charset="2"/>
              <a:buChar char="Ø"/>
            </a:pPr>
            <a:r>
              <a:rPr lang="en-US" sz="1400" dirty="0">
                <a:solidFill>
                  <a:schemeClr val="bg1"/>
                </a:solidFill>
              </a:rPr>
              <a:t>Your brand in the online world is a powerful player.</a:t>
            </a:r>
          </a:p>
          <a:p>
            <a:pPr marL="285750" indent="-285750">
              <a:buFont typeface="Wingdings" panose="05000000000000000000" pitchFamily="2" charset="2"/>
              <a:buChar char="Ø"/>
            </a:pPr>
            <a:r>
              <a:rPr lang="en-US" sz="1400" dirty="0">
                <a:solidFill>
                  <a:schemeClr val="bg1"/>
                </a:solidFill>
              </a:rPr>
              <a:t>We will review your current website branding, make suggestions for refinement based on your target audience, and develop a strategy to ensure that all channels are consistent with your branding. </a:t>
            </a:r>
          </a:p>
        </p:txBody>
      </p:sp>
      <p:sp>
        <p:nvSpPr>
          <p:cNvPr id="21" name="TextBox 20">
            <a:extLst>
              <a:ext uri="{FF2B5EF4-FFF2-40B4-BE49-F238E27FC236}">
                <a16:creationId xmlns:a16="http://schemas.microsoft.com/office/drawing/2014/main" id="{CC9921E4-A80B-4D81-8EE8-3D102FC8AB3B}"/>
              </a:ext>
            </a:extLst>
          </p:cNvPr>
          <p:cNvSpPr txBox="1"/>
          <p:nvPr/>
        </p:nvSpPr>
        <p:spPr>
          <a:xfrm>
            <a:off x="1281295" y="4803044"/>
            <a:ext cx="10143760" cy="830997"/>
          </a:xfrm>
          <a:prstGeom prst="rect">
            <a:avLst/>
          </a:prstGeom>
          <a:noFill/>
        </p:spPr>
        <p:txBody>
          <a:bodyPr wrap="square">
            <a:spAutoFit/>
          </a:bodyPr>
          <a:lstStyle/>
          <a:p>
            <a:r>
              <a:rPr lang="en-US" sz="2000" b="1" dirty="0">
                <a:solidFill>
                  <a:schemeClr val="bg1"/>
                </a:solidFill>
              </a:rPr>
              <a:t>Technology</a:t>
            </a:r>
          </a:p>
          <a:p>
            <a:pPr marL="285750" indent="-285750">
              <a:buFont typeface="Wingdings" panose="05000000000000000000" pitchFamily="2" charset="2"/>
              <a:buChar char="Ø"/>
            </a:pPr>
            <a:r>
              <a:rPr lang="en-US" sz="1400" dirty="0">
                <a:solidFill>
                  <a:schemeClr val="bg1"/>
                </a:solidFill>
              </a:rPr>
              <a:t>Accessibility and maintainability are the foundations to a effective website.</a:t>
            </a:r>
          </a:p>
          <a:p>
            <a:pPr marL="285750" indent="-285750">
              <a:buFont typeface="Wingdings" panose="05000000000000000000" pitchFamily="2" charset="2"/>
              <a:buChar char="Ø"/>
            </a:pPr>
            <a:r>
              <a:rPr lang="en-US" sz="1400" dirty="0">
                <a:solidFill>
                  <a:schemeClr val="bg1"/>
                </a:solidFill>
              </a:rPr>
              <a:t>Well review your front-end code and your back end platform to find ways we can improve on efficiency. </a:t>
            </a:r>
          </a:p>
        </p:txBody>
      </p:sp>
      <p:sp>
        <p:nvSpPr>
          <p:cNvPr id="23" name="TextBox 22">
            <a:extLst>
              <a:ext uri="{FF2B5EF4-FFF2-40B4-BE49-F238E27FC236}">
                <a16:creationId xmlns:a16="http://schemas.microsoft.com/office/drawing/2014/main" id="{FCE8B801-38DB-4102-9548-B427FBF6E411}"/>
              </a:ext>
            </a:extLst>
          </p:cNvPr>
          <p:cNvSpPr txBox="1"/>
          <p:nvPr/>
        </p:nvSpPr>
        <p:spPr>
          <a:xfrm>
            <a:off x="1281295" y="5848502"/>
            <a:ext cx="10143760" cy="830997"/>
          </a:xfrm>
          <a:prstGeom prst="rect">
            <a:avLst/>
          </a:prstGeom>
          <a:noFill/>
        </p:spPr>
        <p:txBody>
          <a:bodyPr wrap="square">
            <a:spAutoFit/>
          </a:bodyPr>
          <a:lstStyle/>
          <a:p>
            <a:r>
              <a:rPr lang="en-US" sz="2000" b="1" dirty="0">
                <a:solidFill>
                  <a:schemeClr val="bg1"/>
                </a:solidFill>
              </a:rPr>
              <a:t>Governance</a:t>
            </a:r>
          </a:p>
          <a:p>
            <a:pPr marL="342900" indent="-342900">
              <a:buFont typeface="Wingdings" panose="05000000000000000000" pitchFamily="2" charset="2"/>
              <a:buChar char="Ø"/>
            </a:pPr>
            <a:r>
              <a:rPr lang="en-US" sz="1400" dirty="0">
                <a:solidFill>
                  <a:schemeClr val="bg1"/>
                </a:solidFill>
              </a:rPr>
              <a:t>Based on all aspects of the website audit, our final step will be to develop a framework to ensure that moving forward your website is always kept up-to-date and evolving. along with your business. </a:t>
            </a:r>
          </a:p>
        </p:txBody>
      </p:sp>
    </p:spTree>
    <p:extLst>
      <p:ext uri="{BB962C8B-B14F-4D97-AF65-F5344CB8AC3E}">
        <p14:creationId xmlns:p14="http://schemas.microsoft.com/office/powerpoint/2010/main" val="59190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316</TotalTime>
  <Words>1707</Words>
  <Application>Microsoft Office PowerPoint</Application>
  <PresentationFormat>Widescreen</PresentationFormat>
  <Paragraphs>180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Shipra Pramanik,Shipco Transport,Pune</dc:creator>
  <cp:lastModifiedBy>Shipra Pramanik,Shipco Transport,Pune</cp:lastModifiedBy>
  <cp:revision>26</cp:revision>
  <dcterms:created xsi:type="dcterms:W3CDTF">2021-12-09T12:53:14Z</dcterms:created>
  <dcterms:modified xsi:type="dcterms:W3CDTF">2021-12-12T16:03:23Z</dcterms:modified>
</cp:coreProperties>
</file>