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033" r:id="rId4"/>
  </p:sldMasterIdLst>
  <p:notesMasterIdLst>
    <p:notesMasterId r:id="rId6"/>
  </p:notesMasterIdLst>
  <p:handoutMasterIdLst>
    <p:handoutMasterId r:id="rId7"/>
  </p:handoutMasterIdLst>
  <p:sldIdLst>
    <p:sldId id="265" r:id="rId5"/>
  </p:sldIdLst>
  <p:sldSz cx="12192000" cy="685800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pos="2116" userDrawn="1">
          <p15:clr>
            <a:srgbClr val="A4A3A4"/>
          </p15:clr>
        </p15:guide>
        <p15:guide id="2" orient="horz" pos="213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elturka, Diana" initials="LD" lastIdx="4" clrIdx="0"/>
  <p:cmAuthor id="2" name="Sulce, Katrina" initials="SK" lastIdx="4" clrIdx="1">
    <p:extLst>
      <p:ext uri="{19B8F6BF-5375-455C-9EA6-DF929625EA0E}">
        <p15:presenceInfo xmlns:p15="http://schemas.microsoft.com/office/powerpoint/2012/main" userId="S::katrina.sulce@accenture.com::11094a0f-97ce-4c19-84a0-bfae3f43018c" providerId="AD"/>
      </p:ext>
    </p:extLst>
  </p:cmAuthor>
  <p:cmAuthor id="3" name="Pavlova, Anda" initials="PA" lastIdx="2" clrIdx="2">
    <p:extLst>
      <p:ext uri="{19B8F6BF-5375-455C-9EA6-DF929625EA0E}">
        <p15:presenceInfo xmlns:p15="http://schemas.microsoft.com/office/powerpoint/2012/main" userId="S::anda.pavlova@accenture.com::efd4947a-55a1-4ae9-9280-e14ea6a8c5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500C0"/>
    <a:srgbClr val="FFB600"/>
    <a:srgbClr val="FFFFFF"/>
    <a:srgbClr val="FF9502"/>
    <a:srgbClr val="FFB000"/>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4275" autoAdjust="0"/>
  </p:normalViewPr>
  <p:slideViewPr>
    <p:cSldViewPr snapToGrid="0">
      <p:cViewPr varScale="1">
        <p:scale>
          <a:sx n="93" d="100"/>
          <a:sy n="93" d="100"/>
        </p:scale>
        <p:origin x="739" y="43"/>
      </p:cViewPr>
      <p:guideLst>
        <p:guide pos="2116"/>
        <p:guide orient="horz" pos="2137"/>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444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2T18:32:50.543" idx="1">
    <p:pos x="1325" y="530"/>
    <p:text>How to make your picture round:
* Click on picture
* Go to format
* Crop -&gt; crop to shape -&gt; choose "basic shapes" oval
* Aspect ratio -&gt; 1:1</p:text>
    <p:extLst>
      <p:ext uri="{C676402C-5697-4E1C-873F-D02D1690AC5C}">
        <p15:threadingInfo xmlns:p15="http://schemas.microsoft.com/office/powerpoint/2012/main" timeZoneBias="-120"/>
      </p:ext>
    </p:extLst>
  </p:cm>
  <p:cm authorId="1" dt="2017-11-22T18:35:56.121" idx="2">
    <p:pos x="1571" y="1522"/>
    <p:text>Please write in this field using:
Font: Arial (Regular) Size: 10</p:text>
    <p:extLst>
      <p:ext uri="{C676402C-5697-4E1C-873F-D02D1690AC5C}">
        <p15:threadingInfo xmlns:p15="http://schemas.microsoft.com/office/powerpoint/2012/main" timeZoneBias="-120"/>
      </p:ext>
    </p:extLst>
  </p:cm>
  <p:cm authorId="1" dt="2017-11-22T18:37:03.001" idx="3">
    <p:pos x="3633" y="781"/>
    <p:text>For main text
Please write in this field using:
Font: Arial (Regular) Size: 10
For project name
Please write using:
Font: Arial Black (Headings) Size: 10</p:text>
    <p:extLst>
      <p:ext uri="{C676402C-5697-4E1C-873F-D02D1690AC5C}">
        <p15:threadingInfo xmlns:p15="http://schemas.microsoft.com/office/powerpoint/2012/main" timeZoneBias="-120"/>
      </p:ext>
    </p:extLst>
  </p:cm>
  <p:cm authorId="2" dt="2019-10-07T11:43:32.459" idx="2">
    <p:pos x="3633" y="973"/>
    <p:text>Project names: please, do not use client names, instead use generic identification for instance:
- Communication industry company</p:text>
    <p:extLst>
      <p:ext uri="{C676402C-5697-4E1C-873F-D02D1690AC5C}">
        <p15:threadingInfo xmlns:p15="http://schemas.microsoft.com/office/powerpoint/2012/main" timeZoneBias="-180">
          <p15:parentCm authorId="1" idx="3"/>
        </p15:threadingInfo>
      </p:ext>
    </p:extLst>
  </p:cm>
  <p:cm authorId="2" dt="2019-10-07T11:44:13.703" idx="3">
    <p:pos x="3633" y="877"/>
    <p:text>For project description can keep 4 ‘parts’:
- [Generic project info] - not mandatory
- Responsibilities: {your set of tasks}
- Technologies: {used technologies, like oracle Siebel, Salesforce, Vlocity, Git, Javascript}
- Methodologies: {project organization: Agile, iterative waterfall or Scaled Agile Framework}</p:text>
    <p:extLst>
      <p:ext uri="{C676402C-5697-4E1C-873F-D02D1690AC5C}">
        <p15:threadingInfo xmlns:p15="http://schemas.microsoft.com/office/powerpoint/2012/main" timeZoneBias="-180">
          <p15:parentCm authorId="1" idx="3"/>
        </p15:threadingInfo>
      </p:ext>
    </p:extLst>
  </p:cm>
  <p:cm authorId="1" dt="2017-11-22T18:39:02.186" idx="4">
    <p:pos x="5490" y="757"/>
    <p:text>Please check the spelling and delete the empty fields if there are some.  
You should delete the coments when you are finished.</p:text>
    <p:extLst>
      <p:ext uri="{C676402C-5697-4E1C-873F-D02D1690AC5C}">
        <p15:threadingInfo xmlns:p15="http://schemas.microsoft.com/office/powerpoint/2012/main" timeZoneBias="-120"/>
      </p:ext>
    </p:extLst>
  </p:cm>
  <p:cm authorId="2" dt="2019-10-07T11:47:31.672" idx="4">
    <p:pos x="5453" y="2476"/>
    <p:text>Use "Non Accenture" for prior Accenture experience</p:text>
    <p:extLst>
      <p:ext uri="{C676402C-5697-4E1C-873F-D02D1690AC5C}">
        <p15:threadingInfo xmlns:p15="http://schemas.microsoft.com/office/powerpoint/2012/main" timeZoneBias="-180"/>
      </p:ext>
    </p:extLst>
  </p:cm>
  <p:cm authorId="3" dt="2021-02-03T17:00:33.270" idx="1">
    <p:pos x="6972" y="806"/>
    <p:text>For Functional / Technical skills please indicate proficiency levels as per the following table:  
- Beginner: I understand the basics. 
- Intermediate: I apply this skill in my work and continue to learn more. 
- Expert: I have deep knowledge, design solutions, can solve complext problems and/or lead others in this area.</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6B1901-3389-F547-80DB-447F3E5D9A5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V"/>
          </a:p>
        </p:txBody>
      </p:sp>
      <p:sp>
        <p:nvSpPr>
          <p:cNvPr id="3" name="Date Placeholder 2">
            <a:extLst>
              <a:ext uri="{FF2B5EF4-FFF2-40B4-BE49-F238E27FC236}">
                <a16:creationId xmlns:a16="http://schemas.microsoft.com/office/drawing/2014/main" id="{35232C7F-8571-7D40-BF9F-127ACE9A3DF9}"/>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3134CF3D-72DF-E343-AD13-4BD1C5AE2279}" type="datetimeFigureOut">
              <a:rPr lang="en-LV" smtClean="0"/>
              <a:t>10/03/2022</a:t>
            </a:fld>
            <a:endParaRPr lang="en-LV"/>
          </a:p>
        </p:txBody>
      </p:sp>
      <p:sp>
        <p:nvSpPr>
          <p:cNvPr id="4" name="Footer Placeholder 3">
            <a:extLst>
              <a:ext uri="{FF2B5EF4-FFF2-40B4-BE49-F238E27FC236}">
                <a16:creationId xmlns:a16="http://schemas.microsoft.com/office/drawing/2014/main" id="{6DF88E46-B348-FA4F-975A-94F3260C7C2A}"/>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LV"/>
          </a:p>
        </p:txBody>
      </p:sp>
      <p:sp>
        <p:nvSpPr>
          <p:cNvPr id="5" name="Slide Number Placeholder 4">
            <a:extLst>
              <a:ext uri="{FF2B5EF4-FFF2-40B4-BE49-F238E27FC236}">
                <a16:creationId xmlns:a16="http://schemas.microsoft.com/office/drawing/2014/main" id="{3F8A6EAF-77B1-A34D-B3C9-A15960FA559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F39D490F-001D-6549-9114-D219161A96C2}" type="slidenum">
              <a:rPr lang="en-LV" smtClean="0"/>
              <a:t>‹#›</a:t>
            </a:fld>
            <a:endParaRPr lang="en-LV"/>
          </a:p>
        </p:txBody>
      </p:sp>
    </p:spTree>
    <p:extLst>
      <p:ext uri="{BB962C8B-B14F-4D97-AF65-F5344CB8AC3E}">
        <p14:creationId xmlns:p14="http://schemas.microsoft.com/office/powerpoint/2010/main" val="2160458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AutoShape 1"/>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1" name="Rectangle 2"/>
          <p:cNvSpPr>
            <a:spLocks noGrp="1" noRot="1" noChangeAspect="1" noChangeArrowheads="1"/>
          </p:cNvSpPr>
          <p:nvPr>
            <p:ph type="sldImg"/>
          </p:nvPr>
        </p:nvSpPr>
        <p:spPr bwMode="auto">
          <a:xfrm>
            <a:off x="217488" y="812800"/>
            <a:ext cx="7119937"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1" name="Rectangle 3"/>
          <p:cNvSpPr>
            <a:spLocks noGrp="1" noChangeArrowheads="1"/>
          </p:cNvSpPr>
          <p:nvPr>
            <p:ph type="body"/>
          </p:nvPr>
        </p:nvSpPr>
        <p:spPr bwMode="auto">
          <a:xfrm>
            <a:off x="755650" y="5078413"/>
            <a:ext cx="6045200" cy="4808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7413" name="Text Box 4"/>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4" name="Text Box 5"/>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5" name="Text Box 6"/>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2055" name="Rectangle 7"/>
          <p:cNvSpPr>
            <a:spLocks noGrp="1" noChangeArrowheads="1"/>
          </p:cNvSpPr>
          <p:nvPr>
            <p:ph type="sldNum"/>
          </p:nvPr>
        </p:nvSpPr>
        <p:spPr bwMode="auto">
          <a:xfrm>
            <a:off x="4278313" y="10156825"/>
            <a:ext cx="3278187"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mn-ea"/>
                <a:cs typeface="DejaVu Sans" charset="0"/>
              </a:defRPr>
            </a:lvl1pPr>
          </a:lstStyle>
          <a:p>
            <a:pPr>
              <a:defRPr/>
            </a:pPr>
            <a:fld id="{8E7CB09A-9577-4932-BAF6-7DE0EB8D27B8}" type="slidenum">
              <a:rPr lang="uk-UA" altLang="en-US"/>
              <a:pPr>
                <a:defRPr/>
              </a:pPr>
              <a:t>‹#›</a:t>
            </a:fld>
            <a:endParaRPr lang="uk-UA" altLang="en-US"/>
          </a:p>
        </p:txBody>
      </p:sp>
    </p:spTree>
    <p:extLst>
      <p:ext uri="{BB962C8B-B14F-4D97-AF65-F5344CB8AC3E}">
        <p14:creationId xmlns:p14="http://schemas.microsoft.com/office/powerpoint/2010/main" val="118034921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a:p>
            <a:endParaRPr lang="en-US" dirty="0"/>
          </a:p>
        </p:txBody>
      </p:sp>
      <p:sp>
        <p:nvSpPr>
          <p:cNvPr id="4" name="Slide Number Placeholder 3"/>
          <p:cNvSpPr>
            <a:spLocks noGrp="1"/>
          </p:cNvSpPr>
          <p:nvPr>
            <p:ph type="sldNum" idx="10"/>
          </p:nvPr>
        </p:nvSpPr>
        <p:spPr/>
        <p:txBody>
          <a:bodyPr/>
          <a:lstStyle/>
          <a:p>
            <a:pPr>
              <a:defRPr/>
            </a:pPr>
            <a:fld id="{8E7CB09A-9577-4932-BAF6-7DE0EB8D27B8}" type="slidenum">
              <a:rPr lang="uk-UA" altLang="en-US" smtClean="0"/>
              <a:pPr>
                <a:defRPr/>
              </a:pPr>
              <a:t>1</a:t>
            </a:fld>
            <a:endParaRPr lang="uk-UA" altLang="en-US"/>
          </a:p>
        </p:txBody>
      </p:sp>
    </p:spTree>
    <p:extLst>
      <p:ext uri="{BB962C8B-B14F-4D97-AF65-F5344CB8AC3E}">
        <p14:creationId xmlns:p14="http://schemas.microsoft.com/office/powerpoint/2010/main" val="388702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3+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5E641D-A6ED-ED46-93AD-99B913B5D17F}"/>
              </a:ext>
            </a:extLst>
          </p:cNvPr>
          <p:cNvSpPr/>
          <p:nvPr userDrawn="1"/>
        </p:nvSpPr>
        <p:spPr>
          <a:xfrm>
            <a:off x="0" y="0"/>
            <a:ext cx="3096097" cy="6867861"/>
          </a:xfrm>
          <a:prstGeom prst="rect">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FB600"/>
              </a:solidFill>
              <a:latin typeface="Graphik" panose="020B0503030202060203" pitchFamily="34" charset="77"/>
            </a:endParaRPr>
          </a:p>
        </p:txBody>
      </p:sp>
      <p:sp>
        <p:nvSpPr>
          <p:cNvPr id="10" name="Title 1">
            <a:extLst>
              <a:ext uri="{FF2B5EF4-FFF2-40B4-BE49-F238E27FC236}">
                <a16:creationId xmlns:a16="http://schemas.microsoft.com/office/drawing/2014/main" id="{37D9CB8C-8B87-564C-976B-8ADA7C7F2622}"/>
              </a:ext>
            </a:extLst>
          </p:cNvPr>
          <p:cNvSpPr>
            <a:spLocks noGrp="1"/>
          </p:cNvSpPr>
          <p:nvPr>
            <p:ph type="title" hasCustomPrompt="1"/>
          </p:nvPr>
        </p:nvSpPr>
        <p:spPr>
          <a:xfrm>
            <a:off x="3359149" y="391531"/>
            <a:ext cx="6485891" cy="996280"/>
          </a:xfrm>
        </p:spPr>
        <p:txBody>
          <a:bodyPr>
            <a:normAutofit/>
          </a:bodyPr>
          <a:lstStyle>
            <a:lvl1pPr>
              <a:defRPr sz="3000">
                <a:latin typeface="+mj-lt"/>
              </a:defRPr>
            </a:lvl1pPr>
          </a:lstStyle>
          <a:p>
            <a:r>
              <a:rPr lang="en-US" dirty="0"/>
              <a:t>Click to edit master </a:t>
            </a:r>
            <a:br>
              <a:rPr lang="en-US" dirty="0"/>
            </a:br>
            <a:r>
              <a:rPr lang="en-US" dirty="0"/>
              <a:t>title style</a:t>
            </a:r>
          </a:p>
        </p:txBody>
      </p:sp>
      <p:sp>
        <p:nvSpPr>
          <p:cNvPr id="11" name="Content Placeholder 2">
            <a:extLst>
              <a:ext uri="{FF2B5EF4-FFF2-40B4-BE49-F238E27FC236}">
                <a16:creationId xmlns:a16="http://schemas.microsoft.com/office/drawing/2014/main" id="{91251169-F489-A842-A8BE-DD755047FC48}"/>
              </a:ext>
            </a:extLst>
          </p:cNvPr>
          <p:cNvSpPr>
            <a:spLocks noGrp="1"/>
          </p:cNvSpPr>
          <p:nvPr>
            <p:ph idx="1" hasCustomPrompt="1"/>
          </p:nvPr>
        </p:nvSpPr>
        <p:spPr>
          <a:xfrm>
            <a:off x="400061" y="2819402"/>
            <a:ext cx="2491890" cy="3813174"/>
          </a:xfrm>
        </p:spPr>
        <p:txBody>
          <a:bodyPr lIns="0" tIns="0" rIns="0" bIns="0"/>
          <a:lstStyle>
            <a:lvl1pPr marL="0" indent="0">
              <a:spcBef>
                <a:spcPts val="0"/>
              </a:spcBef>
              <a:buNone/>
              <a:defRPr sz="1050" b="0" baseline="0">
                <a:solidFill>
                  <a:schemeClr val="tx1"/>
                </a:solidFill>
                <a:latin typeface="+mn-lt"/>
              </a:defRPr>
            </a:lvl1pPr>
          </a:lstStyle>
          <a:p>
            <a:pPr lvl="0"/>
            <a:r>
              <a:rPr lang="en-US"/>
              <a:t>Some text</a:t>
            </a:r>
          </a:p>
        </p:txBody>
      </p:sp>
      <p:sp>
        <p:nvSpPr>
          <p:cNvPr id="15" name="Content Placeholder 2">
            <a:extLst>
              <a:ext uri="{FF2B5EF4-FFF2-40B4-BE49-F238E27FC236}">
                <a16:creationId xmlns:a16="http://schemas.microsoft.com/office/drawing/2014/main" id="{A2BA0126-3A9A-ED4F-84BE-AC0145A95E07}"/>
              </a:ext>
            </a:extLst>
          </p:cNvPr>
          <p:cNvSpPr>
            <a:spLocks noGrp="1"/>
          </p:cNvSpPr>
          <p:nvPr>
            <p:ph idx="13" hasCustomPrompt="1"/>
          </p:nvPr>
        </p:nvSpPr>
        <p:spPr>
          <a:xfrm>
            <a:off x="9532566" y="1277095"/>
            <a:ext cx="2286001" cy="4368800"/>
          </a:xfrm>
        </p:spPr>
        <p:txBody>
          <a:bodyPr lIns="0" tIns="0" rIns="0" bIns="0"/>
          <a:lstStyle>
            <a:lvl1pPr marL="0" indent="0">
              <a:spcBef>
                <a:spcPts val="0"/>
              </a:spcBef>
              <a:buNone/>
              <a:defRPr sz="1050" b="0" baseline="0">
                <a:latin typeface="+mj-lt"/>
              </a:defRPr>
            </a:lvl1pPr>
          </a:lstStyle>
          <a:p>
            <a:pPr lvl="0"/>
            <a:r>
              <a:rPr lang="en-US" dirty="0"/>
              <a:t>Some text</a:t>
            </a:r>
          </a:p>
        </p:txBody>
      </p:sp>
      <p:sp>
        <p:nvSpPr>
          <p:cNvPr id="16" name="Content Placeholder 2">
            <a:extLst>
              <a:ext uri="{FF2B5EF4-FFF2-40B4-BE49-F238E27FC236}">
                <a16:creationId xmlns:a16="http://schemas.microsoft.com/office/drawing/2014/main" id="{504981BC-AA9E-1942-A275-CED75D6F9520}"/>
              </a:ext>
            </a:extLst>
          </p:cNvPr>
          <p:cNvSpPr>
            <a:spLocks noGrp="1"/>
          </p:cNvSpPr>
          <p:nvPr>
            <p:ph idx="14" hasCustomPrompt="1"/>
          </p:nvPr>
        </p:nvSpPr>
        <p:spPr>
          <a:xfrm>
            <a:off x="6420402" y="1128299"/>
            <a:ext cx="2743055" cy="4483100"/>
          </a:xfrm>
        </p:spPr>
        <p:txBody>
          <a:bodyPr lIns="0" tIns="0" rIns="0" bIns="0"/>
          <a:lstStyle>
            <a:lvl1pPr marL="0" indent="0">
              <a:spcBef>
                <a:spcPts val="0"/>
              </a:spcBef>
              <a:buNone/>
              <a:defRPr sz="1050" b="0" baseline="0">
                <a:solidFill>
                  <a:schemeClr val="tx1"/>
                </a:solidFill>
                <a:latin typeface="+mn-lt"/>
              </a:defRPr>
            </a:lvl1pPr>
          </a:lstStyle>
          <a:p>
            <a:pPr lvl="0"/>
            <a:r>
              <a:rPr lang="en-US" dirty="0"/>
              <a:t>Some text</a:t>
            </a:r>
          </a:p>
        </p:txBody>
      </p:sp>
      <p:sp>
        <p:nvSpPr>
          <p:cNvPr id="17" name="Content Placeholder 2">
            <a:extLst>
              <a:ext uri="{FF2B5EF4-FFF2-40B4-BE49-F238E27FC236}">
                <a16:creationId xmlns:a16="http://schemas.microsoft.com/office/drawing/2014/main" id="{896E0F1A-15BA-BA4A-A646-41E92E6E5CC2}"/>
              </a:ext>
            </a:extLst>
          </p:cNvPr>
          <p:cNvSpPr>
            <a:spLocks noGrp="1"/>
          </p:cNvSpPr>
          <p:nvPr>
            <p:ph idx="15" hasCustomPrompt="1"/>
          </p:nvPr>
        </p:nvSpPr>
        <p:spPr>
          <a:xfrm>
            <a:off x="3363224" y="1128299"/>
            <a:ext cx="2741078" cy="4483100"/>
          </a:xfrm>
        </p:spPr>
        <p:txBody>
          <a:bodyPr lIns="0" tIns="0" rIns="0" bIns="0"/>
          <a:lstStyle>
            <a:lvl1pPr marL="0" indent="0">
              <a:spcBef>
                <a:spcPts val="0"/>
              </a:spcBef>
              <a:buNone/>
              <a:defRPr sz="1050" b="0" baseline="0">
                <a:solidFill>
                  <a:schemeClr val="tx1"/>
                </a:solidFill>
                <a:latin typeface="+mn-lt"/>
              </a:defRPr>
            </a:lvl1pPr>
          </a:lstStyle>
          <a:p>
            <a:pPr lvl="0"/>
            <a:r>
              <a:rPr lang="en-US" dirty="0"/>
              <a:t>Some text</a:t>
            </a:r>
          </a:p>
        </p:txBody>
      </p:sp>
      <p:cxnSp>
        <p:nvCxnSpPr>
          <p:cNvPr id="8" name="Straight Connector 7">
            <a:extLst>
              <a:ext uri="{FF2B5EF4-FFF2-40B4-BE49-F238E27FC236}">
                <a16:creationId xmlns:a16="http://schemas.microsoft.com/office/drawing/2014/main" id="{7ACDA24A-0B95-A649-BFD1-A521CC6A5947}"/>
              </a:ext>
            </a:extLst>
          </p:cNvPr>
          <p:cNvCxnSpPr>
            <a:cxnSpLocks/>
          </p:cNvCxnSpPr>
          <p:nvPr userDrawn="1"/>
        </p:nvCxnSpPr>
        <p:spPr>
          <a:xfrm>
            <a:off x="9525000" y="1128299"/>
            <a:ext cx="228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176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9ECDDD8-96F2-5B4A-AD41-3983C148253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254945" y="406401"/>
            <a:ext cx="1538289" cy="208373"/>
          </a:xfrm>
          <a:prstGeom prst="rect">
            <a:avLst/>
          </a:prstGeom>
        </p:spPr>
      </p:pic>
      <p:sp>
        <p:nvSpPr>
          <p:cNvPr id="25" name="TextBox 24">
            <a:extLst>
              <a:ext uri="{FF2B5EF4-FFF2-40B4-BE49-F238E27FC236}">
                <a16:creationId xmlns:a16="http://schemas.microsoft.com/office/drawing/2014/main" id="{8DEAF7F0-ADBE-DA4B-80DE-727BD0E615AA}"/>
              </a:ext>
            </a:extLst>
          </p:cNvPr>
          <p:cNvSpPr txBox="1"/>
          <p:nvPr userDrawn="1"/>
        </p:nvSpPr>
        <p:spPr>
          <a:xfrm>
            <a:off x="8698890" y="6493727"/>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b="0" i="0" dirty="0">
                <a:solidFill>
                  <a:schemeClr val="tx1">
                    <a:alpha val="75000"/>
                  </a:schemeClr>
                </a:solidFill>
                <a:latin typeface="Graphik" panose="020B0503030202060203" pitchFamily="34" charset="77"/>
              </a:rPr>
              <a:t>Copyright © 2021 Accenture. All rights reserved.</a:t>
            </a:r>
            <a:endParaRPr lang="en-US" b="0" i="0" noProof="0" dirty="0">
              <a:solidFill>
                <a:schemeClr val="tx1">
                  <a:alpha val="75000"/>
                </a:schemeClr>
              </a:solidFill>
              <a:latin typeface="Graphik" panose="020B0503030202060203" pitchFamily="34" charset="77"/>
            </a:endParaRPr>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Tree>
    <p:extLst>
      <p:ext uri="{BB962C8B-B14F-4D97-AF65-F5344CB8AC3E}">
        <p14:creationId xmlns:p14="http://schemas.microsoft.com/office/powerpoint/2010/main" val="1689381501"/>
      </p:ext>
    </p:extLst>
  </p:cSld>
  <p:clrMap bg1="lt1" tx1="dk1" bg2="lt2" tx2="dk2" accent1="accent1" accent2="accent2" accent3="accent3" accent4="accent4" accent5="accent5" accent6="accent6" hlink="hlink" folHlink="folHlink"/>
  <p:sldLayoutIdLst>
    <p:sldLayoutId id="2147486034" r:id="rId1"/>
  </p:sldLayoutIdLst>
  <p:hf hdr="0" ftr="0"/>
  <p:txStyles>
    <p:titleStyle>
      <a:lvl1pPr algn="l" defTabSz="914400" rtl="0" eaLnBrk="1" latinLnBrk="0" hangingPunct="1">
        <a:lnSpc>
          <a:spcPct val="80000"/>
        </a:lnSpc>
        <a:spcBef>
          <a:spcPct val="0"/>
        </a:spcBef>
        <a:buNone/>
        <a:defRPr sz="3600" b="1" i="0" kern="1200">
          <a:solidFill>
            <a:schemeClr val="tx1"/>
          </a:solidFill>
          <a:latin typeface="Graphik Black" panose="020B0503030202060203" pitchFamily="34" charset="77"/>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i="0" kern="1200">
          <a:solidFill>
            <a:schemeClr val="tx1"/>
          </a:solidFill>
          <a:latin typeface="Graphik" panose="020B0503030202060203" pitchFamily="34" charset="77"/>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b="0" i="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b="0" i="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b="0" i="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b="0" i="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b="0" i="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b="0" i="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i="0" kern="1200">
          <a:solidFill>
            <a:schemeClr val="tx1"/>
          </a:solidFill>
          <a:latin typeface="Graphik Black" panose="020B0503030202060203" pitchFamily="34" charset="77"/>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b="0" i="0" kern="1200">
          <a:solidFill>
            <a:schemeClr val="tx2"/>
          </a:solidFill>
          <a:latin typeface="Graphik" panose="020B0503030202060203" pitchFamily="34" charset="77"/>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78">
          <p15:clr>
            <a:srgbClr val="5ACBF0"/>
          </p15:clr>
        </p15:guide>
        <p15:guide id="6" pos="12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B705340-3D23-A643-A758-5B1BC6C5D4DE}"/>
              </a:ext>
            </a:extLst>
          </p:cNvPr>
          <p:cNvSpPr/>
          <p:nvPr/>
        </p:nvSpPr>
        <p:spPr>
          <a:xfrm>
            <a:off x="0" y="0"/>
            <a:ext cx="3096097" cy="6867861"/>
          </a:xfrm>
          <a:prstGeom prst="rect">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FB600"/>
              </a:solidFill>
              <a:latin typeface="Graphik" panose="020B0503030202060203" pitchFamily="34" charset="77"/>
            </a:endParaRPr>
          </a:p>
        </p:txBody>
      </p:sp>
      <p:sp>
        <p:nvSpPr>
          <p:cNvPr id="28" name="Rectangle 27"/>
          <p:cNvSpPr/>
          <p:nvPr/>
        </p:nvSpPr>
        <p:spPr>
          <a:xfrm>
            <a:off x="2928162" y="379482"/>
            <a:ext cx="4996637" cy="1048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raphik" panose="020B0503030202060203" pitchFamily="34" charset="77"/>
            </a:endParaRPr>
          </a:p>
        </p:txBody>
      </p:sp>
      <p:sp>
        <p:nvSpPr>
          <p:cNvPr id="2" name="Title 4"/>
          <p:cNvSpPr txBox="1">
            <a:spLocks/>
          </p:cNvSpPr>
          <p:nvPr/>
        </p:nvSpPr>
        <p:spPr>
          <a:xfrm>
            <a:off x="3244851" y="311167"/>
            <a:ext cx="6124104" cy="990600"/>
          </a:xfrm>
          <a:prstGeom prst="rect">
            <a:avLst/>
          </a:prstGeom>
        </p:spPr>
        <p:txBody>
          <a:bodyPr>
            <a:noAutofit/>
          </a:bodyPr>
          <a:lstStyle>
            <a:lvl1pPr algn="l" defTabSz="685800" rtl="0" eaLnBrk="1" latinLnBrk="0" hangingPunct="1">
              <a:lnSpc>
                <a:spcPct val="80000"/>
              </a:lnSpc>
              <a:spcBef>
                <a:spcPct val="0"/>
              </a:spcBef>
              <a:buNone/>
              <a:defRPr sz="2400" kern="1200">
                <a:solidFill>
                  <a:schemeClr val="accent1"/>
                </a:solidFill>
                <a:latin typeface="+mj-lt"/>
                <a:ea typeface="+mj-ea"/>
                <a:cs typeface="+mj-cs"/>
              </a:defRPr>
            </a:lvl1pPr>
          </a:lstStyle>
          <a:p>
            <a:pPr fontAlgn="auto">
              <a:spcAft>
                <a:spcPts val="0"/>
              </a:spcAft>
            </a:pPr>
            <a:r>
              <a:rPr lang="en-US" altLang="fi-FI" sz="3200" b="1" dirty="0" err="1">
                <a:solidFill>
                  <a:schemeClr val="tx1"/>
                </a:solidFill>
              </a:rPr>
              <a:t>Navin</a:t>
            </a:r>
            <a:r>
              <a:rPr lang="en-US" altLang="fi-FI" sz="3200" b="1" dirty="0">
                <a:solidFill>
                  <a:schemeClr val="tx1"/>
                </a:solidFill>
              </a:rPr>
              <a:t> </a:t>
            </a:r>
            <a:r>
              <a:rPr lang="en-US" altLang="fi-FI" sz="3200" b="1" dirty="0" err="1">
                <a:solidFill>
                  <a:schemeClr val="tx1"/>
                </a:solidFill>
              </a:rPr>
              <a:t>Dhote</a:t>
            </a:r>
            <a:endParaRPr lang="en-US" sz="3200" b="1" dirty="0">
              <a:solidFill>
                <a:schemeClr val="tx1"/>
              </a:solidFill>
            </a:endParaRPr>
          </a:p>
        </p:txBody>
      </p:sp>
      <p:sp>
        <p:nvSpPr>
          <p:cNvPr id="3" name="Title 4"/>
          <p:cNvSpPr txBox="1">
            <a:spLocks/>
          </p:cNvSpPr>
          <p:nvPr/>
        </p:nvSpPr>
        <p:spPr>
          <a:xfrm>
            <a:off x="3359150" y="784303"/>
            <a:ext cx="3972186" cy="317657"/>
          </a:xfrm>
          <a:prstGeom prst="rect">
            <a:avLst/>
          </a:prstGeom>
        </p:spPr>
        <p:txBody>
          <a:bodyPr vert="horz" lIns="0" tIns="0" rIns="0" bIns="0" rtlCol="0" anchor="t">
            <a:normAutofit/>
          </a:bodyPr>
          <a:lstStyle>
            <a:lvl1pPr algn="l" defTabSz="685800" rtl="0" eaLnBrk="1" latinLnBrk="0" hangingPunct="1">
              <a:lnSpc>
                <a:spcPct val="80000"/>
              </a:lnSpc>
              <a:spcBef>
                <a:spcPct val="0"/>
              </a:spcBef>
              <a:buNone/>
              <a:defRPr sz="3000" kern="1200">
                <a:solidFill>
                  <a:schemeClr val="accent1"/>
                </a:solidFill>
                <a:latin typeface="+mj-lt"/>
                <a:ea typeface="+mj-ea"/>
                <a:cs typeface="+mj-cs"/>
              </a:defRPr>
            </a:lvl1pPr>
          </a:lstStyle>
          <a:p>
            <a:pPr>
              <a:defRPr/>
            </a:pPr>
            <a:r>
              <a:rPr lang="en-US" altLang="fi-FI" sz="1400" dirty="0">
                <a:solidFill>
                  <a:schemeClr val="tx1"/>
                </a:solidFill>
                <a:latin typeface="+mn-lt"/>
              </a:rPr>
              <a:t>Team Lead (Cloud App)</a:t>
            </a:r>
          </a:p>
        </p:txBody>
      </p:sp>
      <p:sp>
        <p:nvSpPr>
          <p:cNvPr id="16" name="Content Placeholder 15"/>
          <p:cNvSpPr>
            <a:spLocks noGrp="1"/>
          </p:cNvSpPr>
          <p:nvPr>
            <p:ph idx="1"/>
          </p:nvPr>
        </p:nvSpPr>
        <p:spPr>
          <a:xfrm>
            <a:off x="237068" y="2819402"/>
            <a:ext cx="2691094" cy="3813174"/>
          </a:xfrm>
        </p:spPr>
        <p:txBody>
          <a:bodyPr/>
          <a:lstStyle/>
          <a:p>
            <a:pPr>
              <a:lnSpc>
                <a:spcPct val="80000"/>
              </a:lnSpc>
              <a:spcAft>
                <a:spcPts val="450"/>
              </a:spcAft>
            </a:pPr>
            <a:r>
              <a:rPr lang="en-US" sz="1400" b="1" dirty="0">
                <a:solidFill>
                  <a:schemeClr val="bg1"/>
                </a:solidFill>
                <a:latin typeface="+mj-lt"/>
              </a:rPr>
              <a:t>Professional background</a:t>
            </a:r>
          </a:p>
          <a:p>
            <a:r>
              <a:rPr lang="en-GB" sz="1000" dirty="0">
                <a:solidFill>
                  <a:schemeClr val="bg1"/>
                </a:solidFill>
                <a:latin typeface="+mn-lt"/>
                <a:ea typeface="Arial Unicode MS" pitchFamily="34" charset="-128"/>
                <a:cs typeface="Arial"/>
              </a:rPr>
              <a:t>Overall </a:t>
            </a:r>
            <a:r>
              <a:rPr lang="en-GB" sz="1000" b="1" dirty="0">
                <a:solidFill>
                  <a:schemeClr val="bg1"/>
                </a:solidFill>
                <a:latin typeface="+mn-lt"/>
                <a:ea typeface="Arial Unicode MS" pitchFamily="34" charset="-128"/>
                <a:cs typeface="Arial"/>
              </a:rPr>
              <a:t>8 years </a:t>
            </a:r>
            <a:r>
              <a:rPr lang="en-GB" sz="1000" dirty="0">
                <a:solidFill>
                  <a:schemeClr val="bg1"/>
                </a:solidFill>
                <a:latin typeface="+mn-lt"/>
                <a:ea typeface="Arial Unicode MS" pitchFamily="34" charset="-128"/>
                <a:cs typeface="Arial"/>
              </a:rPr>
              <a:t>of experience in Development of Web, Integration and Migration Platforms and Applications, Enterprise and Banking applications using MuleSoft Technology and JAVA Technologies,  Database Development and Microservices, Spring Boot, Low Code and Rapid Development. Experience of working in various Domains such as Telecommunication, Investment Banking, Finance, Liquidity Risk, Payments and Automobile.</a:t>
            </a:r>
            <a:endParaRPr lang="en-US" sz="1000" dirty="0">
              <a:solidFill>
                <a:schemeClr val="bg1"/>
              </a:solidFill>
              <a:ea typeface="Arial Unicode MS" pitchFamily="34" charset="-128"/>
              <a:cs typeface="Arial"/>
            </a:endParaRPr>
          </a:p>
          <a:p>
            <a:pPr>
              <a:spcAft>
                <a:spcPts val="0"/>
              </a:spcAft>
            </a:pPr>
            <a:r>
              <a:rPr lang="en-GB" sz="1000" dirty="0">
                <a:solidFill>
                  <a:schemeClr val="bg1"/>
                </a:solidFill>
                <a:latin typeface="+mn-lt"/>
                <a:ea typeface="Arial Unicode MS" pitchFamily="34" charset="-128"/>
                <a:cs typeface="Arial"/>
              </a:rPr>
              <a:t>Bachelors in Engineering in Information Technology- University of Mumbai</a:t>
            </a:r>
            <a:endParaRPr lang="en-US" sz="1000" dirty="0">
              <a:solidFill>
                <a:schemeClr val="bg1"/>
              </a:solidFill>
              <a:latin typeface="+mn-lt"/>
              <a:ea typeface="Arial Unicode MS" pitchFamily="34" charset="-128"/>
              <a:cs typeface="Arial"/>
            </a:endParaRPr>
          </a:p>
          <a:p>
            <a:pPr>
              <a:spcAft>
                <a:spcPts val="0"/>
              </a:spcAft>
            </a:pPr>
            <a:r>
              <a:rPr lang="en-GB" sz="1000" b="1" dirty="0">
                <a:solidFill>
                  <a:schemeClr val="bg1"/>
                </a:solidFill>
                <a:latin typeface="+mn-lt"/>
                <a:ea typeface="Arial Unicode MS" pitchFamily="34" charset="-128"/>
                <a:cs typeface="Arial"/>
              </a:rPr>
              <a:t>Aug 2009 – Mar 2014</a:t>
            </a:r>
          </a:p>
        </p:txBody>
      </p:sp>
      <p:sp>
        <p:nvSpPr>
          <p:cNvPr id="17" name="Content Placeholder 16"/>
          <p:cNvSpPr>
            <a:spLocks noGrp="1"/>
          </p:cNvSpPr>
          <p:nvPr>
            <p:ph idx="13"/>
          </p:nvPr>
        </p:nvSpPr>
        <p:spPr>
          <a:xfrm>
            <a:off x="10325472" y="1241765"/>
            <a:ext cx="1493095" cy="5035495"/>
          </a:xfrm>
        </p:spPr>
        <p:txBody>
          <a:bodyPr/>
          <a:lstStyle/>
          <a:p>
            <a:pPr>
              <a:lnSpc>
                <a:spcPct val="80000"/>
              </a:lnSpc>
              <a:spcAft>
                <a:spcPts val="400"/>
              </a:spcAft>
            </a:pPr>
            <a:r>
              <a:rPr lang="en-US" sz="1400" dirty="0">
                <a:solidFill>
                  <a:schemeClr val="accent1"/>
                </a:solidFill>
                <a:latin typeface="Arial Black" panose="020B0604020202020204" pitchFamily="34" charset="0"/>
                <a:cs typeface="Arial Black" panose="020B0604020202020204" pitchFamily="34" charset="0"/>
              </a:rPr>
              <a:t>Functional/</a:t>
            </a:r>
            <a:br>
              <a:rPr lang="en-US" sz="1400" dirty="0">
                <a:solidFill>
                  <a:schemeClr val="accent1"/>
                </a:solidFill>
                <a:latin typeface="Arial Black" panose="020B0604020202020204" pitchFamily="34" charset="0"/>
                <a:cs typeface="Arial Black" panose="020B0604020202020204" pitchFamily="34" charset="0"/>
              </a:rPr>
            </a:br>
            <a:r>
              <a:rPr lang="en-US" sz="1400" dirty="0">
                <a:solidFill>
                  <a:schemeClr val="accent1"/>
                </a:solidFill>
                <a:latin typeface="Arial Black" panose="020B0604020202020204" pitchFamily="34" charset="0"/>
                <a:cs typeface="Arial Black" panose="020B0604020202020204" pitchFamily="34" charset="0"/>
              </a:rPr>
              <a:t>technical skills</a:t>
            </a:r>
          </a:p>
          <a:p>
            <a:pPr>
              <a:lnSpc>
                <a:spcPct val="80000"/>
              </a:lnSpc>
              <a:spcBef>
                <a:spcPts val="600"/>
              </a:spcBef>
              <a:spcAft>
                <a:spcPts val="400"/>
              </a:spcAft>
            </a:pPr>
            <a:r>
              <a:rPr lang="en-US" sz="1000" dirty="0">
                <a:solidFill>
                  <a:schemeClr val="accent1"/>
                </a:solidFill>
                <a:latin typeface="Arial Black" panose="020B0604020202020204" pitchFamily="34" charset="0"/>
                <a:cs typeface="Arial Black" panose="020B0604020202020204" pitchFamily="34" charset="0"/>
              </a:rPr>
              <a:t>Expert</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Java 8, Java 11</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Mule 4</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Rest API</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Microservices</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Oracle</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Spring Boot</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Oracle Cloud</a:t>
            </a:r>
          </a:p>
          <a:p>
            <a:pPr marL="99450" indent="-99450">
              <a:spcAft>
                <a:spcPts val="400"/>
              </a:spcAft>
              <a:buSzPct val="80000"/>
              <a:buFont typeface="System Font Regular"/>
              <a:buChar char="●"/>
            </a:pPr>
            <a:r>
              <a:rPr lang="en-US" sz="1000" dirty="0" err="1">
                <a:latin typeface="Arial Black" panose="020B0604020202020204" pitchFamily="34" charset="0"/>
                <a:cs typeface="Arial Black" panose="020B0604020202020204" pitchFamily="34" charset="0"/>
              </a:rPr>
              <a:t>Mendix</a:t>
            </a:r>
            <a:endParaRPr lang="en-US" sz="1000" dirty="0">
              <a:latin typeface="Arial Black" panose="020B0604020202020204" pitchFamily="34" charset="0"/>
              <a:cs typeface="Arial Black" panose="020B0604020202020204" pitchFamily="34" charset="0"/>
            </a:endParaRPr>
          </a:p>
          <a:p>
            <a:pPr marL="99450" indent="-99450">
              <a:spcAft>
                <a:spcPts val="400"/>
              </a:spcAft>
              <a:buSzPct val="80000"/>
              <a:buFont typeface="System Font Regular"/>
              <a:buChar char="●"/>
            </a:pPr>
            <a:endParaRPr lang="en-US" sz="1000" dirty="0">
              <a:latin typeface="Arial Black" panose="020B0604020202020204" pitchFamily="34" charset="0"/>
              <a:cs typeface="Arial Black" panose="020B0604020202020204" pitchFamily="34" charset="0"/>
            </a:endParaRPr>
          </a:p>
          <a:p>
            <a:pPr>
              <a:lnSpc>
                <a:spcPct val="80000"/>
              </a:lnSpc>
              <a:spcAft>
                <a:spcPts val="400"/>
              </a:spcAft>
              <a:buSzPct val="80000"/>
            </a:pPr>
            <a:r>
              <a:rPr lang="en-US" sz="1000" dirty="0">
                <a:solidFill>
                  <a:schemeClr val="accent1"/>
                </a:solidFill>
                <a:latin typeface="Arial Black" panose="020B0604020202020204" pitchFamily="34" charset="0"/>
                <a:cs typeface="Arial Black" panose="020B0604020202020204" pitchFamily="34" charset="0"/>
              </a:rPr>
              <a:t>Intermediate</a:t>
            </a:r>
            <a:endParaRPr lang="en-GB" sz="1000" dirty="0">
              <a:latin typeface="Arial Black" panose="020B0604020202020204" pitchFamily="34" charset="0"/>
              <a:cs typeface="Arial Black" panose="020B0604020202020204" pitchFamily="34" charset="0"/>
            </a:endParaRPr>
          </a:p>
          <a:p>
            <a:pPr marL="99450" indent="-99450">
              <a:spcAft>
                <a:spcPts val="400"/>
              </a:spcAft>
              <a:buSzPct val="80000"/>
              <a:buFont typeface="System Font Regular"/>
              <a:buChar char="●"/>
            </a:pPr>
            <a:r>
              <a:rPr lang="en-US" sz="1000" dirty="0" err="1">
                <a:latin typeface="Arial Black" panose="020B0604020202020204" pitchFamily="34" charset="0"/>
                <a:cs typeface="Arial Black" panose="020B0604020202020204" pitchFamily="34" charset="0"/>
              </a:rPr>
              <a:t>Anypoint</a:t>
            </a:r>
            <a:r>
              <a:rPr lang="en-US" sz="1000" dirty="0">
                <a:latin typeface="Arial Black" panose="020B0604020202020204" pitchFamily="34" charset="0"/>
                <a:cs typeface="Arial Black" panose="020B0604020202020204" pitchFamily="34" charset="0"/>
              </a:rPr>
              <a:t> Studio</a:t>
            </a:r>
            <a:endParaRPr lang="en-GB" sz="1000" dirty="0">
              <a:latin typeface="Arial Black" panose="020B0604020202020204" pitchFamily="34" charset="0"/>
              <a:cs typeface="Arial Black" panose="020B0604020202020204" pitchFamily="34" charset="0"/>
            </a:endParaRP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Cloud </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CICD Pipeline</a:t>
            </a:r>
          </a:p>
          <a:p>
            <a:pPr marL="99450" indent="-99450">
              <a:spcAft>
                <a:spcPts val="400"/>
              </a:spcAft>
              <a:buSzPct val="80000"/>
              <a:buFont typeface="System Font Regular"/>
              <a:buChar char="●"/>
            </a:pPr>
            <a:r>
              <a:rPr lang="en-US" sz="1000" dirty="0" err="1">
                <a:latin typeface="Arial Black" panose="020B0604020202020204" pitchFamily="34" charset="0"/>
                <a:cs typeface="Arial Black" panose="020B0604020202020204" pitchFamily="34" charset="0"/>
              </a:rPr>
              <a:t>Munit</a:t>
            </a:r>
            <a:endParaRPr lang="en-US" sz="1000" dirty="0">
              <a:latin typeface="Arial Black" panose="020B0604020202020204" pitchFamily="34" charset="0"/>
              <a:cs typeface="Arial Black" panose="020B0604020202020204" pitchFamily="34" charset="0"/>
            </a:endParaRP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Salesforce</a:t>
            </a:r>
          </a:p>
          <a:p>
            <a:pPr>
              <a:spcAft>
                <a:spcPts val="400"/>
              </a:spcAft>
              <a:buSzPct val="80000"/>
            </a:pPr>
            <a:endParaRPr lang="en-US" sz="1000" dirty="0">
              <a:latin typeface="Arial Black" panose="020B0604020202020204" pitchFamily="34" charset="0"/>
              <a:cs typeface="Arial Black" panose="020B0604020202020204" pitchFamily="34" charset="0"/>
            </a:endParaRPr>
          </a:p>
          <a:p>
            <a:pPr>
              <a:lnSpc>
                <a:spcPct val="80000"/>
              </a:lnSpc>
              <a:spcAft>
                <a:spcPts val="400"/>
              </a:spcAft>
              <a:buSzPct val="80000"/>
            </a:pPr>
            <a:r>
              <a:rPr lang="en-US" sz="1000" dirty="0">
                <a:solidFill>
                  <a:schemeClr val="accent1"/>
                </a:solidFill>
                <a:latin typeface="Arial Black" panose="020B0604020202020204" pitchFamily="34" charset="0"/>
                <a:cs typeface="Arial Black" panose="020B0604020202020204" pitchFamily="34" charset="0"/>
              </a:rPr>
              <a:t>Beginner</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AWS</a:t>
            </a:r>
          </a:p>
          <a:p>
            <a:pPr>
              <a:spcAft>
                <a:spcPts val="400"/>
              </a:spcAft>
              <a:buSzPct val="80000"/>
            </a:pPr>
            <a:endParaRPr lang="en-US" sz="1000" dirty="0">
              <a:latin typeface="Arial Black" panose="020B0604020202020204" pitchFamily="34" charset="0"/>
              <a:cs typeface="Arial Black" panose="020B0604020202020204" pitchFamily="34" charset="0"/>
            </a:endParaRPr>
          </a:p>
          <a:p>
            <a:pPr>
              <a:spcAft>
                <a:spcPts val="400"/>
              </a:spcAft>
            </a:pPr>
            <a:r>
              <a:rPr lang="en-US" sz="1400" dirty="0">
                <a:solidFill>
                  <a:schemeClr val="accent1"/>
                </a:solidFill>
                <a:latin typeface="Arial Black" panose="020B0604020202020204" pitchFamily="34" charset="0"/>
                <a:cs typeface="Arial Black" panose="020B0604020202020204" pitchFamily="34" charset="0"/>
              </a:rPr>
              <a:t>Language skills</a:t>
            </a:r>
          </a:p>
          <a:p>
            <a:pPr marL="99450" indent="-99450">
              <a:spcAft>
                <a:spcPts val="400"/>
              </a:spcAft>
              <a:buSzPct val="80000"/>
              <a:buFont typeface="System Font Regular"/>
              <a:buChar char="●"/>
            </a:pPr>
            <a:r>
              <a:rPr lang="en-US" sz="1000" dirty="0">
                <a:latin typeface="Arial Black" panose="020B0604020202020204" pitchFamily="34" charset="0"/>
                <a:cs typeface="Arial Black" panose="020B0604020202020204" pitchFamily="34" charset="0"/>
              </a:rPr>
              <a:t>English (Native)</a:t>
            </a:r>
          </a:p>
        </p:txBody>
      </p:sp>
      <p:sp>
        <p:nvSpPr>
          <p:cNvPr id="18" name="Content Placeholder 17"/>
          <p:cNvSpPr>
            <a:spLocks noGrp="1"/>
          </p:cNvSpPr>
          <p:nvPr>
            <p:ph idx="14"/>
          </p:nvPr>
        </p:nvSpPr>
        <p:spPr>
          <a:xfrm>
            <a:off x="7014487" y="1241765"/>
            <a:ext cx="3227057" cy="5035494"/>
          </a:xfrm>
        </p:spPr>
        <p:txBody>
          <a:bodyPr/>
          <a:lstStyle/>
          <a:p>
            <a:pPr>
              <a:spcAft>
                <a:spcPts val="450"/>
              </a:spcAft>
            </a:pPr>
            <a:r>
              <a:rPr lang="en-US" sz="900" dirty="0">
                <a:latin typeface="+mj-lt"/>
                <a:ea typeface="Arial Unicode MS" pitchFamily="34" charset="-128"/>
                <a:cs typeface="Arial"/>
              </a:rPr>
              <a:t>State Street Liquidity Risk Management System </a:t>
            </a:r>
          </a:p>
          <a:p>
            <a:pPr>
              <a:spcAft>
                <a:spcPts val="450"/>
              </a:spcAft>
            </a:pPr>
            <a:r>
              <a:rPr lang="en-US" sz="900" dirty="0">
                <a:latin typeface="+mj-lt"/>
                <a:ea typeface="Arial Unicode MS" pitchFamily="34" charset="-128"/>
                <a:cs typeface="Arial"/>
              </a:rPr>
              <a:t>Oracle, Senior Software Engineer</a:t>
            </a:r>
          </a:p>
          <a:p>
            <a:pPr>
              <a:spcAft>
                <a:spcPts val="0"/>
              </a:spcAft>
            </a:pPr>
            <a:r>
              <a:rPr lang="en-US" sz="900" dirty="0">
                <a:solidFill>
                  <a:schemeClr val="accent1"/>
                </a:solidFill>
                <a:latin typeface="+mj-lt"/>
                <a:ea typeface="Arial Unicode MS" pitchFamily="34" charset="-128"/>
                <a:cs typeface="Arial"/>
              </a:rPr>
              <a:t>(May 2017- Jan 2019)</a:t>
            </a:r>
            <a:br>
              <a:rPr lang="en-US" sz="900" dirty="0">
                <a:latin typeface="+mn-lt"/>
                <a:ea typeface="Arial Unicode MS" pitchFamily="34" charset="-128"/>
                <a:cs typeface="Arial"/>
              </a:rPr>
            </a:br>
            <a:r>
              <a:rPr lang="en-US" sz="900" dirty="0"/>
              <a:t>Liquidity Risk Management uses accounting techniques to assess the need for cash or collateral to meet financial obligations. Perform Java and Database Development.</a:t>
            </a:r>
          </a:p>
          <a:p>
            <a:pPr>
              <a:spcAft>
                <a:spcPts val="0"/>
              </a:spcAft>
            </a:pPr>
            <a:r>
              <a:rPr lang="en-US" sz="900" b="1" dirty="0">
                <a:latin typeface="Arial" panose="020B0604020202020204" pitchFamily="34" charset="0"/>
                <a:ea typeface="Arial Unicode MS" pitchFamily="34" charset="-128"/>
                <a:cs typeface="Arial" panose="020B0604020202020204" pitchFamily="34" charset="0"/>
              </a:rPr>
              <a:t>Technologies: </a:t>
            </a:r>
            <a:r>
              <a:rPr lang="en-US" sz="900" dirty="0"/>
              <a:t>Core Java, Collections, Oracle 11G, SQL, PLSQL, JIRA, Tortoise SVN, ANT, Groovy, Gradle. </a:t>
            </a:r>
            <a:r>
              <a:rPr lang="en-US" sz="900" b="1" dirty="0">
                <a:latin typeface="Arial" panose="020B0604020202020204" pitchFamily="34" charset="0"/>
                <a:ea typeface="Arial Unicode MS" pitchFamily="34" charset="-128"/>
                <a:cs typeface="Arial" panose="020B0604020202020204" pitchFamily="34" charset="0"/>
              </a:rPr>
              <a:t>Methodology</a:t>
            </a:r>
            <a:r>
              <a:rPr lang="en-US" sz="900" dirty="0">
                <a:latin typeface="Arial" panose="020B0604020202020204" pitchFamily="34" charset="0"/>
                <a:ea typeface="Arial Unicode MS" pitchFamily="34" charset="-128"/>
                <a:cs typeface="Arial" panose="020B0604020202020204" pitchFamily="34" charset="0"/>
              </a:rPr>
              <a:t>:</a:t>
            </a:r>
            <a:r>
              <a:rPr lang="lv-LV" sz="900" dirty="0">
                <a:latin typeface="Arial" panose="020B0604020202020204" pitchFamily="34" charset="0"/>
                <a:ea typeface="Arial Unicode MS" pitchFamily="34" charset="-128"/>
                <a:cs typeface="Arial" panose="020B0604020202020204" pitchFamily="34" charset="0"/>
              </a:rPr>
              <a:t> </a:t>
            </a:r>
            <a:r>
              <a:rPr lang="lv-LV" sz="900" dirty="0">
                <a:latin typeface="+mn-lt"/>
                <a:ea typeface="Arial Unicode MS" pitchFamily="34" charset="-128"/>
                <a:cs typeface="Arial"/>
              </a:rPr>
              <a:t>Agile</a:t>
            </a:r>
            <a:endParaRPr lang="en-US" sz="900" dirty="0">
              <a:latin typeface="+mn-lt"/>
              <a:ea typeface="Arial Unicode MS" pitchFamily="34" charset="-128"/>
              <a:cs typeface="Arial"/>
            </a:endParaRPr>
          </a:p>
          <a:p>
            <a:pPr>
              <a:spcAft>
                <a:spcPts val="450"/>
              </a:spcAft>
            </a:pPr>
            <a:endParaRPr lang="en-US" sz="900" b="1" dirty="0">
              <a:latin typeface="+mj-lt"/>
              <a:ea typeface="Arial Unicode MS" pitchFamily="34" charset="-128"/>
              <a:cs typeface="Arial" panose="020B0604020202020204" pitchFamily="34" charset="0"/>
            </a:endParaRPr>
          </a:p>
          <a:p>
            <a:pPr>
              <a:spcAft>
                <a:spcPts val="450"/>
              </a:spcAft>
            </a:pPr>
            <a:r>
              <a:rPr lang="en-US" sz="900" dirty="0">
                <a:latin typeface="+mj-lt"/>
                <a:ea typeface="Arial Unicode MS" pitchFamily="34" charset="-128"/>
                <a:cs typeface="Arial" panose="020B0604020202020204" pitchFamily="34" charset="0"/>
              </a:rPr>
              <a:t>Vodafone Corporate Online</a:t>
            </a:r>
            <a:br>
              <a:rPr lang="en-US" sz="900" dirty="0">
                <a:latin typeface="+mj-lt"/>
                <a:ea typeface="Arial Unicode MS" pitchFamily="34" charset="-128"/>
                <a:cs typeface="Arial" panose="020B0604020202020204" pitchFamily="34" charset="0"/>
              </a:rPr>
            </a:br>
            <a:r>
              <a:rPr lang="en-US" sz="900" dirty="0">
                <a:latin typeface="+mj-lt"/>
                <a:ea typeface="Arial Unicode MS" pitchFamily="34" charset="-128"/>
                <a:cs typeface="Arial" panose="020B0604020202020204" pitchFamily="34" charset="0"/>
              </a:rPr>
              <a:t>Hewlett Packard, Software Engineer</a:t>
            </a:r>
          </a:p>
          <a:p>
            <a:pPr>
              <a:spcAft>
                <a:spcPts val="450"/>
              </a:spcAft>
            </a:pPr>
            <a:r>
              <a:rPr lang="en-US" sz="900" dirty="0">
                <a:latin typeface="+mj-lt"/>
                <a:ea typeface="Arial Unicode MS" pitchFamily="34" charset="-128"/>
                <a:cs typeface="Arial" panose="020B0604020202020204" pitchFamily="34" charset="0"/>
              </a:rPr>
              <a:t> </a:t>
            </a:r>
            <a:r>
              <a:rPr lang="en-US" sz="900" dirty="0">
                <a:solidFill>
                  <a:schemeClr val="accent1"/>
                </a:solidFill>
                <a:latin typeface="+mj-lt"/>
                <a:ea typeface="Arial Unicode MS" pitchFamily="34" charset="-128"/>
                <a:cs typeface="Arial" panose="020B0604020202020204" pitchFamily="34" charset="0"/>
              </a:rPr>
              <a:t>(Dec 2014 – May 2017)</a:t>
            </a:r>
          </a:p>
          <a:p>
            <a:pPr>
              <a:spcAft>
                <a:spcPts val="0"/>
              </a:spcAft>
            </a:pPr>
            <a:r>
              <a:rPr lang="en-US" sz="900" dirty="0"/>
              <a:t>Vodafone E-Care is an application to manage all the customers of Vodafone UK and Vodafone Germany where Customer manages all the products and Services of Vodafone they have Subscribed. Implemented the functionalities for the Telecomm Product for the Corporate and Individual Customers. Creation of Automation Testing Framework in Selenium and Junit for Regression Testing. </a:t>
            </a:r>
          </a:p>
          <a:p>
            <a:pPr>
              <a:spcAft>
                <a:spcPts val="0"/>
              </a:spcAft>
            </a:pPr>
            <a:r>
              <a:rPr lang="en-US" sz="900" b="1" dirty="0">
                <a:latin typeface="Arial" panose="020B0604020202020204" pitchFamily="34" charset="0"/>
                <a:ea typeface="Arial Unicode MS" pitchFamily="34" charset="-128"/>
                <a:cs typeface="Arial" panose="020B0604020202020204" pitchFamily="34" charset="0"/>
              </a:rPr>
              <a:t>Technologies: </a:t>
            </a:r>
            <a:r>
              <a:rPr lang="en-US" sz="900" dirty="0"/>
              <a:t>Core Java, Mule 4, </a:t>
            </a:r>
            <a:r>
              <a:rPr lang="en-US" sz="900" dirty="0" err="1"/>
              <a:t>Anypoint</a:t>
            </a:r>
            <a:r>
              <a:rPr lang="en-US" sz="900" dirty="0"/>
              <a:t> Studio, RAML, Spring MVC, Tortoise SVN, ANT, Junit, Selenium. </a:t>
            </a:r>
            <a:r>
              <a:rPr lang="en-US" sz="900" b="1" dirty="0">
                <a:latin typeface="Arial" panose="020B0604020202020204" pitchFamily="34" charset="0"/>
                <a:ea typeface="Arial Unicode MS" pitchFamily="34" charset="-128"/>
                <a:cs typeface="Arial" panose="020B0604020202020204" pitchFamily="34" charset="0"/>
              </a:rPr>
              <a:t>Methodologies</a:t>
            </a:r>
            <a:r>
              <a:rPr lang="en-US" sz="900" dirty="0">
                <a:latin typeface="Arial" panose="020B0604020202020204" pitchFamily="34" charset="0"/>
                <a:ea typeface="Arial Unicode MS" pitchFamily="34" charset="-128"/>
                <a:cs typeface="Arial" panose="020B0604020202020204" pitchFamily="34" charset="0"/>
              </a:rPr>
              <a:t>: </a:t>
            </a:r>
            <a:r>
              <a:rPr lang="lv-LV" sz="900" dirty="0">
                <a:latin typeface="+mn-lt"/>
                <a:ea typeface="Arial Unicode MS" pitchFamily="34" charset="-128"/>
                <a:cs typeface="Arial"/>
              </a:rPr>
              <a:t>Agile</a:t>
            </a:r>
            <a:r>
              <a:rPr lang="en-US" sz="900" dirty="0">
                <a:latin typeface="Arial" panose="020B0604020202020204" pitchFamily="34" charset="0"/>
                <a:ea typeface="Arial Unicode MS" pitchFamily="34" charset="-128"/>
                <a:cs typeface="Arial" panose="020B0604020202020204" pitchFamily="34" charset="0"/>
              </a:rPr>
              <a:t>.</a:t>
            </a:r>
            <a:endParaRPr lang="lv-LV" sz="900" dirty="0">
              <a:latin typeface="Arial" panose="020B0604020202020204" pitchFamily="34" charset="0"/>
              <a:ea typeface="Arial Unicode MS" pitchFamily="34" charset="-128"/>
              <a:cs typeface="Arial" panose="020B0604020202020204" pitchFamily="34" charset="0"/>
            </a:endParaRPr>
          </a:p>
          <a:p>
            <a:endParaRPr lang="en-US" sz="900" dirty="0">
              <a:latin typeface="Arial" panose="020B0604020202020204" pitchFamily="34" charset="0"/>
              <a:ea typeface="Arial Unicode MS" pitchFamily="34" charset="-128"/>
              <a:cs typeface="Arial" panose="020B0604020202020204" pitchFamily="34" charset="0"/>
            </a:endParaRPr>
          </a:p>
          <a:p>
            <a:pPr>
              <a:spcAft>
                <a:spcPts val="0"/>
              </a:spcAft>
            </a:pPr>
            <a:r>
              <a:rPr lang="en-GB" sz="1400" b="1" dirty="0">
                <a:solidFill>
                  <a:srgbClr val="7500C0"/>
                </a:solidFill>
                <a:latin typeface="+mn-lt"/>
                <a:ea typeface="Arial Unicode MS" pitchFamily="34" charset="-128"/>
                <a:cs typeface="Arial"/>
              </a:rPr>
              <a:t>Trainings &amp; Certifications</a:t>
            </a:r>
          </a:p>
          <a:p>
            <a:pPr>
              <a:spcAft>
                <a:spcPts val="0"/>
              </a:spcAft>
            </a:pPr>
            <a:r>
              <a:rPr lang="en-GB" sz="900" b="1" dirty="0">
                <a:solidFill>
                  <a:schemeClr val="tx1"/>
                </a:solidFill>
                <a:latin typeface="+mn-lt"/>
                <a:ea typeface="Arial Unicode MS" pitchFamily="34" charset="-128"/>
                <a:cs typeface="Arial"/>
              </a:rPr>
              <a:t>2022</a:t>
            </a:r>
            <a:r>
              <a:rPr lang="en-GB" sz="900" dirty="0">
                <a:solidFill>
                  <a:schemeClr val="tx1"/>
                </a:solidFill>
                <a:latin typeface="+mn-lt"/>
                <a:ea typeface="Arial Unicode MS" pitchFamily="34" charset="-128"/>
                <a:cs typeface="Arial"/>
              </a:rPr>
              <a:t> : Currently pursuing for Mule 4 MCD Level 1 Certification</a:t>
            </a:r>
          </a:p>
          <a:p>
            <a:pPr>
              <a:spcAft>
                <a:spcPts val="0"/>
              </a:spcAft>
            </a:pPr>
            <a:r>
              <a:rPr lang="en-GB" sz="900" b="1" dirty="0">
                <a:solidFill>
                  <a:schemeClr val="tx1"/>
                </a:solidFill>
                <a:latin typeface="+mn-lt"/>
                <a:ea typeface="Arial Unicode MS" pitchFamily="34" charset="-128"/>
                <a:cs typeface="Arial"/>
              </a:rPr>
              <a:t>2022 </a:t>
            </a:r>
            <a:r>
              <a:rPr lang="en-GB" sz="900" dirty="0">
                <a:solidFill>
                  <a:schemeClr val="tx1"/>
                </a:solidFill>
                <a:latin typeface="+mn-lt"/>
                <a:ea typeface="Arial Unicode MS" pitchFamily="34" charset="-128"/>
                <a:cs typeface="Arial"/>
              </a:rPr>
              <a:t>: </a:t>
            </a:r>
            <a:r>
              <a:rPr lang="en-GB" sz="900" dirty="0" err="1">
                <a:solidFill>
                  <a:schemeClr val="tx1"/>
                </a:solidFill>
                <a:latin typeface="+mn-lt"/>
                <a:ea typeface="Arial Unicode MS" pitchFamily="34" charset="-128"/>
                <a:cs typeface="Arial"/>
              </a:rPr>
              <a:t>Mendix</a:t>
            </a:r>
            <a:r>
              <a:rPr lang="en-GB" sz="900" dirty="0">
                <a:solidFill>
                  <a:schemeClr val="tx1"/>
                </a:solidFill>
                <a:latin typeface="+mn-lt"/>
                <a:ea typeface="Arial Unicode MS" pitchFamily="34" charset="-128"/>
                <a:cs typeface="Arial"/>
              </a:rPr>
              <a:t> Certified Rapid Developer</a:t>
            </a:r>
          </a:p>
          <a:p>
            <a:pPr>
              <a:spcAft>
                <a:spcPts val="0"/>
              </a:spcAft>
            </a:pPr>
            <a:r>
              <a:rPr lang="en-GB" sz="900" b="1" dirty="0">
                <a:solidFill>
                  <a:schemeClr val="tx1"/>
                </a:solidFill>
                <a:latin typeface="+mn-lt"/>
                <a:ea typeface="Arial Unicode MS" pitchFamily="34" charset="-128"/>
                <a:cs typeface="Arial"/>
              </a:rPr>
              <a:t>2021</a:t>
            </a:r>
            <a:r>
              <a:rPr lang="en-GB" sz="900" dirty="0">
                <a:solidFill>
                  <a:schemeClr val="tx1"/>
                </a:solidFill>
                <a:latin typeface="+mn-lt"/>
                <a:ea typeface="Arial Unicode MS" pitchFamily="34" charset="-128"/>
                <a:cs typeface="Arial"/>
              </a:rPr>
              <a:t> : Oracle Certified Foundations Associate in Oracle Cloud Infrastructure</a:t>
            </a:r>
          </a:p>
          <a:p>
            <a:pPr>
              <a:spcAft>
                <a:spcPts val="0"/>
              </a:spcAft>
            </a:pPr>
            <a:r>
              <a:rPr lang="en-GB" sz="900" b="1" dirty="0">
                <a:solidFill>
                  <a:schemeClr val="tx1"/>
                </a:solidFill>
                <a:latin typeface="+mn-lt"/>
                <a:ea typeface="Arial Unicode MS" pitchFamily="34" charset="-128"/>
                <a:cs typeface="Arial"/>
              </a:rPr>
              <a:t>2014</a:t>
            </a:r>
            <a:r>
              <a:rPr lang="en-GB" sz="900" dirty="0">
                <a:solidFill>
                  <a:schemeClr val="tx1"/>
                </a:solidFill>
                <a:latin typeface="+mn-lt"/>
                <a:ea typeface="Arial Unicode MS" pitchFamily="34" charset="-128"/>
                <a:cs typeface="Arial"/>
              </a:rPr>
              <a:t> : Oracle Certified Associate in Oracle 11G Database – SQL and PLSQL</a:t>
            </a:r>
          </a:p>
          <a:p>
            <a:endParaRPr lang="en-US" sz="900" dirty="0">
              <a:latin typeface="Arial" panose="020B0604020202020204" pitchFamily="34" charset="0"/>
              <a:ea typeface="Arial Unicode MS" pitchFamily="34" charset="-128"/>
              <a:cs typeface="Arial" panose="020B0604020202020204" pitchFamily="34" charset="0"/>
            </a:endParaRPr>
          </a:p>
        </p:txBody>
      </p:sp>
      <p:sp>
        <p:nvSpPr>
          <p:cNvPr id="19" name="Content Placeholder 18"/>
          <p:cNvSpPr>
            <a:spLocks noGrp="1"/>
          </p:cNvSpPr>
          <p:nvPr>
            <p:ph idx="15"/>
          </p:nvPr>
        </p:nvSpPr>
        <p:spPr>
          <a:xfrm>
            <a:off x="3354921" y="1241765"/>
            <a:ext cx="3502374" cy="5605979"/>
          </a:xfrm>
        </p:spPr>
        <p:txBody>
          <a:bodyPr/>
          <a:lstStyle/>
          <a:p>
            <a:pPr>
              <a:lnSpc>
                <a:spcPct val="80000"/>
              </a:lnSpc>
              <a:spcAft>
                <a:spcPts val="450"/>
              </a:spcAft>
            </a:pPr>
            <a: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t>Project</a:t>
            </a:r>
            <a:b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br>
            <a: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t>experience</a:t>
            </a:r>
          </a:p>
          <a:p>
            <a:pPr>
              <a:spcAft>
                <a:spcPts val="450"/>
              </a:spcAft>
            </a:pPr>
            <a:r>
              <a:rPr lang="en-US" sz="900" dirty="0">
                <a:effectLst/>
                <a:latin typeface="+mj-lt"/>
                <a:ea typeface="Calibri" panose="020F0502020204030204" pitchFamily="34" charset="0"/>
                <a:cs typeface="Mangal" panose="02040503050203030202" pitchFamily="18" charset="0"/>
              </a:rPr>
              <a:t>BMW Retail CRM Europe</a:t>
            </a:r>
            <a:br>
              <a:rPr lang="en-US" sz="900" dirty="0">
                <a:latin typeface="+mj-lt"/>
                <a:ea typeface="Arial Unicode MS" pitchFamily="34" charset="-128"/>
                <a:cs typeface="Arial Black" panose="020B0604020202020204" pitchFamily="34" charset="0"/>
              </a:rPr>
            </a:br>
            <a:r>
              <a:rPr lang="en-US" sz="900" dirty="0">
                <a:latin typeface="+mj-lt"/>
                <a:ea typeface="Arial Unicode MS" pitchFamily="34" charset="-128"/>
                <a:cs typeface="Arial Black" panose="020B0604020202020204" pitchFamily="34" charset="0"/>
              </a:rPr>
              <a:t>Accenture, Team Lead Cloud Apps</a:t>
            </a:r>
          </a:p>
          <a:p>
            <a:pPr>
              <a:spcAft>
                <a:spcPts val="450"/>
              </a:spcAft>
            </a:pPr>
            <a:r>
              <a:rPr lang="en-US" sz="900" dirty="0">
                <a:solidFill>
                  <a:schemeClr val="accent1"/>
                </a:solidFill>
                <a:latin typeface="Arial Black" panose="020B0604020202020204" pitchFamily="34" charset="0"/>
                <a:ea typeface="Arial Unicode MS" pitchFamily="34" charset="-128"/>
                <a:cs typeface="Arial Black" panose="020B0604020202020204" pitchFamily="34" charset="0"/>
              </a:rPr>
              <a:t>(Dec 2021 – Present)</a:t>
            </a:r>
          </a:p>
          <a:p>
            <a:pPr>
              <a:spcAft>
                <a:spcPts val="0"/>
              </a:spcAft>
            </a:pPr>
            <a:r>
              <a:rPr lang="en-GB" sz="900" dirty="0"/>
              <a:t>BMW Retail CRM is used to manage all the Operations and Sales for BMW in Europe. Development of Applications in Mule, Java, Spring Boot, Microservices. Building the REST API Communication between Systems using MuleSoft.</a:t>
            </a:r>
          </a:p>
          <a:p>
            <a:pPr>
              <a:spcAft>
                <a:spcPts val="0"/>
              </a:spcAft>
            </a:pPr>
            <a:r>
              <a:rPr lang="en-US" sz="900" b="1" dirty="0">
                <a:latin typeface="+mn-lt"/>
                <a:ea typeface="Arial Unicode MS" pitchFamily="34" charset="-128"/>
                <a:cs typeface="Arial"/>
              </a:rPr>
              <a:t>Technologies</a:t>
            </a:r>
            <a:r>
              <a:rPr lang="en-US" sz="900" dirty="0">
                <a:latin typeface="+mn-lt"/>
                <a:ea typeface="Arial Unicode MS" pitchFamily="34" charset="-128"/>
                <a:cs typeface="Arial"/>
              </a:rPr>
              <a:t>: </a:t>
            </a:r>
            <a:r>
              <a:rPr lang="en-US" sz="900" dirty="0"/>
              <a:t>Mule 4, </a:t>
            </a:r>
            <a:r>
              <a:rPr lang="en-US" sz="900" dirty="0" err="1"/>
              <a:t>Anypoint</a:t>
            </a:r>
            <a:r>
              <a:rPr lang="en-US" sz="900" dirty="0"/>
              <a:t> Studio, Core Java, RAML, Oracle Cloud, REST API, Kibana, Postman, PostgreSQL, </a:t>
            </a:r>
          </a:p>
          <a:p>
            <a:pPr>
              <a:spcAft>
                <a:spcPts val="0"/>
              </a:spcAft>
            </a:pPr>
            <a:r>
              <a:rPr lang="en-US" sz="900" b="1" dirty="0">
                <a:latin typeface="+mn-lt"/>
                <a:ea typeface="Arial Unicode MS" pitchFamily="34" charset="-128"/>
                <a:cs typeface="Arial"/>
              </a:rPr>
              <a:t>Methodologies</a:t>
            </a:r>
            <a:r>
              <a:rPr lang="en-US" sz="900" dirty="0">
                <a:latin typeface="+mn-lt"/>
                <a:ea typeface="Arial Unicode MS" pitchFamily="34" charset="-128"/>
                <a:cs typeface="Arial"/>
              </a:rPr>
              <a:t>: </a:t>
            </a:r>
            <a:r>
              <a:rPr lang="lv-LV" sz="900" dirty="0" err="1">
                <a:latin typeface="+mn-lt"/>
                <a:ea typeface="Arial Unicode MS" pitchFamily="34" charset="-128"/>
                <a:cs typeface="Arial"/>
              </a:rPr>
              <a:t>Agile</a:t>
            </a:r>
            <a:r>
              <a:rPr lang="en-US" sz="900" dirty="0">
                <a:latin typeface="+mn-lt"/>
                <a:ea typeface="Arial Unicode MS" pitchFamily="34" charset="-128"/>
                <a:cs typeface="Arial"/>
              </a:rPr>
              <a:t>.</a:t>
            </a:r>
          </a:p>
          <a:p>
            <a:pPr>
              <a:spcAft>
                <a:spcPts val="0"/>
              </a:spcAft>
            </a:pPr>
            <a:endParaRPr lang="en-US" sz="900" dirty="0">
              <a:ea typeface="Arial Unicode MS" pitchFamily="34" charset="-128"/>
              <a:cs typeface="Arial"/>
            </a:endParaRPr>
          </a:p>
          <a:p>
            <a:pPr>
              <a:spcAft>
                <a:spcPts val="450"/>
              </a:spcAft>
            </a:pPr>
            <a:r>
              <a:rPr lang="en-US" sz="900" dirty="0">
                <a:effectLst/>
                <a:latin typeface="+mj-lt"/>
                <a:ea typeface="Calibri" panose="020F0502020204030204" pitchFamily="34" charset="0"/>
                <a:cs typeface="Mangal" panose="02040503050203030202" pitchFamily="18" charset="0"/>
              </a:rPr>
              <a:t>HSBC Holdings UK</a:t>
            </a:r>
            <a:br>
              <a:rPr lang="en-US" sz="900" dirty="0">
                <a:latin typeface="+mj-lt"/>
                <a:ea typeface="Arial Unicode MS" pitchFamily="34" charset="-128"/>
                <a:cs typeface="Arial Black" panose="020B0604020202020204" pitchFamily="34" charset="0"/>
              </a:rPr>
            </a:br>
            <a:r>
              <a:rPr lang="en-US" sz="900" dirty="0" err="1">
                <a:latin typeface="+mj-lt"/>
                <a:ea typeface="Arial Unicode MS" pitchFamily="34" charset="-128"/>
                <a:cs typeface="Arial Black" panose="020B0604020202020204" pitchFamily="34" charset="0"/>
              </a:rPr>
              <a:t>Globant</a:t>
            </a:r>
            <a:r>
              <a:rPr lang="en-US" sz="900" dirty="0">
                <a:latin typeface="+mj-lt"/>
                <a:ea typeface="Arial Unicode MS" pitchFamily="34" charset="-128"/>
                <a:cs typeface="Arial Black" panose="020B0604020202020204" pitchFamily="34" charset="0"/>
              </a:rPr>
              <a:t>, Senior Software Engineer</a:t>
            </a:r>
          </a:p>
          <a:p>
            <a:pPr>
              <a:spcAft>
                <a:spcPts val="450"/>
              </a:spcAft>
            </a:pPr>
            <a:r>
              <a:rPr lang="en-US" sz="900" dirty="0">
                <a:solidFill>
                  <a:schemeClr val="accent1"/>
                </a:solidFill>
                <a:latin typeface="Arial Black" panose="020B0604020202020204" pitchFamily="34" charset="0"/>
                <a:ea typeface="Arial Unicode MS" pitchFamily="34" charset="-128"/>
                <a:cs typeface="Arial Black" panose="020B0604020202020204" pitchFamily="34" charset="0"/>
              </a:rPr>
              <a:t>(Mar 2021 – Nov 2021)</a:t>
            </a:r>
          </a:p>
          <a:p>
            <a:pPr>
              <a:spcAft>
                <a:spcPts val="0"/>
              </a:spcAft>
            </a:pPr>
            <a:r>
              <a:rPr lang="en-GB" sz="900" dirty="0"/>
              <a:t>Domestic Payment Operation in HSBC is a Solution to all HSBC Operations in UK. Creation of REST API Framework using MuleSoft to Operate as an Integration specialist between Multiple Banking Applications.</a:t>
            </a:r>
          </a:p>
          <a:p>
            <a:pPr>
              <a:spcAft>
                <a:spcPts val="0"/>
              </a:spcAft>
            </a:pPr>
            <a:r>
              <a:rPr lang="en-US" sz="900" b="1" dirty="0">
                <a:latin typeface="+mn-lt"/>
                <a:ea typeface="Arial Unicode MS" pitchFamily="34" charset="-128"/>
                <a:cs typeface="Arial"/>
              </a:rPr>
              <a:t>Technologies</a:t>
            </a:r>
            <a:r>
              <a:rPr lang="en-US" sz="900" dirty="0">
                <a:latin typeface="+mn-lt"/>
                <a:ea typeface="Arial Unicode MS" pitchFamily="34" charset="-128"/>
                <a:cs typeface="Arial"/>
              </a:rPr>
              <a:t>: </a:t>
            </a:r>
            <a:r>
              <a:rPr lang="en-US" sz="900" dirty="0"/>
              <a:t>Mule 4, </a:t>
            </a:r>
            <a:r>
              <a:rPr lang="en-US" sz="900" dirty="0" err="1"/>
              <a:t>Anypoint</a:t>
            </a:r>
            <a:r>
              <a:rPr lang="en-US" sz="900" dirty="0"/>
              <a:t> Studio, Core Java, Spring Boot, Microservices, RAML, SQL, PLSQL, Oracle11g, JIRA, Bit Bucket, Maven, Service Now, GIT, Team City, REST API. </a:t>
            </a:r>
          </a:p>
          <a:p>
            <a:pPr>
              <a:spcAft>
                <a:spcPts val="0"/>
              </a:spcAft>
            </a:pPr>
            <a:r>
              <a:rPr lang="en-US" sz="900" b="1" dirty="0">
                <a:latin typeface="+mn-lt"/>
                <a:ea typeface="Arial Unicode MS" pitchFamily="34" charset="-128"/>
                <a:cs typeface="Arial"/>
              </a:rPr>
              <a:t>Methodologies</a:t>
            </a:r>
            <a:r>
              <a:rPr lang="en-US" sz="900" dirty="0">
                <a:latin typeface="+mn-lt"/>
                <a:ea typeface="Arial Unicode MS" pitchFamily="34" charset="-128"/>
                <a:cs typeface="Arial"/>
              </a:rPr>
              <a:t>: </a:t>
            </a:r>
            <a:r>
              <a:rPr lang="lv-LV" sz="900" dirty="0" err="1">
                <a:latin typeface="+mn-lt"/>
                <a:ea typeface="Arial Unicode MS" pitchFamily="34" charset="-128"/>
                <a:cs typeface="Arial"/>
              </a:rPr>
              <a:t>Agile</a:t>
            </a:r>
            <a:r>
              <a:rPr lang="en-US" sz="900" dirty="0">
                <a:latin typeface="+mn-lt"/>
                <a:ea typeface="Arial Unicode MS" pitchFamily="34" charset="-128"/>
                <a:cs typeface="Arial"/>
              </a:rPr>
              <a:t>.</a:t>
            </a:r>
          </a:p>
          <a:p>
            <a:pPr>
              <a:spcAft>
                <a:spcPts val="0"/>
              </a:spcAft>
            </a:pPr>
            <a:endParaRPr lang="en-US" sz="900" dirty="0">
              <a:ea typeface="Arial Unicode MS" pitchFamily="34" charset="-128"/>
              <a:cs typeface="Arial"/>
            </a:endParaRPr>
          </a:p>
          <a:p>
            <a:pPr>
              <a:spcAft>
                <a:spcPts val="450"/>
              </a:spcAft>
            </a:pPr>
            <a:r>
              <a:rPr lang="en-US" sz="900" dirty="0">
                <a:effectLst/>
                <a:latin typeface="+mj-lt"/>
                <a:ea typeface="Calibri" panose="020F0502020204030204" pitchFamily="34" charset="0"/>
                <a:cs typeface="Mangal" panose="02040503050203030202" pitchFamily="18" charset="0"/>
              </a:rPr>
              <a:t>Galileo Payment System Hub</a:t>
            </a:r>
            <a:br>
              <a:rPr lang="en-US" sz="900" dirty="0">
                <a:latin typeface="+mj-lt"/>
                <a:ea typeface="Arial Unicode MS" pitchFamily="34" charset="-128"/>
                <a:cs typeface="Arial Black" panose="020B0604020202020204" pitchFamily="34" charset="0"/>
              </a:rPr>
            </a:br>
            <a:r>
              <a:rPr lang="en-US" sz="900" dirty="0">
                <a:latin typeface="+mj-lt"/>
                <a:ea typeface="Arial Unicode MS" pitchFamily="34" charset="-128"/>
                <a:cs typeface="Arial Black" panose="020B0604020202020204" pitchFamily="34" charset="0"/>
              </a:rPr>
              <a:t>Deutsche Bank, Senior Analyst</a:t>
            </a:r>
          </a:p>
          <a:p>
            <a:pPr>
              <a:spcAft>
                <a:spcPts val="450"/>
              </a:spcAft>
            </a:pPr>
            <a:r>
              <a:rPr lang="en-US" sz="900" dirty="0">
                <a:solidFill>
                  <a:schemeClr val="accent1"/>
                </a:solidFill>
                <a:latin typeface="Arial Black" panose="020B0604020202020204" pitchFamily="34" charset="0"/>
                <a:ea typeface="Arial Unicode MS" pitchFamily="34" charset="-128"/>
                <a:cs typeface="Arial Black" panose="020B0604020202020204" pitchFamily="34" charset="0"/>
              </a:rPr>
              <a:t>(Feb 2019 – Mar 2021)</a:t>
            </a:r>
          </a:p>
          <a:p>
            <a:pPr>
              <a:spcAft>
                <a:spcPts val="0"/>
              </a:spcAft>
            </a:pPr>
            <a:r>
              <a:rPr lang="en-US" sz="900" dirty="0"/>
              <a:t>Galileo Payment System is a Global Platform for Deutsche Bank to carry out the International and Domestic Payments all over the Globe using SWIFT, CHAPS, BACS. Creation and Deployment of Microservices Applications, REST API’s and looking into CICD.</a:t>
            </a:r>
            <a:br>
              <a:rPr lang="en-US" sz="900" dirty="0">
                <a:latin typeface="+mn-lt"/>
                <a:ea typeface="Arial Unicode MS" pitchFamily="34" charset="-128"/>
                <a:cs typeface="Arial"/>
              </a:rPr>
            </a:br>
            <a:r>
              <a:rPr lang="en-US" sz="900" b="1" dirty="0">
                <a:latin typeface="+mn-lt"/>
                <a:ea typeface="Arial Unicode MS" pitchFamily="34" charset="-128"/>
                <a:cs typeface="Arial"/>
              </a:rPr>
              <a:t>Technologies</a:t>
            </a:r>
            <a:r>
              <a:rPr lang="en-US" sz="900" dirty="0">
                <a:latin typeface="+mn-lt"/>
                <a:ea typeface="Arial Unicode MS" pitchFamily="34" charset="-128"/>
                <a:cs typeface="Arial"/>
              </a:rPr>
              <a:t>: </a:t>
            </a:r>
            <a:r>
              <a:rPr lang="en-US" sz="900" dirty="0"/>
              <a:t>Mule 4, </a:t>
            </a:r>
            <a:r>
              <a:rPr lang="en-US" sz="900" dirty="0" err="1"/>
              <a:t>Anypoint</a:t>
            </a:r>
            <a:r>
              <a:rPr lang="en-US" sz="900" dirty="0"/>
              <a:t> Studio, Core Java, Spring Boot, Microservices, RAML, SQL, PLSQL, Oracle11g, JIRA, Bit Bucket, Maven, Service Now, GIT, Team City, REST API. </a:t>
            </a:r>
          </a:p>
          <a:p>
            <a:pPr>
              <a:spcAft>
                <a:spcPts val="0"/>
              </a:spcAft>
            </a:pPr>
            <a:r>
              <a:rPr lang="en-US" sz="900" b="1" dirty="0">
                <a:latin typeface="+mn-lt"/>
                <a:ea typeface="Arial Unicode MS" pitchFamily="34" charset="-128"/>
                <a:cs typeface="Arial"/>
              </a:rPr>
              <a:t>Methodologies</a:t>
            </a:r>
            <a:r>
              <a:rPr lang="en-US" sz="900" dirty="0">
                <a:latin typeface="+mn-lt"/>
                <a:ea typeface="Arial Unicode MS" pitchFamily="34" charset="-128"/>
                <a:cs typeface="Arial"/>
              </a:rPr>
              <a:t>: </a:t>
            </a:r>
            <a:r>
              <a:rPr lang="lv-LV" sz="900" dirty="0">
                <a:latin typeface="+mn-lt"/>
                <a:ea typeface="Arial Unicode MS" pitchFamily="34" charset="-128"/>
                <a:cs typeface="Arial"/>
              </a:rPr>
              <a:t>Agile</a:t>
            </a:r>
            <a:endParaRPr lang="en-US" sz="900" dirty="0">
              <a:latin typeface="+mn-lt"/>
              <a:ea typeface="Arial Unicode MS" pitchFamily="34" charset="-128"/>
              <a:cs typeface="Arial"/>
            </a:endParaRPr>
          </a:p>
          <a:p>
            <a:pPr>
              <a:spcAft>
                <a:spcPts val="0"/>
              </a:spcAft>
            </a:pPr>
            <a:endParaRPr lang="en-US" sz="900" dirty="0">
              <a:latin typeface="+mn-lt"/>
              <a:ea typeface="Arial Unicode MS" pitchFamily="34" charset="-128"/>
              <a:cs typeface="Arial"/>
            </a:endParaRPr>
          </a:p>
          <a:p>
            <a:endParaRPr lang="en-US" sz="900" dirty="0">
              <a:latin typeface="+mn-lt"/>
              <a:ea typeface="Arial Unicode MS" pitchFamily="34" charset="-128"/>
              <a:cs typeface="Arial"/>
            </a:endParaRPr>
          </a:p>
          <a:p>
            <a:endParaRPr lang="en-US" sz="900" dirty="0">
              <a:latin typeface="+mn-lt"/>
              <a:ea typeface="Arial Unicode MS" pitchFamily="34" charset="-128"/>
              <a:cs typeface="Arial"/>
            </a:endParaRPr>
          </a:p>
        </p:txBody>
      </p:sp>
      <p:sp>
        <p:nvSpPr>
          <p:cNvPr id="10" name="TextBox 9"/>
          <p:cNvSpPr txBox="1"/>
          <p:nvPr/>
        </p:nvSpPr>
        <p:spPr>
          <a:xfrm>
            <a:off x="457200" y="3886200"/>
            <a:ext cx="2438400" cy="2207660"/>
          </a:xfrm>
          <a:prstGeom prst="rect">
            <a:avLst/>
          </a:prstGeom>
        </p:spPr>
        <p:txBody>
          <a:bodyPr vert="horz" wrap="square" lIns="0" tIns="0" rIns="0" bIns="0" rtlCol="0" anchor="t">
            <a:normAutofit/>
          </a:bodyPr>
          <a:lstStyle/>
          <a:p>
            <a:endParaRPr lang="en-US" dirty="0">
              <a:latin typeface="Graphik" panose="020B0503030202060203" pitchFamily="34" charset="77"/>
            </a:endParaRPr>
          </a:p>
        </p:txBody>
      </p:sp>
      <p:sp>
        <p:nvSpPr>
          <p:cNvPr id="21" name="TextBox 20"/>
          <p:cNvSpPr txBox="1"/>
          <p:nvPr/>
        </p:nvSpPr>
        <p:spPr>
          <a:xfrm>
            <a:off x="10262795" y="1662281"/>
            <a:ext cx="914400" cy="914400"/>
          </a:xfrm>
          <a:prstGeom prst="rect">
            <a:avLst/>
          </a:prstGeom>
        </p:spPr>
        <p:txBody>
          <a:bodyPr vert="horz" wrap="none" lIns="0" tIns="0" rIns="0" bIns="0" rtlCol="0" anchor="t">
            <a:normAutofit/>
          </a:bodyPr>
          <a:lstStyle/>
          <a:p>
            <a:endParaRPr lang="en-US" dirty="0">
              <a:latin typeface="Graphik" panose="020B0503030202060203" pitchFamily="34" charset="77"/>
            </a:endParaRPr>
          </a:p>
        </p:txBody>
      </p:sp>
      <p:pic>
        <p:nvPicPr>
          <p:cNvPr id="14" name="Picture 13">
            <a:extLst>
              <a:ext uri="{FF2B5EF4-FFF2-40B4-BE49-F238E27FC236}">
                <a16:creationId xmlns:a16="http://schemas.microsoft.com/office/drawing/2014/main" id="{545D9FEA-B80A-4EAE-A60D-A021A94E2D8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2843" y="401000"/>
            <a:ext cx="2070409" cy="2070409"/>
          </a:xfrm>
          <a:prstGeom prst="ellipse">
            <a:avLst/>
          </a:prstGeom>
        </p:spPr>
      </p:pic>
      <p:sp>
        <p:nvSpPr>
          <p:cNvPr id="4" name="TextBox 3">
            <a:extLst>
              <a:ext uri="{FF2B5EF4-FFF2-40B4-BE49-F238E27FC236}">
                <a16:creationId xmlns:a16="http://schemas.microsoft.com/office/drawing/2014/main" id="{AD64B758-CB2C-9548-BCC9-79ACF6A1659F}"/>
              </a:ext>
            </a:extLst>
          </p:cNvPr>
          <p:cNvSpPr txBox="1"/>
          <p:nvPr/>
        </p:nvSpPr>
        <p:spPr>
          <a:xfrm>
            <a:off x="10508974" y="6397361"/>
            <a:ext cx="0" cy="0"/>
          </a:xfrm>
          <a:prstGeom prst="rect">
            <a:avLst/>
          </a:prstGeom>
          <a:noFill/>
        </p:spPr>
        <p:txBody>
          <a:bodyPr wrap="none" lIns="0" tIns="0" rIns="0" bIns="0" rtlCol="0">
            <a:noAutofit/>
          </a:bodyPr>
          <a:lstStyle/>
          <a:p>
            <a:pPr algn="l" defTabSz="228600">
              <a:spcAft>
                <a:spcPts val="1200"/>
              </a:spcAft>
            </a:pPr>
            <a:endParaRPr lang="en-LV" noProof="0" dirty="0"/>
          </a:p>
        </p:txBody>
      </p:sp>
      <p:sp>
        <p:nvSpPr>
          <p:cNvPr id="5" name="TextBox 4">
            <a:extLst>
              <a:ext uri="{FF2B5EF4-FFF2-40B4-BE49-F238E27FC236}">
                <a16:creationId xmlns:a16="http://schemas.microsoft.com/office/drawing/2014/main" id="{BDABBA69-CA74-A84A-951B-35404A387653}"/>
              </a:ext>
            </a:extLst>
          </p:cNvPr>
          <p:cNvSpPr txBox="1"/>
          <p:nvPr/>
        </p:nvSpPr>
        <p:spPr>
          <a:xfrm>
            <a:off x="6985889" y="4913691"/>
            <a:ext cx="3541066" cy="555272"/>
          </a:xfrm>
          <a:prstGeom prst="rect">
            <a:avLst/>
          </a:prstGeom>
          <a:noFill/>
        </p:spPr>
        <p:txBody>
          <a:bodyPr wrap="square" lIns="0" tIns="0" rIns="0" bIns="0" rtlCol="0">
            <a:normAutofit/>
          </a:bodyPr>
          <a:lstStyle/>
          <a:p>
            <a:pPr>
              <a:spcAft>
                <a:spcPts val="0"/>
              </a:spcAft>
            </a:pPr>
            <a:endParaRPr lang="en-GB" sz="1000" b="1" dirty="0">
              <a:solidFill>
                <a:schemeClr val="tx1"/>
              </a:solidFill>
              <a:ea typeface="Arial Unicode MS" pitchFamily="34" charset="-128"/>
              <a:cs typeface="Arial"/>
            </a:endParaRPr>
          </a:p>
        </p:txBody>
      </p:sp>
      <p:pic>
        <p:nvPicPr>
          <p:cNvPr id="7" name="Picture 6" descr="A person with a beard&#10;&#10;Description automatically generated with medium confidence">
            <a:extLst>
              <a:ext uri="{FF2B5EF4-FFF2-40B4-BE49-F238E27FC236}">
                <a16:creationId xmlns:a16="http://schemas.microsoft.com/office/drawing/2014/main" id="{218EAE9B-553F-4E2F-83BB-E0726F5734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43" y="421248"/>
            <a:ext cx="2101953" cy="2087057"/>
          </a:xfrm>
          <a:prstGeom prst="ellipse">
            <a:avLst/>
          </a:prstGeom>
        </p:spPr>
      </p:pic>
    </p:spTree>
    <p:extLst>
      <p:ext uri="{BB962C8B-B14F-4D97-AF65-F5344CB8AC3E}">
        <p14:creationId xmlns:p14="http://schemas.microsoft.com/office/powerpoint/2010/main" val="302589991"/>
      </p:ext>
    </p:extLst>
  </p:cSld>
  <p:clrMapOvr>
    <a:masterClrMapping/>
  </p:clrMapOvr>
</p:sld>
</file>

<file path=ppt/theme/theme1.xml><?xml version="1.0" encoding="utf-8"?>
<a:theme xmlns:a="http://schemas.openxmlformats.org/drawingml/2006/main" name="1_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InteractiveTemplate_Arial_100820" id="{2B57B028-6865-4E4D-A2D9-664FFAE896C3}" vid="{4FAFFD03-8561-1943-B6E7-07633C8444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2A11F972E5C41B65090586FF698F0" ma:contentTypeVersion="13" ma:contentTypeDescription="Create a new document." ma:contentTypeScope="" ma:versionID="010700e823cc85d44fab2e4a2a010ef2">
  <xsd:schema xmlns:xsd="http://www.w3.org/2001/XMLSchema" xmlns:xs="http://www.w3.org/2001/XMLSchema" xmlns:p="http://schemas.microsoft.com/office/2006/metadata/properties" xmlns:ns3="479e0e06-c6eb-4422-af9d-995aa40f9065" xmlns:ns4="6dfad0c3-974d-46c3-80d6-d351e61e6646" targetNamespace="http://schemas.microsoft.com/office/2006/metadata/properties" ma:root="true" ma:fieldsID="99136c49a0af5eed418d009b874f0f43" ns3:_="" ns4:_="">
    <xsd:import namespace="479e0e06-c6eb-4422-af9d-995aa40f9065"/>
    <xsd:import namespace="6dfad0c3-974d-46c3-80d6-d351e61e6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9e0e06-c6eb-4422-af9d-995aa40f90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fad0c3-974d-46c3-80d6-d351e61e6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30BD97-56F9-42B3-BB35-754A047C5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9e0e06-c6eb-4422-af9d-995aa40f9065"/>
    <ds:schemaRef ds:uri="6dfad0c3-974d-46c3-80d6-d351e61e6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FC82E0-CAFA-4C7F-9C9D-0CD5DB7B6FB0}">
  <ds:schemaRefs>
    <ds:schemaRef ds:uri="http://schemas.microsoft.com/sharepoint/v3/contenttype/forms"/>
  </ds:schemaRefs>
</ds:datastoreItem>
</file>

<file path=customXml/itemProps3.xml><?xml version="1.0" encoding="utf-8"?>
<ds:datastoreItem xmlns:ds="http://schemas.openxmlformats.org/officeDocument/2006/customXml" ds:itemID="{0EB54F12-18FE-4C7A-9F9E-C24DB055DF47}">
  <ds:schemaRefs>
    <ds:schemaRef ds:uri="http://schemas.microsoft.com/office/2006/documentManagement/types"/>
    <ds:schemaRef ds:uri="6dfad0c3-974d-46c3-80d6-d351e61e6646"/>
    <ds:schemaRef ds:uri="http://purl.org/dc/elements/1.1/"/>
    <ds:schemaRef ds:uri="http://purl.org/dc/term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479e0e06-c6eb-4422-af9d-995aa40f906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2440</TotalTime>
  <Words>634</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Graphik</vt:lpstr>
      <vt:lpstr>Graphik Black</vt:lpstr>
      <vt:lpstr>System Font</vt:lpstr>
      <vt:lpstr>System Font Regular</vt:lpstr>
      <vt:lpstr>Times New Roman</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Agnese Klints</dc:title>
  <dc:creator>Krasauskaite, Ruta</dc:creator>
  <cp:lastModifiedBy>Dhote, Navin Ajit</cp:lastModifiedBy>
  <cp:revision>345</cp:revision>
  <cp:lastPrinted>1601-01-01T00:00:00Z</cp:lastPrinted>
  <dcterms:created xsi:type="dcterms:W3CDTF">1601-01-01T00:00:00Z</dcterms:created>
  <dcterms:modified xsi:type="dcterms:W3CDTF">2022-10-03T09:22:19Z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0x010100B712A11F972E5C41B65090586FF698F0</vt:lpwstr>
  </property>
</Properties>
</file>