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6033" r:id="rId4"/>
  </p:sldMasterIdLst>
  <p:notesMasterIdLst>
    <p:notesMasterId r:id="rId6"/>
  </p:notesMasterIdLst>
  <p:handoutMasterIdLst>
    <p:handoutMasterId r:id="rId7"/>
  </p:handoutMasterIdLst>
  <p:sldIdLst>
    <p:sldId id="265" r:id="rId5"/>
  </p:sldIdLst>
  <p:sldSz cx="12192000" cy="6858000"/>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xmlns="">
        <p15:guide id="1" pos="2116" userDrawn="1">
          <p15:clr>
            <a:srgbClr val="A4A3A4"/>
          </p15:clr>
        </p15:guide>
        <p15:guide id="2" orient="horz" pos="2137"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elturka, Diana" initials="LD" lastIdx="4" clrIdx="0"/>
  <p:cmAuthor id="2" name="Sulce, Katrina" initials="SK" lastIdx="4" clrIdx="1">
    <p:extLst>
      <p:ext uri="{19B8F6BF-5375-455C-9EA6-DF929625EA0E}">
        <p15:presenceInfo xmlns:p15="http://schemas.microsoft.com/office/powerpoint/2012/main" xmlns="" userId="S::katrina.sulce@accenture.com::11094a0f-97ce-4c19-84a0-bfae3f43018c" providerId="AD"/>
      </p:ext>
    </p:extLst>
  </p:cmAuthor>
  <p:cmAuthor id="3" name="Pavlova, Anda" initials="PA" lastIdx="2" clrIdx="2">
    <p:extLst>
      <p:ext uri="{19B8F6BF-5375-455C-9EA6-DF929625EA0E}">
        <p15:presenceInfo xmlns:p15="http://schemas.microsoft.com/office/powerpoint/2012/main" xmlns="" userId="S::anda.pavlova@accenture.com::efd4947a-55a1-4ae9-9280-e14ea6a8c5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7500C0"/>
    <a:srgbClr val="FFB600"/>
    <a:srgbClr val="FFFFFF"/>
    <a:srgbClr val="FF9502"/>
    <a:srgbClr val="FFB000"/>
    <a:srgbClr val="FFF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0" autoAdjust="0"/>
    <p:restoredTop sz="94275" autoAdjust="0"/>
  </p:normalViewPr>
  <p:slideViewPr>
    <p:cSldViewPr snapToGrid="0">
      <p:cViewPr>
        <p:scale>
          <a:sx n="150" d="100"/>
          <a:sy n="150" d="100"/>
        </p:scale>
        <p:origin x="3966" y="3456"/>
      </p:cViewPr>
      <p:guideLst>
        <p:guide orient="horz" pos="2137"/>
        <p:guide pos="2116"/>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4448" y="20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2T18:32:50.543" idx="1">
    <p:pos x="1325" y="530"/>
    <p:text>How to make your picture round:
* Click on picture
* Go to format
* Crop -&gt; crop to shape -&gt; choose "basic shapes" oval
* Aspect ratio -&gt; 1:1</p:text>
    <p:extLst>
      <p:ext uri="{C676402C-5697-4E1C-873F-D02D1690AC5C}">
        <p15:threadingInfo xmlns:p15="http://schemas.microsoft.com/office/powerpoint/2012/main" xmlns="" timeZoneBias="-120"/>
      </p:ext>
    </p:extLst>
  </p:cm>
  <p:cm authorId="1" dt="2017-11-22T18:35:56.121" idx="2">
    <p:pos x="1571" y="1522"/>
    <p:text>Please write in this field using:
Font: Arial (Regular) Size: 10</p:text>
    <p:extLst>
      <p:ext uri="{C676402C-5697-4E1C-873F-D02D1690AC5C}">
        <p15:threadingInfo xmlns:p15="http://schemas.microsoft.com/office/powerpoint/2012/main" xmlns="" timeZoneBias="-120"/>
      </p:ext>
    </p:extLst>
  </p:cm>
  <p:cm authorId="1" dt="2017-11-22T18:37:03.001" idx="3">
    <p:pos x="3633" y="781"/>
    <p:text>For main text
Please write in this field using:
Font: Arial (Regular) Size: 10
For project name
Please write using:
Font: Arial Black (Headings) Size: 10</p:text>
    <p:extLst>
      <p:ext uri="{C676402C-5697-4E1C-873F-D02D1690AC5C}">
        <p15:threadingInfo xmlns:p15="http://schemas.microsoft.com/office/powerpoint/2012/main" xmlns="" timeZoneBias="-120"/>
      </p:ext>
    </p:extLst>
  </p:cm>
  <p:cm authorId="2" dt="2019-10-07T11:43:32.459" idx="2">
    <p:pos x="3633" y="973"/>
    <p:text>Project names: please, do not use client names, instead use generic identification for instance:
- Communication industry company</p:text>
    <p:extLst>
      <p:ext uri="{C676402C-5697-4E1C-873F-D02D1690AC5C}">
        <p15:threadingInfo xmlns:p15="http://schemas.microsoft.com/office/powerpoint/2012/main" xmlns="" timeZoneBias="-180">
          <p15:parentCm authorId="1" idx="3"/>
        </p15:threadingInfo>
      </p:ext>
    </p:extLst>
  </p:cm>
  <p:cm authorId="2" dt="2019-10-07T11:44:13.703" idx="3">
    <p:pos x="3633" y="877"/>
    <p:text>For project description can keep 4 ‘parts’:
- [Generic project info] - not mandatory
- Responsibilities: {your set of tasks}
- Technologies: {used technologies, like oracle Siebel, Salesforce, Vlocity, Git, Javascript}
- Methodologies: {project organization: Agile, iterative waterfall or Scaled Agile Framework}</p:text>
    <p:extLst>
      <p:ext uri="{C676402C-5697-4E1C-873F-D02D1690AC5C}">
        <p15:threadingInfo xmlns:p15="http://schemas.microsoft.com/office/powerpoint/2012/main" xmlns="" timeZoneBias="-180">
          <p15:parentCm authorId="1" idx="3"/>
        </p15:threadingInfo>
      </p:ext>
    </p:extLst>
  </p:cm>
  <p:cm authorId="1" dt="2017-11-22T18:39:02.186" idx="4">
    <p:pos x="5490" y="757"/>
    <p:text>Please check the spelling and delete the empty fields if there are some.  
You should delete the coments when you are finished.</p:text>
    <p:extLst>
      <p:ext uri="{C676402C-5697-4E1C-873F-D02D1690AC5C}">
        <p15:threadingInfo xmlns:p15="http://schemas.microsoft.com/office/powerpoint/2012/main" xmlns="" timeZoneBias="-120"/>
      </p:ext>
    </p:extLst>
  </p:cm>
  <p:cm authorId="2" dt="2019-10-07T11:47:31.672" idx="4">
    <p:pos x="5453" y="2476"/>
    <p:text>Use "Non Accenture" for prior Accenture experience</p:text>
    <p:extLst>
      <p:ext uri="{C676402C-5697-4E1C-873F-D02D1690AC5C}">
        <p15:threadingInfo xmlns:p15="http://schemas.microsoft.com/office/powerpoint/2012/main" xmlns="" timeZoneBias="-180"/>
      </p:ext>
    </p:extLst>
  </p:cm>
  <p:cm authorId="3" dt="2021-02-03T17:00:33.270" idx="1">
    <p:pos x="6972" y="806"/>
    <p:text>For Functional / Technical skills please indicate proficiency levels as per the following table:  
- Beginner: I understand the basics. 
- Intermediate: I apply this skill in my work and continue to learn more. 
- Expert: I have deep knowledge, design solutions, can solve complext problems and/or lead others in this area.</p:text>
    <p:extLst>
      <p:ext uri="{C676402C-5697-4E1C-873F-D02D1690AC5C}">
        <p15:threadingInfo xmlns:p15="http://schemas.microsoft.com/office/powerpoint/2012/main" xmlns=""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D6B1901-3389-F547-80DB-447F3E5D9A5C}"/>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xmlns="" id="{35232C7F-8571-7D40-BF9F-127ACE9A3DF9}"/>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3134CF3D-72DF-E343-AD13-4BD1C5AE2279}" type="datetimeFigureOut">
              <a:rPr lang="x-none" smtClean="0"/>
              <a:pPr/>
              <a:t>11/25/2021</a:t>
            </a:fld>
            <a:endParaRPr lang="x-none"/>
          </a:p>
        </p:txBody>
      </p:sp>
      <p:sp>
        <p:nvSpPr>
          <p:cNvPr id="4" name="Footer Placeholder 3">
            <a:extLst>
              <a:ext uri="{FF2B5EF4-FFF2-40B4-BE49-F238E27FC236}">
                <a16:creationId xmlns:a16="http://schemas.microsoft.com/office/drawing/2014/main" xmlns="" id="{6DF88E46-B348-FA4F-975A-94F3260C7C2A}"/>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xmlns="" id="{3F8A6EAF-77B1-A34D-B3C9-A15960FA559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F39D490F-001D-6549-9114-D219161A96C2}" type="slidenum">
              <a:rPr lang="x-none" smtClean="0"/>
              <a:pPr/>
              <a:t>‹#›</a:t>
            </a:fld>
            <a:endParaRPr lang="x-none"/>
          </a:p>
        </p:txBody>
      </p:sp>
    </p:spTree>
    <p:extLst>
      <p:ext uri="{BB962C8B-B14F-4D97-AF65-F5344CB8AC3E}">
        <p14:creationId xmlns:p14="http://schemas.microsoft.com/office/powerpoint/2010/main" xmlns="" val="2160458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AutoShape 1"/>
          <p:cNvSpPr>
            <a:spLocks noChangeArrowheads="1"/>
          </p:cNvSpPr>
          <p:nvPr/>
        </p:nvSpPr>
        <p:spPr bwMode="auto">
          <a:xfrm>
            <a:off x="0" y="0"/>
            <a:ext cx="7559675" cy="10691813"/>
          </a:xfrm>
          <a:prstGeom prst="roundRect">
            <a:avLst>
              <a:gd name="adj" fmla="val 19"/>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b="0" i="0" dirty="0">
              <a:latin typeface="Graphik" panose="020B0503030202060203" pitchFamily="34" charset="77"/>
            </a:endParaRPr>
          </a:p>
        </p:txBody>
      </p:sp>
      <p:sp>
        <p:nvSpPr>
          <p:cNvPr id="17411" name="Rectangle 2"/>
          <p:cNvSpPr>
            <a:spLocks noGrp="1" noRot="1" noChangeAspect="1" noChangeArrowheads="1"/>
          </p:cNvSpPr>
          <p:nvPr>
            <p:ph type="sldImg"/>
          </p:nvPr>
        </p:nvSpPr>
        <p:spPr bwMode="auto">
          <a:xfrm>
            <a:off x="217488" y="812800"/>
            <a:ext cx="7119937" cy="400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sp>
      <p:sp>
        <p:nvSpPr>
          <p:cNvPr id="2051" name="Rectangle 3"/>
          <p:cNvSpPr>
            <a:spLocks noGrp="1" noChangeArrowheads="1"/>
          </p:cNvSpPr>
          <p:nvPr>
            <p:ph type="body"/>
          </p:nvPr>
        </p:nvSpPr>
        <p:spPr bwMode="auto">
          <a:xfrm>
            <a:off x="755650" y="5078413"/>
            <a:ext cx="6045200" cy="4808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17413" name="Text Box 4"/>
          <p:cNvSpPr txBox="1">
            <a:spLocks noChangeArrowheads="1"/>
          </p:cNvSpPr>
          <p:nvPr/>
        </p:nvSpPr>
        <p:spPr bwMode="auto">
          <a:xfrm>
            <a:off x="0" y="0"/>
            <a:ext cx="3279775"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b="0" i="0" dirty="0">
              <a:latin typeface="Graphik" panose="020B0503030202060203" pitchFamily="34" charset="77"/>
            </a:endParaRPr>
          </a:p>
        </p:txBody>
      </p:sp>
      <p:sp>
        <p:nvSpPr>
          <p:cNvPr id="17414" name="Text Box 5"/>
          <p:cNvSpPr txBox="1">
            <a:spLocks noChangeArrowheads="1"/>
          </p:cNvSpPr>
          <p:nvPr/>
        </p:nvSpPr>
        <p:spPr bwMode="auto">
          <a:xfrm>
            <a:off x="4278313" y="0"/>
            <a:ext cx="3279775"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b="0" i="0" dirty="0">
              <a:latin typeface="Graphik" panose="020B0503030202060203" pitchFamily="34" charset="77"/>
            </a:endParaRPr>
          </a:p>
        </p:txBody>
      </p:sp>
      <p:sp>
        <p:nvSpPr>
          <p:cNvPr id="17415" name="Text Box 6"/>
          <p:cNvSpPr txBox="1">
            <a:spLocks noChangeArrowheads="1"/>
          </p:cNvSpPr>
          <p:nvPr/>
        </p:nvSpPr>
        <p:spPr bwMode="auto">
          <a:xfrm>
            <a:off x="0" y="10156825"/>
            <a:ext cx="3279775"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b="0" i="0" dirty="0">
              <a:latin typeface="Graphik" panose="020B0503030202060203" pitchFamily="34" charset="77"/>
            </a:endParaRPr>
          </a:p>
        </p:txBody>
      </p:sp>
      <p:sp>
        <p:nvSpPr>
          <p:cNvPr id="2055" name="Rectangle 7"/>
          <p:cNvSpPr>
            <a:spLocks noGrp="1" noChangeArrowheads="1"/>
          </p:cNvSpPr>
          <p:nvPr>
            <p:ph type="sldNum"/>
          </p:nvPr>
        </p:nvSpPr>
        <p:spPr bwMode="auto">
          <a:xfrm>
            <a:off x="4278313" y="10156825"/>
            <a:ext cx="3278187" cy="5318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mn-ea"/>
                <a:cs typeface="DejaVu Sans" charset="0"/>
              </a:defRPr>
            </a:lvl1pPr>
          </a:lstStyle>
          <a:p>
            <a:pPr>
              <a:defRPr/>
            </a:pPr>
            <a:fld id="{8E7CB09A-9577-4932-BAF6-7DE0EB8D27B8}" type="slidenum">
              <a:rPr lang="uk-UA" altLang="en-US"/>
              <a:pPr>
                <a:defRPr/>
              </a:pPr>
              <a:t>‹#›</a:t>
            </a:fld>
            <a:endParaRPr lang="uk-UA" altLang="en-US"/>
          </a:p>
        </p:txBody>
      </p:sp>
    </p:spTree>
    <p:extLst>
      <p:ext uri="{BB962C8B-B14F-4D97-AF65-F5344CB8AC3E}">
        <p14:creationId xmlns:p14="http://schemas.microsoft.com/office/powerpoint/2010/main" xmlns="" val="118034921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a:p>
            <a:endParaRPr lang="en-US" dirty="0"/>
          </a:p>
        </p:txBody>
      </p:sp>
      <p:sp>
        <p:nvSpPr>
          <p:cNvPr id="4" name="Slide Number Placeholder 3"/>
          <p:cNvSpPr>
            <a:spLocks noGrp="1"/>
          </p:cNvSpPr>
          <p:nvPr>
            <p:ph type="sldNum" idx="10"/>
          </p:nvPr>
        </p:nvSpPr>
        <p:spPr/>
        <p:txBody>
          <a:bodyPr/>
          <a:lstStyle/>
          <a:p>
            <a:pPr>
              <a:defRPr/>
            </a:pPr>
            <a:fld id="{8E7CB09A-9577-4932-BAF6-7DE0EB8D27B8}" type="slidenum">
              <a:rPr lang="uk-UA" altLang="en-US" smtClean="0"/>
              <a:pPr>
                <a:defRPr/>
              </a:pPr>
              <a:t>1</a:t>
            </a:fld>
            <a:endParaRPr lang="uk-UA" altLang="en-US"/>
          </a:p>
        </p:txBody>
      </p:sp>
    </p:spTree>
    <p:extLst>
      <p:ext uri="{BB962C8B-B14F-4D97-AF65-F5344CB8AC3E}">
        <p14:creationId xmlns:p14="http://schemas.microsoft.com/office/powerpoint/2010/main" xmlns="" val="388702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3+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65E641D-A6ED-ED46-93AD-99B913B5D17F}"/>
              </a:ext>
            </a:extLst>
          </p:cNvPr>
          <p:cNvSpPr/>
          <p:nvPr userDrawn="1"/>
        </p:nvSpPr>
        <p:spPr>
          <a:xfrm>
            <a:off x="0" y="0"/>
            <a:ext cx="3096097" cy="6867861"/>
          </a:xfrm>
          <a:prstGeom prst="rect">
            <a:avLst/>
          </a:prstGeom>
          <a:blipFill dpi="0" rotWithShape="0">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FB600"/>
              </a:solidFill>
              <a:latin typeface="Graphik" panose="020B0503030202060203" pitchFamily="34" charset="77"/>
            </a:endParaRPr>
          </a:p>
        </p:txBody>
      </p:sp>
      <p:sp>
        <p:nvSpPr>
          <p:cNvPr id="10" name="Title 1">
            <a:extLst>
              <a:ext uri="{FF2B5EF4-FFF2-40B4-BE49-F238E27FC236}">
                <a16:creationId xmlns:a16="http://schemas.microsoft.com/office/drawing/2014/main" xmlns="" id="{37D9CB8C-8B87-564C-976B-8ADA7C7F2622}"/>
              </a:ext>
            </a:extLst>
          </p:cNvPr>
          <p:cNvSpPr>
            <a:spLocks noGrp="1"/>
          </p:cNvSpPr>
          <p:nvPr>
            <p:ph type="title" hasCustomPrompt="1"/>
          </p:nvPr>
        </p:nvSpPr>
        <p:spPr>
          <a:xfrm>
            <a:off x="3359149" y="391531"/>
            <a:ext cx="6485891" cy="996280"/>
          </a:xfrm>
        </p:spPr>
        <p:txBody>
          <a:bodyPr>
            <a:normAutofit/>
          </a:bodyPr>
          <a:lstStyle>
            <a:lvl1pPr>
              <a:defRPr sz="3000">
                <a:latin typeface="+mj-lt"/>
              </a:defRPr>
            </a:lvl1pPr>
          </a:lstStyle>
          <a:p>
            <a:r>
              <a:rPr lang="en-US" dirty="0"/>
              <a:t>Click to edit master </a:t>
            </a:r>
            <a:br>
              <a:rPr lang="en-US" dirty="0"/>
            </a:br>
            <a:r>
              <a:rPr lang="en-US" dirty="0"/>
              <a:t>title style</a:t>
            </a:r>
          </a:p>
        </p:txBody>
      </p:sp>
      <p:sp>
        <p:nvSpPr>
          <p:cNvPr id="11" name="Content Placeholder 2">
            <a:extLst>
              <a:ext uri="{FF2B5EF4-FFF2-40B4-BE49-F238E27FC236}">
                <a16:creationId xmlns:a16="http://schemas.microsoft.com/office/drawing/2014/main" xmlns="" id="{91251169-F489-A842-A8BE-DD755047FC48}"/>
              </a:ext>
            </a:extLst>
          </p:cNvPr>
          <p:cNvSpPr>
            <a:spLocks noGrp="1"/>
          </p:cNvSpPr>
          <p:nvPr>
            <p:ph idx="1" hasCustomPrompt="1"/>
          </p:nvPr>
        </p:nvSpPr>
        <p:spPr>
          <a:xfrm>
            <a:off x="400061" y="2819402"/>
            <a:ext cx="2491890" cy="3813174"/>
          </a:xfrm>
        </p:spPr>
        <p:txBody>
          <a:bodyPr lIns="0" tIns="0" rIns="0" bIns="0"/>
          <a:lstStyle>
            <a:lvl1pPr marL="0" indent="0">
              <a:spcBef>
                <a:spcPts val="0"/>
              </a:spcBef>
              <a:buNone/>
              <a:defRPr sz="1050" b="0" baseline="0">
                <a:solidFill>
                  <a:schemeClr val="tx1"/>
                </a:solidFill>
                <a:latin typeface="+mn-lt"/>
              </a:defRPr>
            </a:lvl1pPr>
          </a:lstStyle>
          <a:p>
            <a:pPr lvl="0"/>
            <a:r>
              <a:rPr lang="en-US"/>
              <a:t>Some text</a:t>
            </a:r>
          </a:p>
        </p:txBody>
      </p:sp>
      <p:sp>
        <p:nvSpPr>
          <p:cNvPr id="15" name="Content Placeholder 2">
            <a:extLst>
              <a:ext uri="{FF2B5EF4-FFF2-40B4-BE49-F238E27FC236}">
                <a16:creationId xmlns:a16="http://schemas.microsoft.com/office/drawing/2014/main" xmlns="" id="{A2BA0126-3A9A-ED4F-84BE-AC0145A95E07}"/>
              </a:ext>
            </a:extLst>
          </p:cNvPr>
          <p:cNvSpPr>
            <a:spLocks noGrp="1"/>
          </p:cNvSpPr>
          <p:nvPr>
            <p:ph idx="13" hasCustomPrompt="1"/>
          </p:nvPr>
        </p:nvSpPr>
        <p:spPr>
          <a:xfrm>
            <a:off x="9532566" y="1277095"/>
            <a:ext cx="2286001" cy="4368800"/>
          </a:xfrm>
        </p:spPr>
        <p:txBody>
          <a:bodyPr lIns="0" tIns="0" rIns="0" bIns="0"/>
          <a:lstStyle>
            <a:lvl1pPr marL="0" indent="0">
              <a:spcBef>
                <a:spcPts val="0"/>
              </a:spcBef>
              <a:buNone/>
              <a:defRPr sz="1050" b="0" baseline="0">
                <a:latin typeface="+mj-lt"/>
              </a:defRPr>
            </a:lvl1pPr>
          </a:lstStyle>
          <a:p>
            <a:pPr lvl="0"/>
            <a:r>
              <a:rPr lang="en-US" dirty="0"/>
              <a:t>Some text</a:t>
            </a:r>
          </a:p>
        </p:txBody>
      </p:sp>
      <p:sp>
        <p:nvSpPr>
          <p:cNvPr id="16" name="Content Placeholder 2">
            <a:extLst>
              <a:ext uri="{FF2B5EF4-FFF2-40B4-BE49-F238E27FC236}">
                <a16:creationId xmlns:a16="http://schemas.microsoft.com/office/drawing/2014/main" xmlns="" id="{504981BC-AA9E-1942-A275-CED75D6F9520}"/>
              </a:ext>
            </a:extLst>
          </p:cNvPr>
          <p:cNvSpPr>
            <a:spLocks noGrp="1"/>
          </p:cNvSpPr>
          <p:nvPr>
            <p:ph idx="14" hasCustomPrompt="1"/>
          </p:nvPr>
        </p:nvSpPr>
        <p:spPr>
          <a:xfrm>
            <a:off x="6420402" y="1128299"/>
            <a:ext cx="2743055" cy="4483100"/>
          </a:xfrm>
        </p:spPr>
        <p:txBody>
          <a:bodyPr lIns="0" tIns="0" rIns="0" bIns="0"/>
          <a:lstStyle>
            <a:lvl1pPr marL="0" indent="0">
              <a:spcBef>
                <a:spcPts val="0"/>
              </a:spcBef>
              <a:buNone/>
              <a:defRPr sz="1050" b="0" baseline="0">
                <a:solidFill>
                  <a:schemeClr val="tx1"/>
                </a:solidFill>
                <a:latin typeface="+mn-lt"/>
              </a:defRPr>
            </a:lvl1pPr>
          </a:lstStyle>
          <a:p>
            <a:pPr lvl="0"/>
            <a:r>
              <a:rPr lang="en-US" dirty="0"/>
              <a:t>Some text</a:t>
            </a:r>
          </a:p>
        </p:txBody>
      </p:sp>
      <p:sp>
        <p:nvSpPr>
          <p:cNvPr id="17" name="Content Placeholder 2">
            <a:extLst>
              <a:ext uri="{FF2B5EF4-FFF2-40B4-BE49-F238E27FC236}">
                <a16:creationId xmlns:a16="http://schemas.microsoft.com/office/drawing/2014/main" xmlns="" id="{896E0F1A-15BA-BA4A-A646-41E92E6E5CC2}"/>
              </a:ext>
            </a:extLst>
          </p:cNvPr>
          <p:cNvSpPr>
            <a:spLocks noGrp="1"/>
          </p:cNvSpPr>
          <p:nvPr>
            <p:ph idx="15" hasCustomPrompt="1"/>
          </p:nvPr>
        </p:nvSpPr>
        <p:spPr>
          <a:xfrm>
            <a:off x="3363224" y="1128299"/>
            <a:ext cx="2741078" cy="4483100"/>
          </a:xfrm>
        </p:spPr>
        <p:txBody>
          <a:bodyPr lIns="0" tIns="0" rIns="0" bIns="0"/>
          <a:lstStyle>
            <a:lvl1pPr marL="0" indent="0">
              <a:spcBef>
                <a:spcPts val="0"/>
              </a:spcBef>
              <a:buNone/>
              <a:defRPr sz="1050" b="0" baseline="0">
                <a:solidFill>
                  <a:schemeClr val="tx1"/>
                </a:solidFill>
                <a:latin typeface="+mn-lt"/>
              </a:defRPr>
            </a:lvl1pPr>
          </a:lstStyle>
          <a:p>
            <a:pPr lvl="0"/>
            <a:r>
              <a:rPr lang="en-US" dirty="0"/>
              <a:t>Some text</a:t>
            </a:r>
          </a:p>
        </p:txBody>
      </p:sp>
      <p:cxnSp>
        <p:nvCxnSpPr>
          <p:cNvPr id="8" name="Straight Connector 7">
            <a:extLst>
              <a:ext uri="{FF2B5EF4-FFF2-40B4-BE49-F238E27FC236}">
                <a16:creationId xmlns:a16="http://schemas.microsoft.com/office/drawing/2014/main" xmlns="" id="{7ACDA24A-0B95-A649-BFD1-A521CC6A5947}"/>
              </a:ext>
            </a:extLst>
          </p:cNvPr>
          <p:cNvCxnSpPr>
            <a:cxnSpLocks/>
          </p:cNvCxnSpPr>
          <p:nvPr userDrawn="1"/>
        </p:nvCxnSpPr>
        <p:spPr>
          <a:xfrm>
            <a:off x="9525000" y="1128299"/>
            <a:ext cx="228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22176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xmlns="" id="{19ECDDD8-96F2-5B4A-AD41-3983C148253A}"/>
              </a:ext>
            </a:extLst>
          </p:cNvPr>
          <p:cNvPicPr>
            <a:picLocks noChangeAspect="1"/>
          </p:cNvPicPr>
          <p:nvPr userDrawn="1"/>
        </p:nvPicPr>
        <p:blipFill>
          <a:blip r:embed="rId3" cstate="screen">
            <a:extLst>
              <a:ext uri="{28A0092B-C50C-407E-A947-70E740481C1C}">
                <a14:useLocalDpi xmlns:a14="http://schemas.microsoft.com/office/drawing/2010/main" xmlns=""/>
              </a:ext>
              <a:ext uri="{96DAC541-7B7A-43D3-8B79-37D633B846F1}">
                <asvg:svgBlip xmlns:asvg="http://schemas.microsoft.com/office/drawing/2016/SVG/main" xmlns="" r:embed="rId4"/>
              </a:ext>
            </a:extLst>
          </a:blip>
          <a:stretch>
            <a:fillRect/>
          </a:stretch>
        </p:blipFill>
        <p:spPr>
          <a:xfrm>
            <a:off x="10254945" y="406401"/>
            <a:ext cx="1538289" cy="208373"/>
          </a:xfrm>
          <a:prstGeom prst="rect">
            <a:avLst/>
          </a:prstGeom>
        </p:spPr>
      </p:pic>
      <p:sp>
        <p:nvSpPr>
          <p:cNvPr id="25" name="TextBox 24">
            <a:extLst>
              <a:ext uri="{FF2B5EF4-FFF2-40B4-BE49-F238E27FC236}">
                <a16:creationId xmlns:a16="http://schemas.microsoft.com/office/drawing/2014/main" xmlns="" id="{8DEAF7F0-ADBE-DA4B-80DE-727BD0E615AA}"/>
              </a:ext>
            </a:extLst>
          </p:cNvPr>
          <p:cNvSpPr txBox="1"/>
          <p:nvPr userDrawn="1"/>
        </p:nvSpPr>
        <p:spPr>
          <a:xfrm>
            <a:off x="8698890" y="6493727"/>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b="0" i="0" dirty="0">
                <a:solidFill>
                  <a:schemeClr val="tx1">
                    <a:alpha val="75000"/>
                  </a:schemeClr>
                </a:solidFill>
                <a:latin typeface="Graphik" panose="020B0503030202060203" pitchFamily="34" charset="77"/>
              </a:rPr>
              <a:t>Copyright © 2021 Accenture. All rights reserved.</a:t>
            </a:r>
            <a:endParaRPr lang="en-US" b="0" i="0" noProof="0" dirty="0">
              <a:solidFill>
                <a:schemeClr val="tx1">
                  <a:alpha val="75000"/>
                </a:schemeClr>
              </a:solidFill>
              <a:latin typeface="Graphik" panose="020B0503030202060203" pitchFamily="34" charset="77"/>
            </a:endParaRPr>
          </a:p>
        </p:txBody>
      </p:sp>
      <p:sp>
        <p:nvSpPr>
          <p:cNvPr id="2" name="Title Placeholder 1">
            <a:extLst>
              <a:ext uri="{FF2B5EF4-FFF2-40B4-BE49-F238E27FC236}">
                <a16:creationId xmlns:a16="http://schemas.microsoft.com/office/drawing/2014/main" xmlns=""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xmlns=""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Tree>
    <p:extLst>
      <p:ext uri="{BB962C8B-B14F-4D97-AF65-F5344CB8AC3E}">
        <p14:creationId xmlns:p14="http://schemas.microsoft.com/office/powerpoint/2010/main" xmlns="" val="1689381501"/>
      </p:ext>
    </p:extLst>
  </p:cSld>
  <p:clrMap bg1="lt1" tx1="dk1" bg2="lt2" tx2="dk2" accent1="accent1" accent2="accent2" accent3="accent3" accent4="accent4" accent5="accent5" accent6="accent6" hlink="hlink" folHlink="folHlink"/>
  <p:sldLayoutIdLst>
    <p:sldLayoutId id="2147486034" r:id="rId1"/>
  </p:sldLayoutIdLst>
  <p:hf hdr="0" ftr="0"/>
  <p:txStyles>
    <p:titleStyle>
      <a:lvl1pPr algn="l" defTabSz="914400" rtl="0" eaLnBrk="1" latinLnBrk="0" hangingPunct="1">
        <a:lnSpc>
          <a:spcPct val="80000"/>
        </a:lnSpc>
        <a:spcBef>
          <a:spcPct val="0"/>
        </a:spcBef>
        <a:buNone/>
        <a:defRPr sz="3600" b="1" i="0" kern="1200">
          <a:solidFill>
            <a:schemeClr val="tx1"/>
          </a:solidFill>
          <a:latin typeface="Graphik Black" panose="020B0503030202060203" pitchFamily="34" charset="77"/>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i="0" kern="1200">
          <a:solidFill>
            <a:schemeClr val="tx1"/>
          </a:solidFill>
          <a:latin typeface="Graphik" panose="020B0503030202060203" pitchFamily="34" charset="77"/>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b="0" i="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b="0" i="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b="0" i="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b="0" i="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b="0" i="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b="0" i="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i="0" kern="1200">
          <a:solidFill>
            <a:schemeClr val="tx1"/>
          </a:solidFill>
          <a:latin typeface="Graphik Black" panose="020B0503030202060203" pitchFamily="34" charset="77"/>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b="0" i="0" kern="1200">
          <a:solidFill>
            <a:schemeClr val="tx2"/>
          </a:solidFill>
          <a:latin typeface="Graphik" panose="020B0503030202060203" pitchFamily="34" charset="77"/>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78">
          <p15:clr>
            <a:srgbClr val="5ACBF0"/>
          </p15:clr>
        </p15:guide>
        <p15:guide id="6" pos="120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BB705340-3D23-A643-A758-5B1BC6C5D4DE}"/>
              </a:ext>
            </a:extLst>
          </p:cNvPr>
          <p:cNvSpPr/>
          <p:nvPr/>
        </p:nvSpPr>
        <p:spPr>
          <a:xfrm>
            <a:off x="0" y="0"/>
            <a:ext cx="3096097" cy="6867861"/>
          </a:xfrm>
          <a:prstGeom prst="rect">
            <a:avLst/>
          </a:prstGeom>
          <a:blipFill dpi="0" rotWithShape="0">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FB600"/>
              </a:solidFill>
              <a:latin typeface="Graphik" panose="020B0503030202060203" pitchFamily="34" charset="77"/>
            </a:endParaRPr>
          </a:p>
        </p:txBody>
      </p:sp>
      <p:sp>
        <p:nvSpPr>
          <p:cNvPr id="28" name="Rectangle 27"/>
          <p:cNvSpPr/>
          <p:nvPr/>
        </p:nvSpPr>
        <p:spPr>
          <a:xfrm>
            <a:off x="2928162" y="379482"/>
            <a:ext cx="4996637" cy="1048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raphik" panose="020B0503030202060203" pitchFamily="34" charset="77"/>
            </a:endParaRPr>
          </a:p>
        </p:txBody>
      </p:sp>
      <p:sp>
        <p:nvSpPr>
          <p:cNvPr id="2" name="Title 4"/>
          <p:cNvSpPr txBox="1">
            <a:spLocks/>
          </p:cNvSpPr>
          <p:nvPr/>
        </p:nvSpPr>
        <p:spPr>
          <a:xfrm>
            <a:off x="3244851" y="348487"/>
            <a:ext cx="6124104" cy="990600"/>
          </a:xfrm>
          <a:prstGeom prst="rect">
            <a:avLst/>
          </a:prstGeom>
        </p:spPr>
        <p:txBody>
          <a:bodyPr>
            <a:noAutofit/>
          </a:bodyPr>
          <a:lstStyle>
            <a:lvl1pPr algn="l" defTabSz="685800" rtl="0" eaLnBrk="1" latinLnBrk="0" hangingPunct="1">
              <a:lnSpc>
                <a:spcPct val="80000"/>
              </a:lnSpc>
              <a:spcBef>
                <a:spcPct val="0"/>
              </a:spcBef>
              <a:buNone/>
              <a:defRPr sz="2400" kern="1200">
                <a:solidFill>
                  <a:schemeClr val="accent1"/>
                </a:solidFill>
                <a:latin typeface="+mj-lt"/>
                <a:ea typeface="+mj-ea"/>
                <a:cs typeface="+mj-cs"/>
              </a:defRPr>
            </a:lvl1pPr>
          </a:lstStyle>
          <a:p>
            <a:pPr fontAlgn="auto">
              <a:spcAft>
                <a:spcPts val="0"/>
              </a:spcAft>
            </a:pPr>
            <a:r>
              <a:rPr lang="en-US" altLang="fi-FI" sz="3200" b="1" dirty="0" err="1">
                <a:solidFill>
                  <a:schemeClr val="tx1"/>
                </a:solidFill>
              </a:rPr>
              <a:t>Navin</a:t>
            </a:r>
            <a:r>
              <a:rPr lang="en-US" altLang="fi-FI" sz="3200" b="1" dirty="0">
                <a:solidFill>
                  <a:schemeClr val="tx1"/>
                </a:solidFill>
              </a:rPr>
              <a:t> </a:t>
            </a:r>
            <a:r>
              <a:rPr lang="en-US" altLang="fi-FI" sz="3200" b="1" dirty="0" err="1">
                <a:solidFill>
                  <a:schemeClr val="tx1"/>
                </a:solidFill>
              </a:rPr>
              <a:t>Dhote</a:t>
            </a:r>
            <a:endParaRPr lang="en-US" sz="3200" b="1" dirty="0">
              <a:solidFill>
                <a:schemeClr val="tx1"/>
              </a:solidFill>
            </a:endParaRPr>
          </a:p>
        </p:txBody>
      </p:sp>
      <p:sp>
        <p:nvSpPr>
          <p:cNvPr id="3" name="Title 4"/>
          <p:cNvSpPr txBox="1">
            <a:spLocks/>
          </p:cNvSpPr>
          <p:nvPr/>
        </p:nvSpPr>
        <p:spPr>
          <a:xfrm>
            <a:off x="3359150" y="826288"/>
            <a:ext cx="3972186" cy="317657"/>
          </a:xfrm>
          <a:prstGeom prst="rect">
            <a:avLst/>
          </a:prstGeom>
        </p:spPr>
        <p:txBody>
          <a:bodyPr vert="horz" lIns="0" tIns="0" rIns="0" bIns="0" rtlCol="0" anchor="t">
            <a:normAutofit/>
          </a:bodyPr>
          <a:lstStyle>
            <a:lvl1pPr algn="l" defTabSz="685800" rtl="0" eaLnBrk="1" latinLnBrk="0" hangingPunct="1">
              <a:lnSpc>
                <a:spcPct val="80000"/>
              </a:lnSpc>
              <a:spcBef>
                <a:spcPct val="0"/>
              </a:spcBef>
              <a:buNone/>
              <a:defRPr sz="3000" kern="1200">
                <a:solidFill>
                  <a:schemeClr val="accent1"/>
                </a:solidFill>
                <a:latin typeface="+mj-lt"/>
                <a:ea typeface="+mj-ea"/>
                <a:cs typeface="+mj-cs"/>
              </a:defRPr>
            </a:lvl1pPr>
          </a:lstStyle>
          <a:p>
            <a:pPr>
              <a:defRPr/>
            </a:pPr>
            <a:r>
              <a:rPr lang="en-US" altLang="fi-FI" sz="1400" dirty="0">
                <a:solidFill>
                  <a:schemeClr val="tx1"/>
                </a:solidFill>
                <a:latin typeface="+mn-lt"/>
              </a:rPr>
              <a:t>Team Lead (Cloud </a:t>
            </a:r>
            <a:r>
              <a:rPr lang="en-US" altLang="fi-FI" sz="1400" dirty="0" smtClean="0">
                <a:solidFill>
                  <a:schemeClr val="tx1"/>
                </a:solidFill>
                <a:latin typeface="+mn-lt"/>
              </a:rPr>
              <a:t>Apps)</a:t>
            </a:r>
            <a:endParaRPr lang="en-US" altLang="fi-FI" sz="1400" dirty="0">
              <a:solidFill>
                <a:schemeClr val="tx1"/>
              </a:solidFill>
              <a:latin typeface="+mn-lt"/>
            </a:endParaRPr>
          </a:p>
        </p:txBody>
      </p:sp>
      <p:sp>
        <p:nvSpPr>
          <p:cNvPr id="16" name="Content Placeholder 15"/>
          <p:cNvSpPr>
            <a:spLocks noGrp="1"/>
          </p:cNvSpPr>
          <p:nvPr>
            <p:ph idx="1"/>
          </p:nvPr>
        </p:nvSpPr>
        <p:spPr>
          <a:xfrm>
            <a:off x="400060" y="2819402"/>
            <a:ext cx="2528101" cy="3813174"/>
          </a:xfrm>
        </p:spPr>
        <p:txBody>
          <a:bodyPr/>
          <a:lstStyle/>
          <a:p>
            <a:pPr>
              <a:lnSpc>
                <a:spcPct val="80000"/>
              </a:lnSpc>
              <a:spcAft>
                <a:spcPts val="450"/>
              </a:spcAft>
            </a:pPr>
            <a:r>
              <a:rPr lang="en-US" sz="1400" b="1" dirty="0">
                <a:solidFill>
                  <a:schemeClr val="bg1"/>
                </a:solidFill>
                <a:latin typeface="+mj-lt"/>
              </a:rPr>
              <a:t>Professional background</a:t>
            </a:r>
          </a:p>
          <a:p>
            <a:r>
              <a:rPr lang="en-US" sz="1000" dirty="0">
                <a:solidFill>
                  <a:schemeClr val="bg1"/>
                </a:solidFill>
                <a:latin typeface="+mn-lt"/>
                <a:ea typeface="Arial Unicode MS" pitchFamily="34" charset="-128"/>
                <a:cs typeface="Arial"/>
              </a:rPr>
              <a:t>Overall 6+ years of experience in Development of Web, Integration and Migration Platforms and Applications, Enterprise and Banking applications using MuleSoft Technology and JAVA Technologies,  Database Development and Microservices, Spring Boot. Experience of working in various Domains such as Telecommunication, Investment Banking, Finance, Liquidity Risk, Payments. Versatile across various roles such as Mule 4 Developer, Java Developer, Site Reliability Engineer.</a:t>
            </a:r>
          </a:p>
          <a:p>
            <a:endParaRPr lang="en-US" sz="1000" dirty="0">
              <a:solidFill>
                <a:schemeClr val="bg1"/>
              </a:solidFill>
              <a:ea typeface="Arial Unicode MS" pitchFamily="34" charset="-128"/>
              <a:cs typeface="Arial"/>
            </a:endParaRPr>
          </a:p>
          <a:p>
            <a:r>
              <a:rPr lang="en-US" sz="1000" dirty="0">
                <a:solidFill>
                  <a:schemeClr val="bg1"/>
                </a:solidFill>
                <a:latin typeface="+mn-lt"/>
                <a:ea typeface="Arial Unicode MS" pitchFamily="34" charset="-128"/>
                <a:cs typeface="Arial"/>
              </a:rPr>
              <a:t>Completed Diploma in Computer Engineering from University Of Mumbai in 06/2011 and Bachelors in Engineering with Information Technology from University of Mumbai 08/2014.</a:t>
            </a:r>
            <a:endParaRPr lang="en-US" sz="1000" dirty="0">
              <a:solidFill>
                <a:schemeClr val="bg1"/>
              </a:solidFill>
            </a:endParaRPr>
          </a:p>
        </p:txBody>
      </p:sp>
      <p:sp>
        <p:nvSpPr>
          <p:cNvPr id="17" name="Content Placeholder 16"/>
          <p:cNvSpPr>
            <a:spLocks noGrp="1"/>
          </p:cNvSpPr>
          <p:nvPr>
            <p:ph idx="13"/>
          </p:nvPr>
        </p:nvSpPr>
        <p:spPr>
          <a:xfrm>
            <a:off x="9532566" y="1277094"/>
            <a:ext cx="2286001" cy="5035495"/>
          </a:xfrm>
        </p:spPr>
        <p:txBody>
          <a:bodyPr/>
          <a:lstStyle/>
          <a:p>
            <a:pPr>
              <a:lnSpc>
                <a:spcPct val="80000"/>
              </a:lnSpc>
              <a:spcAft>
                <a:spcPts val="450"/>
              </a:spcAft>
            </a:pPr>
            <a:r>
              <a:rPr lang="en-US" sz="1400" dirty="0">
                <a:solidFill>
                  <a:schemeClr val="accent1"/>
                </a:solidFill>
                <a:latin typeface="Arial Black" panose="020B0604020202020204" pitchFamily="34" charset="0"/>
                <a:cs typeface="Arial Black" panose="020B0604020202020204" pitchFamily="34" charset="0"/>
              </a:rPr>
              <a:t>Functional/</a:t>
            </a:r>
            <a:br>
              <a:rPr lang="en-US" sz="1400" dirty="0">
                <a:solidFill>
                  <a:schemeClr val="accent1"/>
                </a:solidFill>
                <a:latin typeface="Arial Black" panose="020B0604020202020204" pitchFamily="34" charset="0"/>
                <a:cs typeface="Arial Black" panose="020B0604020202020204" pitchFamily="34" charset="0"/>
              </a:rPr>
            </a:br>
            <a:r>
              <a:rPr lang="en-US" sz="1400" dirty="0">
                <a:solidFill>
                  <a:schemeClr val="accent1"/>
                </a:solidFill>
                <a:latin typeface="Arial Black" panose="020B0604020202020204" pitchFamily="34" charset="0"/>
                <a:cs typeface="Arial Black" panose="020B0604020202020204" pitchFamily="34" charset="0"/>
              </a:rPr>
              <a:t>technical skills</a:t>
            </a:r>
          </a:p>
          <a:p>
            <a:pPr>
              <a:lnSpc>
                <a:spcPct val="80000"/>
              </a:lnSpc>
              <a:spcBef>
                <a:spcPts val="600"/>
              </a:spcBef>
              <a:spcAft>
                <a:spcPts val="450"/>
              </a:spcAft>
            </a:pPr>
            <a:r>
              <a:rPr lang="en-US" sz="1000" dirty="0">
                <a:solidFill>
                  <a:schemeClr val="accent1"/>
                </a:solidFill>
                <a:latin typeface="Arial Black" panose="020B0604020202020204" pitchFamily="34" charset="0"/>
                <a:cs typeface="Arial Black" panose="020B0604020202020204" pitchFamily="34" charset="0"/>
              </a:rPr>
              <a:t>Expert</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Java 8</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Mule 4</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Rest API</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Microservices</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Oracle</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Spring Boot</a:t>
            </a:r>
          </a:p>
          <a:p>
            <a:pPr marL="99450" indent="-99450">
              <a:spcAft>
                <a:spcPts val="450"/>
              </a:spcAft>
              <a:buSzPct val="80000"/>
              <a:buFont typeface="System Font Regular"/>
              <a:buChar char="●"/>
            </a:pPr>
            <a:endParaRPr lang="en-US" sz="1000" dirty="0">
              <a:latin typeface="Arial Black" panose="020B0604020202020204" pitchFamily="34" charset="0"/>
              <a:cs typeface="Arial Black" panose="020B0604020202020204" pitchFamily="34" charset="0"/>
            </a:endParaRPr>
          </a:p>
          <a:p>
            <a:pPr>
              <a:lnSpc>
                <a:spcPct val="80000"/>
              </a:lnSpc>
              <a:spcAft>
                <a:spcPts val="450"/>
              </a:spcAft>
              <a:buSzPct val="80000"/>
            </a:pPr>
            <a:r>
              <a:rPr lang="en-US" sz="1000" dirty="0">
                <a:solidFill>
                  <a:schemeClr val="accent1"/>
                </a:solidFill>
                <a:latin typeface="Arial Black" panose="020B0604020202020204" pitchFamily="34" charset="0"/>
                <a:cs typeface="Arial Black" panose="020B0604020202020204" pitchFamily="34" charset="0"/>
              </a:rPr>
              <a:t>Intermediate</a:t>
            </a:r>
            <a:endParaRPr lang="en-GB" sz="1000" dirty="0">
              <a:latin typeface="Arial Black" panose="020B0604020202020204" pitchFamily="34" charset="0"/>
              <a:cs typeface="Arial Black" panose="020B0604020202020204" pitchFamily="34" charset="0"/>
            </a:endParaRPr>
          </a:p>
          <a:p>
            <a:pPr marL="99450" indent="-99450">
              <a:spcAft>
                <a:spcPts val="450"/>
              </a:spcAft>
              <a:buSzPct val="80000"/>
              <a:buFont typeface="System Font Regular"/>
              <a:buChar char="●"/>
            </a:pPr>
            <a:r>
              <a:rPr lang="en-US" sz="1000" dirty="0" err="1">
                <a:latin typeface="Arial Black" panose="020B0604020202020204" pitchFamily="34" charset="0"/>
                <a:cs typeface="Arial Black" panose="020B0604020202020204" pitchFamily="34" charset="0"/>
              </a:rPr>
              <a:t>Anypoint</a:t>
            </a:r>
            <a:r>
              <a:rPr lang="en-US" sz="1000" dirty="0">
                <a:latin typeface="Arial Black" panose="020B0604020202020204" pitchFamily="34" charset="0"/>
                <a:cs typeface="Arial Black" panose="020B0604020202020204" pitchFamily="34" charset="0"/>
              </a:rPr>
              <a:t> Studio</a:t>
            </a:r>
            <a:endParaRPr lang="en-GB" sz="1000" dirty="0">
              <a:latin typeface="Arial Black" panose="020B0604020202020204" pitchFamily="34" charset="0"/>
              <a:cs typeface="Arial Black" panose="020B0604020202020204" pitchFamily="34" charset="0"/>
            </a:endParaRP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Cloud </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CICD Pipeline</a:t>
            </a:r>
          </a:p>
          <a:p>
            <a:pPr marL="99450" indent="-99450">
              <a:spcAft>
                <a:spcPts val="450"/>
              </a:spcAft>
              <a:buSzPct val="80000"/>
              <a:buFont typeface="System Font Regular"/>
              <a:buChar char="●"/>
            </a:pPr>
            <a:r>
              <a:rPr lang="en-US" sz="1000" dirty="0" err="1">
                <a:latin typeface="Arial Black" panose="020B0604020202020204" pitchFamily="34" charset="0"/>
                <a:cs typeface="Arial Black" panose="020B0604020202020204" pitchFamily="34" charset="0"/>
              </a:rPr>
              <a:t>MUnit</a:t>
            </a:r>
            <a:endParaRPr lang="en-US" sz="1000" dirty="0">
              <a:latin typeface="Arial Black" panose="020B0604020202020204" pitchFamily="34" charset="0"/>
              <a:cs typeface="Arial Black" panose="020B0604020202020204" pitchFamily="34" charset="0"/>
            </a:endParaRPr>
          </a:p>
          <a:p>
            <a:pPr>
              <a:spcAft>
                <a:spcPts val="450"/>
              </a:spcAft>
              <a:buSzPct val="80000"/>
            </a:pPr>
            <a:endParaRPr lang="en-US" sz="1000" dirty="0">
              <a:latin typeface="Arial Black" panose="020B0604020202020204" pitchFamily="34" charset="0"/>
              <a:cs typeface="Arial Black" panose="020B0604020202020204" pitchFamily="34" charset="0"/>
            </a:endParaRPr>
          </a:p>
          <a:p>
            <a:pPr>
              <a:lnSpc>
                <a:spcPct val="80000"/>
              </a:lnSpc>
              <a:spcAft>
                <a:spcPts val="450"/>
              </a:spcAft>
              <a:buSzPct val="80000"/>
            </a:pPr>
            <a:r>
              <a:rPr lang="en-US" sz="1000" dirty="0">
                <a:solidFill>
                  <a:schemeClr val="accent1"/>
                </a:solidFill>
                <a:latin typeface="Arial Black" panose="020B0604020202020204" pitchFamily="34" charset="0"/>
                <a:cs typeface="Arial Black" panose="020B0604020202020204" pitchFamily="34" charset="0"/>
              </a:rPr>
              <a:t>Beginner</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AWS</a:t>
            </a:r>
          </a:p>
          <a:p>
            <a:pPr marL="99450" indent="-99450">
              <a:spcAft>
                <a:spcPts val="450"/>
              </a:spcAft>
              <a:buSzPct val="80000"/>
              <a:buFont typeface="System Font Regular"/>
              <a:buChar char="●"/>
            </a:pPr>
            <a:endParaRPr lang="en-US" sz="1000" dirty="0">
              <a:latin typeface="Arial Black" panose="020B0604020202020204" pitchFamily="34" charset="0"/>
              <a:cs typeface="Arial Black" panose="020B0604020202020204" pitchFamily="34" charset="0"/>
            </a:endParaRPr>
          </a:p>
          <a:p>
            <a:pPr>
              <a:spcAft>
                <a:spcPts val="450"/>
              </a:spcAft>
            </a:pPr>
            <a:r>
              <a:rPr lang="en-US" sz="1400" dirty="0">
                <a:solidFill>
                  <a:schemeClr val="accent1"/>
                </a:solidFill>
                <a:latin typeface="Arial Black" panose="020B0604020202020204" pitchFamily="34" charset="0"/>
                <a:cs typeface="Arial Black" panose="020B0604020202020204" pitchFamily="34" charset="0"/>
              </a:rPr>
              <a:t>Language skills</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English (Native)</a:t>
            </a:r>
          </a:p>
          <a:p>
            <a:pPr marL="99450" indent="-99450">
              <a:spcAft>
                <a:spcPts val="450"/>
              </a:spcAft>
              <a:buSzPct val="80000"/>
              <a:buFont typeface="System Font Regular"/>
              <a:buChar char="●"/>
            </a:pPr>
            <a:r>
              <a:rPr lang="en-US" sz="1000" dirty="0">
                <a:latin typeface="Arial Black" panose="020B0604020202020204" pitchFamily="34" charset="0"/>
                <a:cs typeface="Arial Black" panose="020B0604020202020204" pitchFamily="34" charset="0"/>
              </a:rPr>
              <a:t>Hindi (Native)</a:t>
            </a:r>
          </a:p>
        </p:txBody>
      </p:sp>
      <p:sp>
        <p:nvSpPr>
          <p:cNvPr id="18" name="Content Placeholder 17"/>
          <p:cNvSpPr>
            <a:spLocks noGrp="1"/>
          </p:cNvSpPr>
          <p:nvPr>
            <p:ph idx="14"/>
          </p:nvPr>
        </p:nvSpPr>
        <p:spPr>
          <a:xfrm>
            <a:off x="6426200" y="1277095"/>
            <a:ext cx="2942755" cy="5035494"/>
          </a:xfrm>
        </p:spPr>
        <p:txBody>
          <a:bodyPr/>
          <a:lstStyle/>
          <a:p>
            <a:pPr>
              <a:spcAft>
                <a:spcPts val="450"/>
              </a:spcAft>
            </a:pPr>
            <a:r>
              <a:rPr lang="en-US" sz="1000" dirty="0">
                <a:latin typeface="+mj-lt"/>
                <a:ea typeface="Arial Unicode MS" pitchFamily="34" charset="-128"/>
                <a:cs typeface="Arial"/>
              </a:rPr>
              <a:t>State Street Liquidity Risk Management System </a:t>
            </a:r>
          </a:p>
          <a:p>
            <a:pPr>
              <a:spcAft>
                <a:spcPts val="450"/>
              </a:spcAft>
            </a:pPr>
            <a:r>
              <a:rPr lang="en-US" sz="1000" dirty="0">
                <a:latin typeface="+mj-lt"/>
                <a:ea typeface="Arial Unicode MS" pitchFamily="34" charset="-128"/>
                <a:cs typeface="Arial"/>
              </a:rPr>
              <a:t>Oracle, Senior Software Engineer</a:t>
            </a:r>
          </a:p>
          <a:p>
            <a:pPr>
              <a:spcAft>
                <a:spcPts val="450"/>
              </a:spcAft>
            </a:pPr>
            <a:r>
              <a:rPr lang="en-US" sz="1000" dirty="0">
                <a:solidFill>
                  <a:schemeClr val="accent1"/>
                </a:solidFill>
                <a:latin typeface="+mj-lt"/>
                <a:ea typeface="Arial Unicode MS" pitchFamily="34" charset="-128"/>
                <a:cs typeface="Arial"/>
              </a:rPr>
              <a:t>(May 2017- Jan 2019)</a:t>
            </a:r>
            <a:r>
              <a:rPr lang="en-US" sz="1000" dirty="0">
                <a:latin typeface="+mn-lt"/>
                <a:ea typeface="Arial Unicode MS" pitchFamily="34" charset="-128"/>
                <a:cs typeface="Arial"/>
              </a:rPr>
              <a:t/>
            </a:r>
            <a:br>
              <a:rPr lang="en-US" sz="1000" dirty="0">
                <a:latin typeface="+mn-lt"/>
                <a:ea typeface="Arial Unicode MS" pitchFamily="34" charset="-128"/>
                <a:cs typeface="Arial"/>
              </a:rPr>
            </a:br>
            <a:r>
              <a:rPr lang="en-US" sz="1000" dirty="0">
                <a:latin typeface="Arial" panose="020B0604020202020204" pitchFamily="34" charset="0"/>
                <a:ea typeface="Arial Unicode MS" pitchFamily="34" charset="-128"/>
                <a:cs typeface="Arial" panose="020B0604020202020204" pitchFamily="34" charset="0"/>
              </a:rPr>
              <a:t>Implementation of product for the Liquidity Risk Management System. Providing the support after the deliveries for the reported errors. Solving the critical issues in Production Environments. Requirement Gathering, Designing along with Front End &amp; Back End Development.</a:t>
            </a:r>
            <a:br>
              <a:rPr lang="en-US" sz="1000" dirty="0">
                <a:latin typeface="Arial" panose="020B0604020202020204" pitchFamily="34" charset="0"/>
                <a:ea typeface="Arial Unicode MS" pitchFamily="34" charset="-128"/>
                <a:cs typeface="Arial" panose="020B0604020202020204" pitchFamily="34" charset="0"/>
              </a:rPr>
            </a:br>
            <a:r>
              <a:rPr lang="en-US" sz="1000" b="1" dirty="0">
                <a:latin typeface="Arial" panose="020B0604020202020204" pitchFamily="34" charset="0"/>
                <a:ea typeface="Arial Unicode MS" pitchFamily="34" charset="-128"/>
                <a:cs typeface="Arial" panose="020B0604020202020204" pitchFamily="34" charset="0"/>
              </a:rPr>
              <a:t>Technologies: </a:t>
            </a:r>
            <a:r>
              <a:rPr lang="en-US" sz="1000" dirty="0">
                <a:latin typeface="Arial" panose="020B0604020202020204" pitchFamily="34" charset="0"/>
                <a:ea typeface="Arial Unicode MS" pitchFamily="34" charset="-128"/>
                <a:cs typeface="Arial" panose="020B0604020202020204" pitchFamily="34" charset="0"/>
              </a:rPr>
              <a:t>Core Java, Collections, Oracle 11G, SQL, PLSQL, JIRA, Tortoise SVN, ANT, Groovy, Gradle.</a:t>
            </a:r>
            <a:br>
              <a:rPr lang="en-US" sz="1000" dirty="0">
                <a:latin typeface="Arial" panose="020B0604020202020204" pitchFamily="34" charset="0"/>
                <a:ea typeface="Arial Unicode MS" pitchFamily="34" charset="-128"/>
                <a:cs typeface="Arial" panose="020B0604020202020204" pitchFamily="34" charset="0"/>
              </a:rPr>
            </a:br>
            <a:r>
              <a:rPr lang="en-US" sz="1000" b="1" dirty="0">
                <a:latin typeface="Arial" panose="020B0604020202020204" pitchFamily="34" charset="0"/>
                <a:ea typeface="Arial Unicode MS" pitchFamily="34" charset="-128"/>
                <a:cs typeface="Arial" panose="020B0604020202020204" pitchFamily="34" charset="0"/>
              </a:rPr>
              <a:t>Methodology</a:t>
            </a:r>
            <a:r>
              <a:rPr lang="en-US" sz="1000" dirty="0">
                <a:latin typeface="Arial" panose="020B0604020202020204" pitchFamily="34" charset="0"/>
                <a:ea typeface="Arial Unicode MS" pitchFamily="34" charset="-128"/>
                <a:cs typeface="Arial" panose="020B0604020202020204" pitchFamily="34" charset="0"/>
              </a:rPr>
              <a:t>:</a:t>
            </a:r>
            <a:r>
              <a:rPr lang="lv-LV" sz="1000" dirty="0">
                <a:latin typeface="Arial" panose="020B0604020202020204" pitchFamily="34" charset="0"/>
                <a:ea typeface="Arial Unicode MS" pitchFamily="34" charset="-128"/>
                <a:cs typeface="Arial" panose="020B0604020202020204" pitchFamily="34" charset="0"/>
              </a:rPr>
              <a:t> </a:t>
            </a:r>
            <a:r>
              <a:rPr lang="lv-LV" sz="1000" dirty="0">
                <a:latin typeface="+mn-lt"/>
                <a:ea typeface="Arial Unicode MS" pitchFamily="34" charset="-128"/>
                <a:cs typeface="Arial"/>
              </a:rPr>
              <a:t>Agile</a:t>
            </a:r>
            <a:endParaRPr lang="en-US" sz="1000" dirty="0">
              <a:latin typeface="+mn-lt"/>
              <a:ea typeface="Arial Unicode MS" pitchFamily="34" charset="-128"/>
              <a:cs typeface="Arial"/>
            </a:endParaRPr>
          </a:p>
          <a:p>
            <a:pPr>
              <a:spcAft>
                <a:spcPts val="450"/>
              </a:spcAft>
            </a:pPr>
            <a:endParaRPr lang="en-US" sz="1000" b="1" dirty="0">
              <a:latin typeface="+mj-lt"/>
              <a:ea typeface="Arial Unicode MS" pitchFamily="34" charset="-128"/>
              <a:cs typeface="Arial" panose="020B0604020202020204" pitchFamily="34" charset="0"/>
            </a:endParaRPr>
          </a:p>
          <a:p>
            <a:pPr>
              <a:spcAft>
                <a:spcPts val="450"/>
              </a:spcAft>
            </a:pPr>
            <a:r>
              <a:rPr lang="en-US" sz="1000" dirty="0">
                <a:latin typeface="+mj-lt"/>
                <a:ea typeface="Arial Unicode MS" pitchFamily="34" charset="-128"/>
                <a:cs typeface="Arial" panose="020B0604020202020204" pitchFamily="34" charset="0"/>
              </a:rPr>
              <a:t>Vodafone Corporate Online</a:t>
            </a:r>
            <a:br>
              <a:rPr lang="en-US" sz="1000" dirty="0">
                <a:latin typeface="+mj-lt"/>
                <a:ea typeface="Arial Unicode MS" pitchFamily="34" charset="-128"/>
                <a:cs typeface="Arial" panose="020B0604020202020204" pitchFamily="34" charset="0"/>
              </a:rPr>
            </a:br>
            <a:r>
              <a:rPr lang="en-US" sz="1000" dirty="0">
                <a:latin typeface="+mj-lt"/>
                <a:ea typeface="Arial Unicode MS" pitchFamily="34" charset="-128"/>
                <a:cs typeface="Arial" panose="020B0604020202020204" pitchFamily="34" charset="0"/>
              </a:rPr>
              <a:t>Hewlett Packard, Software Engineer</a:t>
            </a:r>
          </a:p>
          <a:p>
            <a:pPr>
              <a:spcAft>
                <a:spcPts val="450"/>
              </a:spcAft>
            </a:pPr>
            <a:r>
              <a:rPr lang="en-US" sz="1000" dirty="0">
                <a:latin typeface="+mj-lt"/>
                <a:ea typeface="Arial Unicode MS" pitchFamily="34" charset="-128"/>
                <a:cs typeface="Arial" panose="020B0604020202020204" pitchFamily="34" charset="0"/>
              </a:rPr>
              <a:t> </a:t>
            </a:r>
            <a:r>
              <a:rPr lang="en-US" sz="1000" dirty="0">
                <a:solidFill>
                  <a:schemeClr val="accent1"/>
                </a:solidFill>
                <a:latin typeface="+mj-lt"/>
                <a:ea typeface="Arial Unicode MS" pitchFamily="34" charset="-128"/>
                <a:cs typeface="Arial" panose="020B0604020202020204" pitchFamily="34" charset="0"/>
              </a:rPr>
              <a:t>(Dec 2014 – May 2017)</a:t>
            </a:r>
          </a:p>
          <a:p>
            <a:r>
              <a:rPr lang="en-US" sz="1000" dirty="0">
                <a:latin typeface="Arial" panose="020B0604020202020204" pitchFamily="34" charset="0"/>
                <a:ea typeface="Arial Unicode MS" pitchFamily="34" charset="-128"/>
                <a:cs typeface="Arial" panose="020B0604020202020204" pitchFamily="34" charset="0"/>
              </a:rPr>
              <a:t>Worked for the telecom Giant in the UK and Germany Regions. Implemented the functionalities for the Telecomm Product for the Corporate and Individual Customers. Creation of Automation Testing Framework in Selenium and Junit for Regression Testing. Implementation of connectivity with Mule integration gateway between java app and Siebel CRM</a:t>
            </a:r>
            <a:br>
              <a:rPr lang="en-US" sz="1000" dirty="0">
                <a:latin typeface="Arial" panose="020B0604020202020204" pitchFamily="34" charset="0"/>
                <a:ea typeface="Arial Unicode MS" pitchFamily="34" charset="-128"/>
                <a:cs typeface="Arial" panose="020B0604020202020204" pitchFamily="34" charset="0"/>
              </a:rPr>
            </a:br>
            <a:r>
              <a:rPr lang="en-US" sz="1000" b="1" dirty="0">
                <a:latin typeface="Arial" panose="020B0604020202020204" pitchFamily="34" charset="0"/>
                <a:ea typeface="Arial Unicode MS" pitchFamily="34" charset="-128"/>
                <a:cs typeface="Arial" panose="020B0604020202020204" pitchFamily="34" charset="0"/>
              </a:rPr>
              <a:t>Technologies: </a:t>
            </a:r>
            <a:r>
              <a:rPr lang="en-US" sz="1000" dirty="0">
                <a:latin typeface="Arial" panose="020B0604020202020204" pitchFamily="34" charset="0"/>
                <a:ea typeface="Arial Unicode MS" pitchFamily="34" charset="-128"/>
                <a:cs typeface="Arial" panose="020B0604020202020204" pitchFamily="34" charset="0"/>
              </a:rPr>
              <a:t>Core Java,</a:t>
            </a:r>
            <a:r>
              <a:rPr lang="en-US" sz="1000" dirty="0">
                <a:latin typeface="+mn-lt"/>
                <a:ea typeface="Arial Unicode MS" pitchFamily="34" charset="-128"/>
                <a:cs typeface="Arial"/>
              </a:rPr>
              <a:t> Mule 4, </a:t>
            </a:r>
            <a:r>
              <a:rPr lang="en-US" sz="1000" dirty="0" err="1">
                <a:latin typeface="+mn-lt"/>
                <a:ea typeface="Arial Unicode MS" pitchFamily="34" charset="-128"/>
                <a:cs typeface="Arial"/>
              </a:rPr>
              <a:t>Anypoint</a:t>
            </a:r>
            <a:r>
              <a:rPr lang="en-US" sz="1000" dirty="0">
                <a:latin typeface="+mn-lt"/>
                <a:ea typeface="Arial Unicode MS" pitchFamily="34" charset="-128"/>
                <a:cs typeface="Arial"/>
              </a:rPr>
              <a:t> Studio</a:t>
            </a:r>
            <a:r>
              <a:rPr lang="en-US" sz="1000">
                <a:latin typeface="+mn-lt"/>
                <a:ea typeface="Arial Unicode MS" pitchFamily="34" charset="-128"/>
                <a:cs typeface="Arial"/>
              </a:rPr>
              <a:t>,</a:t>
            </a:r>
            <a:r>
              <a:rPr lang="en-US" sz="1000">
                <a:latin typeface="Arial" panose="020B0604020202020204" pitchFamily="34" charset="0"/>
                <a:ea typeface="Arial Unicode MS" pitchFamily="34" charset="-128"/>
                <a:cs typeface="Arial" panose="020B0604020202020204" pitchFamily="34" charset="0"/>
              </a:rPr>
              <a:t> </a:t>
            </a:r>
            <a:r>
              <a:rPr lang="en-US" sz="1000">
                <a:latin typeface="+mn-lt"/>
                <a:ea typeface="Arial Unicode MS" pitchFamily="34" charset="-128"/>
                <a:cs typeface="Arial"/>
              </a:rPr>
              <a:t>RAML,</a:t>
            </a:r>
            <a:r>
              <a:rPr lang="en-US" sz="1000">
                <a:latin typeface="Arial" panose="020B0604020202020204" pitchFamily="34" charset="0"/>
                <a:ea typeface="Arial Unicode MS" pitchFamily="34" charset="-128"/>
                <a:cs typeface="Arial" panose="020B0604020202020204" pitchFamily="34" charset="0"/>
              </a:rPr>
              <a:t> </a:t>
            </a:r>
            <a:r>
              <a:rPr lang="en-US" sz="1000" dirty="0">
                <a:latin typeface="Arial" panose="020B0604020202020204" pitchFamily="34" charset="0"/>
                <a:ea typeface="Arial Unicode MS" pitchFamily="34" charset="-128"/>
                <a:cs typeface="Arial" panose="020B0604020202020204" pitchFamily="34" charset="0"/>
              </a:rPr>
              <a:t>Spring MVC, Tortoise SVN, ANT, Junit, Selenium. </a:t>
            </a:r>
            <a:br>
              <a:rPr lang="en-US" sz="1000" dirty="0">
                <a:latin typeface="Arial" panose="020B0604020202020204" pitchFamily="34" charset="0"/>
                <a:ea typeface="Arial Unicode MS" pitchFamily="34" charset="-128"/>
                <a:cs typeface="Arial" panose="020B0604020202020204" pitchFamily="34" charset="0"/>
              </a:rPr>
            </a:br>
            <a:r>
              <a:rPr lang="en-US" sz="1000" b="1" dirty="0">
                <a:latin typeface="Arial" panose="020B0604020202020204" pitchFamily="34" charset="0"/>
                <a:ea typeface="Arial Unicode MS" pitchFamily="34" charset="-128"/>
                <a:cs typeface="Arial" panose="020B0604020202020204" pitchFamily="34" charset="0"/>
              </a:rPr>
              <a:t>Methodologies</a:t>
            </a:r>
            <a:r>
              <a:rPr lang="en-US" sz="1000" dirty="0">
                <a:latin typeface="Arial" panose="020B0604020202020204" pitchFamily="34" charset="0"/>
                <a:ea typeface="Arial Unicode MS" pitchFamily="34" charset="-128"/>
                <a:cs typeface="Arial" panose="020B0604020202020204" pitchFamily="34" charset="0"/>
              </a:rPr>
              <a:t>: </a:t>
            </a:r>
            <a:r>
              <a:rPr lang="lv-LV" sz="1000" dirty="0">
                <a:latin typeface="+mn-lt"/>
                <a:ea typeface="Arial Unicode MS" pitchFamily="34" charset="-128"/>
                <a:cs typeface="Arial"/>
              </a:rPr>
              <a:t>Agile</a:t>
            </a:r>
            <a:r>
              <a:rPr lang="en-US" sz="1000" dirty="0">
                <a:latin typeface="Arial" panose="020B0604020202020204" pitchFamily="34" charset="0"/>
                <a:ea typeface="Arial Unicode MS" pitchFamily="34" charset="-128"/>
                <a:cs typeface="Arial" panose="020B0604020202020204" pitchFamily="34" charset="0"/>
              </a:rPr>
              <a:t>.</a:t>
            </a:r>
            <a:endParaRPr lang="lv-LV" sz="1000" dirty="0">
              <a:latin typeface="Arial" panose="020B0604020202020204" pitchFamily="34" charset="0"/>
              <a:ea typeface="Arial Unicode MS" pitchFamily="34" charset="-128"/>
              <a:cs typeface="Arial" panose="020B0604020202020204" pitchFamily="34" charset="0"/>
            </a:endParaRPr>
          </a:p>
          <a:p>
            <a:endParaRPr lang="en-US" sz="1000" dirty="0">
              <a:latin typeface="Arial" panose="020B0604020202020204" pitchFamily="34" charset="0"/>
              <a:ea typeface="Arial Unicode MS" pitchFamily="34" charset="-128"/>
              <a:cs typeface="Arial" panose="020B0604020202020204" pitchFamily="34" charset="0"/>
            </a:endParaRPr>
          </a:p>
        </p:txBody>
      </p:sp>
      <p:sp>
        <p:nvSpPr>
          <p:cNvPr id="19" name="Content Placeholder 18"/>
          <p:cNvSpPr>
            <a:spLocks noGrp="1"/>
          </p:cNvSpPr>
          <p:nvPr>
            <p:ph idx="15"/>
          </p:nvPr>
        </p:nvSpPr>
        <p:spPr>
          <a:xfrm>
            <a:off x="3354921" y="1277095"/>
            <a:ext cx="2870781" cy="4483100"/>
          </a:xfrm>
        </p:spPr>
        <p:txBody>
          <a:bodyPr/>
          <a:lstStyle/>
          <a:p>
            <a:pPr>
              <a:lnSpc>
                <a:spcPct val="80000"/>
              </a:lnSpc>
              <a:spcAft>
                <a:spcPts val="450"/>
              </a:spcAft>
            </a:pPr>
            <a:r>
              <a:rPr lang="en-US" sz="1400" b="1" dirty="0">
                <a:solidFill>
                  <a:schemeClr val="accent1"/>
                </a:solidFill>
                <a:latin typeface="Arial Black" panose="020B0604020202020204" pitchFamily="34" charset="0"/>
                <a:ea typeface="Arial Unicode MS" pitchFamily="34" charset="-128"/>
                <a:cs typeface="Arial Black" panose="020B0604020202020204" pitchFamily="34" charset="0"/>
              </a:rPr>
              <a:t>Project</a:t>
            </a:r>
            <a:br>
              <a:rPr lang="en-US" sz="1400" b="1" dirty="0">
                <a:solidFill>
                  <a:schemeClr val="accent1"/>
                </a:solidFill>
                <a:latin typeface="Arial Black" panose="020B0604020202020204" pitchFamily="34" charset="0"/>
                <a:ea typeface="Arial Unicode MS" pitchFamily="34" charset="-128"/>
                <a:cs typeface="Arial Black" panose="020B0604020202020204" pitchFamily="34" charset="0"/>
              </a:rPr>
            </a:br>
            <a:r>
              <a:rPr lang="en-US" sz="1400" b="1" dirty="0">
                <a:solidFill>
                  <a:schemeClr val="accent1"/>
                </a:solidFill>
                <a:latin typeface="Arial Black" panose="020B0604020202020204" pitchFamily="34" charset="0"/>
                <a:ea typeface="Arial Unicode MS" pitchFamily="34" charset="-128"/>
                <a:cs typeface="Arial Black" panose="020B0604020202020204" pitchFamily="34" charset="0"/>
              </a:rPr>
              <a:t>experience</a:t>
            </a:r>
          </a:p>
          <a:p>
            <a:pPr>
              <a:spcAft>
                <a:spcPts val="450"/>
              </a:spcAft>
            </a:pPr>
            <a:r>
              <a:rPr lang="en-US" sz="1000" dirty="0">
                <a:effectLst/>
                <a:latin typeface="+mj-lt"/>
                <a:ea typeface="Calibri" panose="020F0502020204030204" pitchFamily="34" charset="0"/>
                <a:cs typeface="Mangal" panose="02040503050203030202" pitchFamily="18" charset="0"/>
              </a:rPr>
              <a:t>Galileo Payment System Hub</a:t>
            </a:r>
            <a:r>
              <a:rPr lang="en-US" sz="1000" dirty="0">
                <a:latin typeface="+mj-lt"/>
                <a:ea typeface="Arial Unicode MS" pitchFamily="34" charset="-128"/>
                <a:cs typeface="Arial Black" panose="020B0604020202020204" pitchFamily="34" charset="0"/>
              </a:rPr>
              <a:t/>
            </a:r>
            <a:br>
              <a:rPr lang="en-US" sz="1000" dirty="0">
                <a:latin typeface="+mj-lt"/>
                <a:ea typeface="Arial Unicode MS" pitchFamily="34" charset="-128"/>
                <a:cs typeface="Arial Black" panose="020B0604020202020204" pitchFamily="34" charset="0"/>
              </a:rPr>
            </a:br>
            <a:r>
              <a:rPr lang="en-US" sz="1000" dirty="0">
                <a:latin typeface="+mj-lt"/>
                <a:ea typeface="Arial Unicode MS" pitchFamily="34" charset="-128"/>
                <a:cs typeface="Arial Black" panose="020B0604020202020204" pitchFamily="34" charset="0"/>
              </a:rPr>
              <a:t>Deutsche Bank, Senior Analyst</a:t>
            </a:r>
          </a:p>
          <a:p>
            <a:pPr>
              <a:spcAft>
                <a:spcPts val="450"/>
              </a:spcAft>
            </a:pPr>
            <a:r>
              <a:rPr lang="en-US" sz="1000" dirty="0">
                <a:solidFill>
                  <a:schemeClr val="accent1"/>
                </a:solidFill>
                <a:latin typeface="Arial Black" panose="020B0604020202020204" pitchFamily="34" charset="0"/>
                <a:ea typeface="Arial Unicode MS" pitchFamily="34" charset="-128"/>
                <a:cs typeface="Arial Black" panose="020B0604020202020204" pitchFamily="34" charset="0"/>
              </a:rPr>
              <a:t>(Feb 2019 – Mar 2021)</a:t>
            </a:r>
          </a:p>
          <a:p>
            <a:pPr>
              <a:spcAft>
                <a:spcPts val="0"/>
              </a:spcAft>
            </a:pPr>
            <a:r>
              <a:rPr lang="en-US" sz="1000" dirty="0">
                <a:latin typeface="+mn-lt"/>
                <a:ea typeface="Arial Unicode MS" pitchFamily="34" charset="-128"/>
                <a:cs typeface="Arial"/>
              </a:rPr>
              <a:t>Galileo Payment System is a Global Platform for Deutsche Bank to carry out the International i.e., Cross Border as well as Domestic Payments all over the Globe. The Payments are governed as per the SWIFT standards.</a:t>
            </a:r>
          </a:p>
          <a:p>
            <a:pPr>
              <a:spcAft>
                <a:spcPts val="0"/>
              </a:spcAft>
            </a:pPr>
            <a:endParaRPr lang="en-US" sz="1000" dirty="0">
              <a:latin typeface="+mn-lt"/>
              <a:ea typeface="Arial Unicode MS" pitchFamily="34" charset="-128"/>
              <a:cs typeface="Arial"/>
            </a:endParaRPr>
          </a:p>
          <a:p>
            <a:pPr>
              <a:spcAft>
                <a:spcPts val="0"/>
              </a:spcAft>
            </a:pPr>
            <a:r>
              <a:rPr lang="en-US" sz="1000" dirty="0">
                <a:latin typeface="+mn-lt"/>
                <a:ea typeface="Arial Unicode MS" pitchFamily="34" charset="-128"/>
                <a:cs typeface="Arial"/>
              </a:rPr>
              <a:t>Performing Site Reliability Engineering activities such as creation and set up of infrastructure for Deploying the Application on Production.</a:t>
            </a:r>
          </a:p>
          <a:p>
            <a:pPr>
              <a:spcAft>
                <a:spcPts val="0"/>
              </a:spcAft>
            </a:pPr>
            <a:r>
              <a:rPr lang="en-US" sz="1000" dirty="0">
                <a:latin typeface="+mn-lt"/>
                <a:ea typeface="Arial Unicode MS" pitchFamily="34" charset="-128"/>
                <a:cs typeface="Arial"/>
              </a:rPr>
              <a:t>Configuration of Continuous Integration Continuous Deployment CICD Pipeline. Successfully implemented </a:t>
            </a:r>
            <a:r>
              <a:rPr lang="en-US" sz="1000" dirty="0">
                <a:ea typeface="Arial Unicode MS" pitchFamily="34" charset="-128"/>
                <a:cs typeface="Arial"/>
              </a:rPr>
              <a:t>migration from spring Boot application to Mule 4 application.</a:t>
            </a:r>
            <a:endParaRPr lang="en-US" sz="1000" dirty="0">
              <a:latin typeface="+mn-lt"/>
              <a:ea typeface="Arial Unicode MS" pitchFamily="34" charset="-128"/>
              <a:cs typeface="Arial"/>
            </a:endParaRPr>
          </a:p>
          <a:p>
            <a:pPr>
              <a:spcAft>
                <a:spcPts val="0"/>
              </a:spcAft>
            </a:pPr>
            <a:r>
              <a:rPr lang="en-US" sz="1000" dirty="0">
                <a:latin typeface="+mn-lt"/>
                <a:ea typeface="Arial Unicode MS" pitchFamily="34" charset="-128"/>
                <a:cs typeface="Arial"/>
              </a:rPr>
              <a:t/>
            </a:r>
            <a:br>
              <a:rPr lang="en-US" sz="1000" dirty="0">
                <a:latin typeface="+mn-lt"/>
                <a:ea typeface="Arial Unicode MS" pitchFamily="34" charset="-128"/>
                <a:cs typeface="Arial"/>
              </a:rPr>
            </a:br>
            <a:r>
              <a:rPr lang="en-US" sz="1000" b="1" dirty="0">
                <a:latin typeface="+mn-lt"/>
                <a:ea typeface="Arial Unicode MS" pitchFamily="34" charset="-128"/>
                <a:cs typeface="Arial"/>
              </a:rPr>
              <a:t>Technologies</a:t>
            </a:r>
            <a:r>
              <a:rPr lang="en-US" sz="1000" dirty="0">
                <a:latin typeface="+mn-lt"/>
                <a:ea typeface="Arial Unicode MS" pitchFamily="34" charset="-128"/>
                <a:cs typeface="Arial"/>
              </a:rPr>
              <a:t>: Mule 4, </a:t>
            </a:r>
            <a:r>
              <a:rPr lang="en-US" sz="1000" dirty="0" err="1">
                <a:latin typeface="+mn-lt"/>
                <a:ea typeface="Arial Unicode MS" pitchFamily="34" charset="-128"/>
                <a:cs typeface="Arial"/>
              </a:rPr>
              <a:t>Anypoint</a:t>
            </a:r>
            <a:r>
              <a:rPr lang="en-US" sz="1000" dirty="0">
                <a:latin typeface="+mn-lt"/>
                <a:ea typeface="Arial Unicode MS" pitchFamily="34" charset="-128"/>
                <a:cs typeface="Arial"/>
              </a:rPr>
              <a:t> Studio, Core Java, Spring Boot, Microservices, RAML, SQL, PLSQL, Oracle11g, JIRA, Bit Bucket, Maven, Service Now, GIT, Team City, REST API.</a:t>
            </a:r>
            <a:br>
              <a:rPr lang="en-US" sz="1000" dirty="0">
                <a:latin typeface="+mn-lt"/>
                <a:ea typeface="Arial Unicode MS" pitchFamily="34" charset="-128"/>
                <a:cs typeface="Arial"/>
              </a:rPr>
            </a:br>
            <a:r>
              <a:rPr lang="en-US" sz="1000" b="1" dirty="0">
                <a:latin typeface="+mn-lt"/>
                <a:ea typeface="Arial Unicode MS" pitchFamily="34" charset="-128"/>
                <a:cs typeface="Arial"/>
              </a:rPr>
              <a:t>Methodologies</a:t>
            </a:r>
            <a:r>
              <a:rPr lang="en-US" sz="1000" dirty="0">
                <a:latin typeface="+mn-lt"/>
                <a:ea typeface="Arial Unicode MS" pitchFamily="34" charset="-128"/>
                <a:cs typeface="Arial"/>
              </a:rPr>
              <a:t>: </a:t>
            </a:r>
            <a:r>
              <a:rPr lang="lv-LV" sz="1000" dirty="0">
                <a:latin typeface="+mn-lt"/>
                <a:ea typeface="Arial Unicode MS" pitchFamily="34" charset="-128"/>
                <a:cs typeface="Arial"/>
              </a:rPr>
              <a:t>Agile</a:t>
            </a:r>
            <a:r>
              <a:rPr lang="en-US" sz="1000" dirty="0">
                <a:latin typeface="+mn-lt"/>
                <a:ea typeface="Arial Unicode MS" pitchFamily="34" charset="-128"/>
                <a:cs typeface="Arial"/>
              </a:rPr>
              <a:t>.</a:t>
            </a:r>
          </a:p>
          <a:p>
            <a:endParaRPr lang="en-US" sz="1000" dirty="0">
              <a:latin typeface="+mn-lt"/>
              <a:ea typeface="Arial Unicode MS" pitchFamily="34" charset="-128"/>
              <a:cs typeface="Arial"/>
            </a:endParaRPr>
          </a:p>
        </p:txBody>
      </p:sp>
      <p:sp>
        <p:nvSpPr>
          <p:cNvPr id="10" name="TextBox 9"/>
          <p:cNvSpPr txBox="1"/>
          <p:nvPr/>
        </p:nvSpPr>
        <p:spPr>
          <a:xfrm>
            <a:off x="457200" y="3886200"/>
            <a:ext cx="2438400" cy="2207660"/>
          </a:xfrm>
          <a:prstGeom prst="rect">
            <a:avLst/>
          </a:prstGeom>
        </p:spPr>
        <p:txBody>
          <a:bodyPr vert="horz" wrap="square" lIns="0" tIns="0" rIns="0" bIns="0" rtlCol="0" anchor="t">
            <a:normAutofit/>
          </a:bodyPr>
          <a:lstStyle/>
          <a:p>
            <a:endParaRPr lang="en-US" dirty="0">
              <a:latin typeface="Graphik" panose="020B0503030202060203" pitchFamily="34" charset="77"/>
            </a:endParaRPr>
          </a:p>
        </p:txBody>
      </p:sp>
      <p:sp>
        <p:nvSpPr>
          <p:cNvPr id="21" name="TextBox 20"/>
          <p:cNvSpPr txBox="1"/>
          <p:nvPr/>
        </p:nvSpPr>
        <p:spPr>
          <a:xfrm>
            <a:off x="10262795" y="1731981"/>
            <a:ext cx="914400" cy="914400"/>
          </a:xfrm>
          <a:prstGeom prst="rect">
            <a:avLst/>
          </a:prstGeom>
        </p:spPr>
        <p:txBody>
          <a:bodyPr vert="horz" wrap="none" lIns="0" tIns="0" rIns="0" bIns="0" rtlCol="0" anchor="t">
            <a:normAutofit/>
          </a:bodyPr>
          <a:lstStyle/>
          <a:p>
            <a:endParaRPr lang="en-US" dirty="0">
              <a:latin typeface="Graphik" panose="020B0503030202060203" pitchFamily="34" charset="77"/>
            </a:endParaRPr>
          </a:p>
        </p:txBody>
      </p:sp>
      <p:pic>
        <p:nvPicPr>
          <p:cNvPr id="14" name="Picture 13">
            <a:extLst>
              <a:ext uri="{FF2B5EF4-FFF2-40B4-BE49-F238E27FC236}">
                <a16:creationId xmlns:a16="http://schemas.microsoft.com/office/drawing/2014/main" xmlns="" id="{545D9FEA-B80A-4EAE-A60D-A021A94E2D8B}"/>
              </a:ext>
            </a:extLst>
          </p:cNvPr>
          <p:cNvPicPr>
            <a:picLocks noChangeAspect="1"/>
          </p:cNvPicPr>
          <p:nvPr/>
        </p:nvPicPr>
        <p:blipFill>
          <a:blip r:embed="rId4" cstate="print">
            <a:extLst>
              <a:ext uri="{28A0092B-C50C-407E-A947-70E740481C1C}">
                <a14:useLocalDpi xmlns:a14="http://schemas.microsoft.com/office/drawing/2010/main" xmlns=""/>
              </a:ext>
            </a:extLst>
          </a:blip>
          <a:stretch>
            <a:fillRect/>
          </a:stretch>
        </p:blipFill>
        <p:spPr>
          <a:xfrm>
            <a:off x="512843" y="401000"/>
            <a:ext cx="2070409" cy="2070409"/>
          </a:xfrm>
          <a:prstGeom prst="ellipse">
            <a:avLst/>
          </a:prstGeom>
        </p:spPr>
      </p:pic>
      <p:sp>
        <p:nvSpPr>
          <p:cNvPr id="4" name="TextBox 3">
            <a:extLst>
              <a:ext uri="{FF2B5EF4-FFF2-40B4-BE49-F238E27FC236}">
                <a16:creationId xmlns:a16="http://schemas.microsoft.com/office/drawing/2014/main" xmlns="" id="{AD64B758-CB2C-9548-BCC9-79ACF6A1659F}"/>
              </a:ext>
            </a:extLst>
          </p:cNvPr>
          <p:cNvSpPr txBox="1"/>
          <p:nvPr/>
        </p:nvSpPr>
        <p:spPr>
          <a:xfrm>
            <a:off x="10508974" y="6467061"/>
            <a:ext cx="0" cy="0"/>
          </a:xfrm>
          <a:prstGeom prst="rect">
            <a:avLst/>
          </a:prstGeom>
          <a:noFill/>
        </p:spPr>
        <p:txBody>
          <a:bodyPr wrap="none" lIns="0" tIns="0" rIns="0" bIns="0" rtlCol="0">
            <a:noAutofit/>
          </a:bodyPr>
          <a:lstStyle/>
          <a:p>
            <a:pPr algn="l" defTabSz="228600">
              <a:spcAft>
                <a:spcPts val="1200"/>
              </a:spcAft>
            </a:pPr>
            <a:endParaRPr lang="x-none" noProof="0" dirty="0"/>
          </a:p>
        </p:txBody>
      </p:sp>
      <p:sp>
        <p:nvSpPr>
          <p:cNvPr id="5" name="TextBox 4">
            <a:extLst>
              <a:ext uri="{FF2B5EF4-FFF2-40B4-BE49-F238E27FC236}">
                <a16:creationId xmlns:a16="http://schemas.microsoft.com/office/drawing/2014/main" xmlns="" id="{BDABBA69-CA74-A84A-951B-35404A387653}"/>
              </a:ext>
            </a:extLst>
          </p:cNvPr>
          <p:cNvSpPr txBox="1"/>
          <p:nvPr/>
        </p:nvSpPr>
        <p:spPr>
          <a:xfrm>
            <a:off x="3328221" y="6276393"/>
            <a:ext cx="8454061" cy="555272"/>
          </a:xfrm>
          <a:prstGeom prst="rect">
            <a:avLst/>
          </a:prstGeom>
          <a:noFill/>
        </p:spPr>
        <p:txBody>
          <a:bodyPr wrap="square" lIns="0" tIns="0" rIns="0" bIns="0" rtlCol="0">
            <a:normAutofit/>
          </a:bodyPr>
          <a:lstStyle/>
          <a:p>
            <a:pPr defTabSz="228600" eaLnBrk="1" hangingPunct="1">
              <a:lnSpc>
                <a:spcPct val="80000"/>
              </a:lnSpc>
              <a:spcBef>
                <a:spcPts val="0"/>
              </a:spcBef>
              <a:spcAft>
                <a:spcPts val="450"/>
              </a:spcAft>
            </a:pPr>
            <a:r>
              <a:rPr lang="en-GB" sz="1400" b="1" dirty="0">
                <a:solidFill>
                  <a:schemeClr val="accent1"/>
                </a:solidFill>
                <a:latin typeface="Arial Black" panose="020B0604020202020204" pitchFamily="34" charset="0"/>
                <a:ea typeface="Arial Unicode MS" pitchFamily="34" charset="-128"/>
                <a:cs typeface="Arial Black" panose="020B0604020202020204" pitchFamily="34" charset="0"/>
              </a:rPr>
              <a:t>Trainings &amp; Certifications</a:t>
            </a:r>
            <a:endParaRPr lang="en-GB" sz="1400" b="1" dirty="0">
              <a:solidFill>
                <a:schemeClr val="tx1"/>
              </a:solidFill>
              <a:latin typeface="Arial Black" panose="020B0604020202020204" pitchFamily="34" charset="0"/>
              <a:ea typeface="Arial Unicode MS" pitchFamily="34" charset="-128"/>
              <a:cs typeface="Arial Black" panose="020B0604020202020204" pitchFamily="34" charset="0"/>
            </a:endParaRPr>
          </a:p>
          <a:p>
            <a:pPr defTabSz="228600" eaLnBrk="1" hangingPunct="1">
              <a:lnSpc>
                <a:spcPct val="80000"/>
              </a:lnSpc>
              <a:spcBef>
                <a:spcPts val="0"/>
              </a:spcBef>
              <a:spcAft>
                <a:spcPts val="450"/>
              </a:spcAft>
            </a:pPr>
            <a:r>
              <a:rPr lang="en-US" sz="1000" b="1" dirty="0">
                <a:solidFill>
                  <a:schemeClr val="tx1"/>
                </a:solidFill>
              </a:rPr>
              <a:t>2021 - Currently pursuing for Mule 4 MCD Level 1 Certification</a:t>
            </a:r>
          </a:p>
          <a:p>
            <a:pPr defTabSz="228600" eaLnBrk="1" hangingPunct="1">
              <a:lnSpc>
                <a:spcPct val="80000"/>
              </a:lnSpc>
              <a:spcBef>
                <a:spcPts val="0"/>
              </a:spcBef>
              <a:spcAft>
                <a:spcPts val="450"/>
              </a:spcAft>
            </a:pPr>
            <a:r>
              <a:rPr lang="en-US" sz="1000" b="1" dirty="0">
                <a:solidFill>
                  <a:schemeClr val="tx1"/>
                </a:solidFill>
              </a:rPr>
              <a:t>2014 -Oracle Certified Associate </a:t>
            </a:r>
            <a:r>
              <a:rPr lang="en-US" sz="1000" b="1" dirty="0" err="1">
                <a:solidFill>
                  <a:schemeClr val="tx1"/>
                </a:solidFill>
              </a:rPr>
              <a:t>inOracle</a:t>
            </a:r>
            <a:r>
              <a:rPr lang="en-US" sz="1000" b="1" dirty="0">
                <a:solidFill>
                  <a:schemeClr val="tx1"/>
                </a:solidFill>
              </a:rPr>
              <a:t> 11G – SQL and PLSQL</a:t>
            </a:r>
            <a:endParaRPr lang="en-US" sz="1000" b="1" dirty="0">
              <a:solidFill>
                <a:schemeClr val="tx1"/>
              </a:solidFill>
              <a:latin typeface="Arial Black" panose="020B0604020202020204" pitchFamily="34" charset="0"/>
              <a:ea typeface="Arial Unicode MS" pitchFamily="34" charset="-128"/>
              <a:cs typeface="Arial Black" panose="020B0604020202020204" pitchFamily="34" charset="0"/>
            </a:endParaRPr>
          </a:p>
        </p:txBody>
      </p:sp>
      <p:pic>
        <p:nvPicPr>
          <p:cNvPr id="7" name="Picture 6" descr="A person with a beard&#10;&#10;Description automatically generated with medium confidence">
            <a:extLst>
              <a:ext uri="{FF2B5EF4-FFF2-40B4-BE49-F238E27FC236}">
                <a16:creationId xmlns:a16="http://schemas.microsoft.com/office/drawing/2014/main" xmlns="" id="{218EAE9B-553F-4E2F-83BB-E0726F573443}"/>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12843" y="421248"/>
            <a:ext cx="2101953" cy="2087057"/>
          </a:xfrm>
          <a:prstGeom prst="ellipse">
            <a:avLst/>
          </a:prstGeom>
        </p:spPr>
      </p:pic>
    </p:spTree>
    <p:extLst>
      <p:ext uri="{BB962C8B-B14F-4D97-AF65-F5344CB8AC3E}">
        <p14:creationId xmlns:p14="http://schemas.microsoft.com/office/powerpoint/2010/main" xmlns="" val="302589991"/>
      </p:ext>
    </p:extLst>
  </p:cSld>
  <p:clrMapOvr>
    <a:masterClrMapping/>
  </p:clrMapOvr>
</p:sld>
</file>

<file path=ppt/theme/theme1.xml><?xml version="1.0" encoding="utf-8"?>
<a:theme xmlns:a="http://schemas.openxmlformats.org/drawingml/2006/main" name="1_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xmlns="" name="Acc_InteractiveTemplate_Arial_100820" id="{2B57B028-6865-4E4D-A2D9-664FFAE896C3}" vid="{4FAFFD03-8561-1943-B6E7-07633C84442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12A11F972E5C41B65090586FF698F0" ma:contentTypeVersion="13" ma:contentTypeDescription="Create a new document." ma:contentTypeScope="" ma:versionID="010700e823cc85d44fab2e4a2a010ef2">
  <xsd:schema xmlns:xsd="http://www.w3.org/2001/XMLSchema" xmlns:xs="http://www.w3.org/2001/XMLSchema" xmlns:p="http://schemas.microsoft.com/office/2006/metadata/properties" xmlns:ns3="479e0e06-c6eb-4422-af9d-995aa40f9065" xmlns:ns4="6dfad0c3-974d-46c3-80d6-d351e61e6646" targetNamespace="http://schemas.microsoft.com/office/2006/metadata/properties" ma:root="true" ma:fieldsID="99136c49a0af5eed418d009b874f0f43" ns3:_="" ns4:_="">
    <xsd:import namespace="479e0e06-c6eb-4422-af9d-995aa40f9065"/>
    <xsd:import namespace="6dfad0c3-974d-46c3-80d6-d351e61e66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9e0e06-c6eb-4422-af9d-995aa40f906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fad0c3-974d-46c3-80d6-d351e61e66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30BD97-56F9-42B3-BB35-754A047C5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9e0e06-c6eb-4422-af9d-995aa40f9065"/>
    <ds:schemaRef ds:uri="6dfad0c3-974d-46c3-80d6-d351e61e66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B54F12-18FE-4C7A-9F9E-C24DB055DF47}">
  <ds:schemaRefs>
    <ds:schemaRef ds:uri="http://schemas.microsoft.com/office/2006/documentManagement/types"/>
    <ds:schemaRef ds:uri="6dfad0c3-974d-46c3-80d6-d351e61e6646"/>
    <ds:schemaRef ds:uri="http://purl.org/dc/elements/1.1/"/>
    <ds:schemaRef ds:uri="http://purl.org/dc/terms/"/>
    <ds:schemaRef ds:uri="http://schemas.openxmlformats.org/package/2006/metadata/core-properties"/>
    <ds:schemaRef ds:uri="http://purl.org/dc/dcmitype/"/>
    <ds:schemaRef ds:uri="http://schemas.microsoft.com/office/2006/metadata/properties"/>
    <ds:schemaRef ds:uri="http://schemas.microsoft.com/office/infopath/2007/PartnerControls"/>
    <ds:schemaRef ds:uri="479e0e06-c6eb-4422-af9d-995aa40f9065"/>
    <ds:schemaRef ds:uri="http://www.w3.org/XML/1998/namespace"/>
  </ds:schemaRefs>
</ds:datastoreItem>
</file>

<file path=customXml/itemProps3.xml><?xml version="1.0" encoding="utf-8"?>
<ds:datastoreItem xmlns:ds="http://schemas.openxmlformats.org/officeDocument/2006/customXml" ds:itemID="{96FC82E0-CAFA-4C7F-9C9D-0CD5DB7B6F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2386</TotalTime>
  <Words>154</Words>
  <Application>Microsoft Office PowerPoint</Application>
  <PresentationFormat>Custom</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Agnese Klints</dc:title>
  <dc:creator>Krasauskaite, Ruta</dc:creator>
  <cp:lastModifiedBy>Tushar</cp:lastModifiedBy>
  <cp:revision>336</cp:revision>
  <cp:lastPrinted>1601-01-01T00:00:00Z</cp:lastPrinted>
  <dcterms:created xsi:type="dcterms:W3CDTF">1601-01-01T00:00:00Z</dcterms:created>
  <dcterms:modified xsi:type="dcterms:W3CDTF">2021-11-25T10:02:28Z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0x010100B712A11F972E5C41B65090586FF698F0</vt:lpwstr>
  </property>
</Properties>
</file>