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033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92000" cy="6858000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pos="2116" userDrawn="1">
          <p15:clr>
            <a:srgbClr val="A4A3A4"/>
          </p15:clr>
        </p15:guide>
        <p15:guide id="2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lturka, Diana" initials="LD" lastIdx="4" clrIdx="0"/>
  <p:cmAuthor id="2" name="Sulce, Katrina" initials="SK" lastIdx="4" clrIdx="1">
    <p:extLst>
      <p:ext uri="{19B8F6BF-5375-455C-9EA6-DF929625EA0E}">
        <p15:presenceInfo xmlns:p15="http://schemas.microsoft.com/office/powerpoint/2012/main" userId="S::katrina.sulce@accenture.com::11094a0f-97ce-4c19-84a0-bfae3f43018c" providerId="AD"/>
      </p:ext>
    </p:extLst>
  </p:cmAuthor>
  <p:cmAuthor id="3" name="Pavlova, Anda" initials="PA" lastIdx="2" clrIdx="2">
    <p:extLst>
      <p:ext uri="{19B8F6BF-5375-455C-9EA6-DF929625EA0E}">
        <p15:presenceInfo xmlns:p15="http://schemas.microsoft.com/office/powerpoint/2012/main" userId="S::anda.pavlova@accenture.com::efd4947a-55a1-4ae9-9280-e14ea6a8c5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500C0"/>
    <a:srgbClr val="FFB600"/>
    <a:srgbClr val="FFFFFF"/>
    <a:srgbClr val="FF9502"/>
    <a:srgbClr val="FFB000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286" autoAdjust="0"/>
  </p:normalViewPr>
  <p:slideViewPr>
    <p:cSldViewPr snapToGrid="0">
      <p:cViewPr varScale="1">
        <p:scale>
          <a:sx n="116" d="100"/>
          <a:sy n="116" d="100"/>
        </p:scale>
        <p:origin x="1520" y="184"/>
      </p:cViewPr>
      <p:guideLst>
        <p:guide pos="2116"/>
        <p:guide orient="horz" pos="79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444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2T18:32:50.543" idx="1">
    <p:pos x="1325" y="530"/>
    <p:text>How to make your picture round:
* Click on picture
* Go to format
* Crop -&gt; crop to shape -&gt; choose "basic shapes" oval
* Aspect ratio -&gt; 1:1</p:text>
    <p:extLst>
      <p:ext uri="{C676402C-5697-4E1C-873F-D02D1690AC5C}">
        <p15:threadingInfo xmlns:p15="http://schemas.microsoft.com/office/powerpoint/2012/main" timeZoneBias="-120"/>
      </p:ext>
    </p:extLst>
  </p:cm>
  <p:cm authorId="1" dt="2017-11-22T18:35:56.121" idx="2">
    <p:pos x="1571" y="1522"/>
    <p:text>Please write in this field using:
Font: Arial (Regular) Size: 10</p:text>
    <p:extLst>
      <p:ext uri="{C676402C-5697-4E1C-873F-D02D1690AC5C}">
        <p15:threadingInfo xmlns:p15="http://schemas.microsoft.com/office/powerpoint/2012/main" timeZoneBias="-120"/>
      </p:ext>
    </p:extLst>
  </p:cm>
  <p:cm authorId="1" dt="2017-11-22T18:37:03.001" idx="3">
    <p:pos x="3633" y="781"/>
    <p:text>For main text
Please write in this field using:
Font: Arial (Regular) Size: 10
For project name
Please write using:
Font: Arial Black (Headings) Size: 10</p:text>
    <p:extLst>
      <p:ext uri="{C676402C-5697-4E1C-873F-D02D1690AC5C}">
        <p15:threadingInfo xmlns:p15="http://schemas.microsoft.com/office/powerpoint/2012/main" timeZoneBias="-120"/>
      </p:ext>
    </p:extLst>
  </p:cm>
  <p:cm authorId="2" dt="2019-10-07T11:43:32.459" idx="2">
    <p:pos x="3633" y="973"/>
    <p:text>Project names: please, do not use client names, instead use generic identification for instance:
- Communication industry company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  <p:cm authorId="2" dt="2019-10-07T11:44:13.703" idx="3">
    <p:pos x="3633" y="877"/>
    <p:text>For project description can keep 4 ‘parts’:
- [Generic project info] - not mandatory
- Responsibilities: {your set of tasks}
- Technologies: {used technologies, like oracle Siebel, Salesforce, Vlocity, Git, Javascript}
- Methodologies: {project organization: Agile, iterative waterfall or Scaled Agile Framework}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  <p:cm authorId="1" dt="2017-11-22T18:39:02.186" idx="4">
    <p:pos x="5490" y="757"/>
    <p:text>Please check the spelling and delete the empty fields if there are some.  
You should delete the coments when you are finished.</p:text>
    <p:extLst>
      <p:ext uri="{C676402C-5697-4E1C-873F-D02D1690AC5C}">
        <p15:threadingInfo xmlns:p15="http://schemas.microsoft.com/office/powerpoint/2012/main" timeZoneBias="-120"/>
      </p:ext>
    </p:extLst>
  </p:cm>
  <p:cm authorId="2" dt="2019-10-07T11:47:31.672" idx="4">
    <p:pos x="5453" y="2476"/>
    <p:text>Use "Non Accenture" for prior Accenture experience</p:text>
    <p:extLst>
      <p:ext uri="{C676402C-5697-4E1C-873F-D02D1690AC5C}">
        <p15:threadingInfo xmlns:p15="http://schemas.microsoft.com/office/powerpoint/2012/main" timeZoneBias="-180"/>
      </p:ext>
    </p:extLst>
  </p:cm>
  <p:cm authorId="3" dt="2021-02-03T17:00:33.270" idx="1">
    <p:pos x="6972" y="806"/>
    <p:text>For Functional / Technical skills please indicate proficiency levels as per the following table:  
- Beginner: I understand the basics. 
- Intermediate: I apply this skill in my work and continue to learn more. 
- Expert: I have deep knowledge, design solutions, can solve complext problems and/or lead others in this area.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6B1901-3389-F547-80DB-447F3E5D9A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32C7F-8571-7D40-BF9F-127ACE9A3D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4CF3D-72DF-E343-AD13-4BD1C5AE2279}" type="datetimeFigureOut">
              <a:rPr lang="en-LV" smtClean="0"/>
              <a:t>11/08/2021</a:t>
            </a:fld>
            <a:endParaRPr lang="en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88E46-B348-FA4F-975A-94F3260C7C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A6EAF-77B1-A34D-B3C9-A15960FA5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490F-001D-6549-9114-D219161A96C2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160458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 dirty="0">
              <a:latin typeface="Graphik" panose="020B0503030202060203" pitchFamily="34" charset="77"/>
            </a:endParaRPr>
          </a:p>
        </p:txBody>
      </p:sp>
      <p:sp>
        <p:nvSpPr>
          <p:cNvPr id="174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199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 dirty="0">
              <a:latin typeface="Graphik" panose="020B0503030202060203" pitchFamily="34" charset="77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 dirty="0">
              <a:latin typeface="Graphik" panose="020B0503030202060203" pitchFamily="34" charset="77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 i="0" dirty="0">
              <a:latin typeface="Graphik" panose="020B0503030202060203" pitchFamily="34" charset="77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8E7CB09A-9577-4932-BAF6-7DE0EB8D27B8}" type="slidenum">
              <a:rPr lang="uk-UA" altLang="en-US"/>
              <a:pPr>
                <a:defRPr/>
              </a:pPr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180349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E7CB09A-9577-4932-BAF6-7DE0EB8D27B8}" type="slidenum">
              <a:rPr lang="uk-UA" altLang="en-US" smtClean="0"/>
              <a:pPr>
                <a:defRPr/>
              </a:pPr>
              <a:t>1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8870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+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5E641D-A6ED-ED46-93AD-99B913B5D17F}"/>
              </a:ext>
            </a:extLst>
          </p:cNvPr>
          <p:cNvSpPr/>
          <p:nvPr userDrawn="1"/>
        </p:nvSpPr>
        <p:spPr>
          <a:xfrm>
            <a:off x="0" y="0"/>
            <a:ext cx="3096097" cy="6867861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B600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D9CB8C-8B87-564C-976B-8ADA7C7F2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149" y="391531"/>
            <a:ext cx="6485891" cy="996280"/>
          </a:xfrm>
        </p:spPr>
        <p:txBody>
          <a:bodyPr>
            <a:normAutofit/>
          </a:bodyPr>
          <a:lstStyle>
            <a:lvl1pPr>
              <a:defRPr sz="3000"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251169-F489-A842-A8BE-DD755047FC4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0061" y="2819402"/>
            <a:ext cx="2491890" cy="3813174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BA0126-3A9A-ED4F-84BE-AC0145A95E0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32566" y="1277095"/>
            <a:ext cx="2286001" cy="43688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latin typeface="+mj-lt"/>
              </a:defRPr>
            </a:lvl1pPr>
          </a:lstStyle>
          <a:p>
            <a:pPr lvl="0"/>
            <a:r>
              <a:rPr lang="en-US" dirty="0"/>
              <a:t>Some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4981BC-AA9E-1942-A275-CED75D6F952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20402" y="1128299"/>
            <a:ext cx="2743055" cy="44831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Some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6E0F1A-15BA-BA4A-A646-41E92E6E5CC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63224" y="1128299"/>
            <a:ext cx="2741078" cy="44831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Some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CDA24A-0B95-A649-BFD1-A521CC6A5947}"/>
              </a:ext>
            </a:extLst>
          </p:cNvPr>
          <p:cNvCxnSpPr>
            <a:cxnSpLocks/>
          </p:cNvCxnSpPr>
          <p:nvPr userDrawn="1"/>
        </p:nvCxnSpPr>
        <p:spPr>
          <a:xfrm>
            <a:off x="9525000" y="1128299"/>
            <a:ext cx="2286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9ECDDD8-96F2-5B4A-AD41-3983C14825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54945" y="409866"/>
            <a:ext cx="1538289" cy="2014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698890" y="6493727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dirty="0">
                <a:solidFill>
                  <a:schemeClr val="tx1">
                    <a:alpha val="75000"/>
                  </a:schemeClr>
                </a:solidFill>
                <a:latin typeface="Graphik" panose="020B0503030202060203" pitchFamily="34" charset="77"/>
              </a:rPr>
              <a:t>Copyright © 2021 Accenture. All rights reserved.</a:t>
            </a:r>
            <a:endParaRPr lang="en-US" b="0" i="0" noProof="0" dirty="0">
              <a:solidFill>
                <a:schemeClr val="tx1"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</p:spTree>
    <p:extLst>
      <p:ext uri="{BB962C8B-B14F-4D97-AF65-F5344CB8AC3E}">
        <p14:creationId xmlns:p14="http://schemas.microsoft.com/office/powerpoint/2010/main" val="16893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34" r:id="rId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" panose="020B0503030202060203" pitchFamily="34" charset="77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i="0" kern="1200">
          <a:solidFill>
            <a:schemeClr val="tx1"/>
          </a:solidFill>
          <a:latin typeface="Graphik Black" panose="020B0503030202060203" pitchFamily="34" charset="77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b="0" i="0" kern="1200">
          <a:solidFill>
            <a:schemeClr val="tx2"/>
          </a:solidFill>
          <a:latin typeface="Graphik" panose="020B0503030202060203" pitchFamily="34" charset="77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78">
          <p15:clr>
            <a:srgbClr val="5ACBF0"/>
          </p15:clr>
        </p15:guide>
        <p15:guide id="6" pos="12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928162" y="379482"/>
            <a:ext cx="4996637" cy="104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raphik" panose="020B0503030202060203" pitchFamily="34" charset="77"/>
            </a:endParaRPr>
          </a:p>
        </p:txBody>
      </p:sp>
      <p:sp>
        <p:nvSpPr>
          <p:cNvPr id="2" name="Title 4"/>
          <p:cNvSpPr txBox="1">
            <a:spLocks/>
          </p:cNvSpPr>
          <p:nvPr/>
        </p:nvSpPr>
        <p:spPr>
          <a:xfrm>
            <a:off x="3244851" y="348487"/>
            <a:ext cx="6124104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fi-FI" sz="3200" b="1" dirty="0">
                <a:solidFill>
                  <a:schemeClr val="tx1"/>
                </a:solidFill>
              </a:rPr>
              <a:t>Name </a:t>
            </a:r>
            <a:r>
              <a:rPr lang="en-US" altLang="fi-FI" sz="3200" b="1" dirty="0">
                <a:solidFill>
                  <a:schemeClr val="tx1"/>
                </a:solidFill>
                <a:ea typeface="Arial Unicode MS" pitchFamily="34" charset="-128"/>
                <a:cs typeface="Arial"/>
              </a:rPr>
              <a:t>Surname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3359150" y="826288"/>
            <a:ext cx="3972186" cy="3176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fi-FI" sz="1400" dirty="0">
                <a:solidFill>
                  <a:schemeClr val="tx1"/>
                </a:solidFill>
                <a:latin typeface="+mn-lt"/>
              </a:rPr>
              <a:t>SAP ABAP Senior Analyst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450"/>
              </a:spcAft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Professional background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Over 20 years of SAP implementations experience varying from classic typical SAP ERP implementation to developing highly customized applications for industry wide cost system (SAP ECC, EWM, GTS, SCM &amp; TM, CRM and non-SAP system in landscape connecting through PI). Hands-on experienced solution lead with global view and focus on team work &amp; motivation. He’s also implemented many successful solutions across various industries and sectors using strong background and SAP knowledge (Oil&amp;Gas, Metallurgy, Chemistry, Pharma, Distribution). </a:t>
            </a:r>
          </a:p>
          <a:p>
            <a:r>
              <a:rPr lang="en-US" sz="1000" dirty="0">
                <a:solidFill>
                  <a:schemeClr val="bg1"/>
                </a:solidFill>
                <a:latin typeface="+mn-lt"/>
                <a:ea typeface="Arial Unicode MS" pitchFamily="34" charset="-128"/>
                <a:cs typeface="Arial"/>
              </a:rPr>
              <a:t>XXX graduated from State University in 08/1993 and post-graduated course in University of Informatics 12/1998 (Belarus &amp; Germany).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450"/>
              </a:spcAft>
            </a:pPr>
            <a: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Functional/</a:t>
            </a:r>
            <a:b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technical skills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50"/>
              </a:spcAft>
            </a:pPr>
            <a:r>
              <a:rPr lang="en-US" sz="10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Expert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SAP SLA 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ECC &amp; EWM &amp; GTS 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ECC &amp; EWM &amp; GTS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ABAP</a:t>
            </a:r>
          </a:p>
          <a:p>
            <a:pPr>
              <a:lnSpc>
                <a:spcPct val="80000"/>
              </a:lnSpc>
              <a:spcAft>
                <a:spcPts val="450"/>
              </a:spcAft>
              <a:buSzPct val="80000"/>
            </a:pPr>
            <a:r>
              <a:rPr lang="en-US" sz="10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Intermediate</a:t>
            </a:r>
            <a:endParaRPr lang="en-GB" sz="1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Business Analysis</a:t>
            </a:r>
            <a:r>
              <a:rPr lang="en-GB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Workflow</a:t>
            </a:r>
          </a:p>
          <a:p>
            <a:pPr>
              <a:lnSpc>
                <a:spcPct val="80000"/>
              </a:lnSpc>
              <a:spcAft>
                <a:spcPts val="450"/>
              </a:spcAft>
              <a:buSzPct val="80000"/>
            </a:pPr>
            <a:r>
              <a:rPr lang="en-US" sz="10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Beginner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ARIS (BPM)</a:t>
            </a:r>
            <a:endParaRPr lang="en-GB" sz="10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UML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endParaRPr lang="en-US" sz="1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Language skills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Latvian (Native)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English (Intermediate)</a:t>
            </a:r>
          </a:p>
          <a:p>
            <a:pPr marL="99450" indent="-99450">
              <a:spcAft>
                <a:spcPts val="450"/>
              </a:spcAft>
              <a:buSzPct val="80000"/>
              <a:buFont typeface="System Font Regular"/>
              <a:buChar char="●"/>
            </a:pPr>
            <a:r>
              <a:rPr lang="en-US" sz="1000" dirty="0">
                <a:latin typeface="Arial Black" panose="020B0604020202020204" pitchFamily="34" charset="0"/>
                <a:cs typeface="Arial Black" panose="020B0604020202020204" pitchFamily="34" charset="0"/>
              </a:rPr>
              <a:t>Russian (Basic)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4"/>
          </p:nvPr>
        </p:nvSpPr>
        <p:spPr>
          <a:xfrm>
            <a:off x="6424396" y="1277095"/>
            <a:ext cx="2743055" cy="4483100"/>
          </a:xfrm>
        </p:spPr>
        <p:txBody>
          <a:bodyPr/>
          <a:lstStyle/>
          <a:p>
            <a:pPr>
              <a:spcAft>
                <a:spcPts val="450"/>
              </a:spcAft>
            </a:pPr>
            <a:r>
              <a:rPr lang="en-US" sz="1000" b="1" dirty="0">
                <a:latin typeface="+mj-lt"/>
                <a:ea typeface="Arial Unicode MS" pitchFamily="34" charset="-128"/>
                <a:cs typeface="Arial" panose="020B0604020202020204" pitchFamily="34" charset="0"/>
              </a:rPr>
              <a:t>Food industry Co. (NL)</a:t>
            </a:r>
            <a:br>
              <a:rPr lang="en-US" sz="1000" b="1" dirty="0">
                <a:latin typeface="+mj-lt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1000" b="1" dirty="0">
                <a:latin typeface="+mj-lt"/>
                <a:ea typeface="Arial Unicode MS" pitchFamily="34" charset="-128"/>
                <a:cs typeface="Arial" panose="020B0604020202020204" pitchFamily="34" charset="0"/>
              </a:rPr>
              <a:t>SAP Expert </a:t>
            </a:r>
            <a:r>
              <a:rPr lang="en-US" sz="1000" b="1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 panose="020B0604020202020204" pitchFamily="34" charset="0"/>
              </a:rPr>
              <a:t>(02/2014 – 11/2014)</a:t>
            </a:r>
          </a:p>
          <a:p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Adaptation of production business processes for dairy yogurts products and buying row materials.</a:t>
            </a:r>
            <a:b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Responsibilities: Hands-on customization, test-script, end-user training.</a:t>
            </a:r>
            <a:b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Technologies: SAP SAP ERP (PP-PI, MM).</a:t>
            </a:r>
            <a:b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Methodologies: </a:t>
            </a:r>
            <a:r>
              <a:rPr lang="lv-LV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Waterfall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</a:t>
            </a:r>
            <a:endParaRPr lang="lv-LV" sz="1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Non-Accenture, Food and beverage distribution network company (RU)</a:t>
            </a:r>
            <a:br>
              <a:rPr lang="en-US" sz="1000" dirty="0">
                <a:latin typeface="+mj-lt"/>
                <a:ea typeface="Arial Unicode MS" pitchFamily="34" charset="-128"/>
                <a:cs typeface="Arial"/>
              </a:rPr>
            </a:br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SAP Expert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(03/2013 – 02/2014)</a:t>
            </a:r>
          </a:p>
          <a:p>
            <a:r>
              <a:rPr lang="en-US" sz="1000" dirty="0">
                <a:latin typeface="+mn-lt"/>
                <a:ea typeface="Arial Unicode MS" pitchFamily="34" charset="-128"/>
                <a:cs typeface="Arial"/>
              </a:rPr>
              <a:t>The optimization of S&amp;OP (sales &amp; operational processes with import/export processing) for wholesale and distribution federal company (tobacco, beer, food etc.).</a:t>
            </a:r>
          </a:p>
          <a:p>
            <a:endParaRPr lang="en-US" sz="1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5"/>
          </p:nvPr>
        </p:nvSpPr>
        <p:spPr>
          <a:xfrm>
            <a:off x="3354922" y="1277095"/>
            <a:ext cx="2741078" cy="44831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450"/>
              </a:spcAft>
            </a:pPr>
            <a:r>
              <a:rPr lang="en-US" sz="14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Project</a:t>
            </a:r>
            <a:br>
              <a:rPr lang="en-US" sz="14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experience</a:t>
            </a:r>
          </a:p>
          <a:p>
            <a:pPr>
              <a:spcAft>
                <a:spcPts val="450"/>
              </a:spcAft>
            </a:pPr>
            <a:r>
              <a:rPr lang="en-US" sz="1000" b="1" dirty="0"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Project name</a:t>
            </a:r>
            <a:br>
              <a:rPr lang="en-US" sz="1000" b="1" dirty="0"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</a:br>
            <a:r>
              <a:rPr lang="en-US" sz="1000" b="1" dirty="0"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SAP IT expert, SME </a:t>
            </a:r>
            <a:r>
              <a:rPr lang="en-US" sz="10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(06/2016 – present)</a:t>
            </a:r>
          </a:p>
          <a:p>
            <a:r>
              <a:rPr lang="en-US" sz="1000" dirty="0">
                <a:latin typeface="+mn-lt"/>
                <a:ea typeface="Arial Unicode MS" pitchFamily="34" charset="-128"/>
                <a:cs typeface="Arial"/>
              </a:rPr>
              <a:t>Providing  support with Global &amp; Business resources for technical &amp; business process in accordance with SAP SLA.</a:t>
            </a:r>
            <a:br>
              <a:rPr lang="en-US" sz="1000" dirty="0">
                <a:latin typeface="+mn-lt"/>
                <a:ea typeface="Arial Unicode MS" pitchFamily="34" charset="-128"/>
                <a:cs typeface="Arial"/>
              </a:rPr>
            </a:br>
            <a:r>
              <a:rPr lang="en-US" sz="1000" dirty="0">
                <a:latin typeface="+mn-lt"/>
                <a:ea typeface="Arial Unicode MS" pitchFamily="34" charset="-128"/>
                <a:cs typeface="Arial"/>
              </a:rPr>
              <a:t>Responsibilities: Collaborating with internal / external partners to identify &amp; resolve business issues.</a:t>
            </a:r>
            <a:br>
              <a:rPr lang="en-US" sz="1000" dirty="0">
                <a:latin typeface="+mn-lt"/>
                <a:ea typeface="Arial Unicode MS" pitchFamily="34" charset="-128"/>
                <a:cs typeface="Arial"/>
              </a:rPr>
            </a:br>
            <a:r>
              <a:rPr lang="en-US" sz="1000" dirty="0">
                <a:latin typeface="+mn-lt"/>
                <a:ea typeface="Arial Unicode MS" pitchFamily="34" charset="-128"/>
                <a:cs typeface="Arial"/>
              </a:rPr>
              <a:t>Technologies: SAP ERP (LE, PP), EWM &amp; GTS, workflow.</a:t>
            </a:r>
            <a:br>
              <a:rPr lang="en-US" sz="1000" dirty="0">
                <a:latin typeface="+mn-lt"/>
                <a:ea typeface="Arial Unicode MS" pitchFamily="34" charset="-128"/>
                <a:cs typeface="Arial"/>
              </a:rPr>
            </a:br>
            <a:r>
              <a:rPr lang="en-US" sz="1000" dirty="0">
                <a:latin typeface="+mn-lt"/>
                <a:ea typeface="Arial Unicode MS" pitchFamily="34" charset="-128"/>
                <a:cs typeface="Arial"/>
              </a:rPr>
              <a:t>Methodologies: </a:t>
            </a:r>
            <a:r>
              <a:rPr lang="lv-LV" sz="1000" dirty="0">
                <a:latin typeface="+mn-lt"/>
                <a:ea typeface="Arial Unicode MS" pitchFamily="34" charset="-128"/>
                <a:cs typeface="Arial"/>
              </a:rPr>
              <a:t>Agile</a:t>
            </a:r>
            <a:r>
              <a:rPr lang="en-US" sz="1000" dirty="0">
                <a:latin typeface="+mn-lt"/>
                <a:ea typeface="Arial Unicode MS" pitchFamily="34" charset="-128"/>
                <a:cs typeface="Arial"/>
              </a:rPr>
              <a:t>.</a:t>
            </a:r>
          </a:p>
          <a:p>
            <a:pPr>
              <a:spcAft>
                <a:spcPts val="450"/>
              </a:spcAft>
            </a:pPr>
            <a:r>
              <a:rPr lang="en-US" sz="1000" b="1" dirty="0">
                <a:latin typeface="+mj-lt"/>
                <a:ea typeface="Arial Unicode MS" pitchFamily="34" charset="-128"/>
                <a:cs typeface="Arial"/>
              </a:rPr>
              <a:t>Potash mine and chemical refining (BY) Solution Lead </a:t>
            </a:r>
            <a:r>
              <a:rPr lang="en-US" sz="1000" b="1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(11/2014 – 05/2016)</a:t>
            </a:r>
          </a:p>
          <a:p>
            <a:pPr>
              <a:spcAft>
                <a:spcPts val="450"/>
              </a:spcAft>
            </a:pPr>
            <a:br>
              <a:rPr lang="en-US" sz="1000" dirty="0">
                <a:latin typeface="+mn-lt"/>
                <a:ea typeface="Arial Unicode MS" pitchFamily="34" charset="-128"/>
                <a:cs typeface="Arial"/>
              </a:rPr>
            </a:b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Responsibilities: Acted as at function lead providing direction to technical resources and consulting on the implementation while owning delivery of the functional / technical design.</a:t>
            </a:r>
            <a:b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Technologies: SAP ERP (PP-PI, PM, LE-GTM, SD), EWM.</a:t>
            </a:r>
            <a:b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Methodologies:</a:t>
            </a:r>
            <a:r>
              <a:rPr lang="lv-LV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Kanban</a:t>
            </a:r>
            <a:r>
              <a:rPr lang="en-US" sz="1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latin typeface="+mn-lt"/>
              <a:ea typeface="Arial Unicode MS" pitchFamily="34" charset="-128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886200"/>
            <a:ext cx="2438400" cy="220766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endParaRPr lang="en-US" dirty="0">
              <a:latin typeface="Graphik" panose="020B0503030202060203" pitchFamily="34" charset="7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2795" y="17319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>
              <a:latin typeface="Graphik" panose="020B0503030202060203" pitchFamily="34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5D9FEA-B80A-4EAE-A60D-A021A94E2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843" y="401000"/>
            <a:ext cx="2070409" cy="2070409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64B758-CB2C-9548-BCC9-79ACF6A1659F}"/>
              </a:ext>
            </a:extLst>
          </p:cNvPr>
          <p:cNvSpPr txBox="1"/>
          <p:nvPr/>
        </p:nvSpPr>
        <p:spPr>
          <a:xfrm>
            <a:off x="10508974" y="646706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LV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BBA69-CA74-A84A-951B-35404A387653}"/>
              </a:ext>
            </a:extLst>
          </p:cNvPr>
          <p:cNvSpPr txBox="1"/>
          <p:nvPr/>
        </p:nvSpPr>
        <p:spPr>
          <a:xfrm>
            <a:off x="3359150" y="5895454"/>
            <a:ext cx="8454061" cy="55527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defTabSz="228600" eaLnBrk="1" hangingPunct="1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</a:pPr>
            <a:r>
              <a:rPr lang="en-GB" sz="1400" b="1" dirty="0">
                <a:solidFill>
                  <a:schemeClr val="accent1"/>
                </a:solidFill>
                <a:latin typeface="Arial Black" panose="020B0604020202020204" pitchFamily="34" charset="0"/>
                <a:ea typeface="Arial Unicode MS" pitchFamily="34" charset="-128"/>
                <a:cs typeface="Arial Black" panose="020B0604020202020204" pitchFamily="34" charset="0"/>
              </a:rPr>
              <a:t>Trainings &amp; Certifications</a:t>
            </a:r>
            <a:endParaRPr lang="en-GB" sz="1400" b="1" dirty="0">
              <a:solidFill>
                <a:schemeClr val="tx1"/>
              </a:solidFill>
              <a:latin typeface="Arial Black" panose="020B0604020202020204" pitchFamily="34" charset="0"/>
              <a:ea typeface="Arial Unicode MS" pitchFamily="34" charset="-128"/>
              <a:cs typeface="Arial Black" panose="020B0604020202020204" pitchFamily="34" charset="0"/>
            </a:endParaRPr>
          </a:p>
          <a:p>
            <a:pPr defTabSz="228600" eaLnBrk="1" hangingPunct="1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000" b="1" dirty="0">
                <a:solidFill>
                  <a:schemeClr val="tx1"/>
                </a:solidFill>
              </a:rPr>
              <a:t>SAP Certified Development Associate - ABAP with SAP NetWeaver 7.50 </a:t>
            </a:r>
            <a:r>
              <a:rPr lang="en-GB" sz="1000" b="1" dirty="0">
                <a:solidFill>
                  <a:schemeClr val="tx1"/>
                </a:solidFill>
              </a:rPr>
              <a:t>• </a:t>
            </a:r>
            <a:r>
              <a:rPr lang="en-US" sz="1000" b="1" dirty="0">
                <a:solidFill>
                  <a:schemeClr val="tx1"/>
                </a:solidFill>
              </a:rPr>
              <a:t>SAP Certified Development Specialist - ABAP for SAP HANA 2.0 (Edition 2020) </a:t>
            </a:r>
            <a:r>
              <a:rPr lang="en-GB" sz="1000" b="1" dirty="0">
                <a:solidFill>
                  <a:schemeClr val="tx1"/>
                </a:solidFill>
              </a:rPr>
              <a:t>• </a:t>
            </a:r>
            <a:r>
              <a:rPr lang="en-US" sz="1000" b="1" dirty="0">
                <a:solidFill>
                  <a:schemeClr val="tx1"/>
                </a:solidFill>
              </a:rPr>
              <a:t>Development Consultant SAP </a:t>
            </a:r>
            <a:r>
              <a:rPr lang="en-US" sz="1000" b="1" dirty="0" err="1">
                <a:solidFill>
                  <a:schemeClr val="tx1"/>
                </a:solidFill>
              </a:rPr>
              <a:t>Netweaver</a:t>
            </a:r>
            <a:r>
              <a:rPr lang="en-US" sz="1000" b="1" dirty="0">
                <a:solidFill>
                  <a:schemeClr val="tx1"/>
                </a:solidFill>
              </a:rPr>
              <a:t> - ABAP Workbench (SAP Web application server 6.20)</a:t>
            </a:r>
            <a:endParaRPr lang="en-US" sz="1000" b="1" dirty="0">
              <a:solidFill>
                <a:schemeClr val="tx1"/>
              </a:solidFill>
              <a:latin typeface="Arial Black" panose="020B0604020202020204" pitchFamily="34" charset="0"/>
              <a:ea typeface="Arial Unicode MS" pitchFamily="34" charset="-128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9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InteractiveTemplate_Arial_100820" id="{2B57B028-6865-4E4D-A2D9-664FFAE896C3}" vid="{4FAFFD03-8561-1943-B6E7-07633C8444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2A11F972E5C41B65090586FF698F0" ma:contentTypeVersion="13" ma:contentTypeDescription="Create a new document." ma:contentTypeScope="" ma:versionID="010700e823cc85d44fab2e4a2a010ef2">
  <xsd:schema xmlns:xsd="http://www.w3.org/2001/XMLSchema" xmlns:xs="http://www.w3.org/2001/XMLSchema" xmlns:p="http://schemas.microsoft.com/office/2006/metadata/properties" xmlns:ns3="479e0e06-c6eb-4422-af9d-995aa40f9065" xmlns:ns4="6dfad0c3-974d-46c3-80d6-d351e61e6646" targetNamespace="http://schemas.microsoft.com/office/2006/metadata/properties" ma:root="true" ma:fieldsID="99136c49a0af5eed418d009b874f0f43" ns3:_="" ns4:_="">
    <xsd:import namespace="479e0e06-c6eb-4422-af9d-995aa40f9065"/>
    <xsd:import namespace="6dfad0c3-974d-46c3-80d6-d351e61e664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e0e06-c6eb-4422-af9d-995aa40f90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ad0c3-974d-46c3-80d6-d351e61e6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FC82E0-CAFA-4C7F-9C9D-0CD5DB7B6F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B54F12-18FE-4C7A-9F9E-C24DB055DF47}">
  <ds:schemaRefs>
    <ds:schemaRef ds:uri="http://schemas.microsoft.com/office/2006/documentManagement/types"/>
    <ds:schemaRef ds:uri="6dfad0c3-974d-46c3-80d6-d351e61e6646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479e0e06-c6eb-4422-af9d-995aa40f906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30BD97-56F9-42B3-BB35-754A047C5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9e0e06-c6eb-4422-af9d-995aa40f9065"/>
    <ds:schemaRef ds:uri="6dfad0c3-974d-46c3-80d6-d351e61e6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</TotalTime>
  <Words>447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Graphik</vt:lpstr>
      <vt:lpstr>Graphik Black</vt:lpstr>
      <vt:lpstr>System Font</vt:lpstr>
      <vt:lpstr>System Font Regular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Agnese Klints</dc:title>
  <dc:creator>Krasauskaite, Ruta</dc:creator>
  <cp:lastModifiedBy>Kalinina, Alisa</cp:lastModifiedBy>
  <cp:revision>330</cp:revision>
  <cp:lastPrinted>1601-01-01T00:00:00Z</cp:lastPrinted>
  <dcterms:created xsi:type="dcterms:W3CDTF">1601-01-01T00:00:00Z</dcterms:created>
  <dcterms:modified xsi:type="dcterms:W3CDTF">2021-08-11T06:57:37Z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0x010100B712A11F972E5C41B65090586FF698F0</vt:lpwstr>
  </property>
</Properties>
</file>