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303" r:id="rId4"/>
    <p:sldId id="304" r:id="rId5"/>
    <p:sldId id="310" r:id="rId6"/>
    <p:sldId id="313" r:id="rId7"/>
    <p:sldId id="307" r:id="rId8"/>
    <p:sldId id="315" r:id="rId9"/>
    <p:sldId id="316" r:id="rId10"/>
    <p:sldId id="314" r:id="rId11"/>
    <p:sldId id="308" r:id="rId12"/>
    <p:sldId id="305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EB9"/>
    <a:srgbClr val="9B141A"/>
    <a:srgbClr val="521F2C"/>
    <a:srgbClr val="D77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/>
    <p:restoredTop sz="88966"/>
  </p:normalViewPr>
  <p:slideViewPr>
    <p:cSldViewPr snapToGrid="0" snapToObjects="1">
      <p:cViewPr varScale="1">
        <p:scale>
          <a:sx n="99" d="100"/>
          <a:sy n="99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5ADA2-9AA6-3C4C-B049-B74DE80D2355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7FD60-424B-BE4B-86B7-1BD8EDBA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9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48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2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01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0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4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4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5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45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2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4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72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4739-DD16-ED45-BBE1-98E7A484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BCD04-4172-BB46-ABC2-CB8FE694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0744-5262-0242-942C-E43248F1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536D-CE1F-D647-8ECB-A7899E8ECBAB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A93F6-0156-0E4F-8120-2F226678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863E-D4D2-F645-BC3F-742C400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D610-7CDD-7840-8178-03712069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B1D7E-7413-2A43-BC40-E78DE078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298-775D-7447-B285-E351B37C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0460-17AA-9F46-A077-75FAF9954A95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CA4E-43E1-AC46-88B3-B82FC0BA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AAC7-82BE-D741-94AE-23CEB61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488BD-AD8A-9C43-93A4-BC038AFDE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0424A-B9C4-5748-A725-317EE259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63EB-A125-164F-A128-9C2233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407-A169-6448-BB1A-8AE8FE798352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7996-090E-0B42-9A4E-95051F7B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387C-B546-4D46-8704-47768B76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5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E08A-69B6-2147-9479-5032D89C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5883-6F67-A349-B59C-72E42111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24B7-803E-5941-98EB-DC0E31D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DE42-DB65-CA47-BAA7-A4E0D89F71E1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4EC28-AB67-B649-B0CD-364323CA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8DE3-B04A-B946-880D-D6E8105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1762-1DD4-D947-8D67-D0AC46AD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AC369-292F-984E-9C9C-23CC0EDE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2A4B-D64B-2D4F-98ED-D74C1F37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7B72-3BF7-0D4A-9513-CC250391DCEB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72EB-C22C-6643-BBFE-7ABF8908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71D7-0694-2141-BA7B-4BFC4D35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F669-1D1A-934B-AD33-C6B8DFA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6526-31CC-2B43-BCA5-D47479D16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E27C3-6124-254C-AB6D-E3450D49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7EFD-B5CA-4740-890D-0BD91073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50E4-5394-424B-9260-0FF49FBD55E3}" type="datetime1">
              <a:rPr lang="en-US" smtClean="0"/>
              <a:t>4/25/22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DA74E-C0C5-9E4F-8D1B-52326E96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EDCA-3978-A44F-8D62-5C392C7A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0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6F06-5A2A-2B46-A860-4A86449B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1DE8-FDD2-DB41-8449-5C4D83E3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F61A2-4398-5342-96F6-D074B0745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801A6-683F-8A4C-944E-A2D423129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5111-90AF-7747-AB9E-E62DCB3BF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5435A-0EEB-F244-99C9-AA9065F2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F378-6F9A-0946-AF09-6FE17C5789F0}" type="datetime1">
              <a:rPr lang="en-US" smtClean="0"/>
              <a:t>4/25/22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0F4C9-33DC-864C-A558-A99F0AF5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7FF52-97C6-1D40-A7C2-856391EA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6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D64-5825-2A4B-AD66-68D28AD0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0D7F0-5BBB-9C42-B685-0A5AF73F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2345-AAEC-B349-9332-B2715ECB92FA}" type="datetime1">
              <a:rPr lang="en-US" smtClean="0"/>
              <a:t>4/25/22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2CDE7-7123-2C48-8C5C-9A959F24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274F2-CE42-434B-9EEF-6EEF1016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CC8B5-60EC-FC45-B3CA-08E34F47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F902-8C5E-1B47-B986-2C920FDCF80D}" type="datetime1">
              <a:rPr lang="en-US" smtClean="0"/>
              <a:t>4/25/22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DA41-2B30-3646-A262-9478FA03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1B70-B4B0-3C46-8705-9DED06B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1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7BCC-5F14-DD4A-853E-D9EF1F0A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4CE8-A413-8445-A3F6-716F2AF3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40A47-C1D9-614A-AE16-5D14A926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879F5-7069-AB4C-AAD5-7C39A5DB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9048-817E-7343-BF41-162C3F665A65}" type="datetime1">
              <a:rPr lang="en-US" smtClean="0"/>
              <a:t>4/25/22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CE8D-B4E5-A94B-AFE3-CDC828D4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8E93-408A-E241-BBC6-837DDA0F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B605-CEC7-9D41-9CBE-77DB7FE3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A3322-76E9-0949-ADD7-D37DD7A94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30762-50AC-F749-9192-488B42184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EDCFB-8BBB-FB47-B2AE-86D54236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783-1866-9E47-A195-AB7CAB11472F}" type="datetime1">
              <a:rPr lang="en-US" smtClean="0"/>
              <a:t>4/25/22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E1C6D-77A6-274F-BA8A-52D940CE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F9AA1-B37B-9046-ABD8-DAC160E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B51E-DEB1-BC47-88AC-DB36DD4F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A99F-7552-144B-A21E-7C583A88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AA75-9546-8040-B149-4E91C3AF2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CF5B-A5B1-1748-B1F2-9BE9E5048BD4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C129-B503-924E-AE9E-A2C4F5A16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632-4FDC-9849-83D1-0555933CD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5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avin.keizer.15@ucl.ac.u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hyperlink" Target="mailto:fan.Yang.15@ucl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B22-C29E-9746-A5CD-E6D2CBE7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33" y="2040657"/>
            <a:ext cx="10430933" cy="2387600"/>
          </a:xfrm>
        </p:spPr>
        <p:txBody>
          <a:bodyPr>
            <a:normAutofit/>
          </a:bodyPr>
          <a:lstStyle/>
          <a:p>
            <a:r>
              <a:rPr lang="en-US" dirty="0"/>
              <a:t>The Case for AI Based Web3 Reputation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02526-3068-D74A-AB33-0BC8B107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7830"/>
            <a:ext cx="9144000" cy="489018"/>
          </a:xfrm>
        </p:spPr>
        <p:txBody>
          <a:bodyPr/>
          <a:lstStyle/>
          <a:p>
            <a:r>
              <a:rPr lang="en-GB" u="sng" dirty="0"/>
              <a:t>Navin V. Keizer</a:t>
            </a:r>
            <a:r>
              <a:rPr lang="en-GB" dirty="0"/>
              <a:t>, </a:t>
            </a:r>
            <a:r>
              <a:rPr lang="en-GB" u="sng" dirty="0"/>
              <a:t>Fan Yang</a:t>
            </a:r>
            <a:r>
              <a:rPr lang="en-GB" dirty="0"/>
              <a:t>, Ioannis Psaras, George Pavlou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68FC-FC67-7643-BEF9-1F7D6120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3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FBE39-625A-B844-A39F-9C4ACB00C487}"/>
              </a:ext>
            </a:extLst>
          </p:cNvPr>
          <p:cNvSpPr txBox="1"/>
          <p:nvPr/>
        </p:nvSpPr>
        <p:spPr>
          <a:xfrm>
            <a:off x="0" y="658100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June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7E0C4-BA21-2746-BCCC-CCC2665FF1B7}"/>
              </a:ext>
            </a:extLst>
          </p:cNvPr>
          <p:cNvSpPr txBox="1"/>
          <p:nvPr/>
        </p:nvSpPr>
        <p:spPr>
          <a:xfrm>
            <a:off x="8588834" y="6581001"/>
            <a:ext cx="3603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DI2F: Decentralising the Internet with IPFS and Filecoin</a:t>
            </a:r>
          </a:p>
        </p:txBody>
      </p:sp>
    </p:spTree>
    <p:extLst>
      <p:ext uri="{BB962C8B-B14F-4D97-AF65-F5344CB8AC3E}">
        <p14:creationId xmlns:p14="http://schemas.microsoft.com/office/powerpoint/2010/main" val="403640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B432-2FD3-6F41-987A-859B4C75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DDPG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5FB5-A791-D944-8010-8BA990CDC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31289"/>
            <a:ext cx="5469082" cy="3355975"/>
          </a:xfrm>
        </p:spPr>
        <p:txBody>
          <a:bodyPr>
            <a:normAutofit/>
          </a:bodyPr>
          <a:lstStyle/>
          <a:p>
            <a:r>
              <a:rPr lang="en-GB" b="1" dirty="0"/>
              <a:t>Actor</a:t>
            </a:r>
            <a:r>
              <a:rPr lang="en-GB" dirty="0"/>
              <a:t>: generates actions by inputting states according to policy </a:t>
            </a:r>
          </a:p>
          <a:p>
            <a:r>
              <a:rPr lang="en-GB" b="1" dirty="0"/>
              <a:t>Critic</a:t>
            </a:r>
            <a:r>
              <a:rPr lang="en-GB" dirty="0"/>
              <a:t>: updates policy by receiving the reward of last action</a:t>
            </a:r>
          </a:p>
          <a:p>
            <a:r>
              <a:rPr lang="en-GB" b="1" dirty="0"/>
              <a:t>DDPG</a:t>
            </a:r>
            <a:r>
              <a:rPr lang="en-GB" dirty="0"/>
              <a:t>(Deep Deterministic Policy Gradients): outputs continues actions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BCF26-30CA-9748-BB1F-97675AD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2C69846-6A3F-274B-AF78-079A917A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154"/>
            <a:ext cx="4611254" cy="46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AF19-EC88-8845-B3F9-7A6847B7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Filecoin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D1DE-BDA6-C348-B6D6-C337F9C9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3" y="4967722"/>
            <a:ext cx="10612583" cy="1603375"/>
          </a:xfrm>
        </p:spPr>
        <p:txBody>
          <a:bodyPr>
            <a:normAutofit/>
          </a:bodyPr>
          <a:lstStyle/>
          <a:p>
            <a:r>
              <a:rPr lang="en-GB" b="1" dirty="0"/>
              <a:t>Node’s information</a:t>
            </a:r>
            <a:r>
              <a:rPr lang="en-GB" dirty="0"/>
              <a:t>: average deal time, storage size available, failed deals, and time since joining the network, etc.</a:t>
            </a:r>
          </a:p>
          <a:p>
            <a:r>
              <a:rPr lang="en-GB" b="1" dirty="0"/>
              <a:t>Virtual balance</a:t>
            </a:r>
            <a:r>
              <a:rPr lang="en-GB" dirty="0"/>
              <a:t>: optimization goal for AI 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7D415-6A3C-894A-94D7-66EFEA0C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3C63361-88A8-0444-890C-1AEA8BC3E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9" t="26265" r="6024" b="22337"/>
          <a:stretch/>
        </p:blipFill>
        <p:spPr>
          <a:xfrm>
            <a:off x="1676082" y="1304854"/>
            <a:ext cx="8527792" cy="35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D737-1B1A-ED4B-AD2C-8ACD0E32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0120-8565-564C-A7C2-C7DAA909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Develop lightweight solutions for AI computation</a:t>
            </a:r>
          </a:p>
          <a:p>
            <a:pPr lvl="1"/>
            <a:r>
              <a:rPr lang="en-GB" dirty="0"/>
              <a:t>Training locally on all nodes is inefficient and computationally intensive</a:t>
            </a:r>
          </a:p>
          <a:p>
            <a:pPr lvl="1"/>
            <a:r>
              <a:rPr lang="en-GB" dirty="0"/>
              <a:t>We can outsource training for weights to a dedicated node / network</a:t>
            </a:r>
          </a:p>
          <a:p>
            <a:pPr lvl="1"/>
            <a:r>
              <a:rPr lang="en-GB" dirty="0"/>
              <a:t>Keep actual score calculations locally for security </a:t>
            </a:r>
          </a:p>
          <a:p>
            <a:endParaRPr lang="en-GB" dirty="0"/>
          </a:p>
          <a:p>
            <a:r>
              <a:rPr lang="en-GB" dirty="0"/>
              <a:t>Compare performance of an AI based reputation system to centralised systems in terms of </a:t>
            </a:r>
            <a:r>
              <a:rPr lang="en-GB" i="1" dirty="0"/>
              <a:t>accuracy, personalisation, and performance </a:t>
            </a:r>
          </a:p>
          <a:p>
            <a:endParaRPr lang="en-GB" i="1" dirty="0"/>
          </a:p>
          <a:p>
            <a:r>
              <a:rPr lang="en-GB" dirty="0"/>
              <a:t>Explore possible novel security vulnerabilities and attack vectors</a:t>
            </a:r>
          </a:p>
          <a:p>
            <a:endParaRPr lang="en-GB" dirty="0"/>
          </a:p>
          <a:p>
            <a:r>
              <a:rPr lang="en-GB" dirty="0"/>
              <a:t>Add off-chain data support in training and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F5487-8345-044A-B847-C0E925C2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2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B22-C29E-9746-A5CD-E6D2CBE7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33" y="2965200"/>
            <a:ext cx="10430933" cy="927599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02526-3068-D74A-AB33-0BC8B107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23956"/>
            <a:ext cx="9144000" cy="1496290"/>
          </a:xfrm>
        </p:spPr>
        <p:txBody>
          <a:bodyPr>
            <a:normAutofit/>
          </a:bodyPr>
          <a:lstStyle/>
          <a:p>
            <a:r>
              <a:rPr lang="en-GB" sz="1800" dirty="0"/>
              <a:t>The Case for AI Based Web3 Reputation Systems </a:t>
            </a:r>
          </a:p>
          <a:p>
            <a:r>
              <a:rPr lang="en-GB" sz="1800" i="1" dirty="0">
                <a:hlinkClick r:id="rId3"/>
              </a:rPr>
              <a:t>navin.keizer.15@ucl.ac.uk</a:t>
            </a:r>
            <a:endParaRPr lang="en-GB" sz="1800" i="1" dirty="0"/>
          </a:p>
          <a:p>
            <a:r>
              <a:rPr lang="en-GB" sz="1800" i="1" dirty="0">
                <a:hlinkClick r:id="rId4"/>
              </a:rPr>
              <a:t>fan.yang.15@ucl.ac.uk</a:t>
            </a:r>
            <a:endParaRPr lang="en-GB" sz="1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68FC-FC67-7643-BEF9-1F7D6120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143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FBE39-625A-B844-A39F-9C4ACB00C487}"/>
              </a:ext>
            </a:extLst>
          </p:cNvPr>
          <p:cNvSpPr txBox="1"/>
          <p:nvPr/>
        </p:nvSpPr>
        <p:spPr>
          <a:xfrm>
            <a:off x="0" y="658100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June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7E0C4-BA21-2746-BCCC-CCC2665FF1B7}"/>
              </a:ext>
            </a:extLst>
          </p:cNvPr>
          <p:cNvSpPr txBox="1"/>
          <p:nvPr/>
        </p:nvSpPr>
        <p:spPr>
          <a:xfrm>
            <a:off x="8588834" y="6582298"/>
            <a:ext cx="3603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DI2F: Decentralising the Internet with IPFS and Filecoin</a:t>
            </a:r>
          </a:p>
        </p:txBody>
      </p:sp>
    </p:spTree>
    <p:extLst>
      <p:ext uri="{BB962C8B-B14F-4D97-AF65-F5344CB8AC3E}">
        <p14:creationId xmlns:p14="http://schemas.microsoft.com/office/powerpoint/2010/main" val="337802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9C23-4B4E-594A-818D-040E1537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Towards a Decentralized Web3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D1C0D-EB36-4E49-924A-F4D9A96E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</a:t>
            </a:fld>
            <a:endParaRPr lang="en-GB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8F1156B3-1354-B747-B658-E1263E1DE9E0}"/>
              </a:ext>
            </a:extLst>
          </p:cNvPr>
          <p:cNvSpPr/>
          <p:nvPr/>
        </p:nvSpPr>
        <p:spPr>
          <a:xfrm>
            <a:off x="2796208" y="32247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38BA4986-2542-FF44-A2FA-2632F64ED225}"/>
              </a:ext>
            </a:extLst>
          </p:cNvPr>
          <p:cNvSpPr/>
          <p:nvPr/>
        </p:nvSpPr>
        <p:spPr>
          <a:xfrm>
            <a:off x="2948608" y="33771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1B2245D-F59D-1E41-A656-4B34BB33FE10}"/>
              </a:ext>
            </a:extLst>
          </p:cNvPr>
          <p:cNvSpPr/>
          <p:nvPr/>
        </p:nvSpPr>
        <p:spPr>
          <a:xfrm>
            <a:off x="3101008" y="35295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CC33BDC-F029-D74C-A7E0-13A36347A431}"/>
              </a:ext>
            </a:extLst>
          </p:cNvPr>
          <p:cNvSpPr/>
          <p:nvPr/>
        </p:nvSpPr>
        <p:spPr>
          <a:xfrm>
            <a:off x="3253408" y="3681992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3D41E-820F-8641-BD19-1D89B8CDCC74}"/>
              </a:ext>
            </a:extLst>
          </p:cNvPr>
          <p:cNvSpPr txBox="1"/>
          <p:nvPr/>
        </p:nvSpPr>
        <p:spPr>
          <a:xfrm>
            <a:off x="2207438" y="4234069"/>
            <a:ext cx="209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Blockchains and DLTs</a:t>
            </a:r>
          </a:p>
          <a:p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A1D11-B4CD-394C-BF16-956646D2788B}"/>
              </a:ext>
            </a:extLst>
          </p:cNvPr>
          <p:cNvSpPr txBox="1"/>
          <p:nvPr/>
        </p:nvSpPr>
        <p:spPr>
          <a:xfrm>
            <a:off x="4977848" y="4239315"/>
            <a:ext cx="22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Decentralized Storage Networks</a:t>
            </a:r>
          </a:p>
          <a:p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017B57-9462-A24D-9601-0B9253153A8E}"/>
              </a:ext>
            </a:extLst>
          </p:cNvPr>
          <p:cNvSpPr txBox="1"/>
          <p:nvPr/>
        </p:nvSpPr>
        <p:spPr>
          <a:xfrm>
            <a:off x="7939709" y="4239315"/>
            <a:ext cx="1997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Network Resource Sharing Services </a:t>
            </a:r>
          </a:p>
          <a:p>
            <a:endParaRPr lang="en-GB" sz="2400" dirty="0"/>
          </a:p>
        </p:txBody>
      </p:sp>
      <p:pic>
        <p:nvPicPr>
          <p:cNvPr id="18" name="Graphic 17" descr="Connections">
            <a:extLst>
              <a:ext uri="{FF2B5EF4-FFF2-40B4-BE49-F238E27FC236}">
                <a16:creationId xmlns:a16="http://schemas.microsoft.com/office/drawing/2014/main" id="{7B70BCCC-3036-304E-8845-6EBDBD427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176587"/>
            <a:ext cx="914400" cy="914400"/>
          </a:xfrm>
          <a:prstGeom prst="rect">
            <a:avLst/>
          </a:prstGeom>
        </p:spPr>
      </p:pic>
      <p:pic>
        <p:nvPicPr>
          <p:cNvPr id="20" name="Graphic 19" descr="Processor outline">
            <a:extLst>
              <a:ext uri="{FF2B5EF4-FFF2-40B4-BE49-F238E27FC236}">
                <a16:creationId xmlns:a16="http://schemas.microsoft.com/office/drawing/2014/main" id="{64914E4E-D161-0443-B9AC-7DDF4D312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1392" y="3176587"/>
            <a:ext cx="914400" cy="914400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B420628-C2CD-234D-AF84-A8B15C65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292"/>
            <a:ext cx="10157460" cy="79306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i="1" dirty="0">
                <a:solidFill>
                  <a:srgbClr val="C00000"/>
                </a:solidFill>
              </a:rPr>
              <a:t>Building blocks of a decentralized Web</a:t>
            </a:r>
          </a:p>
        </p:txBody>
      </p:sp>
    </p:spTree>
    <p:extLst>
      <p:ext uri="{BB962C8B-B14F-4D97-AF65-F5344CB8AC3E}">
        <p14:creationId xmlns:p14="http://schemas.microsoft.com/office/powerpoint/2010/main" val="26057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6982-BE22-1946-B676-544E5E30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Resource Sharing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8867-2819-1A45-9011-11E490FE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3</a:t>
            </a:fld>
            <a:endParaRPr lang="en-GB"/>
          </a:p>
        </p:txBody>
      </p:sp>
      <p:pic>
        <p:nvPicPr>
          <p:cNvPr id="2062" name="Picture 14" descr="What is Golem?. Golem (GNT) is a system for the… | by Lukas Wiesflecker |  Coinmonks | Medium">
            <a:extLst>
              <a:ext uri="{FF2B5EF4-FFF2-40B4-BE49-F238E27FC236}">
                <a16:creationId xmlns:a16="http://schemas.microsoft.com/office/drawing/2014/main" id="{3B74B0BE-2D84-3848-9053-EF936A7FF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09" y="3259660"/>
            <a:ext cx="182650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coin Koers Verwachting 2021-2025 | Dit zeggen Experts | Informatie">
            <a:extLst>
              <a:ext uri="{FF2B5EF4-FFF2-40B4-BE49-F238E27FC236}">
                <a16:creationId xmlns:a16="http://schemas.microsoft.com/office/drawing/2014/main" id="{A0CA9B7D-F140-7F48-9182-C5663B13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9" y="3612674"/>
            <a:ext cx="2092188" cy="5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Orchid Protocol (OXT) - All information about Orchid Protocol ICO (Token  Sale) - ICO Drops">
            <a:extLst>
              <a:ext uri="{FF2B5EF4-FFF2-40B4-BE49-F238E27FC236}">
                <a16:creationId xmlns:a16="http://schemas.microsoft.com/office/drawing/2014/main" id="{69C55367-B114-654C-8FCD-424D980D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47" y="4408692"/>
            <a:ext cx="772160" cy="7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ysterium Network, Sentinel Launch dVPN Alliance to Make Internet Users  'Untraceable, Unblockable and Unhackable' | LaptrinhX">
            <a:extLst>
              <a:ext uri="{FF2B5EF4-FFF2-40B4-BE49-F238E27FC236}">
                <a16:creationId xmlns:a16="http://schemas.microsoft.com/office/drawing/2014/main" id="{562D3AD0-5B6A-0A46-918E-A9980DA7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7" y="3259660"/>
            <a:ext cx="2611120" cy="9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Decentralized Cloud Storage — Storj">
            <a:extLst>
              <a:ext uri="{FF2B5EF4-FFF2-40B4-BE49-F238E27FC236}">
                <a16:creationId xmlns:a16="http://schemas.microsoft.com/office/drawing/2014/main" id="{4A86B787-BA71-3241-BD1E-7435C0D2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40" y="3623496"/>
            <a:ext cx="1176123" cy="117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Why Siacoin won't reach $1 by 2020 | by Guzman Pintos | Medium">
            <a:extLst>
              <a:ext uri="{FF2B5EF4-FFF2-40B4-BE49-F238E27FC236}">
                <a16:creationId xmlns:a16="http://schemas.microsoft.com/office/drawing/2014/main" id="{7A7D6B62-40C3-AB46-A39F-D47618A6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36" y="4178774"/>
            <a:ext cx="1808922" cy="9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ONM (SNM) — The giant decentralized supercomputer? | by Cryptdong | Medium">
            <a:extLst>
              <a:ext uri="{FF2B5EF4-FFF2-40B4-BE49-F238E27FC236}">
                <a16:creationId xmlns:a16="http://schemas.microsoft.com/office/drawing/2014/main" id="{3F5ECF42-7833-A74D-8F72-37C23C58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98" y="3313695"/>
            <a:ext cx="1217491" cy="12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Exec Blockchain-Based Decentralized Cloud Computing">
            <a:extLst>
              <a:ext uri="{FF2B5EF4-FFF2-40B4-BE49-F238E27FC236}">
                <a16:creationId xmlns:a16="http://schemas.microsoft.com/office/drawing/2014/main" id="{9795FD80-20DA-7D44-B45B-4BD6E2C9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4" y="4467747"/>
            <a:ext cx="1821648" cy="6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A390E-9F90-1847-9ED5-A74BF7BC00EB}"/>
              </a:ext>
            </a:extLst>
          </p:cNvPr>
          <p:cNvSpPr txBox="1"/>
          <p:nvPr/>
        </p:nvSpPr>
        <p:spPr>
          <a:xfrm>
            <a:off x="1933523" y="2496853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Storage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6B5A7-917D-6846-A52C-7F633234B4DD}"/>
              </a:ext>
            </a:extLst>
          </p:cNvPr>
          <p:cNvSpPr txBox="1"/>
          <p:nvPr/>
        </p:nvSpPr>
        <p:spPr>
          <a:xfrm>
            <a:off x="5406068" y="2496853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00BD5-4A9E-2048-96B3-45237D184EF7}"/>
              </a:ext>
            </a:extLst>
          </p:cNvPr>
          <p:cNvSpPr txBox="1"/>
          <p:nvPr/>
        </p:nvSpPr>
        <p:spPr>
          <a:xfrm>
            <a:off x="9015940" y="249685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Bandwidth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444CE7-E485-274F-87CB-84EA1E1A5CF4}"/>
              </a:ext>
            </a:extLst>
          </p:cNvPr>
          <p:cNvCxnSpPr/>
          <p:nvPr/>
        </p:nvCxnSpPr>
        <p:spPr>
          <a:xfrm>
            <a:off x="4623174" y="2621787"/>
            <a:ext cx="0" cy="268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137F5D-983B-054A-8E04-AC6DC12A19B2}"/>
              </a:ext>
            </a:extLst>
          </p:cNvPr>
          <p:cNvCxnSpPr/>
          <p:nvPr/>
        </p:nvCxnSpPr>
        <p:spPr>
          <a:xfrm>
            <a:off x="7799070" y="2621787"/>
            <a:ext cx="0" cy="268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2BFE95-8473-CE44-922D-6E3C5AA8441F}"/>
              </a:ext>
            </a:extLst>
          </p:cNvPr>
          <p:cNvSpPr txBox="1"/>
          <p:nvPr/>
        </p:nvSpPr>
        <p:spPr>
          <a:xfrm>
            <a:off x="2864016" y="1697364"/>
            <a:ext cx="626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Leverage </a:t>
            </a:r>
            <a:r>
              <a:rPr lang="en-GB" sz="2800" b="1" dirty="0">
                <a:solidFill>
                  <a:srgbClr val="C00000"/>
                </a:solidFill>
              </a:rPr>
              <a:t>Blockchain</a:t>
            </a:r>
            <a:r>
              <a:rPr lang="en-GB" sz="2800" dirty="0">
                <a:solidFill>
                  <a:srgbClr val="C00000"/>
                </a:solidFill>
              </a:rPr>
              <a:t> to provide </a:t>
            </a:r>
            <a:r>
              <a:rPr lang="en-GB" sz="2800" b="1" dirty="0">
                <a:solidFill>
                  <a:srgbClr val="C00000"/>
                </a:solidFill>
              </a:rPr>
              <a:t>incentive</a:t>
            </a:r>
            <a:r>
              <a:rPr lang="en-GB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C7EE-EC33-3047-91BB-DB9C6E1F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for Reputation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A6C2-3365-BA4B-9D70-FE6EA58B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decentralised open networks any party may offer a service </a:t>
            </a:r>
          </a:p>
          <a:p>
            <a:pPr lvl="1"/>
            <a:r>
              <a:rPr lang="en-GB" b="1" dirty="0"/>
              <a:t>No prior guarantee of performance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Blockchain allows for establishment of trust only for monetary transactions on-chain</a:t>
            </a:r>
          </a:p>
          <a:p>
            <a:endParaRPr lang="en-GB" dirty="0"/>
          </a:p>
          <a:p>
            <a:r>
              <a:rPr lang="en-GB" dirty="0"/>
              <a:t>Resource sharing services happen off-chain, hence </a:t>
            </a:r>
            <a:r>
              <a:rPr lang="en-GB" b="1" dirty="0"/>
              <a:t>another trust mechanism is required</a:t>
            </a:r>
            <a:r>
              <a:rPr lang="en-GB" dirty="0"/>
              <a:t> </a:t>
            </a:r>
          </a:p>
          <a:p>
            <a:pPr lvl="1"/>
            <a:r>
              <a:rPr lang="en-GB" i="1" dirty="0"/>
              <a:t>Reputation system </a:t>
            </a:r>
            <a:r>
              <a:rPr lang="en-GB" dirty="0"/>
              <a:t>(currently only centralized solutions)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DE53B-CF48-FB45-8205-EACA498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9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C7EE-EC33-3047-91BB-DB9C6E1F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for Reputation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A6C2-3365-BA4B-9D70-FE6EA58B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Allow nodes to </a:t>
            </a:r>
            <a:r>
              <a:rPr lang="en-GB" b="1" dirty="0"/>
              <a:t>discern between honest and malicious parties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/>
              <a:t>reputation metrics</a:t>
            </a:r>
            <a:r>
              <a:rPr lang="en-GB" dirty="0"/>
              <a:t>, which indicate the </a:t>
            </a:r>
            <a:r>
              <a:rPr lang="en-GB" b="1" dirty="0"/>
              <a:t>trust in a likely positive experience </a:t>
            </a:r>
            <a:r>
              <a:rPr lang="en-GB" dirty="0"/>
              <a:t>from transacting with another node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DE53B-CF48-FB45-8205-EACA498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8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1E6-5539-3043-BB42-0EB62439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Web3 Reputation System Requirements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8B30D-882A-8C41-9E3B-C533378A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4635" y="1810475"/>
            <a:ext cx="3573186" cy="823912"/>
          </a:xfrm>
        </p:spPr>
        <p:txBody>
          <a:bodyPr/>
          <a:lstStyle/>
          <a:p>
            <a:r>
              <a:rPr lang="en-GB" u="sng" dirty="0"/>
              <a:t>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DD4CB-32ED-EC46-9874-8DE86A64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4635" y="2634387"/>
            <a:ext cx="3573186" cy="3684588"/>
          </a:xfrm>
        </p:spPr>
        <p:txBody>
          <a:bodyPr>
            <a:normAutofit fontScale="92500" lnSpcReduction="10000"/>
          </a:bodyPr>
          <a:lstStyle/>
          <a:p>
            <a:endParaRPr lang="en-GB" sz="3200" dirty="0"/>
          </a:p>
          <a:p>
            <a:r>
              <a:rPr lang="en-GB" sz="3200" dirty="0"/>
              <a:t>Decentralized</a:t>
            </a:r>
          </a:p>
          <a:p>
            <a:r>
              <a:rPr lang="en-GB" sz="3200" dirty="0"/>
              <a:t> Accurate</a:t>
            </a:r>
          </a:p>
          <a:p>
            <a:r>
              <a:rPr lang="en-GB" sz="3200" dirty="0"/>
              <a:t>Quickly converging </a:t>
            </a:r>
          </a:p>
          <a:p>
            <a:r>
              <a:rPr lang="en-GB" sz="3200" dirty="0"/>
              <a:t>Secure</a:t>
            </a:r>
          </a:p>
          <a:p>
            <a:r>
              <a:rPr lang="en-GB" sz="3200" dirty="0"/>
              <a:t>Lightweight</a:t>
            </a:r>
          </a:p>
          <a:p>
            <a:r>
              <a:rPr lang="en-GB" sz="3200" b="1" dirty="0"/>
              <a:t>Personalized</a:t>
            </a:r>
            <a:r>
              <a:rPr lang="en-GB" sz="32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34FC-A094-AE48-8ACB-85C1C1752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5626" y="1810475"/>
            <a:ext cx="2981739" cy="823912"/>
          </a:xfrm>
        </p:spPr>
        <p:txBody>
          <a:bodyPr/>
          <a:lstStyle/>
          <a:p>
            <a:r>
              <a:rPr lang="en-GB" u="sng" dirty="0"/>
              <a:t>Data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FC014-C00D-1449-8AC0-B438E7BC1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5626" y="2634387"/>
            <a:ext cx="2981739" cy="368458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sz="3000" b="1" dirty="0"/>
              <a:t>Blockchain data</a:t>
            </a:r>
          </a:p>
          <a:p>
            <a:r>
              <a:rPr lang="en-GB" sz="3000" dirty="0"/>
              <a:t>Off-chain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379B8-B1DB-5E4F-81F1-EF6FD7AE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44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15AA-693A-964C-A579-7FBC1B93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for Reputation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3300-CABF-5E4B-B15D-3E825072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6331"/>
          </a:xfrm>
        </p:spPr>
        <p:txBody>
          <a:bodyPr>
            <a:normAutofit/>
          </a:bodyPr>
          <a:lstStyle/>
          <a:p>
            <a:r>
              <a:rPr lang="en-GB" dirty="0"/>
              <a:t>Allows for highly personalized reputation scoring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Reinforcement learning algorithm takes in inputs to assign optimal weights to the reputation function for a specific node</a:t>
            </a:r>
          </a:p>
          <a:p>
            <a:pPr lvl="1"/>
            <a:r>
              <a:rPr lang="en-GB" dirty="0"/>
              <a:t>Based on preference profile of the node</a:t>
            </a:r>
          </a:p>
          <a:p>
            <a:pPr lvl="1"/>
            <a:r>
              <a:rPr lang="en-GB" dirty="0"/>
              <a:t>Using on-chain transaction data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weights are returned to the node who uses them to calculate reputation scores directly from the blockchain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EEA41-B450-EB49-A2C7-39128605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15AA-693A-964C-A579-7FBC1B93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EEA41-B450-EB49-A2C7-39128605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8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C5413-880D-1D47-A04E-7F41BFF32D59}"/>
              </a:ext>
            </a:extLst>
          </p:cNvPr>
          <p:cNvSpPr/>
          <p:nvPr/>
        </p:nvSpPr>
        <p:spPr>
          <a:xfrm>
            <a:off x="3379306" y="4498768"/>
            <a:ext cx="997228" cy="877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24520-E652-934F-AEDE-248559787C2B}"/>
              </a:ext>
            </a:extLst>
          </p:cNvPr>
          <p:cNvSpPr/>
          <p:nvPr/>
        </p:nvSpPr>
        <p:spPr>
          <a:xfrm>
            <a:off x="3379305" y="2309940"/>
            <a:ext cx="997227" cy="877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D576E-ABF3-3849-99D7-248419736D42}"/>
              </a:ext>
            </a:extLst>
          </p:cNvPr>
          <p:cNvSpPr txBox="1"/>
          <p:nvPr/>
        </p:nvSpPr>
        <p:spPr>
          <a:xfrm>
            <a:off x="4992320" y="2385104"/>
            <a:ext cx="234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Transaction data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1838F-CEFF-6243-B991-90CF5687284B}"/>
              </a:ext>
            </a:extLst>
          </p:cNvPr>
          <p:cNvSpPr txBox="1"/>
          <p:nvPr/>
        </p:nvSpPr>
        <p:spPr>
          <a:xfrm>
            <a:off x="4992320" y="4914571"/>
            <a:ext cx="186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Preference 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0A1E1-A8DC-7044-B5A1-8EE57E5B039C}"/>
              </a:ext>
            </a:extLst>
          </p:cNvPr>
          <p:cNvSpPr/>
          <p:nvPr/>
        </p:nvSpPr>
        <p:spPr>
          <a:xfrm>
            <a:off x="8279896" y="3187812"/>
            <a:ext cx="1254446" cy="11087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Reinforcement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D345F-5C06-464B-B3E5-81406CEA04DB}"/>
              </a:ext>
            </a:extLst>
          </p:cNvPr>
          <p:cNvSpPr txBox="1"/>
          <p:nvPr/>
        </p:nvSpPr>
        <p:spPr>
          <a:xfrm>
            <a:off x="6752323" y="35575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77F7B13-9C0B-CB45-9C25-B0439BAF709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4376534" y="3742171"/>
            <a:ext cx="3903362" cy="1195533"/>
          </a:xfrm>
          <a:prstGeom prst="bentConnector3">
            <a:avLst>
              <a:gd name="adj1" fmla="val 7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25A9C73-4930-A84F-8241-F2692E6E312F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376532" y="2748876"/>
            <a:ext cx="3903364" cy="993295"/>
          </a:xfrm>
          <a:prstGeom prst="bentConnector3">
            <a:avLst>
              <a:gd name="adj1" fmla="val 7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7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15AA-693A-964C-A579-7FBC1B93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Score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EEA41-B450-EB49-A2C7-39128605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9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C5413-880D-1D47-A04E-7F41BFF32D59}"/>
              </a:ext>
            </a:extLst>
          </p:cNvPr>
          <p:cNvSpPr/>
          <p:nvPr/>
        </p:nvSpPr>
        <p:spPr>
          <a:xfrm>
            <a:off x="3379306" y="4498768"/>
            <a:ext cx="997228" cy="877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24520-E652-934F-AEDE-248559787C2B}"/>
              </a:ext>
            </a:extLst>
          </p:cNvPr>
          <p:cNvSpPr/>
          <p:nvPr/>
        </p:nvSpPr>
        <p:spPr>
          <a:xfrm>
            <a:off x="3379305" y="2309940"/>
            <a:ext cx="997227" cy="877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0A1E1-A8DC-7044-B5A1-8EE57E5B039C}"/>
              </a:ext>
            </a:extLst>
          </p:cNvPr>
          <p:cNvSpPr/>
          <p:nvPr/>
        </p:nvSpPr>
        <p:spPr>
          <a:xfrm>
            <a:off x="8279896" y="3187812"/>
            <a:ext cx="1254446" cy="11087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Reinforcement Learning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02635ED-AEF7-264F-817B-E8680F8DAE89}"/>
              </a:ext>
            </a:extLst>
          </p:cNvPr>
          <p:cNvCxnSpPr>
            <a:stCxn id="13" idx="1"/>
            <a:endCxn id="9" idx="3"/>
          </p:cNvCxnSpPr>
          <p:nvPr/>
        </p:nvCxnSpPr>
        <p:spPr>
          <a:xfrm rot="10800000" flipV="1">
            <a:off x="4376534" y="3742170"/>
            <a:ext cx="3903362" cy="1195533"/>
          </a:xfrm>
          <a:prstGeom prst="bentConnector3">
            <a:avLst>
              <a:gd name="adj1" fmla="val 20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12ACEA-CD81-644E-8B37-36E49560D264}"/>
              </a:ext>
            </a:extLst>
          </p:cNvPr>
          <p:cNvSpPr txBox="1"/>
          <p:nvPr/>
        </p:nvSpPr>
        <p:spPr>
          <a:xfrm>
            <a:off x="5090291" y="4937703"/>
            <a:ext cx="214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Return weights of </a:t>
            </a:r>
          </a:p>
          <a:p>
            <a:r>
              <a:rPr lang="en-GB" dirty="0"/>
              <a:t>reputation function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E823D7-10FD-DD40-95D6-5A319F80CB9A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3877919" y="3187811"/>
            <a:ext cx="1" cy="1310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9234B0-126A-7B41-8C16-412F063BC48C}"/>
              </a:ext>
            </a:extLst>
          </p:cNvPr>
          <p:cNvSpPr txBox="1"/>
          <p:nvPr/>
        </p:nvSpPr>
        <p:spPr>
          <a:xfrm>
            <a:off x="1495215" y="3658623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Retrieve data for peer</a:t>
            </a: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22CB3626-DF48-3B45-9D3F-A57DF9651F86}"/>
              </a:ext>
            </a:extLst>
          </p:cNvPr>
          <p:cNvSpPr/>
          <p:nvPr/>
        </p:nvSpPr>
        <p:spPr>
          <a:xfrm rot="13279004">
            <a:off x="3041375" y="5289864"/>
            <a:ext cx="397565" cy="486955"/>
          </a:xfrm>
          <a:prstGeom prst="uturnArrow">
            <a:avLst>
              <a:gd name="adj1" fmla="val 5752"/>
              <a:gd name="adj2" fmla="val 25000"/>
              <a:gd name="adj3" fmla="val 11413"/>
              <a:gd name="adj4" fmla="val 38044"/>
              <a:gd name="adj5" fmla="val 77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C206D-CC61-7F40-950B-EFE0D338A3AA}"/>
              </a:ext>
            </a:extLst>
          </p:cNvPr>
          <p:cNvSpPr txBox="1"/>
          <p:nvPr/>
        </p:nvSpPr>
        <p:spPr>
          <a:xfrm>
            <a:off x="1779104" y="5809725"/>
            <a:ext cx="292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Calculate Reputation Score</a:t>
            </a:r>
          </a:p>
        </p:txBody>
      </p:sp>
    </p:spTree>
    <p:extLst>
      <p:ext uri="{BB962C8B-B14F-4D97-AF65-F5344CB8AC3E}">
        <p14:creationId xmlns:p14="http://schemas.microsoft.com/office/powerpoint/2010/main" val="210614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468</Words>
  <Application>Microsoft Macintosh PowerPoint</Application>
  <PresentationFormat>Widescreen</PresentationFormat>
  <Paragraphs>109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Case for AI Based Web3 Reputation Systems </vt:lpstr>
      <vt:lpstr>Towards a Decentralized Web3</vt:lpstr>
      <vt:lpstr>Network Resource Sharing Services</vt:lpstr>
      <vt:lpstr>Need for Reputation Systems</vt:lpstr>
      <vt:lpstr>Need for Reputation Systems</vt:lpstr>
      <vt:lpstr>Web3 Reputation System Requirements </vt:lpstr>
      <vt:lpstr>AI for Reputation Calculation</vt:lpstr>
      <vt:lpstr>Part 1: Training</vt:lpstr>
      <vt:lpstr>Part 2: Score Calculation</vt:lpstr>
      <vt:lpstr>Overview of DDPG</vt:lpstr>
      <vt:lpstr>Filecoin Example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Centralised NAT Traversal</dc:title>
  <dc:creator>Keizer, Navin</dc:creator>
  <cp:lastModifiedBy>Keizer, Navin</cp:lastModifiedBy>
  <cp:revision>112</cp:revision>
  <dcterms:created xsi:type="dcterms:W3CDTF">2020-09-28T13:37:34Z</dcterms:created>
  <dcterms:modified xsi:type="dcterms:W3CDTF">2022-04-25T13:07:30Z</dcterms:modified>
</cp:coreProperties>
</file>