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83" r:id="rId3"/>
    <p:sldId id="284" r:id="rId4"/>
    <p:sldId id="301" r:id="rId5"/>
    <p:sldId id="303" r:id="rId6"/>
    <p:sldId id="288" r:id="rId7"/>
    <p:sldId id="305" r:id="rId8"/>
    <p:sldId id="292" r:id="rId9"/>
    <p:sldId id="289" r:id="rId10"/>
    <p:sldId id="306" r:id="rId11"/>
    <p:sldId id="290" r:id="rId12"/>
    <p:sldId id="308" r:id="rId13"/>
    <p:sldId id="307" r:id="rId14"/>
    <p:sldId id="311" r:id="rId15"/>
    <p:sldId id="293" r:id="rId16"/>
    <p:sldId id="297" r:id="rId17"/>
    <p:sldId id="294" r:id="rId18"/>
    <p:sldId id="295" r:id="rId19"/>
    <p:sldId id="312" r:id="rId20"/>
    <p:sldId id="309" r:id="rId21"/>
    <p:sldId id="296" r:id="rId22"/>
    <p:sldId id="313" r:id="rId23"/>
    <p:sldId id="314" r:id="rId24"/>
    <p:sldId id="315" r:id="rId25"/>
    <p:sldId id="298" r:id="rId26"/>
    <p:sldId id="30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AEB9"/>
    <a:srgbClr val="9B141A"/>
    <a:srgbClr val="521F2C"/>
    <a:srgbClr val="D77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17"/>
    <p:restoredTop sz="88929"/>
  </p:normalViewPr>
  <p:slideViewPr>
    <p:cSldViewPr snapToGrid="0" snapToObjects="1">
      <p:cViewPr varScale="1">
        <p:scale>
          <a:sx n="129" d="100"/>
          <a:sy n="129" d="100"/>
        </p:scale>
        <p:origin x="10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5ADA2-9AA6-3C4C-B049-B74DE80D2355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7FD60-424B-BE4B-86B7-1BD8EDBAB2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99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4739-DD16-ED45-BBE1-98E7A4840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BCD04-4172-BB46-ABC2-CB8FE6945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40744-5262-0242-942C-E43248F1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536D-CE1F-D647-8ECB-A7899E8ECBAB}" type="datetime1">
              <a:rPr lang="en-US" smtClean="0"/>
              <a:t>4/9/21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A93F6-0156-0E4F-8120-2F226678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9863E-D4D2-F645-BC3F-742C4006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89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D610-7CDD-7840-8178-03712069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B1D7E-7413-2A43-BC40-E78DE0785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B298-775D-7447-B285-E351B37C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0460-17AA-9F46-A077-75FAF9954A95}" type="datetime1">
              <a:rPr lang="en-US" smtClean="0"/>
              <a:t>4/9/21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2CA4E-43E1-AC46-88B3-B82FC0BA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6AAC7-82BE-D741-94AE-23CEB61C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75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488BD-AD8A-9C43-93A4-BC038AFDE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0424A-B9C4-5748-A725-317EE2597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B63EB-A125-164F-A128-9C2233F5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F407-A169-6448-BB1A-8AE8FE798352}" type="datetime1">
              <a:rPr lang="en-US" smtClean="0"/>
              <a:t>4/9/21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67996-090E-0B42-9A4E-95051F7B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8387C-B546-4D46-8704-47768B76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65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E08A-69B6-2147-9479-5032D89C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15883-6F67-A349-B59C-72E42111B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424B7-803E-5941-98EB-DC0E31D2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DE42-DB65-CA47-BAA7-A4E0D89F71E1}" type="datetime1">
              <a:rPr lang="en-US" smtClean="0"/>
              <a:t>4/9/21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4EC28-AB67-B649-B0CD-364323CA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A8DE3-B04A-B946-880D-D6E81053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92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1762-1DD4-D947-8D67-D0AC46AD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AC369-292F-984E-9C9C-23CC0EDE9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32A4B-D64B-2D4F-98ED-D74C1F37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7B72-3BF7-0D4A-9513-CC250391DCEB}" type="datetime1">
              <a:rPr lang="en-US" smtClean="0"/>
              <a:t>4/9/21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72EB-C22C-6643-BBFE-7ABF8908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571D7-0694-2141-BA7B-4BFC4D35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86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F669-1D1A-934B-AD33-C6B8DFA2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A6526-31CC-2B43-BCA5-D47479D16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E27C3-6124-254C-AB6D-E3450D49C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27EFD-B5CA-4740-890D-0BD91073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50E4-5394-424B-9260-0FF49FBD55E3}" type="datetime1">
              <a:rPr lang="en-US" smtClean="0"/>
              <a:t>4/9/21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DA74E-C0C5-9E4F-8D1B-52326E96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BEDCA-3978-A44F-8D62-5C392C7A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00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6F06-5A2A-2B46-A860-4A86449B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F1DE8-FDD2-DB41-8449-5C4D83E32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F61A2-4398-5342-96F6-D074B0745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801A6-683F-8A4C-944E-A2D423129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05111-90AF-7747-AB9E-E62DCB3BF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5435A-0EEB-F244-99C9-AA9065F2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F378-6F9A-0946-AF09-6FE17C5789F0}" type="datetime1">
              <a:rPr lang="en-US" smtClean="0"/>
              <a:t>4/9/21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F0F4C9-33DC-864C-A558-A99F0AF5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7FF52-97C6-1D40-A7C2-856391EA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46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2D64-5825-2A4B-AD66-68D28AD02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0D7F0-5BBB-9C42-B685-0A5AF73F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2345-AAEC-B349-9332-B2715ECB92FA}" type="datetime1">
              <a:rPr lang="en-US" smtClean="0"/>
              <a:t>4/9/21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2CDE7-7123-2C48-8C5C-9A959F24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274F2-CE42-434B-9EEF-6EEF1016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77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CC8B5-60EC-FC45-B3CA-08E34F47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F902-8C5E-1B47-B986-2C920FDCF80D}" type="datetime1">
              <a:rPr lang="en-US" smtClean="0"/>
              <a:t>4/9/21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DA41-2B30-3646-A262-9478FA03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C1B70-B4B0-3C46-8705-9DED06B2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1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7BCC-5F14-DD4A-853E-D9EF1F0A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4CE8-A413-8445-A3F6-716F2AF3A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40A47-C1D9-614A-AE16-5D14A9265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879F5-7069-AB4C-AAD5-7C39A5DB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9048-817E-7343-BF41-162C3F665A65}" type="datetime1">
              <a:rPr lang="en-US" smtClean="0"/>
              <a:t>4/9/21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1CE8D-B4E5-A94B-AFE3-CDC828D4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C8E93-408A-E241-BBC6-837DDA0F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B605-CEC7-9D41-9CBE-77DB7FE36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A3322-76E9-0949-ADD7-D37DD7A94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30762-50AC-F749-9192-488B42184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EDCFB-8BBB-FB47-B2AE-86D54236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A783-1866-9E47-A195-AB7CAB11472F}" type="datetime1">
              <a:rPr lang="en-US" smtClean="0"/>
              <a:t>4/9/21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E1C6D-77A6-274F-BA8A-52D940CE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F9AA1-B37B-9046-ABD8-DAC160E3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97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BB51E-DEB1-BC47-88AC-DB36DD4F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7A99F-7552-144B-A21E-7C583A88A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1AA75-9546-8040-B149-4E91C3AF2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ECF5B-A5B1-1748-B1F2-9BE9E5048BD4}" type="datetime1">
              <a:rPr lang="en-US" smtClean="0"/>
              <a:t>4/9/21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C129-B503-924E-AE9E-A2C4F5A16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62632-4FDC-9849-83D1-0555933CD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25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6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svg"/><Relationship Id="rId3" Type="http://schemas.openxmlformats.org/officeDocument/2006/relationships/image" Target="../media/image28.svg"/><Relationship Id="rId7" Type="http://schemas.openxmlformats.org/officeDocument/2006/relationships/image" Target="../media/image7.svg"/><Relationship Id="rId12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4.svg"/><Relationship Id="rId5" Type="http://schemas.openxmlformats.org/officeDocument/2006/relationships/image" Target="../media/image30.svg"/><Relationship Id="rId15" Type="http://schemas.openxmlformats.org/officeDocument/2006/relationships/image" Target="../media/image32.svg"/><Relationship Id="rId10" Type="http://schemas.openxmlformats.org/officeDocument/2006/relationships/image" Target="../media/image23.png"/><Relationship Id="rId4" Type="http://schemas.openxmlformats.org/officeDocument/2006/relationships/image" Target="../media/image29.png"/><Relationship Id="rId9" Type="http://schemas.openxmlformats.org/officeDocument/2006/relationships/image" Target="../media/image9.svg"/><Relationship Id="rId1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CB22-C29E-9746-A5CD-E6D2CBE7C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533" y="2235200"/>
            <a:ext cx="10430933" cy="2387600"/>
          </a:xfrm>
        </p:spPr>
        <p:txBody>
          <a:bodyPr>
            <a:normAutofit/>
          </a:bodyPr>
          <a:lstStyle/>
          <a:p>
            <a:r>
              <a:rPr lang="en-US" dirty="0"/>
              <a:t>FLOCK</a:t>
            </a:r>
            <a:br>
              <a:rPr lang="en-US" sz="4800" dirty="0"/>
            </a:br>
            <a:r>
              <a:rPr lang="en-US" sz="4800" dirty="0"/>
              <a:t> </a:t>
            </a:r>
            <a:r>
              <a:rPr lang="en-US" sz="4000" dirty="0"/>
              <a:t>Fast, Lightweight, and Scalable Allocation for</a:t>
            </a:r>
            <a:br>
              <a:rPr lang="en-US" sz="4000" dirty="0"/>
            </a:br>
            <a:r>
              <a:rPr lang="en-US" sz="4000" dirty="0"/>
              <a:t>Decentralized Services on Blockchain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02526-3068-D74A-AB33-0BC8B1076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97830"/>
            <a:ext cx="9144000" cy="489018"/>
          </a:xfrm>
        </p:spPr>
        <p:txBody>
          <a:bodyPr/>
          <a:lstStyle/>
          <a:p>
            <a:r>
              <a:rPr lang="en-GB" dirty="0"/>
              <a:t>Navin V. Keizer, </a:t>
            </a:r>
            <a:r>
              <a:rPr lang="en-GB" dirty="0" err="1"/>
              <a:t>Onur</a:t>
            </a:r>
            <a:r>
              <a:rPr lang="en-GB" dirty="0"/>
              <a:t> </a:t>
            </a:r>
            <a:r>
              <a:rPr lang="en-GB" dirty="0" err="1"/>
              <a:t>Ascigil</a:t>
            </a:r>
            <a:r>
              <a:rPr lang="en-GB" dirty="0"/>
              <a:t>, </a:t>
            </a:r>
            <a:r>
              <a:rPr lang="en-GB" dirty="0" err="1"/>
              <a:t>Ioannis</a:t>
            </a:r>
            <a:r>
              <a:rPr lang="en-GB" dirty="0"/>
              <a:t> </a:t>
            </a:r>
            <a:r>
              <a:rPr lang="en-GB" dirty="0" err="1"/>
              <a:t>Psaras</a:t>
            </a:r>
            <a:r>
              <a:rPr lang="en-GB" dirty="0"/>
              <a:t>, George </a:t>
            </a:r>
            <a:r>
              <a:rPr lang="en-GB" dirty="0" err="1"/>
              <a:t>Pavlou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868FC-FC67-7643-BEF9-1F7D6120B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377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8FBE39-625A-B844-A39F-9C4ACB00C487}"/>
              </a:ext>
            </a:extLst>
          </p:cNvPr>
          <p:cNvSpPr txBox="1"/>
          <p:nvPr/>
        </p:nvSpPr>
        <p:spPr>
          <a:xfrm>
            <a:off x="0" y="6581001"/>
            <a:ext cx="805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May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7E0C4-BA21-2746-BCCC-CCC2665FF1B7}"/>
              </a:ext>
            </a:extLst>
          </p:cNvPr>
          <p:cNvSpPr txBox="1"/>
          <p:nvPr/>
        </p:nvSpPr>
        <p:spPr>
          <a:xfrm>
            <a:off x="7729774" y="6589752"/>
            <a:ext cx="4201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IEEE International Conference on Blockchain and Cryptocurrency</a:t>
            </a:r>
          </a:p>
        </p:txBody>
      </p:sp>
    </p:spTree>
    <p:extLst>
      <p:ext uri="{BB962C8B-B14F-4D97-AF65-F5344CB8AC3E}">
        <p14:creationId xmlns:p14="http://schemas.microsoft.com/office/powerpoint/2010/main" val="4036406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4979-3798-1242-B95C-1D366D33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 1: Orderbook on Blockchain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0B60B-534B-414E-935E-B202E223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10</a:t>
            </a:fld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5CBF0EBC-88EC-754B-AC98-BC029A77C43A}"/>
              </a:ext>
            </a:extLst>
          </p:cNvPr>
          <p:cNvSpPr/>
          <p:nvPr/>
        </p:nvSpPr>
        <p:spPr>
          <a:xfrm>
            <a:off x="3895725" y="2543175"/>
            <a:ext cx="4400550" cy="35052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E086A-5BEF-B74C-902C-43AF086C7C8A}"/>
              </a:ext>
            </a:extLst>
          </p:cNvPr>
          <p:cNvSpPr txBox="1"/>
          <p:nvPr/>
        </p:nvSpPr>
        <p:spPr>
          <a:xfrm>
            <a:off x="5534949" y="2173843"/>
            <a:ext cx="11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Scalability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CF9B2-69C3-494E-BB33-93428877C183}"/>
              </a:ext>
            </a:extLst>
          </p:cNvPr>
          <p:cNvSpPr txBox="1"/>
          <p:nvPr/>
        </p:nvSpPr>
        <p:spPr>
          <a:xfrm>
            <a:off x="8261746" y="5725209"/>
            <a:ext cx="1158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Price</a:t>
            </a:r>
          </a:p>
          <a:p>
            <a:pPr algn="ctr"/>
            <a:r>
              <a:rPr lang="en-GB" dirty="0"/>
              <a:t>Derivation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11AA7-4165-2249-BBD0-DFBC6BD2CE17}"/>
              </a:ext>
            </a:extLst>
          </p:cNvPr>
          <p:cNvSpPr txBox="1"/>
          <p:nvPr/>
        </p:nvSpPr>
        <p:spPr>
          <a:xfrm>
            <a:off x="2641279" y="5725208"/>
            <a:ext cx="1254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Preference </a:t>
            </a:r>
          </a:p>
          <a:p>
            <a:pPr algn="ctr"/>
            <a:r>
              <a:rPr lang="en-GB" dirty="0"/>
              <a:t>based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F1E5BE-2CB3-FA4A-8589-CF11420DCA18}"/>
              </a:ext>
            </a:extLst>
          </p:cNvPr>
          <p:cNvSpPr txBox="1"/>
          <p:nvPr/>
        </p:nvSpPr>
        <p:spPr>
          <a:xfrm>
            <a:off x="8296275" y="5355876"/>
            <a:ext cx="120103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Orderbook</a:t>
            </a:r>
          </a:p>
        </p:txBody>
      </p:sp>
    </p:spTree>
    <p:extLst>
      <p:ext uri="{BB962C8B-B14F-4D97-AF65-F5344CB8AC3E}">
        <p14:creationId xmlns:p14="http://schemas.microsoft.com/office/powerpoint/2010/main" val="151206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9DDE-7885-AA4F-8A13-A0AED6A7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 2: Blockchain Auctions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5F0B1-C7C4-0B4D-B355-B232E77BD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Decentralized auctions are possible using smart contracts</a:t>
            </a:r>
          </a:p>
          <a:p>
            <a:pPr lvl="1"/>
            <a:r>
              <a:rPr lang="en-GB" dirty="0"/>
              <a:t>Single-item auctions (e.g. </a:t>
            </a:r>
            <a:r>
              <a:rPr lang="en-GB" dirty="0" err="1"/>
              <a:t>Vickrey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Multi-item auctions (e.g. VCG)</a:t>
            </a:r>
          </a:p>
          <a:p>
            <a:pPr lvl="1"/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Sellers set a hidden minimum price for a service on-chain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Buyers submit (sealed) bids for an item to the blockchain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After a collection time, the contract decides the who the auction is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A5DDD-A3D5-1F48-BA0F-CDBBA670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54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9DDE-7885-AA4F-8A13-A0AED6A7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 2: Blockchain Auctions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5F0B1-C7C4-0B4D-B355-B232E77BD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However, auctions are inherently inefficient and slow </a:t>
            </a:r>
          </a:p>
          <a:p>
            <a:pPr lvl="1"/>
            <a:r>
              <a:rPr lang="en-GB" dirty="0"/>
              <a:t>Preparation phase delays</a:t>
            </a:r>
          </a:p>
          <a:p>
            <a:pPr lvl="1"/>
            <a:r>
              <a:rPr lang="en-GB" dirty="0"/>
              <a:t>Limited amount of allocated nodes in every round</a:t>
            </a:r>
          </a:p>
          <a:p>
            <a:pPr lvl="1"/>
            <a:r>
              <a:rPr lang="en-GB" dirty="0"/>
              <a:t>Computation of multi-item auctions can be heavyweight </a:t>
            </a:r>
          </a:p>
          <a:p>
            <a:endParaRPr lang="en-GB" dirty="0"/>
          </a:p>
          <a:p>
            <a:r>
              <a:rPr lang="en-GB" dirty="0"/>
              <a:t>Might be suitable for small subset of the network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A5DDD-A3D5-1F48-BA0F-CDBBA670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35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9349-F479-2A4B-B3FF-390339B6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 2: Blockchain Auctions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0EC0E-AB16-6746-9E5B-9FBAE3D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13</a:t>
            </a:fld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E20919D5-08ED-4A4F-B11C-D1EA17A9B4B1}"/>
              </a:ext>
            </a:extLst>
          </p:cNvPr>
          <p:cNvSpPr/>
          <p:nvPr/>
        </p:nvSpPr>
        <p:spPr>
          <a:xfrm>
            <a:off x="3895725" y="2543175"/>
            <a:ext cx="4400550" cy="35052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6778D-E5F2-1E4F-9D34-513EC79815C0}"/>
              </a:ext>
            </a:extLst>
          </p:cNvPr>
          <p:cNvSpPr txBox="1"/>
          <p:nvPr/>
        </p:nvSpPr>
        <p:spPr>
          <a:xfrm>
            <a:off x="5534949" y="2173843"/>
            <a:ext cx="11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Scalability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FC977-78DB-C441-8BEE-6DB340A750A5}"/>
              </a:ext>
            </a:extLst>
          </p:cNvPr>
          <p:cNvSpPr txBox="1"/>
          <p:nvPr/>
        </p:nvSpPr>
        <p:spPr>
          <a:xfrm>
            <a:off x="8261746" y="5725209"/>
            <a:ext cx="1158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Price</a:t>
            </a:r>
          </a:p>
          <a:p>
            <a:pPr algn="ctr"/>
            <a:r>
              <a:rPr lang="en-GB" dirty="0"/>
              <a:t>Derivation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54AD19-314D-0A4F-9917-7B6E12314024}"/>
              </a:ext>
            </a:extLst>
          </p:cNvPr>
          <p:cNvSpPr txBox="1"/>
          <p:nvPr/>
        </p:nvSpPr>
        <p:spPr>
          <a:xfrm>
            <a:off x="2641279" y="5725208"/>
            <a:ext cx="1254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Preference </a:t>
            </a:r>
          </a:p>
          <a:p>
            <a:pPr algn="ctr"/>
            <a:r>
              <a:rPr lang="en-GB" dirty="0"/>
              <a:t>based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D9976-F539-9C40-85E9-FFCACF254D00}"/>
              </a:ext>
            </a:extLst>
          </p:cNvPr>
          <p:cNvSpPr txBox="1"/>
          <p:nvPr/>
        </p:nvSpPr>
        <p:spPr>
          <a:xfrm>
            <a:off x="5595702" y="6186873"/>
            <a:ext cx="100059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Auctions</a:t>
            </a:r>
          </a:p>
        </p:txBody>
      </p:sp>
    </p:spTree>
    <p:extLst>
      <p:ext uri="{BB962C8B-B14F-4D97-AF65-F5344CB8AC3E}">
        <p14:creationId xmlns:p14="http://schemas.microsoft.com/office/powerpoint/2010/main" val="3535601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77C3-F16F-C34F-8F15-FFE9694E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FLOCK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22E69-EBFE-2644-9CB6-67601018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14</a:t>
            </a:fld>
            <a:endParaRPr lang="en-GB"/>
          </a:p>
        </p:txBody>
      </p:sp>
      <p:pic>
        <p:nvPicPr>
          <p:cNvPr id="8" name="Graphic 7" descr="Contract with solid fill">
            <a:extLst>
              <a:ext uri="{FF2B5EF4-FFF2-40B4-BE49-F238E27FC236}">
                <a16:creationId xmlns:a16="http://schemas.microsoft.com/office/drawing/2014/main" id="{47977112-2249-8347-8FB7-89BC93C4D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6148" y="2981739"/>
            <a:ext cx="914400" cy="914400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F53B8EE-2125-1044-9316-0E972A0F4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1452" y="2971800"/>
            <a:ext cx="914400" cy="914400"/>
          </a:xfrm>
          <a:prstGeom prst="rect">
            <a:avLst/>
          </a:prstGeom>
        </p:spPr>
      </p:pic>
      <p:pic>
        <p:nvPicPr>
          <p:cNvPr id="12" name="Graphic 11" descr="Web design with solid fill">
            <a:extLst>
              <a:ext uri="{FF2B5EF4-FFF2-40B4-BE49-F238E27FC236}">
                <a16:creationId xmlns:a16="http://schemas.microsoft.com/office/drawing/2014/main" id="{EC996EB9-B31B-8E45-BBC8-34F32118B1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2FB24D-0078-784E-A8BA-C8DE6ABA53D0}"/>
              </a:ext>
            </a:extLst>
          </p:cNvPr>
          <p:cNvSpPr txBox="1"/>
          <p:nvPr/>
        </p:nvSpPr>
        <p:spPr>
          <a:xfrm>
            <a:off x="2220370" y="4071512"/>
            <a:ext cx="208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Billboard and Oracle</a:t>
            </a:r>
          </a:p>
          <a:p>
            <a:pPr algn="ctr"/>
            <a:r>
              <a:rPr lang="en-GB" dirty="0"/>
              <a:t>Smart Contracts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36D5D0-9415-5145-8AC7-C35E7CCC35A9}"/>
              </a:ext>
            </a:extLst>
          </p:cNvPr>
          <p:cNvSpPr txBox="1"/>
          <p:nvPr/>
        </p:nvSpPr>
        <p:spPr>
          <a:xfrm>
            <a:off x="5245318" y="4071514"/>
            <a:ext cx="1701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Stable Matching</a:t>
            </a:r>
          </a:p>
          <a:p>
            <a:pPr algn="ctr"/>
            <a:r>
              <a:rPr lang="en-GB" dirty="0"/>
              <a:t>Algorithms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5141C4-0364-5043-8A17-87187C9BFAD6}"/>
              </a:ext>
            </a:extLst>
          </p:cNvPr>
          <p:cNvSpPr txBox="1"/>
          <p:nvPr/>
        </p:nvSpPr>
        <p:spPr>
          <a:xfrm>
            <a:off x="8003463" y="4071513"/>
            <a:ext cx="1850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Trusted Execution</a:t>
            </a:r>
          </a:p>
          <a:p>
            <a:pPr algn="ctr"/>
            <a:r>
              <a:rPr lang="en-GB" dirty="0"/>
              <a:t>Environment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A3A819-30BD-364B-9977-6BAF48B0082F}"/>
              </a:ext>
            </a:extLst>
          </p:cNvPr>
          <p:cNvSpPr txBox="1"/>
          <p:nvPr/>
        </p:nvSpPr>
        <p:spPr>
          <a:xfrm>
            <a:off x="3007846" y="2032896"/>
            <a:ext cx="6176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i="1" dirty="0"/>
              <a:t>Decoupled price derivation from allocation computation </a:t>
            </a:r>
          </a:p>
        </p:txBody>
      </p:sp>
    </p:spTree>
    <p:extLst>
      <p:ext uri="{BB962C8B-B14F-4D97-AF65-F5344CB8AC3E}">
        <p14:creationId xmlns:p14="http://schemas.microsoft.com/office/powerpoint/2010/main" val="1171056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F501-313C-FE4E-B39E-57D5A3A3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Decentralized Service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EB45-0818-E544-BD86-3D2E48910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Matching for a service as single entity </a:t>
            </a:r>
          </a:p>
          <a:p>
            <a:pPr lvl="1"/>
            <a:r>
              <a:rPr lang="en-GB" dirty="0"/>
              <a:t>Service is binary: either it is provided or not</a:t>
            </a:r>
          </a:p>
          <a:p>
            <a:pPr lvl="1"/>
            <a:r>
              <a:rPr lang="en-GB" dirty="0"/>
              <a:t>Example: Filecoin retrieval market (content is retrieved and delivered)</a:t>
            </a:r>
          </a:p>
          <a:p>
            <a:pPr lvl="1"/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Matching for a service within a budget</a:t>
            </a:r>
          </a:p>
          <a:p>
            <a:pPr lvl="1"/>
            <a:r>
              <a:rPr lang="en-GB" dirty="0"/>
              <a:t>The seller has a budget of the good to be sold, and that it wants to sell as much of it, possibly in smaller chunks</a:t>
            </a:r>
          </a:p>
          <a:p>
            <a:pPr lvl="1"/>
            <a:r>
              <a:rPr lang="en-GB" dirty="0"/>
              <a:t>Example: Filecoin storage market (storage budget), DVPN (bandwidth budget)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587FD-E035-8F40-953B-F301DE80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18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5C5A-3735-CD40-970F-7C4BF4D5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Stable Matching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853B4-DC95-4144-B776-B83FEF3C3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Stable marriage problem</a:t>
            </a:r>
          </a:p>
          <a:p>
            <a:pPr lvl="1"/>
            <a:r>
              <a:rPr lang="en-GB" dirty="0"/>
              <a:t> match 2 sets of nodes with preference lists </a:t>
            </a:r>
          </a:p>
          <a:p>
            <a:pPr lvl="1"/>
            <a:r>
              <a:rPr lang="en-GB" dirty="0"/>
              <a:t>Preference lists can be incomplete (SMI)</a:t>
            </a:r>
          </a:p>
          <a:p>
            <a:pPr lvl="1"/>
            <a:r>
              <a:rPr lang="en-GB" i="1" dirty="0"/>
              <a:t>Used for service type 1</a:t>
            </a:r>
          </a:p>
          <a:p>
            <a:pPr lvl="1"/>
            <a:endParaRPr lang="en-GB" dirty="0"/>
          </a:p>
          <a:p>
            <a:r>
              <a:rPr lang="en-GB" dirty="0"/>
              <a:t>Hospital / residence (HR) problem</a:t>
            </a:r>
          </a:p>
          <a:p>
            <a:pPr lvl="1"/>
            <a:r>
              <a:rPr lang="en-GB" dirty="0"/>
              <a:t> match students to placements at hospitals who have a budget </a:t>
            </a:r>
          </a:p>
          <a:p>
            <a:pPr lvl="1"/>
            <a:r>
              <a:rPr lang="en-GB" i="1" dirty="0"/>
              <a:t>Used for service type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96429-09D8-BE4E-9E2E-21B86154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084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A26B-1B31-AF41-96AF-74E59AA6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Billboard Contract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E274-AB4C-284D-8C31-D28D97F5E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Orchestrates the beginning phases of allocation </a:t>
            </a:r>
          </a:p>
          <a:p>
            <a:r>
              <a:rPr lang="en-GB" dirty="0"/>
              <a:t>Acts as a billboard for service discovery and participation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Sets parameters for allocation round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Aggregates client / seller registrations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Picks and outsources calculation to TEE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D1945-A99B-E848-A6DE-5EA9C145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34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3D19-834B-C74A-B4CC-B0C0C263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TEE Integration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E637B-7989-174C-A5DD-904D6182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Trusted Execution Environment is used as a secure computation platform instead of on the smart contract</a:t>
            </a:r>
          </a:p>
          <a:p>
            <a:r>
              <a:rPr lang="en-GB" dirty="0"/>
              <a:t>TEE owners are rewarded using off-chain payments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TEE is picked by smart contract, starts receiving preference lists from registered nodes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TEE loads the allocation algorithm, which nodes can attest, and performs the secure computation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TEE sends the solutions to nodes in return for micropayments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3E0E6-F22A-2447-AF02-ABEB89BA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59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A26B-1B31-AF41-96AF-74E59AA6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Oracle Contract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E274-AB4C-284D-8C31-D28D97F5E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oracle contract dictates a global price for a service</a:t>
            </a:r>
          </a:p>
          <a:p>
            <a:endParaRPr lang="en-GB" dirty="0"/>
          </a:p>
          <a:p>
            <a:r>
              <a:rPr lang="en-GB" dirty="0"/>
              <a:t>This is done by taking inputs into a smart contracts (</a:t>
            </a:r>
            <a:r>
              <a:rPr lang="en-GB" dirty="0" err="1"/>
              <a:t>s.a.</a:t>
            </a:r>
            <a:r>
              <a:rPr lang="en-GB" dirty="0"/>
              <a:t> real world data) and performing a price calculation function </a:t>
            </a:r>
          </a:p>
          <a:p>
            <a:pPr lvl="1"/>
            <a:r>
              <a:rPr lang="en-GB" dirty="0"/>
              <a:t>E.g. we can use the price of Ethereum as an input to achieve a constant price in fiat terms</a:t>
            </a:r>
          </a:p>
          <a:p>
            <a:pPr lvl="1"/>
            <a:endParaRPr lang="en-GB" dirty="0"/>
          </a:p>
          <a:p>
            <a:r>
              <a:rPr lang="en-GB" dirty="0"/>
              <a:t>Any node can trigger this contract to update a price based on the latest parameters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D1945-A99B-E848-A6DE-5EA9C145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68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9C23-4B4E-594A-818D-040E1537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Towards a Decentralized Future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D1C0D-EB36-4E49-924A-F4D9A96E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2</a:t>
            </a:fld>
            <a:endParaRPr lang="en-GB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8F1156B3-1354-B747-B658-E1263E1DE9E0}"/>
              </a:ext>
            </a:extLst>
          </p:cNvPr>
          <p:cNvSpPr/>
          <p:nvPr/>
        </p:nvSpPr>
        <p:spPr>
          <a:xfrm>
            <a:off x="2796208" y="3224792"/>
            <a:ext cx="300038" cy="285750"/>
          </a:xfrm>
          <a:prstGeom prst="cub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38BA4986-2542-FF44-A2FA-2632F64ED225}"/>
              </a:ext>
            </a:extLst>
          </p:cNvPr>
          <p:cNvSpPr/>
          <p:nvPr/>
        </p:nvSpPr>
        <p:spPr>
          <a:xfrm>
            <a:off x="2948608" y="3377192"/>
            <a:ext cx="300038" cy="285750"/>
          </a:xfrm>
          <a:prstGeom prst="cub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B1B2245D-F59D-1E41-A656-4B34BB33FE10}"/>
              </a:ext>
            </a:extLst>
          </p:cNvPr>
          <p:cNvSpPr/>
          <p:nvPr/>
        </p:nvSpPr>
        <p:spPr>
          <a:xfrm>
            <a:off x="3101008" y="3529592"/>
            <a:ext cx="300038" cy="285750"/>
          </a:xfrm>
          <a:prstGeom prst="cub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7CC33BDC-F029-D74C-A7E0-13A36347A431}"/>
              </a:ext>
            </a:extLst>
          </p:cNvPr>
          <p:cNvSpPr/>
          <p:nvPr/>
        </p:nvSpPr>
        <p:spPr>
          <a:xfrm>
            <a:off x="3253408" y="3681992"/>
            <a:ext cx="300038" cy="285750"/>
          </a:xfrm>
          <a:prstGeom prst="cub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73D41E-820F-8641-BD19-1D89B8CDCC74}"/>
              </a:ext>
            </a:extLst>
          </p:cNvPr>
          <p:cNvSpPr txBox="1"/>
          <p:nvPr/>
        </p:nvSpPr>
        <p:spPr>
          <a:xfrm>
            <a:off x="2207438" y="4234069"/>
            <a:ext cx="2091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Blockchains and DLTs</a:t>
            </a:r>
          </a:p>
          <a:p>
            <a:endParaRPr lang="en-GB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7A1D11-B4CD-394C-BF16-956646D2788B}"/>
              </a:ext>
            </a:extLst>
          </p:cNvPr>
          <p:cNvSpPr txBox="1"/>
          <p:nvPr/>
        </p:nvSpPr>
        <p:spPr>
          <a:xfrm>
            <a:off x="4977848" y="4239315"/>
            <a:ext cx="2236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Decentralized Storage Networks</a:t>
            </a:r>
          </a:p>
          <a:p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017B57-9462-A24D-9601-0B9253153A8E}"/>
              </a:ext>
            </a:extLst>
          </p:cNvPr>
          <p:cNvSpPr txBox="1"/>
          <p:nvPr/>
        </p:nvSpPr>
        <p:spPr>
          <a:xfrm>
            <a:off x="7939709" y="4239315"/>
            <a:ext cx="19977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Network Resource Sharing Services </a:t>
            </a:r>
          </a:p>
          <a:p>
            <a:endParaRPr lang="en-GB" sz="2400" dirty="0"/>
          </a:p>
        </p:txBody>
      </p:sp>
      <p:pic>
        <p:nvPicPr>
          <p:cNvPr id="18" name="Graphic 17" descr="Connections">
            <a:extLst>
              <a:ext uri="{FF2B5EF4-FFF2-40B4-BE49-F238E27FC236}">
                <a16:creationId xmlns:a16="http://schemas.microsoft.com/office/drawing/2014/main" id="{7B70BCCC-3036-304E-8845-6EBDBD427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176587"/>
            <a:ext cx="914400" cy="914400"/>
          </a:xfrm>
          <a:prstGeom prst="rect">
            <a:avLst/>
          </a:prstGeom>
        </p:spPr>
      </p:pic>
      <p:pic>
        <p:nvPicPr>
          <p:cNvPr id="20" name="Graphic 19" descr="Processor outline">
            <a:extLst>
              <a:ext uri="{FF2B5EF4-FFF2-40B4-BE49-F238E27FC236}">
                <a16:creationId xmlns:a16="http://schemas.microsoft.com/office/drawing/2014/main" id="{64914E4E-D161-0443-B9AC-7DDF4D312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1392" y="3176587"/>
            <a:ext cx="914400" cy="914400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CB420628-C2CD-234D-AF84-A8B15C655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9292"/>
            <a:ext cx="10157460" cy="793060"/>
          </a:xfrm>
        </p:spPr>
        <p:txBody>
          <a:bodyPr/>
          <a:lstStyle/>
          <a:p>
            <a:pPr marL="0" indent="0" algn="ctr">
              <a:buNone/>
            </a:pPr>
            <a:r>
              <a:rPr lang="en-GB" b="1" i="1" dirty="0">
                <a:solidFill>
                  <a:srgbClr val="C00000"/>
                </a:solidFill>
              </a:rPr>
              <a:t>Building blocks of a decentralized Web</a:t>
            </a:r>
          </a:p>
        </p:txBody>
      </p:sp>
    </p:spTree>
    <p:extLst>
      <p:ext uri="{BB962C8B-B14F-4D97-AF65-F5344CB8AC3E}">
        <p14:creationId xmlns:p14="http://schemas.microsoft.com/office/powerpoint/2010/main" val="2605798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67B81-1F44-F949-A821-C1C9F637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20</a:t>
            </a:fld>
            <a:endParaRPr lang="en-GB"/>
          </a:p>
        </p:txBody>
      </p:sp>
      <p:pic>
        <p:nvPicPr>
          <p:cNvPr id="9" name="Graphic 8" descr="Female Profile">
            <a:extLst>
              <a:ext uri="{FF2B5EF4-FFF2-40B4-BE49-F238E27FC236}">
                <a16:creationId xmlns:a16="http://schemas.microsoft.com/office/drawing/2014/main" id="{B17D65F5-F6EC-594C-827A-F5F66F663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341" y="4145848"/>
            <a:ext cx="407645" cy="407645"/>
          </a:xfrm>
          <a:prstGeom prst="rect">
            <a:avLst/>
          </a:prstGeom>
        </p:spPr>
      </p:pic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55943C57-BB1F-C94B-B1D7-77F3DA5717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6862" y="4168414"/>
            <a:ext cx="407645" cy="407645"/>
          </a:xfrm>
          <a:prstGeom prst="rect">
            <a:avLst/>
          </a:prstGeom>
        </p:spPr>
      </p:pic>
      <p:pic>
        <p:nvPicPr>
          <p:cNvPr id="11" name="Graphic 10" descr="User">
            <a:extLst>
              <a:ext uri="{FF2B5EF4-FFF2-40B4-BE49-F238E27FC236}">
                <a16:creationId xmlns:a16="http://schemas.microsoft.com/office/drawing/2014/main" id="{55DDFC16-4D14-D647-8CBC-2B2746F171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4220" y="4150616"/>
            <a:ext cx="407645" cy="407645"/>
          </a:xfrm>
          <a:prstGeom prst="rect">
            <a:avLst/>
          </a:prstGeom>
        </p:spPr>
      </p:pic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10FAA1FA-6F10-7D4A-B3FC-996980ACC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039" y="4553490"/>
            <a:ext cx="407645" cy="407645"/>
          </a:xfrm>
          <a:prstGeom prst="rect">
            <a:avLst/>
          </a:prstGeom>
        </p:spPr>
      </p:pic>
      <p:pic>
        <p:nvPicPr>
          <p:cNvPr id="13" name="Graphic 12" descr="Female Profile">
            <a:extLst>
              <a:ext uri="{FF2B5EF4-FFF2-40B4-BE49-F238E27FC236}">
                <a16:creationId xmlns:a16="http://schemas.microsoft.com/office/drawing/2014/main" id="{26C9FFB1-A6A3-E449-8E78-480B09044C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42919" y="4558259"/>
            <a:ext cx="407645" cy="407645"/>
          </a:xfrm>
          <a:prstGeom prst="rect">
            <a:avLst/>
          </a:prstGeom>
        </p:spPr>
      </p:pic>
      <p:pic>
        <p:nvPicPr>
          <p:cNvPr id="14" name="Graphic 13" descr="Female Profile">
            <a:extLst>
              <a:ext uri="{FF2B5EF4-FFF2-40B4-BE49-F238E27FC236}">
                <a16:creationId xmlns:a16="http://schemas.microsoft.com/office/drawing/2014/main" id="{963678F4-85B2-3246-A090-A2BA2440E5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46742" y="4173184"/>
            <a:ext cx="407645" cy="4076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BD70D2-EA85-6941-B46D-BAB4CA4422C8}"/>
              </a:ext>
            </a:extLst>
          </p:cNvPr>
          <p:cNvSpPr txBox="1"/>
          <p:nvPr/>
        </p:nvSpPr>
        <p:spPr>
          <a:xfrm>
            <a:off x="1302102" y="4938569"/>
            <a:ext cx="80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/>
              <a:t>Clients</a:t>
            </a:r>
            <a:r>
              <a:rPr lang="en-GB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15E7EA-964D-914A-9C1E-52D36067AD72}"/>
              </a:ext>
            </a:extLst>
          </p:cNvPr>
          <p:cNvSpPr txBox="1"/>
          <p:nvPr/>
        </p:nvSpPr>
        <p:spPr>
          <a:xfrm>
            <a:off x="4743233" y="4943336"/>
            <a:ext cx="807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Sellers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34F72DEB-DAF0-4D4A-82E4-21214E87378D}"/>
              </a:ext>
            </a:extLst>
          </p:cNvPr>
          <p:cNvSpPr/>
          <p:nvPr/>
        </p:nvSpPr>
        <p:spPr>
          <a:xfrm>
            <a:off x="2557202" y="1444385"/>
            <a:ext cx="300038" cy="285750"/>
          </a:xfrm>
          <a:prstGeom prst="cub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E271C2FF-D48C-8147-9E44-5C3DEC6CAD93}"/>
              </a:ext>
            </a:extLst>
          </p:cNvPr>
          <p:cNvSpPr/>
          <p:nvPr/>
        </p:nvSpPr>
        <p:spPr>
          <a:xfrm>
            <a:off x="2709602" y="1596785"/>
            <a:ext cx="300038" cy="285750"/>
          </a:xfrm>
          <a:prstGeom prst="cub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82512606-7418-0A41-B28A-772F4017C9F0}"/>
              </a:ext>
            </a:extLst>
          </p:cNvPr>
          <p:cNvSpPr/>
          <p:nvPr/>
        </p:nvSpPr>
        <p:spPr>
          <a:xfrm>
            <a:off x="2862002" y="1749185"/>
            <a:ext cx="300038" cy="285750"/>
          </a:xfrm>
          <a:prstGeom prst="cub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EF5D7798-82FD-B74A-80DB-DE51054AC018}"/>
              </a:ext>
            </a:extLst>
          </p:cNvPr>
          <p:cNvSpPr/>
          <p:nvPr/>
        </p:nvSpPr>
        <p:spPr>
          <a:xfrm>
            <a:off x="3014402" y="1901585"/>
            <a:ext cx="300038" cy="285750"/>
          </a:xfrm>
          <a:prstGeom prst="cub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 descr="Contract with solid fill">
            <a:extLst>
              <a:ext uri="{FF2B5EF4-FFF2-40B4-BE49-F238E27FC236}">
                <a16:creationId xmlns:a16="http://schemas.microsoft.com/office/drawing/2014/main" id="{2B79FEA7-7D48-0743-8382-879AE2CFB4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73888" y="1456353"/>
            <a:ext cx="807016" cy="8070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793DC63-81CA-3340-B224-D4CBE3CAF399}"/>
              </a:ext>
            </a:extLst>
          </p:cNvPr>
          <p:cNvSpPr txBox="1"/>
          <p:nvPr/>
        </p:nvSpPr>
        <p:spPr>
          <a:xfrm>
            <a:off x="2502743" y="1042746"/>
            <a:ext cx="162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Smart Contract</a:t>
            </a:r>
          </a:p>
        </p:txBody>
      </p:sp>
      <p:pic>
        <p:nvPicPr>
          <p:cNvPr id="23" name="Graphic 22" descr="Processor outline">
            <a:extLst>
              <a:ext uri="{FF2B5EF4-FFF2-40B4-BE49-F238E27FC236}">
                <a16:creationId xmlns:a16="http://schemas.microsoft.com/office/drawing/2014/main" id="{D5D11D62-04C9-B44C-BA7D-A403D9259F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15974" y="2364229"/>
            <a:ext cx="447635" cy="4476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6424B33-299F-2F4C-8720-28DC3F451AD9}"/>
              </a:ext>
            </a:extLst>
          </p:cNvPr>
          <p:cNvSpPr txBox="1"/>
          <p:nvPr/>
        </p:nvSpPr>
        <p:spPr>
          <a:xfrm>
            <a:off x="8177579" y="2078479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/>
              <a:t>TEE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BAB604-0E9B-F440-ABD6-E19715BBBC6F}"/>
              </a:ext>
            </a:extLst>
          </p:cNvPr>
          <p:cNvSpPr txBox="1"/>
          <p:nvPr/>
        </p:nvSpPr>
        <p:spPr>
          <a:xfrm>
            <a:off x="7679871" y="1117799"/>
            <a:ext cx="1519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Execution Node</a:t>
            </a:r>
          </a:p>
        </p:txBody>
      </p:sp>
      <p:pic>
        <p:nvPicPr>
          <p:cNvPr id="27" name="Graphic 26" descr="Computer with solid fill">
            <a:extLst>
              <a:ext uri="{FF2B5EF4-FFF2-40B4-BE49-F238E27FC236}">
                <a16:creationId xmlns:a16="http://schemas.microsoft.com/office/drawing/2014/main" id="{EE59EF59-50E4-CD45-9EEB-330561F24A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69411" y="1376114"/>
            <a:ext cx="702365" cy="70236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67F9BD0-5A17-9240-9321-21A4E564FBD0}"/>
              </a:ext>
            </a:extLst>
          </p:cNvPr>
          <p:cNvSpPr/>
          <p:nvPr/>
        </p:nvSpPr>
        <p:spPr>
          <a:xfrm>
            <a:off x="7494104" y="991801"/>
            <a:ext cx="1858618" cy="19501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C551AF-2BDC-DE4E-A72B-20010BD76D41}"/>
              </a:ext>
            </a:extLst>
          </p:cNvPr>
          <p:cNvCxnSpPr>
            <a:cxnSpLocks/>
          </p:cNvCxnSpPr>
          <p:nvPr/>
        </p:nvCxnSpPr>
        <p:spPr>
          <a:xfrm flipH="1" flipV="1">
            <a:off x="3930055" y="2443611"/>
            <a:ext cx="997694" cy="1525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D3A831-4A64-FE4E-9C87-550D7A8E0A17}"/>
              </a:ext>
            </a:extLst>
          </p:cNvPr>
          <p:cNvSpPr txBox="1"/>
          <p:nvPr/>
        </p:nvSpPr>
        <p:spPr>
          <a:xfrm>
            <a:off x="2818945" y="3206487"/>
            <a:ext cx="1469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Start Allocation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9683736-75D8-6943-A611-95B8E0F46E93}"/>
              </a:ext>
            </a:extLst>
          </p:cNvPr>
          <p:cNvCxnSpPr>
            <a:cxnSpLocks/>
          </p:cNvCxnSpPr>
          <p:nvPr/>
        </p:nvCxnSpPr>
        <p:spPr>
          <a:xfrm flipH="1" flipV="1">
            <a:off x="4122476" y="2414958"/>
            <a:ext cx="997694" cy="1525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BA3B51-AB77-3644-B269-98A1FD57A07E}"/>
              </a:ext>
            </a:extLst>
          </p:cNvPr>
          <p:cNvCxnSpPr>
            <a:cxnSpLocks/>
          </p:cNvCxnSpPr>
          <p:nvPr/>
        </p:nvCxnSpPr>
        <p:spPr>
          <a:xfrm flipV="1">
            <a:off x="1785011" y="2443611"/>
            <a:ext cx="807934" cy="160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8B8F85D-2971-2941-8955-AF1484BED7CC}"/>
              </a:ext>
            </a:extLst>
          </p:cNvPr>
          <p:cNvCxnSpPr>
            <a:cxnSpLocks/>
          </p:cNvCxnSpPr>
          <p:nvPr/>
        </p:nvCxnSpPr>
        <p:spPr>
          <a:xfrm flipH="1">
            <a:off x="2809073" y="2795802"/>
            <a:ext cx="5122353" cy="1204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54F6189-902F-EC46-9930-8E3BD3C63614}"/>
              </a:ext>
            </a:extLst>
          </p:cNvPr>
          <p:cNvSpPr txBox="1"/>
          <p:nvPr/>
        </p:nvSpPr>
        <p:spPr>
          <a:xfrm>
            <a:off x="4555131" y="2839280"/>
            <a:ext cx="85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Register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E9672F-DE11-C746-BFD8-ACDCA22F8B7D}"/>
              </a:ext>
            </a:extLst>
          </p:cNvPr>
          <p:cNvSpPr txBox="1"/>
          <p:nvPr/>
        </p:nvSpPr>
        <p:spPr>
          <a:xfrm>
            <a:off x="1180562" y="3008557"/>
            <a:ext cx="85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Register</a:t>
            </a:r>
          </a:p>
        </p:txBody>
      </p:sp>
      <p:sp>
        <p:nvSpPr>
          <p:cNvPr id="40" name="U-Turn Arrow 39">
            <a:extLst>
              <a:ext uri="{FF2B5EF4-FFF2-40B4-BE49-F238E27FC236}">
                <a16:creationId xmlns:a16="http://schemas.microsoft.com/office/drawing/2014/main" id="{8F27F541-5260-AE4F-9F5C-779BC84E723B}"/>
              </a:ext>
            </a:extLst>
          </p:cNvPr>
          <p:cNvSpPr/>
          <p:nvPr/>
        </p:nvSpPr>
        <p:spPr>
          <a:xfrm rot="5400000">
            <a:off x="4375351" y="1577822"/>
            <a:ext cx="425257" cy="660496"/>
          </a:xfrm>
          <a:prstGeom prst="uturnArrow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BEE493-4004-114F-97AE-34EA3B6A04ED}"/>
              </a:ext>
            </a:extLst>
          </p:cNvPr>
          <p:cNvSpPr txBox="1"/>
          <p:nvPr/>
        </p:nvSpPr>
        <p:spPr>
          <a:xfrm>
            <a:off x="4908853" y="1731959"/>
            <a:ext cx="1273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Update State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306219-D976-A549-B081-EC3C13E5B253}"/>
              </a:ext>
            </a:extLst>
          </p:cNvPr>
          <p:cNvCxnSpPr>
            <a:cxnSpLocks/>
          </p:cNvCxnSpPr>
          <p:nvPr/>
        </p:nvCxnSpPr>
        <p:spPr>
          <a:xfrm>
            <a:off x="4201051" y="1587260"/>
            <a:ext cx="3730375" cy="11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9BA6CE4-7CCB-2D4F-8BA7-0E2FCCD50F15}"/>
              </a:ext>
            </a:extLst>
          </p:cNvPr>
          <p:cNvSpPr txBox="1"/>
          <p:nvPr/>
        </p:nvSpPr>
        <p:spPr>
          <a:xfrm>
            <a:off x="4979128" y="1230447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Choose TEE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F69A87-93B2-0941-8A38-59F61E2198CF}"/>
              </a:ext>
            </a:extLst>
          </p:cNvPr>
          <p:cNvSpPr txBox="1"/>
          <p:nvPr/>
        </p:nvSpPr>
        <p:spPr>
          <a:xfrm>
            <a:off x="4908853" y="1610453"/>
            <a:ext cx="1968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Send Registration List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2857A0-28DA-214D-BB50-3F691BA7E7E1}"/>
              </a:ext>
            </a:extLst>
          </p:cNvPr>
          <p:cNvSpPr txBox="1"/>
          <p:nvPr/>
        </p:nvSpPr>
        <p:spPr>
          <a:xfrm>
            <a:off x="4901897" y="1816173"/>
            <a:ext cx="2214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Send Registration Nonce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2F9FFB-D76E-E442-AC25-294C5C08DAFC}"/>
              </a:ext>
            </a:extLst>
          </p:cNvPr>
          <p:cNvCxnSpPr>
            <a:cxnSpLocks/>
          </p:cNvCxnSpPr>
          <p:nvPr/>
        </p:nvCxnSpPr>
        <p:spPr>
          <a:xfrm flipV="1">
            <a:off x="5730457" y="2734802"/>
            <a:ext cx="2485517" cy="2004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5825827-CC70-5447-82A8-43EEC3A2BB1B}"/>
              </a:ext>
            </a:extLst>
          </p:cNvPr>
          <p:cNvCxnSpPr>
            <a:cxnSpLocks/>
          </p:cNvCxnSpPr>
          <p:nvPr/>
        </p:nvCxnSpPr>
        <p:spPr>
          <a:xfrm flipV="1">
            <a:off x="2334322" y="2120699"/>
            <a:ext cx="5597104" cy="2476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FF0BD43-68A8-684B-9D13-CE9AF90111A1}"/>
              </a:ext>
            </a:extLst>
          </p:cNvPr>
          <p:cNvSpPr txBox="1"/>
          <p:nvPr/>
        </p:nvSpPr>
        <p:spPr>
          <a:xfrm>
            <a:off x="6887071" y="2983897"/>
            <a:ext cx="187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Send Preference List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73CE61-1686-9D45-9C39-48AD59119122}"/>
              </a:ext>
            </a:extLst>
          </p:cNvPr>
          <p:cNvSpPr txBox="1"/>
          <p:nvPr/>
        </p:nvSpPr>
        <p:spPr>
          <a:xfrm>
            <a:off x="5781660" y="2263493"/>
            <a:ext cx="1978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Send Locked Payment</a:t>
            </a:r>
          </a:p>
        </p:txBody>
      </p:sp>
      <p:sp>
        <p:nvSpPr>
          <p:cNvPr id="55" name="U-Turn Arrow 54">
            <a:extLst>
              <a:ext uri="{FF2B5EF4-FFF2-40B4-BE49-F238E27FC236}">
                <a16:creationId xmlns:a16="http://schemas.microsoft.com/office/drawing/2014/main" id="{7857F92B-2D8E-684E-BCD8-6BC0A0B04A77}"/>
              </a:ext>
            </a:extLst>
          </p:cNvPr>
          <p:cNvSpPr/>
          <p:nvPr/>
        </p:nvSpPr>
        <p:spPr>
          <a:xfrm rot="5400000">
            <a:off x="8883052" y="2244903"/>
            <a:ext cx="387012" cy="660496"/>
          </a:xfrm>
          <a:prstGeom prst="uturnArrow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B69C85-D2DB-FF44-AAC5-5541BB491E41}"/>
              </a:ext>
            </a:extLst>
          </p:cNvPr>
          <p:cNvSpPr txBox="1"/>
          <p:nvPr/>
        </p:nvSpPr>
        <p:spPr>
          <a:xfrm>
            <a:off x="9385479" y="2353380"/>
            <a:ext cx="183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Calculate</a:t>
            </a:r>
            <a:r>
              <a:rPr lang="en-GB" dirty="0"/>
              <a:t> </a:t>
            </a:r>
            <a:r>
              <a:rPr lang="en-GB" sz="1600" i="1" dirty="0"/>
              <a:t>Allocation</a:t>
            </a:r>
            <a:endParaRPr lang="en-GB" i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A365306-7F2C-8D48-97CF-01AE95DCC13D}"/>
              </a:ext>
            </a:extLst>
          </p:cNvPr>
          <p:cNvCxnSpPr>
            <a:cxnSpLocks/>
          </p:cNvCxnSpPr>
          <p:nvPr/>
        </p:nvCxnSpPr>
        <p:spPr>
          <a:xfrm flipV="1">
            <a:off x="5593981" y="2199508"/>
            <a:ext cx="2370202" cy="2141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988C5E-D2A4-9046-BA63-902C58BAE326}"/>
              </a:ext>
            </a:extLst>
          </p:cNvPr>
          <p:cNvCxnSpPr>
            <a:cxnSpLocks/>
          </p:cNvCxnSpPr>
          <p:nvPr/>
        </p:nvCxnSpPr>
        <p:spPr>
          <a:xfrm flipV="1">
            <a:off x="2486722" y="2662769"/>
            <a:ext cx="5608156" cy="2086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1FE003-4BCB-604D-8FA8-F70CDAE20C51}"/>
              </a:ext>
            </a:extLst>
          </p:cNvPr>
          <p:cNvCxnSpPr>
            <a:cxnSpLocks/>
          </p:cNvCxnSpPr>
          <p:nvPr/>
        </p:nvCxnSpPr>
        <p:spPr>
          <a:xfrm flipV="1">
            <a:off x="2248670" y="1800154"/>
            <a:ext cx="5616564" cy="2418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C33C7D-C890-3546-A92D-3E10AF003174}"/>
              </a:ext>
            </a:extLst>
          </p:cNvPr>
          <p:cNvCxnSpPr>
            <a:cxnSpLocks/>
          </p:cNvCxnSpPr>
          <p:nvPr/>
        </p:nvCxnSpPr>
        <p:spPr>
          <a:xfrm flipH="1">
            <a:off x="6182791" y="2734802"/>
            <a:ext cx="1939129" cy="1335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95ED6D6-C9BC-8F4C-A729-B8DDC15BA470}"/>
              </a:ext>
            </a:extLst>
          </p:cNvPr>
          <p:cNvSpPr txBox="1"/>
          <p:nvPr/>
        </p:nvSpPr>
        <p:spPr>
          <a:xfrm>
            <a:off x="5185686" y="3481024"/>
            <a:ext cx="1486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Return Solution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C6E39EB-EF31-3C4A-8DB2-6631502BC269}"/>
              </a:ext>
            </a:extLst>
          </p:cNvPr>
          <p:cNvCxnSpPr>
            <a:cxnSpLocks/>
          </p:cNvCxnSpPr>
          <p:nvPr/>
        </p:nvCxnSpPr>
        <p:spPr>
          <a:xfrm flipV="1">
            <a:off x="5618208" y="1959565"/>
            <a:ext cx="2181793" cy="2060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8EE029E-A3FA-0F41-889F-AA36F6AD5292}"/>
              </a:ext>
            </a:extLst>
          </p:cNvPr>
          <p:cNvSpPr txBox="1"/>
          <p:nvPr/>
        </p:nvSpPr>
        <p:spPr>
          <a:xfrm>
            <a:off x="5098579" y="2524770"/>
            <a:ext cx="1530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Unlock Payment</a:t>
            </a:r>
          </a:p>
        </p:txBody>
      </p:sp>
    </p:spTree>
    <p:extLst>
      <p:ext uri="{BB962C8B-B14F-4D97-AF65-F5344CB8AC3E}">
        <p14:creationId xmlns:p14="http://schemas.microsoft.com/office/powerpoint/2010/main" val="251393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40" grpId="0" animBg="1"/>
      <p:bldP spid="40" grpId="1" animBg="1"/>
      <p:bldP spid="41" grpId="0"/>
      <p:bldP spid="4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CEE3-9EDB-0F41-B3DF-D42A5F70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of FLOCK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4B66C-2EE1-6949-B77A-47E50A61C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b="1" dirty="0"/>
              <a:t>Smart contract </a:t>
            </a:r>
            <a:r>
              <a:rPr lang="en-GB" dirty="0"/>
              <a:t>performance </a:t>
            </a:r>
          </a:p>
          <a:p>
            <a:pPr lvl="1"/>
            <a:r>
              <a:rPr lang="en-GB" dirty="0"/>
              <a:t>Cost and scalability of smart contract approach </a:t>
            </a:r>
          </a:p>
          <a:p>
            <a:pPr lvl="1"/>
            <a:r>
              <a:rPr lang="en-GB" dirty="0"/>
              <a:t>Comparison against auction based allocation solutions </a:t>
            </a:r>
          </a:p>
          <a:p>
            <a:pPr lvl="1"/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Matching algorithm </a:t>
            </a:r>
            <a:r>
              <a:rPr lang="en-GB" dirty="0"/>
              <a:t>performance</a:t>
            </a:r>
          </a:p>
          <a:p>
            <a:pPr lvl="1"/>
            <a:r>
              <a:rPr lang="en-GB" dirty="0"/>
              <a:t>Comparison of our matching algorithms against auction algorithms in terms of run time, scalability, throughput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CD9D2-BFCE-6C48-AC6D-FBEBAF55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412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0065-0BDF-C84A-BEEC-67A5764B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Smart Contracts Cost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C4EBB-630E-9144-962F-792F6124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22</a:t>
            </a:fld>
            <a:endParaRPr lang="en-GB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7C9056-4F8C-D741-8F00-F1CDD0218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714084"/>
              </p:ext>
            </p:extLst>
          </p:nvPr>
        </p:nvGraphicFramePr>
        <p:xfrm>
          <a:off x="2032000" y="1935701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615596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188188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319124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5796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FLOCK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PASTRAMI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Trustee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89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143827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391046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1847178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187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/>
                        <a:t>Seller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92673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143720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735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/>
                        <a:t>Execution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5530076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8F801B3-840A-044D-BBB5-5E6E23CD1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68501"/>
              </p:ext>
            </p:extLst>
          </p:nvPr>
        </p:nvGraphicFramePr>
        <p:xfrm>
          <a:off x="3386667" y="4146025"/>
          <a:ext cx="541866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994362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04240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Gas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497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/>
                        <a:t>Deploy 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213008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2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/>
                        <a:t>Setup Oracle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71360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41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/>
                        <a:t>Update Oracle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56931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8726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3308CB4-777F-F444-BEAE-247DFBF87683}"/>
              </a:ext>
            </a:extLst>
          </p:cNvPr>
          <p:cNvSpPr txBox="1"/>
          <p:nvPr/>
        </p:nvSpPr>
        <p:spPr>
          <a:xfrm>
            <a:off x="4851460" y="3510185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/>
              <a:t>Gas costs compared to auctions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D027E-2D8F-A540-A676-648D7BA03804}"/>
              </a:ext>
            </a:extLst>
          </p:cNvPr>
          <p:cNvSpPr txBox="1"/>
          <p:nvPr/>
        </p:nvSpPr>
        <p:spPr>
          <a:xfrm>
            <a:off x="5201491" y="5685090"/>
            <a:ext cx="1789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/>
              <a:t>Gas costs per function</a:t>
            </a:r>
          </a:p>
        </p:txBody>
      </p:sp>
    </p:spTree>
    <p:extLst>
      <p:ext uri="{BB962C8B-B14F-4D97-AF65-F5344CB8AC3E}">
        <p14:creationId xmlns:p14="http://schemas.microsoft.com/office/powerpoint/2010/main" val="4197122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714F-F383-8C41-A8A2-B3B1EEAA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Allocation Run Time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00116-F552-9B40-816E-7F831921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23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F24643-A185-F846-9126-553C30569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68" y="2108131"/>
            <a:ext cx="5526616" cy="41449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36810C-F33D-C14A-AFAE-CB2F6E816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818" y="2108131"/>
            <a:ext cx="5526616" cy="41449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5DD6E0-4C59-ED44-912C-6649E9A2A821}"/>
              </a:ext>
            </a:extLst>
          </p:cNvPr>
          <p:cNvSpPr txBox="1"/>
          <p:nvPr/>
        </p:nvSpPr>
        <p:spPr>
          <a:xfrm>
            <a:off x="1932861" y="1928191"/>
            <a:ext cx="226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Single-item</a:t>
            </a:r>
            <a:r>
              <a:rPr lang="en-GB" dirty="0"/>
              <a:t> </a:t>
            </a:r>
            <a:r>
              <a:rPr lang="en-GB" i="1" dirty="0"/>
              <a:t>allocation</a:t>
            </a:r>
            <a:r>
              <a:rPr lang="en-GB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DF67E3-C85D-AB44-858C-FBA14310553C}"/>
              </a:ext>
            </a:extLst>
          </p:cNvPr>
          <p:cNvSpPr txBox="1"/>
          <p:nvPr/>
        </p:nvSpPr>
        <p:spPr>
          <a:xfrm>
            <a:off x="8025163" y="1928191"/>
            <a:ext cx="220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Multi-item allocation </a:t>
            </a:r>
          </a:p>
        </p:txBody>
      </p:sp>
    </p:spTree>
    <p:extLst>
      <p:ext uri="{BB962C8B-B14F-4D97-AF65-F5344CB8AC3E}">
        <p14:creationId xmlns:p14="http://schemas.microsoft.com/office/powerpoint/2010/main" val="3734127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F32A-D826-AA42-85FE-C325F50A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Allocation Throughput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DA680-BCFB-5E43-A01B-13E198A0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24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CE09B-D712-F44E-8419-C83D64337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844" y="2070066"/>
            <a:ext cx="5526616" cy="41449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695832-71FB-9E4D-B202-7936FAA83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40" y="2070066"/>
            <a:ext cx="5526616" cy="41449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C23F98-AA7B-2B4C-8E51-F4D5CA11338E}"/>
              </a:ext>
            </a:extLst>
          </p:cNvPr>
          <p:cNvSpPr txBox="1"/>
          <p:nvPr/>
        </p:nvSpPr>
        <p:spPr>
          <a:xfrm>
            <a:off x="1624714" y="1920979"/>
            <a:ext cx="303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Throughput (max capacity = 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3132E5-A76C-3E4C-AC27-4F6A8C72AC52}"/>
              </a:ext>
            </a:extLst>
          </p:cNvPr>
          <p:cNvSpPr txBox="1"/>
          <p:nvPr/>
        </p:nvSpPr>
        <p:spPr>
          <a:xfrm>
            <a:off x="7465763" y="1930918"/>
            <a:ext cx="3164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Throughput (max capacity = 10)</a:t>
            </a:r>
          </a:p>
        </p:txBody>
      </p:sp>
    </p:spTree>
    <p:extLst>
      <p:ext uri="{BB962C8B-B14F-4D97-AF65-F5344CB8AC3E}">
        <p14:creationId xmlns:p14="http://schemas.microsoft.com/office/powerpoint/2010/main" val="1420324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94E24-8475-734E-950A-AE8A6552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52F5A-EC3C-6247-B883-995C31AB4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Could use a combination of auctions and matching allocations</a:t>
            </a:r>
          </a:p>
          <a:p>
            <a:pPr lvl="1"/>
            <a:r>
              <a:rPr lang="en-GB" dirty="0"/>
              <a:t>Auctions for popular or spare items</a:t>
            </a:r>
          </a:p>
          <a:p>
            <a:pPr lvl="1"/>
            <a:r>
              <a:rPr lang="en-GB" dirty="0"/>
              <a:t>Matchings for the bulk of allocation </a:t>
            </a:r>
          </a:p>
          <a:p>
            <a:pPr lvl="1"/>
            <a:endParaRPr lang="en-GB" dirty="0"/>
          </a:p>
          <a:p>
            <a:r>
              <a:rPr lang="en-GB" dirty="0"/>
              <a:t>Off-chain storage needed for intermediate states </a:t>
            </a:r>
          </a:p>
          <a:p>
            <a:pPr lvl="1"/>
            <a:r>
              <a:rPr lang="en-GB" dirty="0"/>
              <a:t>Smart contract should outsource storage of registration data </a:t>
            </a:r>
          </a:p>
          <a:p>
            <a:pPr lvl="1"/>
            <a:endParaRPr lang="en-GB" dirty="0"/>
          </a:p>
          <a:p>
            <a:r>
              <a:rPr lang="en-GB" dirty="0"/>
              <a:t>Extension possible for real-time allocation </a:t>
            </a:r>
          </a:p>
          <a:p>
            <a:pPr lvl="1"/>
            <a:r>
              <a:rPr lang="en-GB" dirty="0"/>
              <a:t>Can perform allocation predictively before query comes 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9C00D-0A0E-6946-B41F-97F9B350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186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CB22-C29E-9746-A5CD-E6D2CBE7C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533" y="2965200"/>
            <a:ext cx="10430933" cy="927599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02526-3068-D74A-AB33-0BC8B1076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23956"/>
            <a:ext cx="9144000" cy="1496290"/>
          </a:xfrm>
        </p:spPr>
        <p:txBody>
          <a:bodyPr>
            <a:normAutofit/>
          </a:bodyPr>
          <a:lstStyle/>
          <a:p>
            <a:r>
              <a:rPr lang="en-GB" sz="1800" dirty="0"/>
              <a:t>FLOCK:</a:t>
            </a:r>
            <a:r>
              <a:rPr lang="en-US" sz="1800" dirty="0"/>
              <a:t> Fast, Lightweight, and Scalable Allocation for</a:t>
            </a:r>
            <a:br>
              <a:rPr lang="en-US" sz="1800" dirty="0"/>
            </a:br>
            <a:r>
              <a:rPr lang="en-US" sz="1800" dirty="0"/>
              <a:t>Decentralized Services on Blockchain</a:t>
            </a:r>
            <a:r>
              <a:rPr lang="en-GB" sz="1800" dirty="0"/>
              <a:t> </a:t>
            </a:r>
          </a:p>
          <a:p>
            <a:endParaRPr lang="en-GB" sz="1800" dirty="0"/>
          </a:p>
          <a:p>
            <a:r>
              <a:rPr lang="en-GB" sz="1800" i="1" dirty="0"/>
              <a:t>Navin.Keizer.15@ucl.ac.uk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868FC-FC67-7643-BEF9-1F7D6120B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377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8FBE39-625A-B844-A39F-9C4ACB00C487}"/>
              </a:ext>
            </a:extLst>
          </p:cNvPr>
          <p:cNvSpPr txBox="1"/>
          <p:nvPr/>
        </p:nvSpPr>
        <p:spPr>
          <a:xfrm>
            <a:off x="0" y="6581001"/>
            <a:ext cx="805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May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7E0C4-BA21-2746-BCCC-CCC2665FF1B7}"/>
              </a:ext>
            </a:extLst>
          </p:cNvPr>
          <p:cNvSpPr txBox="1"/>
          <p:nvPr/>
        </p:nvSpPr>
        <p:spPr>
          <a:xfrm>
            <a:off x="7729774" y="6589752"/>
            <a:ext cx="4201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IEEE International Conference on Blockchain and Cryptocurrency</a:t>
            </a:r>
          </a:p>
        </p:txBody>
      </p:sp>
    </p:spTree>
    <p:extLst>
      <p:ext uri="{BB962C8B-B14F-4D97-AF65-F5344CB8AC3E}">
        <p14:creationId xmlns:p14="http://schemas.microsoft.com/office/powerpoint/2010/main" val="337802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C490-1076-6F44-AF53-36052F9D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Resource Sharing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31AF8-DEA4-114B-B380-FF5DB5AD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3</a:t>
            </a:fld>
            <a:endParaRPr lang="en-GB"/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FCA57981-AB9C-2845-8F39-A9E622E4A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2015" y="4443025"/>
            <a:ext cx="407645" cy="407645"/>
          </a:xfrm>
          <a:prstGeom prst="rect">
            <a:avLst/>
          </a:prstGeom>
        </p:spPr>
      </p:pic>
      <p:pic>
        <p:nvPicPr>
          <p:cNvPr id="8" name="Graphic 7" descr="Female Profile">
            <a:extLst>
              <a:ext uri="{FF2B5EF4-FFF2-40B4-BE49-F238E27FC236}">
                <a16:creationId xmlns:a16="http://schemas.microsoft.com/office/drawing/2014/main" id="{EA569742-36AB-6D44-BA95-D6A0DDC29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5752" y="3633645"/>
            <a:ext cx="407645" cy="407645"/>
          </a:xfrm>
          <a:prstGeom prst="rect">
            <a:avLst/>
          </a:prstGeom>
        </p:spPr>
      </p:pic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03F688D-5F90-4C49-A310-23E10339E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9547" y="4850670"/>
            <a:ext cx="407645" cy="407645"/>
          </a:xfrm>
          <a:prstGeom prst="rect">
            <a:avLst/>
          </a:prstGeom>
        </p:spPr>
      </p:pic>
      <p:pic>
        <p:nvPicPr>
          <p:cNvPr id="11" name="Graphic 10" descr="User">
            <a:extLst>
              <a:ext uri="{FF2B5EF4-FFF2-40B4-BE49-F238E27FC236}">
                <a16:creationId xmlns:a16="http://schemas.microsoft.com/office/drawing/2014/main" id="{47F2472D-26EC-AC48-AB58-47444176B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0615" y="3799108"/>
            <a:ext cx="407645" cy="407645"/>
          </a:xfrm>
          <a:prstGeom prst="rect">
            <a:avLst/>
          </a:prstGeom>
        </p:spPr>
      </p:pic>
      <p:pic>
        <p:nvPicPr>
          <p:cNvPr id="12" name="Graphic 11" descr="Female Profile">
            <a:extLst>
              <a:ext uri="{FF2B5EF4-FFF2-40B4-BE49-F238E27FC236}">
                <a16:creationId xmlns:a16="http://schemas.microsoft.com/office/drawing/2014/main" id="{517C331C-CFA2-5B40-A6BE-E6002F8D4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5153" y="3429000"/>
            <a:ext cx="407645" cy="407645"/>
          </a:xfrm>
          <a:prstGeom prst="rect">
            <a:avLst/>
          </a:prstGeom>
        </p:spPr>
      </p:pic>
      <p:pic>
        <p:nvPicPr>
          <p:cNvPr id="13" name="Graphic 12" descr="Female Profile">
            <a:extLst>
              <a:ext uri="{FF2B5EF4-FFF2-40B4-BE49-F238E27FC236}">
                <a16:creationId xmlns:a16="http://schemas.microsoft.com/office/drawing/2014/main" id="{F46C2F21-11A0-1647-BB02-477886D4F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0105" y="5229767"/>
            <a:ext cx="407645" cy="40764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F47D6D-371F-1E4E-8C3E-F3F9BA54C303}"/>
              </a:ext>
            </a:extLst>
          </p:cNvPr>
          <p:cNvCxnSpPr>
            <a:cxnSpLocks/>
          </p:cNvCxnSpPr>
          <p:nvPr/>
        </p:nvCxnSpPr>
        <p:spPr>
          <a:xfrm flipV="1">
            <a:off x="5607406" y="3701560"/>
            <a:ext cx="644307" cy="11420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6D20CE-A784-274E-8650-365F55B47FAF}"/>
              </a:ext>
            </a:extLst>
          </p:cNvPr>
          <p:cNvCxnSpPr>
            <a:cxnSpLocks/>
          </p:cNvCxnSpPr>
          <p:nvPr/>
        </p:nvCxnSpPr>
        <p:spPr>
          <a:xfrm flipH="1">
            <a:off x="7405351" y="4317833"/>
            <a:ext cx="149086" cy="42222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FC29A7-6A20-4040-B1C8-226D647C165B}"/>
              </a:ext>
            </a:extLst>
          </p:cNvPr>
          <p:cNvCxnSpPr>
            <a:cxnSpLocks/>
          </p:cNvCxnSpPr>
          <p:nvPr/>
        </p:nvCxnSpPr>
        <p:spPr>
          <a:xfrm flipH="1" flipV="1">
            <a:off x="4773766" y="4923440"/>
            <a:ext cx="625631" cy="3348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5511C4-FC63-7848-89F4-D516C2EEBFCB}"/>
              </a:ext>
            </a:extLst>
          </p:cNvPr>
          <p:cNvCxnSpPr>
            <a:cxnSpLocks/>
          </p:cNvCxnSpPr>
          <p:nvPr/>
        </p:nvCxnSpPr>
        <p:spPr>
          <a:xfrm flipH="1" flipV="1">
            <a:off x="6854684" y="3701560"/>
            <a:ext cx="348685" cy="2093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1EBB70-F0AA-2043-BC45-06E0DEF0B287}"/>
              </a:ext>
            </a:extLst>
          </p:cNvPr>
          <p:cNvCxnSpPr>
            <a:cxnSpLocks/>
          </p:cNvCxnSpPr>
          <p:nvPr/>
        </p:nvCxnSpPr>
        <p:spPr>
          <a:xfrm flipV="1">
            <a:off x="4809660" y="4134678"/>
            <a:ext cx="276921" cy="2473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6AC22D-D572-5742-92EC-CEB1002C8549}"/>
              </a:ext>
            </a:extLst>
          </p:cNvPr>
          <p:cNvCxnSpPr>
            <a:cxnSpLocks/>
          </p:cNvCxnSpPr>
          <p:nvPr/>
        </p:nvCxnSpPr>
        <p:spPr>
          <a:xfrm flipV="1">
            <a:off x="6226821" y="5258315"/>
            <a:ext cx="644307" cy="11420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AA3BFD-A58C-B74B-A14B-C7500FCD174E}"/>
              </a:ext>
            </a:extLst>
          </p:cNvPr>
          <p:cNvCxnSpPr>
            <a:cxnSpLocks/>
          </p:cNvCxnSpPr>
          <p:nvPr/>
        </p:nvCxnSpPr>
        <p:spPr>
          <a:xfrm flipV="1">
            <a:off x="5817149" y="3853961"/>
            <a:ext cx="586964" cy="9967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D00432-32A3-6842-B9CF-E6EC1CE20742}"/>
              </a:ext>
            </a:extLst>
          </p:cNvPr>
          <p:cNvCxnSpPr>
            <a:cxnSpLocks/>
          </p:cNvCxnSpPr>
          <p:nvPr/>
        </p:nvCxnSpPr>
        <p:spPr>
          <a:xfrm flipH="1" flipV="1">
            <a:off x="5580822" y="4011896"/>
            <a:ext cx="1290306" cy="8387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be 36">
            <a:extLst>
              <a:ext uri="{FF2B5EF4-FFF2-40B4-BE49-F238E27FC236}">
                <a16:creationId xmlns:a16="http://schemas.microsoft.com/office/drawing/2014/main" id="{5E1B7E3A-8AA4-B94D-A584-9413FBAD9BF0}"/>
              </a:ext>
            </a:extLst>
          </p:cNvPr>
          <p:cNvSpPr/>
          <p:nvPr/>
        </p:nvSpPr>
        <p:spPr>
          <a:xfrm>
            <a:off x="5794513" y="4047152"/>
            <a:ext cx="233776" cy="230629"/>
          </a:xfrm>
          <a:prstGeom prst="cub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45FCC72D-9156-AE4B-9EB3-343298FC784E}"/>
              </a:ext>
            </a:extLst>
          </p:cNvPr>
          <p:cNvSpPr/>
          <p:nvPr/>
        </p:nvSpPr>
        <p:spPr>
          <a:xfrm>
            <a:off x="5946913" y="4199552"/>
            <a:ext cx="233776" cy="230629"/>
          </a:xfrm>
          <a:prstGeom prst="cub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3740F041-8AF6-D642-B29D-9B07A2146C25}"/>
              </a:ext>
            </a:extLst>
          </p:cNvPr>
          <p:cNvSpPr/>
          <p:nvPr/>
        </p:nvSpPr>
        <p:spPr>
          <a:xfrm>
            <a:off x="6099313" y="4351952"/>
            <a:ext cx="233776" cy="230629"/>
          </a:xfrm>
          <a:prstGeom prst="cub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F5CF80C3-BBC0-C342-8428-8673A2642377}"/>
              </a:ext>
            </a:extLst>
          </p:cNvPr>
          <p:cNvSpPr/>
          <p:nvPr/>
        </p:nvSpPr>
        <p:spPr>
          <a:xfrm>
            <a:off x="6251713" y="4504352"/>
            <a:ext cx="233776" cy="230629"/>
          </a:xfrm>
          <a:prstGeom prst="cub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ard Drive Icons - Download Free Vector Icons | Noun Project">
            <a:extLst>
              <a:ext uri="{FF2B5EF4-FFF2-40B4-BE49-F238E27FC236}">
                <a16:creationId xmlns:a16="http://schemas.microsoft.com/office/drawing/2014/main" id="{4D6139DD-BF1A-D84D-9B04-865DB1EDE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317" y="4679301"/>
            <a:ext cx="407646" cy="40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B140D0C-8C15-1B41-AC7B-1B2E170F68D6}"/>
              </a:ext>
            </a:extLst>
          </p:cNvPr>
          <p:cNvSpPr txBox="1"/>
          <p:nvPr/>
        </p:nvSpPr>
        <p:spPr>
          <a:xfrm>
            <a:off x="4465930" y="4748556"/>
            <a:ext cx="330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96D884-C573-9840-8A3F-ECCD0114ED58}"/>
              </a:ext>
            </a:extLst>
          </p:cNvPr>
          <p:cNvSpPr txBox="1"/>
          <p:nvPr/>
        </p:nvSpPr>
        <p:spPr>
          <a:xfrm>
            <a:off x="7427285" y="4092853"/>
            <a:ext cx="330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</a:t>
            </a:r>
          </a:p>
        </p:txBody>
      </p:sp>
      <p:pic>
        <p:nvPicPr>
          <p:cNvPr id="43" name="Graphic 42" descr="Folder with solid fill">
            <a:extLst>
              <a:ext uri="{FF2B5EF4-FFF2-40B4-BE49-F238E27FC236}">
                <a16:creationId xmlns:a16="http://schemas.microsoft.com/office/drawing/2014/main" id="{2EF7296F-DDFF-9E40-9C39-45B1DFE30A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84746" y="3671398"/>
            <a:ext cx="365125" cy="36512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FF80DD2-2962-C54E-B522-462A31752592}"/>
              </a:ext>
            </a:extLst>
          </p:cNvPr>
          <p:cNvSpPr txBox="1"/>
          <p:nvPr/>
        </p:nvSpPr>
        <p:spPr>
          <a:xfrm>
            <a:off x="1245056" y="1961274"/>
            <a:ext cx="9701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/>
              <a:t>Sell spare network resources off-chain, in return for cryptocurrency rewards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78E73D-644F-B84D-AEC8-95D788C4B161}"/>
              </a:ext>
            </a:extLst>
          </p:cNvPr>
          <p:cNvSpPr txBox="1"/>
          <p:nvPr/>
        </p:nvSpPr>
        <p:spPr>
          <a:xfrm>
            <a:off x="4985919" y="6223855"/>
            <a:ext cx="2220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Storage sharing example</a:t>
            </a:r>
          </a:p>
        </p:txBody>
      </p:sp>
      <p:pic>
        <p:nvPicPr>
          <p:cNvPr id="48" name="Graphic 47" descr="Dollar with solid fill">
            <a:extLst>
              <a:ext uri="{FF2B5EF4-FFF2-40B4-BE49-F238E27FC236}">
                <a16:creationId xmlns:a16="http://schemas.microsoft.com/office/drawing/2014/main" id="{39BDAA1B-1E42-D24C-92F9-03F3EB5479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27052" y="4199552"/>
            <a:ext cx="291452" cy="29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1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 -0.00116 L 0.0052 -0.00116 C 0.00325 -0.00417 0.0013 -0.00695 -0.00053 -0.00996 C -0.00287 -0.01366 -0.00339 -0.01644 -0.00704 -0.01852 L -0.02422 -0.02871 C -0.025 -0.02917 -0.02592 -0.02963 -0.0267 -0.0301 C -0.02917 -0.03241 -0.03125 -0.03449 -0.03399 -0.03611 C -0.03607 -0.03727 -0.0405 -0.03889 -0.0405 -0.03889 C -0.04532 -0.04306 -0.04258 -0.04121 -0.0487 -0.04468 L -0.05118 -0.04607 C -0.05196 -0.04653 -0.05287 -0.04676 -0.05352 -0.04769 C -0.05443 -0.04861 -0.05508 -0.04977 -0.05599 -0.05047 C -0.05599 -0.05047 -0.06211 -0.05417 -0.06329 -0.05486 L -0.07071 -0.05926 C -0.07071 -0.05926 -0.07553 -0.06204 -0.07553 -0.06204 C -0.08204 -0.06435 -0.07826 -0.0632 -0.08698 -0.06505 C -0.08803 -0.06551 -0.0892 -0.06598 -0.09024 -0.06644 C -0.09219 -0.06713 -0.09401 -0.06736 -0.09597 -0.06783 C -0.09753 -0.06829 -0.09922 -0.06875 -0.10079 -0.06922 C -0.10352 -0.07014 -0.10625 -0.0713 -0.10899 -0.07223 L -0.11875 -0.075 C -0.12318 -0.07454 -0.12748 -0.07431 -0.13178 -0.07361 C -0.14375 -0.07199 -0.13308 -0.07176 -0.14896 -0.07084 C -0.16068 -0.07014 -0.17227 -0.06991 -0.18399 -0.06922 C -0.18894 -0.06875 -0.19375 -0.06875 -0.1987 -0.06783 C -0.20144 -0.06736 -0.20678 -0.06505 -0.20678 -0.06505 C -0.20625 -0.06598 -0.20443 -0.06783 -0.20521 -0.06783 C -0.20743 -0.06783 -0.20951 -0.06598 -0.21172 -0.06505 C -0.21628 -0.06297 -0.21394 -0.06389 -0.21901 -0.06204 C -0.21993 -0.06111 -0.22058 -0.05973 -0.22149 -0.05926 C -0.22526 -0.05672 -0.225 -0.05903 -0.228 -0.05625 C -0.22891 -0.05556 -0.22969 -0.0544 -0.23047 -0.05348 C -0.23073 -0.05185 -0.23073 -0.05023 -0.23125 -0.04908 C -0.23308 -0.04468 -0.23464 -0.04306 -0.23698 -0.04028 C -0.24024 -0.03172 -0.23672 -0.03982 -0.24102 -0.0331 C -0.24245 -0.03079 -0.24375 -0.02824 -0.24519 -0.02593 C -0.24571 -0.025 -0.24636 -0.02408 -0.24675 -0.02292 C -0.24727 -0.02153 -0.24766 -0.01991 -0.24844 -0.01852 C -0.24909 -0.01736 -0.25013 -0.0169 -0.25079 -0.01574 C -0.25287 -0.0125 -0.25469 -0.00903 -0.25651 -0.00556 L -0.25899 -0.00116 L -0.26068 0.00162 C -0.26146 0.00301 -0.26237 0.0044 -0.26303 0.00602 C -0.26524 0.0118 -0.26394 0.00949 -0.26719 0.01319 C -0.26862 0.01713 -0.26967 0.0206 -0.27201 0.02338 C -0.27461 0.02639 -0.2767 0.02847 -0.27852 0.03356 C -0.27917 0.03495 -0.27956 0.03657 -0.28021 0.03796 C -0.28073 0.03889 -0.28138 0.03958 -0.28178 0.04074 C -0.28295 0.04352 -0.28399 0.04652 -0.28503 0.04953 L -0.28829 0.0581 C -0.28894 0.05972 -0.28933 0.06134 -0.28998 0.0625 C -0.29844 0.07754 -0.28724 0.05717 -0.29401 0.07129 C -0.29506 0.07338 -0.29649 0.07477 -0.29727 0.07708 C -0.29792 0.07847 -0.29818 0.08009 -0.29896 0.08125 C -0.30039 0.08356 -0.30378 0.08703 -0.30378 0.08703 C -0.30586 0.09236 -0.30456 0.09074 -0.30704 0.09305 " pathEditMode="relative" ptsTypes="AAAAAAAAAAAAAAAAAAAAAAAAAAAAAAAAAAAAAAAAAAAAAAAAAAAAAAAA">
                                      <p:cBhvr>
                                        <p:cTn id="3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88 0.01436 L -0.01888 0.01436 C -0.02136 0.01366 -0.02383 0.01274 -0.02631 0.01274 C -0.02709 0.01274 -0.02787 0.01436 -0.02878 0.01436 C -0.03737 0.01436 -0.0461 0.0132 -0.05482 0.01274 C -0.05938 0.0132 -0.06407 0.01436 -0.06862 0.01436 C -0.07461 0.01436 -0.08217 0.01297 -0.08828 0.01135 C -0.09375 0.00996 -0.09297 0.00973 -0.09883 0.00857 C -0.10183 0.00788 -0.10482 0.00741 -0.10782 0.00695 C -0.10886 0.00649 -0.11003 0.00602 -0.11107 0.00556 C -0.11381 0.00417 -0.11368 0.00348 -0.1168 0.00255 C -0.12578 -4.81481E-6 -0.12045 0.00255 -0.12813 -0.00023 C -0.1293 -0.00069 -0.13034 -0.00115 -0.13151 -0.00162 C -0.13308 -0.00254 -0.13633 -0.00462 -0.13633 -0.00462 C -0.13959 -0.01018 -0.13672 -0.00439 -0.13881 -0.0118 C -0.13985 -0.0155 -0.1405 -0.01643 -0.14206 -0.01898 C -0.14414 -0.03009 -0.14115 -0.01689 -0.14532 -0.02638 C -0.14584 -0.02754 -0.14584 -0.02916 -0.1461 -0.03055 C -0.14831 -0.03009 -0.15052 -0.03009 -0.15261 -0.02916 C -0.1543 -0.02847 -0.15756 -0.02638 -0.15756 -0.02638 C -0.15834 -0.02546 -0.15925 -0.02453 -0.16003 -0.02337 C -0.16107 -0.02199 -0.16211 -0.02037 -0.16328 -0.01898 C -0.16394 -0.01828 -0.16485 -0.01828 -0.16576 -0.01759 C -0.16732 -0.0162 -0.16888 -0.01458 -0.17058 -0.01319 C -0.17487 -0.01018 -0.17487 -0.01087 -0.17878 -0.00902 C -0.18425 -0.00625 -0.178 -0.0081 -0.18776 -0.00462 C -0.18907 -0.00416 -0.1905 -0.0037 -0.1918 -0.00324 C -0.19258 -0.00277 -0.19336 -0.00208 -0.19427 -0.00162 C -0.20287 0.00278 -0.19076 -0.00416 -0.20235 0.00255 L -0.2073 0.00556 C -0.20808 0.00602 -0.20899 0.00625 -0.20977 0.00695 C -0.21055 0.00788 -0.21133 0.00926 -0.21211 0.00996 C -0.21368 0.01112 -0.21563 0.01112 -0.21706 0.01274 C -0.21784 0.01366 -0.21875 0.01459 -0.21953 0.01575 C -0.22006 0.01644 -0.22045 0.01783 -0.2211 0.01852 C -0.22188 0.01945 -0.22279 0.01945 -0.22357 0.02014 C -0.22448 0.02084 -0.22513 0.02223 -0.22605 0.02292 C -0.22683 0.02362 -0.22774 0.02362 -0.22852 0.02431 C -0.2293 0.02524 -0.23008 0.02663 -0.23086 0.02732 C -0.23243 0.02848 -0.23412 0.02917 -0.23581 0.0301 L -0.2431 0.0345 L -0.25052 0.03889 L -0.25287 0.04028 C -0.2556 0.0419 -0.25456 0.04167 -0.25612 0.04167 " pathEditMode="relative" ptsTypes="AAAAAAAAAAAAAAAAAAAAAAAAAAAAAAAAAAAAAAAAAAAA">
                                      <p:cBhvr>
                                        <p:cTn id="4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6982-BE22-1946-B676-544E5E30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Decentralized Service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A8867-2819-1A45-9011-11E490FE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4</a:t>
            </a:fld>
            <a:endParaRPr lang="en-GB"/>
          </a:p>
        </p:txBody>
      </p:sp>
      <p:pic>
        <p:nvPicPr>
          <p:cNvPr id="2062" name="Picture 14" descr="What is Golem?. Golem (GNT) is a system for the… | by Lukas Wiesflecker |  Coinmonks | Medium">
            <a:extLst>
              <a:ext uri="{FF2B5EF4-FFF2-40B4-BE49-F238E27FC236}">
                <a16:creationId xmlns:a16="http://schemas.microsoft.com/office/drawing/2014/main" id="{3B74B0BE-2D84-3848-9053-EF936A7FF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009" y="3259660"/>
            <a:ext cx="182650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Filecoin Koers Verwachting 2021-2025 | Dit zeggen Experts | Informatie">
            <a:extLst>
              <a:ext uri="{FF2B5EF4-FFF2-40B4-BE49-F238E27FC236}">
                <a16:creationId xmlns:a16="http://schemas.microsoft.com/office/drawing/2014/main" id="{A0CA9B7D-F140-7F48-9182-C5663B135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29" y="3612674"/>
            <a:ext cx="2092188" cy="52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Orchid Protocol (OXT) - All information about Orchid Protocol ICO (Token  Sale) - ICO Drops">
            <a:extLst>
              <a:ext uri="{FF2B5EF4-FFF2-40B4-BE49-F238E27FC236}">
                <a16:creationId xmlns:a16="http://schemas.microsoft.com/office/drawing/2014/main" id="{69C55367-B114-654C-8FCD-424D980D3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147" y="4408692"/>
            <a:ext cx="772160" cy="77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Mysterium Network, Sentinel Launch dVPN Alliance to Make Internet Users  'Untraceable, Unblockable and Unhackable' | LaptrinhX">
            <a:extLst>
              <a:ext uri="{FF2B5EF4-FFF2-40B4-BE49-F238E27FC236}">
                <a16:creationId xmlns:a16="http://schemas.microsoft.com/office/drawing/2014/main" id="{562D3AD0-5B6A-0A46-918E-A9980DA7E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667" y="3259660"/>
            <a:ext cx="2611120" cy="91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Decentralized Cloud Storage — Storj">
            <a:extLst>
              <a:ext uri="{FF2B5EF4-FFF2-40B4-BE49-F238E27FC236}">
                <a16:creationId xmlns:a16="http://schemas.microsoft.com/office/drawing/2014/main" id="{4A86B787-BA71-3241-BD1E-7435C0D24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40" y="3623496"/>
            <a:ext cx="1176123" cy="117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Why Siacoin won't reach $1 by 2020 | by Guzman Pintos | Medium">
            <a:extLst>
              <a:ext uri="{FF2B5EF4-FFF2-40B4-BE49-F238E27FC236}">
                <a16:creationId xmlns:a16="http://schemas.microsoft.com/office/drawing/2014/main" id="{7A7D6B62-40C3-AB46-A39F-D47618A69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36" y="4178774"/>
            <a:ext cx="1808922" cy="94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SONM (SNM) — The giant decentralized supercomputer? | by Cryptdong | Medium">
            <a:extLst>
              <a:ext uri="{FF2B5EF4-FFF2-40B4-BE49-F238E27FC236}">
                <a16:creationId xmlns:a16="http://schemas.microsoft.com/office/drawing/2014/main" id="{3F5ECF42-7833-A74D-8F72-37C23C582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98" y="3313695"/>
            <a:ext cx="1217491" cy="121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iExec Blockchain-Based Decentralized Cloud Computing">
            <a:extLst>
              <a:ext uri="{FF2B5EF4-FFF2-40B4-BE49-F238E27FC236}">
                <a16:creationId xmlns:a16="http://schemas.microsoft.com/office/drawing/2014/main" id="{9795FD80-20DA-7D44-B45B-4BD6E2C99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774" y="4467747"/>
            <a:ext cx="1821648" cy="65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7A390E-9F90-1847-9ED5-A74BF7BC00EB}"/>
              </a:ext>
            </a:extLst>
          </p:cNvPr>
          <p:cNvSpPr txBox="1"/>
          <p:nvPr/>
        </p:nvSpPr>
        <p:spPr>
          <a:xfrm>
            <a:off x="1933523" y="2496853"/>
            <a:ext cx="99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Storage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D6B5A7-917D-6846-A52C-7F633234B4DD}"/>
              </a:ext>
            </a:extLst>
          </p:cNvPr>
          <p:cNvSpPr txBox="1"/>
          <p:nvPr/>
        </p:nvSpPr>
        <p:spPr>
          <a:xfrm>
            <a:off x="5377470" y="2496853"/>
            <a:ext cx="1437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Computation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F00BD5-4A9E-2048-96B3-45237D184EF7}"/>
              </a:ext>
            </a:extLst>
          </p:cNvPr>
          <p:cNvSpPr txBox="1"/>
          <p:nvPr/>
        </p:nvSpPr>
        <p:spPr>
          <a:xfrm>
            <a:off x="9015940" y="2496853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Bandwidth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444CE7-E485-274F-87CB-84EA1E1A5CF4}"/>
              </a:ext>
            </a:extLst>
          </p:cNvPr>
          <p:cNvCxnSpPr/>
          <p:nvPr/>
        </p:nvCxnSpPr>
        <p:spPr>
          <a:xfrm>
            <a:off x="4623174" y="2621787"/>
            <a:ext cx="0" cy="2683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137F5D-983B-054A-8E04-AC6DC12A19B2}"/>
              </a:ext>
            </a:extLst>
          </p:cNvPr>
          <p:cNvCxnSpPr/>
          <p:nvPr/>
        </p:nvCxnSpPr>
        <p:spPr>
          <a:xfrm>
            <a:off x="7799070" y="2621787"/>
            <a:ext cx="0" cy="2683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39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6982-BE22-1946-B676-544E5E30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Decentralized Service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A8867-2819-1A45-9011-11E490FE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5</a:t>
            </a:fld>
            <a:endParaRPr lang="en-GB"/>
          </a:p>
        </p:txBody>
      </p:sp>
      <p:pic>
        <p:nvPicPr>
          <p:cNvPr id="2062" name="Picture 14" descr="What is Golem?. Golem (GNT) is a system for the… | by Lukas Wiesflecker |  Coinmonks | Medium">
            <a:extLst>
              <a:ext uri="{FF2B5EF4-FFF2-40B4-BE49-F238E27FC236}">
                <a16:creationId xmlns:a16="http://schemas.microsoft.com/office/drawing/2014/main" id="{3B74B0BE-2D84-3848-9053-EF936A7FF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009" y="3259660"/>
            <a:ext cx="182650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Filecoin Koers Verwachting 2021-2025 | Dit zeggen Experts | Informatie">
            <a:extLst>
              <a:ext uri="{FF2B5EF4-FFF2-40B4-BE49-F238E27FC236}">
                <a16:creationId xmlns:a16="http://schemas.microsoft.com/office/drawing/2014/main" id="{A0CA9B7D-F140-7F48-9182-C5663B135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29" y="3612674"/>
            <a:ext cx="2092188" cy="52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Orchid Protocol (OXT) - All information about Orchid Protocol ICO (Token  Sale) - ICO Drops">
            <a:extLst>
              <a:ext uri="{FF2B5EF4-FFF2-40B4-BE49-F238E27FC236}">
                <a16:creationId xmlns:a16="http://schemas.microsoft.com/office/drawing/2014/main" id="{69C55367-B114-654C-8FCD-424D980D3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147" y="4408692"/>
            <a:ext cx="772160" cy="77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Mysterium Network, Sentinel Launch dVPN Alliance to Make Internet Users  'Untraceable, Unblockable and Unhackable' | LaptrinhX">
            <a:extLst>
              <a:ext uri="{FF2B5EF4-FFF2-40B4-BE49-F238E27FC236}">
                <a16:creationId xmlns:a16="http://schemas.microsoft.com/office/drawing/2014/main" id="{562D3AD0-5B6A-0A46-918E-A9980DA7E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667" y="3259660"/>
            <a:ext cx="2611120" cy="91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Decentralized Cloud Storage — Storj">
            <a:extLst>
              <a:ext uri="{FF2B5EF4-FFF2-40B4-BE49-F238E27FC236}">
                <a16:creationId xmlns:a16="http://schemas.microsoft.com/office/drawing/2014/main" id="{4A86B787-BA71-3241-BD1E-7435C0D24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40" y="3623496"/>
            <a:ext cx="1176123" cy="117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Why Siacoin won't reach $1 by 2020 | by Guzman Pintos | Medium">
            <a:extLst>
              <a:ext uri="{FF2B5EF4-FFF2-40B4-BE49-F238E27FC236}">
                <a16:creationId xmlns:a16="http://schemas.microsoft.com/office/drawing/2014/main" id="{7A7D6B62-40C3-AB46-A39F-D47618A69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36" y="4178774"/>
            <a:ext cx="1808922" cy="94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SONM (SNM) — The giant decentralized supercomputer? | by Cryptdong | Medium">
            <a:extLst>
              <a:ext uri="{FF2B5EF4-FFF2-40B4-BE49-F238E27FC236}">
                <a16:creationId xmlns:a16="http://schemas.microsoft.com/office/drawing/2014/main" id="{3F5ECF42-7833-A74D-8F72-37C23C582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98" y="3313695"/>
            <a:ext cx="1217491" cy="121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iExec Blockchain-Based Decentralized Cloud Computing">
            <a:extLst>
              <a:ext uri="{FF2B5EF4-FFF2-40B4-BE49-F238E27FC236}">
                <a16:creationId xmlns:a16="http://schemas.microsoft.com/office/drawing/2014/main" id="{9795FD80-20DA-7D44-B45B-4BD6E2C99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774" y="4467747"/>
            <a:ext cx="1821648" cy="65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7A390E-9F90-1847-9ED5-A74BF7BC00EB}"/>
              </a:ext>
            </a:extLst>
          </p:cNvPr>
          <p:cNvSpPr txBox="1"/>
          <p:nvPr/>
        </p:nvSpPr>
        <p:spPr>
          <a:xfrm>
            <a:off x="1933523" y="2496853"/>
            <a:ext cx="99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Storage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D6B5A7-917D-6846-A52C-7F633234B4DD}"/>
              </a:ext>
            </a:extLst>
          </p:cNvPr>
          <p:cNvSpPr txBox="1"/>
          <p:nvPr/>
        </p:nvSpPr>
        <p:spPr>
          <a:xfrm>
            <a:off x="5406068" y="2496853"/>
            <a:ext cx="1437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Computation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F00BD5-4A9E-2048-96B3-45237D184EF7}"/>
              </a:ext>
            </a:extLst>
          </p:cNvPr>
          <p:cNvSpPr txBox="1"/>
          <p:nvPr/>
        </p:nvSpPr>
        <p:spPr>
          <a:xfrm>
            <a:off x="9015940" y="2496853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Bandwidth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444CE7-E485-274F-87CB-84EA1E1A5CF4}"/>
              </a:ext>
            </a:extLst>
          </p:cNvPr>
          <p:cNvCxnSpPr/>
          <p:nvPr/>
        </p:nvCxnSpPr>
        <p:spPr>
          <a:xfrm>
            <a:off x="4623174" y="2621787"/>
            <a:ext cx="0" cy="2683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137F5D-983B-054A-8E04-AC6DC12A19B2}"/>
              </a:ext>
            </a:extLst>
          </p:cNvPr>
          <p:cNvCxnSpPr/>
          <p:nvPr/>
        </p:nvCxnSpPr>
        <p:spPr>
          <a:xfrm>
            <a:off x="7799070" y="2621787"/>
            <a:ext cx="0" cy="2683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2BFE95-8473-CE44-922D-6E3C5AA8441F}"/>
              </a:ext>
            </a:extLst>
          </p:cNvPr>
          <p:cNvSpPr txBox="1"/>
          <p:nvPr/>
        </p:nvSpPr>
        <p:spPr>
          <a:xfrm>
            <a:off x="2864016" y="1697364"/>
            <a:ext cx="6263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</a:rPr>
              <a:t>Leverage </a:t>
            </a:r>
            <a:r>
              <a:rPr lang="en-GB" sz="2800" b="1" dirty="0">
                <a:solidFill>
                  <a:srgbClr val="C00000"/>
                </a:solidFill>
              </a:rPr>
              <a:t>Blockchain</a:t>
            </a:r>
            <a:r>
              <a:rPr lang="en-GB" sz="2800" dirty="0">
                <a:solidFill>
                  <a:srgbClr val="C00000"/>
                </a:solidFill>
              </a:rPr>
              <a:t> to provide </a:t>
            </a:r>
            <a:r>
              <a:rPr lang="en-GB" sz="2800" b="1" dirty="0">
                <a:solidFill>
                  <a:srgbClr val="C00000"/>
                </a:solidFill>
              </a:rPr>
              <a:t>incentive</a:t>
            </a:r>
            <a:r>
              <a:rPr lang="en-GB" sz="2800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085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0CE6-0BBE-5D41-9DB7-9A231A366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/>
              <a:t>How will a node find and be allocated to a service node?</a:t>
            </a:r>
          </a:p>
        </p:txBody>
      </p:sp>
    </p:spTree>
    <p:extLst>
      <p:ext uri="{BB962C8B-B14F-4D97-AF65-F5344CB8AC3E}">
        <p14:creationId xmlns:p14="http://schemas.microsoft.com/office/powerpoint/2010/main" val="306745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3630-15B7-D24D-8B66-F86A9BD1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Desirable Allocation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66F53-3B46-B040-8045-15D757E1B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Decentralized</a:t>
            </a:r>
          </a:p>
          <a:p>
            <a:r>
              <a:rPr lang="en-GB" dirty="0"/>
              <a:t>Fast (similar to centralized counterparts) </a:t>
            </a:r>
          </a:p>
          <a:p>
            <a:r>
              <a:rPr lang="en-GB" dirty="0"/>
              <a:t>Lightweight </a:t>
            </a:r>
          </a:p>
          <a:p>
            <a:endParaRPr lang="en-GB" dirty="0"/>
          </a:p>
          <a:p>
            <a:r>
              <a:rPr lang="en-GB" b="1" dirty="0"/>
              <a:t>Scalable</a:t>
            </a:r>
          </a:p>
          <a:p>
            <a:r>
              <a:rPr lang="en-GB" b="1" dirty="0"/>
              <a:t>Allow for user preferences of nodes </a:t>
            </a:r>
          </a:p>
          <a:p>
            <a:r>
              <a:rPr lang="en-GB" b="1" dirty="0"/>
              <a:t>Derive prices for services</a:t>
            </a:r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C2455-2823-9241-84CC-07AD005A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310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3864-07B7-2A4F-8BB4-13EB3776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Allocation Triangle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9E880-7D91-0B43-9A7D-613C5ABA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8</a:t>
            </a:fld>
            <a:endParaRPr lang="en-GB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DBD4D1F-AD46-5A44-8286-7891F6D93A0B}"/>
              </a:ext>
            </a:extLst>
          </p:cNvPr>
          <p:cNvSpPr/>
          <p:nvPr/>
        </p:nvSpPr>
        <p:spPr>
          <a:xfrm>
            <a:off x="3826151" y="2294002"/>
            <a:ext cx="4400550" cy="35052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65AB1-BAE2-384B-BE47-E3179CEAB668}"/>
              </a:ext>
            </a:extLst>
          </p:cNvPr>
          <p:cNvSpPr txBox="1"/>
          <p:nvPr/>
        </p:nvSpPr>
        <p:spPr>
          <a:xfrm>
            <a:off x="5465375" y="1924670"/>
            <a:ext cx="11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Scalability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0CA13-6170-6741-8E34-F52F5111CFA8}"/>
              </a:ext>
            </a:extLst>
          </p:cNvPr>
          <p:cNvSpPr txBox="1"/>
          <p:nvPr/>
        </p:nvSpPr>
        <p:spPr>
          <a:xfrm>
            <a:off x="8192174" y="5476036"/>
            <a:ext cx="1158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Price</a:t>
            </a:r>
          </a:p>
          <a:p>
            <a:pPr algn="ctr"/>
            <a:r>
              <a:rPr lang="en-GB" dirty="0"/>
              <a:t>Derivation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1D805-2CE7-214C-A572-2C4E58C08E2A}"/>
              </a:ext>
            </a:extLst>
          </p:cNvPr>
          <p:cNvSpPr txBox="1"/>
          <p:nvPr/>
        </p:nvSpPr>
        <p:spPr>
          <a:xfrm>
            <a:off x="2571705" y="5476035"/>
            <a:ext cx="1254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Preference </a:t>
            </a:r>
          </a:p>
          <a:p>
            <a:pPr algn="ctr"/>
            <a:r>
              <a:rPr lang="en-GB" dirty="0"/>
              <a:t>based</a:t>
            </a:r>
          </a:p>
        </p:txBody>
      </p:sp>
    </p:spTree>
    <p:extLst>
      <p:ext uri="{BB962C8B-B14F-4D97-AF65-F5344CB8AC3E}">
        <p14:creationId xmlns:p14="http://schemas.microsoft.com/office/powerpoint/2010/main" val="228180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E55E-E70B-6C48-8F3D-C51BB1A2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 1: Orderbook on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A95A-3B95-9748-B8F8-60399792C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Buyers post a price they are willing to pay on-chain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Sellers post a price they are willing to accept for payment on-chain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They are then matched to each other based on prices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F96FB-E416-304E-898B-4EE151ED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062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876</Words>
  <Application>Microsoft Macintosh PowerPoint</Application>
  <PresentationFormat>Widescreen</PresentationFormat>
  <Paragraphs>215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FLOCK  Fast, Lightweight, and Scalable Allocation for Decentralized Services on Blockchain</vt:lpstr>
      <vt:lpstr>Towards a Decentralized Future</vt:lpstr>
      <vt:lpstr>Network Resource Sharing Services</vt:lpstr>
      <vt:lpstr>Decentralized Service Examples</vt:lpstr>
      <vt:lpstr>Decentralized Service Examples</vt:lpstr>
      <vt:lpstr>How will a node find and be allocated to a service node?</vt:lpstr>
      <vt:lpstr>Desirable Allocation Properties</vt:lpstr>
      <vt:lpstr>Allocation Triangle</vt:lpstr>
      <vt:lpstr>Option 1: Orderbook on Blockchain</vt:lpstr>
      <vt:lpstr>Option 1: Orderbook on Blockchain</vt:lpstr>
      <vt:lpstr>Option 2: Blockchain Auctions</vt:lpstr>
      <vt:lpstr>Option 2: Blockchain Auctions</vt:lpstr>
      <vt:lpstr>Option 2: Blockchain Auctions</vt:lpstr>
      <vt:lpstr>Overview of FLOCK</vt:lpstr>
      <vt:lpstr>Decentralized Service Types </vt:lpstr>
      <vt:lpstr>Stable Matching Algorithms</vt:lpstr>
      <vt:lpstr>Billboard Contract </vt:lpstr>
      <vt:lpstr>TEE Integration </vt:lpstr>
      <vt:lpstr>Oracle Contract </vt:lpstr>
      <vt:lpstr>PowerPoint Presentation</vt:lpstr>
      <vt:lpstr>Evaluation of FLOCK</vt:lpstr>
      <vt:lpstr>Smart Contracts Cost Comparison</vt:lpstr>
      <vt:lpstr>Allocation Run Time Comparison</vt:lpstr>
      <vt:lpstr>Allocation Throughput Comparison</vt:lpstr>
      <vt:lpstr>Final Thoughts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Centralised NAT Traversal</dc:title>
  <dc:creator>Keizer, Navin</dc:creator>
  <cp:lastModifiedBy>Keizer, Navin</cp:lastModifiedBy>
  <cp:revision>75</cp:revision>
  <dcterms:created xsi:type="dcterms:W3CDTF">2020-09-28T13:37:34Z</dcterms:created>
  <dcterms:modified xsi:type="dcterms:W3CDTF">2021-04-09T10:30:03Z</dcterms:modified>
</cp:coreProperties>
</file>