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83" r:id="rId3"/>
    <p:sldId id="284" r:id="rId4"/>
    <p:sldId id="303" r:id="rId5"/>
    <p:sldId id="288" r:id="rId6"/>
    <p:sldId id="292" r:id="rId7"/>
    <p:sldId id="289" r:id="rId8"/>
    <p:sldId id="306" r:id="rId9"/>
    <p:sldId id="290" r:id="rId10"/>
    <p:sldId id="307" r:id="rId11"/>
    <p:sldId id="311" r:id="rId12"/>
    <p:sldId id="312" r:id="rId13"/>
    <p:sldId id="305" r:id="rId14"/>
    <p:sldId id="314" r:id="rId15"/>
    <p:sldId id="313" r:id="rId16"/>
    <p:sldId id="30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4"/>
    <p:restoredTop sz="61111"/>
  </p:normalViewPr>
  <p:slideViewPr>
    <p:cSldViewPr snapToGrid="0" snapToObjects="1">
      <p:cViewPr varScale="1">
        <p:scale>
          <a:sx n="65" d="100"/>
          <a:sy n="65" d="100"/>
        </p:scale>
        <p:origin x="25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A42F1-F6F3-0445-B5AE-5188E08EBEF5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41507-F4A0-E24E-9CDC-29ED206A7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70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41507-F4A0-E24E-9CDC-29ED206A733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823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41507-F4A0-E24E-9CDC-29ED206A733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689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41507-F4A0-E24E-9CDC-29ED206A733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179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41507-F4A0-E24E-9CDC-29ED206A733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944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41507-F4A0-E24E-9CDC-29ED206A733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267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41507-F4A0-E24E-9CDC-29ED206A733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784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41507-F4A0-E24E-9CDC-29ED206A733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90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41507-F4A0-E24E-9CDC-29ED206A733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66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41507-F4A0-E24E-9CDC-29ED206A733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795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41507-F4A0-E24E-9CDC-29ED206A733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181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41507-F4A0-E24E-9CDC-29ED206A733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590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41507-F4A0-E24E-9CDC-29ED206A733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660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41507-F4A0-E24E-9CDC-29ED206A733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650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41507-F4A0-E24E-9CDC-29ED206A733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288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41507-F4A0-E24E-9CDC-29ED206A733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20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66ADB-FA9F-444C-A62C-CDC5498CB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28456-D951-8C4F-AF97-B0DD22209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39650-2479-954F-81FC-92063C79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A920-ADAF-534B-811F-84A0712E5428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BD8EC-1259-C447-BF49-3A2E40C3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C409F-9196-A74B-AC18-22DCEC65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510E-49F8-A747-ACDD-66D305EE2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45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1CD1-B609-654A-BE33-189BD9A8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A7433-0D76-054C-AA5B-0B045DF34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C4315-AAE0-3745-A4C2-43BE009B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A920-ADAF-534B-811F-84A0712E5428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E0653-32A7-594D-BA52-371E38D5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F2089-DAE6-4E4D-A728-82D25738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510E-49F8-A747-ACDD-66D305EE2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76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D9AA12-62D4-FF4E-9C7B-42348D7E5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2AA9A-6E2C-BD49-B93A-1E8A8C621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97553-5674-084E-A58A-8F84518C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A920-ADAF-534B-811F-84A0712E5428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109E0-3584-D642-9F46-08C3200C2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91EE-8EC3-7B45-93C4-DFEB94F3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510E-49F8-A747-ACDD-66D305EE2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40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5861-3DF2-E54A-8506-8B406E1F7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8C254-1B8C-B94D-9591-82A88FCD1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1C94F-ED48-7044-B4D6-022402489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A920-ADAF-534B-811F-84A0712E5428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CCB21-603D-0043-8E3D-55770C84F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1D7BB-547E-7141-A5FD-06CDBD9B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510E-49F8-A747-ACDD-66D305EE2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15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99A9-8369-434C-A920-30BDF9AA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38314-CF7E-9849-9AD4-76753389B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D0A93-0FAC-E34F-A140-6FA8E745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A920-ADAF-534B-811F-84A0712E5428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CEC81-F48B-354B-A696-C61BE1D9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39E8B-5B58-5349-BBCD-2D7D32C5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510E-49F8-A747-ACDD-66D305EE2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16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49CF-B7A6-E64E-B261-7C90D751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48505-5FFA-DB4B-A12C-9F7233CAF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8E783-6364-644A-974A-A70B312C9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6B84C-53EA-AD42-B480-5F22F0F9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A920-ADAF-534B-811F-84A0712E5428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4AFEE-3AFD-6A41-B156-279D42F4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06819-601E-D348-B1D1-C8B829CA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510E-49F8-A747-ACDD-66D305EE2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61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FE53-BAC8-FC43-A0A2-5C5F7BC6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BC04C-F2CD-3E4C-880A-2C1DE19A6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49116-E0CF-124A-8828-D60136491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1E6DD-AC95-5A40-B709-AC6B74D82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139B6-2577-B246-B008-7FB6BE169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6B5AB-F7B6-8E4A-88F7-1C7832BF4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A920-ADAF-534B-811F-84A0712E5428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08B0E-6DE5-6A4E-BE8A-BE41C6D2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9485DD-04B1-174E-9978-B5983A52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510E-49F8-A747-ACDD-66D305EE2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4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F6BD-FD46-3748-877D-EDC43F02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67BCC-69AF-A041-A0BD-FC599FED2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A920-ADAF-534B-811F-84A0712E5428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2E197-4F4D-4F46-869E-456180C8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2069B-6D11-7247-BBFA-BA42577F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510E-49F8-A747-ACDD-66D305EE2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46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9CB3FC-A4EB-8D4C-B6D6-3A62A102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A920-ADAF-534B-811F-84A0712E5428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ADFDE-9FC3-9A42-A7FC-87C030F65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EFA0E-AD0C-E349-933D-AA9F0882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510E-49F8-A747-ACDD-66D305EE2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10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BAB8-2D04-3145-B39F-E7424B51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558C5-DE91-5740-9096-011B272FE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EDD9A-08AE-734D-9FC8-C9A376782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D49D9-F0B6-2E4A-AA44-37716920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A920-ADAF-534B-811F-84A0712E5428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AC839-789F-B147-AFFE-3251164B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504DD-EA6F-1B43-9CC4-9050ADD5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510E-49F8-A747-ACDD-66D305EE2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90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70FA-6249-5F4A-86ED-F2BF9EC2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D7429F-E8F7-6D46-BA49-8C8F60E0D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F627B-A69A-8B4F-8C27-76B2413CF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0A2F6-5DF4-1941-BA94-71F583CA9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A920-ADAF-534B-811F-84A0712E5428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ADE22-323F-9144-9B82-3B572A8A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2D3F0-EC4B-E24A-A117-25800924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510E-49F8-A747-ACDD-66D305EE2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72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80DF4-F50F-F04F-9293-FF0AD5FE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312BD-D0FD-5D42-920C-14C41B82F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5D88A-2BE9-494E-998E-E2FA7B849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AA920-ADAF-534B-811F-84A0712E5428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96E53-1FAB-5C41-A97C-D9003A532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C448-A021-8842-820A-41419362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F510E-49F8-A747-ACDD-66D305EE2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18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CB22-C29E-9746-A5CD-E6D2CBE7C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533" y="1901177"/>
            <a:ext cx="10430933" cy="2108200"/>
          </a:xfrm>
        </p:spPr>
        <p:txBody>
          <a:bodyPr>
            <a:normAutofit/>
          </a:bodyPr>
          <a:lstStyle/>
          <a:p>
            <a:r>
              <a:rPr lang="en-GB" sz="4800" dirty="0"/>
              <a:t>Scalable Allocation for</a:t>
            </a:r>
            <a:br>
              <a:rPr lang="en-GB" sz="4800" dirty="0"/>
            </a:br>
            <a:r>
              <a:rPr lang="en-GB" sz="4800" dirty="0"/>
              <a:t>Decentralised Services on Blockchain</a:t>
            </a:r>
            <a:endParaRPr lang="en-GB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02526-3068-D74A-AB33-0BC8B1076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507091"/>
            <a:ext cx="9144000" cy="489018"/>
          </a:xfrm>
        </p:spPr>
        <p:txBody>
          <a:bodyPr/>
          <a:lstStyle/>
          <a:p>
            <a:r>
              <a:rPr lang="en-GB" u="sng" dirty="0"/>
              <a:t>Navin V. Keizer</a:t>
            </a:r>
            <a:r>
              <a:rPr lang="en-GB" dirty="0"/>
              <a:t>, </a:t>
            </a:r>
            <a:r>
              <a:rPr lang="en-GB" dirty="0" err="1"/>
              <a:t>Onur</a:t>
            </a:r>
            <a:r>
              <a:rPr lang="en-GB" dirty="0"/>
              <a:t> </a:t>
            </a:r>
            <a:r>
              <a:rPr lang="en-GB" dirty="0" err="1"/>
              <a:t>Ascigil</a:t>
            </a:r>
            <a:r>
              <a:rPr lang="en-GB" dirty="0"/>
              <a:t>, </a:t>
            </a:r>
            <a:r>
              <a:rPr lang="en-GB" dirty="0" err="1"/>
              <a:t>Ioannis</a:t>
            </a:r>
            <a:r>
              <a:rPr lang="en-GB" dirty="0"/>
              <a:t> </a:t>
            </a:r>
            <a:r>
              <a:rPr lang="en-GB" dirty="0" err="1"/>
              <a:t>Psaras</a:t>
            </a:r>
            <a:r>
              <a:rPr lang="en-GB" dirty="0"/>
              <a:t>, George </a:t>
            </a:r>
            <a:r>
              <a:rPr lang="en-GB" dirty="0" err="1"/>
              <a:t>Pavlou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868FC-FC67-7643-BEF9-1F7D6120B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4377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8FBE39-625A-B844-A39F-9C4ACB00C487}"/>
              </a:ext>
            </a:extLst>
          </p:cNvPr>
          <p:cNvSpPr txBox="1"/>
          <p:nvPr/>
        </p:nvSpPr>
        <p:spPr>
          <a:xfrm>
            <a:off x="0" y="6581001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July 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7E0C4-BA21-2746-BCCC-CCC2665FF1B7}"/>
              </a:ext>
            </a:extLst>
          </p:cNvPr>
          <p:cNvSpPr txBox="1"/>
          <p:nvPr/>
        </p:nvSpPr>
        <p:spPr>
          <a:xfrm>
            <a:off x="11206859" y="6581000"/>
            <a:ext cx="985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Coseners</a:t>
            </a:r>
            <a:r>
              <a:rPr lang="en-GB" sz="1200" dirty="0"/>
              <a:t> ’21</a:t>
            </a:r>
          </a:p>
        </p:txBody>
      </p:sp>
    </p:spTree>
    <p:extLst>
      <p:ext uri="{BB962C8B-B14F-4D97-AF65-F5344CB8AC3E}">
        <p14:creationId xmlns:p14="http://schemas.microsoft.com/office/powerpoint/2010/main" val="4036406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9349-F479-2A4B-B3FF-390339B6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 2: Blockchain Auctions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0EC0E-AB16-6746-9E5B-9FBAE3DB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10</a:t>
            </a:fld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E20919D5-08ED-4A4F-B11C-D1EA17A9B4B1}"/>
              </a:ext>
            </a:extLst>
          </p:cNvPr>
          <p:cNvSpPr/>
          <p:nvPr/>
        </p:nvSpPr>
        <p:spPr>
          <a:xfrm>
            <a:off x="3895725" y="2543175"/>
            <a:ext cx="4400550" cy="350520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6778D-E5F2-1E4F-9D34-513EC79815C0}"/>
              </a:ext>
            </a:extLst>
          </p:cNvPr>
          <p:cNvSpPr txBox="1"/>
          <p:nvPr/>
        </p:nvSpPr>
        <p:spPr>
          <a:xfrm>
            <a:off x="5534949" y="2173843"/>
            <a:ext cx="112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Scalability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6FC977-78DB-C441-8BEE-6DB340A750A5}"/>
              </a:ext>
            </a:extLst>
          </p:cNvPr>
          <p:cNvSpPr txBox="1"/>
          <p:nvPr/>
        </p:nvSpPr>
        <p:spPr>
          <a:xfrm>
            <a:off x="8261746" y="5725209"/>
            <a:ext cx="1158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Price</a:t>
            </a:r>
          </a:p>
          <a:p>
            <a:pPr algn="ctr"/>
            <a:r>
              <a:rPr lang="en-GB" dirty="0"/>
              <a:t>Derivation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54AD19-314D-0A4F-9917-7B6E12314024}"/>
              </a:ext>
            </a:extLst>
          </p:cNvPr>
          <p:cNvSpPr txBox="1"/>
          <p:nvPr/>
        </p:nvSpPr>
        <p:spPr>
          <a:xfrm>
            <a:off x="2641279" y="5725208"/>
            <a:ext cx="1254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Preference </a:t>
            </a:r>
          </a:p>
          <a:p>
            <a:pPr algn="ctr"/>
            <a:r>
              <a:rPr lang="en-GB" dirty="0"/>
              <a:t>based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D9976-F539-9C40-85E9-FFCACF254D00}"/>
              </a:ext>
            </a:extLst>
          </p:cNvPr>
          <p:cNvSpPr txBox="1"/>
          <p:nvPr/>
        </p:nvSpPr>
        <p:spPr>
          <a:xfrm>
            <a:off x="5595702" y="6186873"/>
            <a:ext cx="100059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Auctions</a:t>
            </a:r>
          </a:p>
        </p:txBody>
      </p:sp>
    </p:spTree>
    <p:extLst>
      <p:ext uri="{BB962C8B-B14F-4D97-AF65-F5344CB8AC3E}">
        <p14:creationId xmlns:p14="http://schemas.microsoft.com/office/powerpoint/2010/main" val="353560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77C3-F16F-C34F-8F15-FFE9694E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FLOCK [1]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22E69-EBFE-2644-9CB6-67601018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11</a:t>
            </a:fld>
            <a:endParaRPr lang="en-GB"/>
          </a:p>
        </p:txBody>
      </p:sp>
      <p:pic>
        <p:nvPicPr>
          <p:cNvPr id="8" name="Graphic 7" descr="Contract with solid fill">
            <a:extLst>
              <a:ext uri="{FF2B5EF4-FFF2-40B4-BE49-F238E27FC236}">
                <a16:creationId xmlns:a16="http://schemas.microsoft.com/office/drawing/2014/main" id="{47977112-2249-8347-8FB7-89BC93C4D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6148" y="2981739"/>
            <a:ext cx="914400" cy="914400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F53B8EE-2125-1044-9316-0E972A0F45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1452" y="2971800"/>
            <a:ext cx="914400" cy="914400"/>
          </a:xfrm>
          <a:prstGeom prst="rect">
            <a:avLst/>
          </a:prstGeom>
        </p:spPr>
      </p:pic>
      <p:pic>
        <p:nvPicPr>
          <p:cNvPr id="12" name="Graphic 11" descr="Web design with solid fill">
            <a:extLst>
              <a:ext uri="{FF2B5EF4-FFF2-40B4-BE49-F238E27FC236}">
                <a16:creationId xmlns:a16="http://schemas.microsoft.com/office/drawing/2014/main" id="{EC996EB9-B31B-8E45-BBC8-34F32118B1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2FB24D-0078-784E-A8BA-C8DE6ABA53D0}"/>
              </a:ext>
            </a:extLst>
          </p:cNvPr>
          <p:cNvSpPr txBox="1"/>
          <p:nvPr/>
        </p:nvSpPr>
        <p:spPr>
          <a:xfrm>
            <a:off x="2220370" y="4071512"/>
            <a:ext cx="208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Billboard and Oracle</a:t>
            </a:r>
          </a:p>
          <a:p>
            <a:pPr algn="ctr"/>
            <a:r>
              <a:rPr lang="en-GB" dirty="0"/>
              <a:t>Smart Contracts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36D5D0-9415-5145-8AC7-C35E7CCC35A9}"/>
              </a:ext>
            </a:extLst>
          </p:cNvPr>
          <p:cNvSpPr txBox="1"/>
          <p:nvPr/>
        </p:nvSpPr>
        <p:spPr>
          <a:xfrm>
            <a:off x="5245318" y="4071514"/>
            <a:ext cx="1701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Stable Matching</a:t>
            </a:r>
          </a:p>
          <a:p>
            <a:pPr algn="ctr"/>
            <a:r>
              <a:rPr lang="en-GB" dirty="0"/>
              <a:t>Algorithms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5141C4-0364-5043-8A17-87187C9BFAD6}"/>
              </a:ext>
            </a:extLst>
          </p:cNvPr>
          <p:cNvSpPr txBox="1"/>
          <p:nvPr/>
        </p:nvSpPr>
        <p:spPr>
          <a:xfrm>
            <a:off x="8003463" y="4071513"/>
            <a:ext cx="1850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Trusted Execution</a:t>
            </a:r>
          </a:p>
          <a:p>
            <a:pPr algn="ctr"/>
            <a:r>
              <a:rPr lang="en-GB" dirty="0"/>
              <a:t>Environment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A3A819-30BD-364B-9977-6BAF48B0082F}"/>
              </a:ext>
            </a:extLst>
          </p:cNvPr>
          <p:cNvSpPr txBox="1"/>
          <p:nvPr/>
        </p:nvSpPr>
        <p:spPr>
          <a:xfrm>
            <a:off x="3007846" y="2032896"/>
            <a:ext cx="6176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i="1" dirty="0"/>
              <a:t>Decoupled price derivation from allocation computation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941705-E5ED-964E-802B-516D76876D8F}"/>
              </a:ext>
            </a:extLst>
          </p:cNvPr>
          <p:cNvSpPr txBox="1"/>
          <p:nvPr/>
        </p:nvSpPr>
        <p:spPr>
          <a:xfrm>
            <a:off x="580877" y="5836137"/>
            <a:ext cx="110302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[1] Navin Keizer, </a:t>
            </a:r>
            <a:r>
              <a:rPr lang="en-GB" sz="1600" dirty="0" err="1"/>
              <a:t>Onur</a:t>
            </a:r>
            <a:r>
              <a:rPr lang="en-GB" sz="1600" dirty="0"/>
              <a:t> </a:t>
            </a:r>
            <a:r>
              <a:rPr lang="en-GB" sz="1600" dirty="0" err="1"/>
              <a:t>Ascigil</a:t>
            </a:r>
            <a:r>
              <a:rPr lang="en-GB" sz="1600" dirty="0"/>
              <a:t>, </a:t>
            </a:r>
            <a:r>
              <a:rPr lang="en-GB" sz="1600" dirty="0" err="1"/>
              <a:t>Ioannis</a:t>
            </a:r>
            <a:r>
              <a:rPr lang="en-GB" sz="1600" dirty="0"/>
              <a:t> </a:t>
            </a:r>
            <a:r>
              <a:rPr lang="en-GB" sz="1600" dirty="0" err="1"/>
              <a:t>Psaras</a:t>
            </a:r>
            <a:r>
              <a:rPr lang="en-GB" sz="1600" dirty="0"/>
              <a:t>, and George </a:t>
            </a:r>
            <a:r>
              <a:rPr lang="en-GB" sz="1600" dirty="0" err="1"/>
              <a:t>Pavlou</a:t>
            </a:r>
            <a:r>
              <a:rPr lang="en-GB" sz="1600" dirty="0"/>
              <a:t>, </a:t>
            </a:r>
            <a:r>
              <a:rPr lang="en-GB" sz="1600" i="1" dirty="0"/>
              <a:t>“FLOCK: Fast, Lightweight, and Scalable Allocation for Decentralised Services on Blockchain”</a:t>
            </a:r>
            <a:r>
              <a:rPr lang="en-GB" sz="1600" dirty="0"/>
              <a:t>, </a:t>
            </a:r>
            <a:r>
              <a:rPr lang="en-GB" sz="1600" i="1" dirty="0"/>
              <a:t>IEEE International Conference on Blockchain and Cryptocurrency (IEEE ICBC)</a:t>
            </a:r>
            <a:r>
              <a:rPr lang="en-GB" sz="1600" dirty="0"/>
              <a:t>, 2021.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1056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400C-C79B-7F4D-AD4D-B6F1E0D5C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FLOCK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E9A6E-47E9-AD40-B9DA-503906DDC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Stable matching </a:t>
            </a:r>
            <a:r>
              <a:rPr lang="en-GB" dirty="0"/>
              <a:t>allows for allocation without monetary bids, solely on preference</a:t>
            </a:r>
          </a:p>
          <a:p>
            <a:pPr lvl="1"/>
            <a:r>
              <a:rPr lang="en-GB" dirty="0"/>
              <a:t>Preference lists can be incomplete (SMI)</a:t>
            </a:r>
          </a:p>
          <a:p>
            <a:pPr lvl="1"/>
            <a:r>
              <a:rPr lang="en-GB" dirty="0"/>
              <a:t>Multiple allocated to single clients within a budget (HR)</a:t>
            </a:r>
          </a:p>
          <a:p>
            <a:pPr lvl="1"/>
            <a:endParaRPr lang="en-GB" dirty="0"/>
          </a:p>
          <a:p>
            <a:r>
              <a:rPr lang="en-GB" b="1" dirty="0"/>
              <a:t>Decoupled</a:t>
            </a:r>
            <a:r>
              <a:rPr lang="en-GB" dirty="0"/>
              <a:t> price derivation from computation </a:t>
            </a:r>
          </a:p>
          <a:p>
            <a:pPr lvl="1"/>
            <a:r>
              <a:rPr lang="en-GB" dirty="0"/>
              <a:t>Use billboard smart contracts to orchestrate allocation process</a:t>
            </a:r>
          </a:p>
          <a:p>
            <a:pPr lvl="1"/>
            <a:r>
              <a:rPr lang="en-GB" dirty="0"/>
              <a:t>Outsource heavy computation off-chain to TEE</a:t>
            </a:r>
          </a:p>
          <a:p>
            <a:pPr lvl="1"/>
            <a:r>
              <a:rPr lang="en-GB" dirty="0"/>
              <a:t>Use oracle contract to separately set a global price for a service</a:t>
            </a:r>
          </a:p>
        </p:txBody>
      </p:sp>
    </p:spTree>
    <p:extLst>
      <p:ext uri="{BB962C8B-B14F-4D97-AF65-F5344CB8AC3E}">
        <p14:creationId xmlns:p14="http://schemas.microsoft.com/office/powerpoint/2010/main" val="1533201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3">
            <a:extLst>
              <a:ext uri="{FF2B5EF4-FFF2-40B4-BE49-F238E27FC236}">
                <a16:creationId xmlns:a16="http://schemas.microsoft.com/office/drawing/2014/main" id="{8AECDF3A-3FF4-694E-AD86-1005EA896A11}"/>
              </a:ext>
            </a:extLst>
          </p:cNvPr>
          <p:cNvSpPr/>
          <p:nvPr/>
        </p:nvSpPr>
        <p:spPr>
          <a:xfrm>
            <a:off x="3895725" y="2543175"/>
            <a:ext cx="4400550" cy="350520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B7692-FAB3-2E4D-99A1-24EFAB8D0805}"/>
              </a:ext>
            </a:extLst>
          </p:cNvPr>
          <p:cNvSpPr txBox="1"/>
          <p:nvPr/>
        </p:nvSpPr>
        <p:spPr>
          <a:xfrm>
            <a:off x="5534949" y="2173843"/>
            <a:ext cx="112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Scalability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C780E-42AF-6546-94D7-6C65F1B48247}"/>
              </a:ext>
            </a:extLst>
          </p:cNvPr>
          <p:cNvSpPr txBox="1"/>
          <p:nvPr/>
        </p:nvSpPr>
        <p:spPr>
          <a:xfrm>
            <a:off x="8261748" y="5725209"/>
            <a:ext cx="1158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Price</a:t>
            </a:r>
          </a:p>
          <a:p>
            <a:pPr algn="ctr"/>
            <a:r>
              <a:rPr lang="en-GB" dirty="0"/>
              <a:t>Derivation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F963A4-522A-4A46-A970-7F5E6575996C}"/>
              </a:ext>
            </a:extLst>
          </p:cNvPr>
          <p:cNvSpPr txBox="1"/>
          <p:nvPr/>
        </p:nvSpPr>
        <p:spPr>
          <a:xfrm>
            <a:off x="2641279" y="5725208"/>
            <a:ext cx="1254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Preference </a:t>
            </a:r>
          </a:p>
          <a:p>
            <a:pPr algn="ctr"/>
            <a:r>
              <a:rPr lang="en-GB" dirty="0"/>
              <a:t>based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E59C66-8E79-D84E-BB90-E27A76A18E07}"/>
              </a:ext>
            </a:extLst>
          </p:cNvPr>
          <p:cNvSpPr txBox="1"/>
          <p:nvPr/>
        </p:nvSpPr>
        <p:spPr>
          <a:xfrm>
            <a:off x="5706438" y="4295775"/>
            <a:ext cx="7791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FLOCK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62FE68-FC86-874A-9DD4-B2758B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Option 3: FLOCK</a:t>
            </a:r>
          </a:p>
        </p:txBody>
      </p:sp>
    </p:spTree>
    <p:extLst>
      <p:ext uri="{BB962C8B-B14F-4D97-AF65-F5344CB8AC3E}">
        <p14:creationId xmlns:p14="http://schemas.microsoft.com/office/powerpoint/2010/main" val="842900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714F-F383-8C41-A8A2-B3B1EEAA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Comparison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00116-F552-9B40-816E-7F831921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14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36810C-F33D-C14A-AFAE-CB2F6E816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67" y="2112857"/>
            <a:ext cx="5526616" cy="41449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5DD6E0-4C59-ED44-912C-6649E9A2A821}"/>
              </a:ext>
            </a:extLst>
          </p:cNvPr>
          <p:cNvSpPr txBox="1"/>
          <p:nvPr/>
        </p:nvSpPr>
        <p:spPr>
          <a:xfrm>
            <a:off x="2038241" y="1789219"/>
            <a:ext cx="205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Run time multi-item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DF67E3-C85D-AB44-858C-FBA14310553C}"/>
              </a:ext>
            </a:extLst>
          </p:cNvPr>
          <p:cNvSpPr txBox="1"/>
          <p:nvPr/>
        </p:nvSpPr>
        <p:spPr>
          <a:xfrm>
            <a:off x="8025162" y="1789219"/>
            <a:ext cx="229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Throughput multi-item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006C2E-5A67-014F-8E5A-C226413D8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817" y="2112857"/>
            <a:ext cx="5526616" cy="41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27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0065-0BDF-C84A-BEEC-67A5764B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Smart Contracts Cost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C4EBB-630E-9144-962F-792F6124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15</a:t>
            </a:fld>
            <a:endParaRPr lang="en-GB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A7C9056-4F8C-D741-8F00-F1CDD0218E4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935701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615596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188188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319124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5796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FLOCK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PASTRAMI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Trustee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89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1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143827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391046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1847178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187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1" dirty="0"/>
                        <a:t>Seller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92673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95934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143720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7357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1" dirty="0"/>
                        <a:t>Execution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5530076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8F801B3-840A-044D-BBB5-5E6E23CD1C65}"/>
              </a:ext>
            </a:extLst>
          </p:cNvPr>
          <p:cNvGraphicFramePr>
            <a:graphicFrameLocks noGrp="1"/>
          </p:cNvGraphicFramePr>
          <p:nvPr/>
        </p:nvGraphicFramePr>
        <p:xfrm>
          <a:off x="3386667" y="4146025"/>
          <a:ext cx="541866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994362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04240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Gas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497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1" dirty="0"/>
                        <a:t>Deploy Contract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213008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225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1" dirty="0"/>
                        <a:t>Setup Oracle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71360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41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1" dirty="0"/>
                        <a:t>Update Oracle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56931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8726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3308CB4-777F-F444-BEAE-247DFBF87683}"/>
              </a:ext>
            </a:extLst>
          </p:cNvPr>
          <p:cNvSpPr txBox="1"/>
          <p:nvPr/>
        </p:nvSpPr>
        <p:spPr>
          <a:xfrm>
            <a:off x="4851460" y="3510185"/>
            <a:ext cx="2489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/>
              <a:t>Gas costs compared to auctions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D027E-2D8F-A540-A676-648D7BA03804}"/>
              </a:ext>
            </a:extLst>
          </p:cNvPr>
          <p:cNvSpPr txBox="1"/>
          <p:nvPr/>
        </p:nvSpPr>
        <p:spPr>
          <a:xfrm>
            <a:off x="5201491" y="5685090"/>
            <a:ext cx="1789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/>
              <a:t>Gas costs per function</a:t>
            </a:r>
          </a:p>
        </p:txBody>
      </p:sp>
    </p:spTree>
    <p:extLst>
      <p:ext uri="{BB962C8B-B14F-4D97-AF65-F5344CB8AC3E}">
        <p14:creationId xmlns:p14="http://schemas.microsoft.com/office/powerpoint/2010/main" val="4197122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CB22-C29E-9746-A5CD-E6D2CBE7C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533" y="2965200"/>
            <a:ext cx="10430933" cy="927599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02526-3068-D74A-AB33-0BC8B1076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923956"/>
            <a:ext cx="9144000" cy="1496290"/>
          </a:xfrm>
        </p:spPr>
        <p:txBody>
          <a:bodyPr>
            <a:normAutofit/>
          </a:bodyPr>
          <a:lstStyle/>
          <a:p>
            <a:r>
              <a:rPr lang="en-GB" sz="1800" dirty="0"/>
              <a:t>Scalable Allocation for</a:t>
            </a:r>
            <a:br>
              <a:rPr lang="en-GB" sz="1800" dirty="0"/>
            </a:br>
            <a:r>
              <a:rPr lang="en-GB" sz="1800" dirty="0"/>
              <a:t>Decentralised Services on Blockchain </a:t>
            </a:r>
          </a:p>
          <a:p>
            <a:endParaRPr lang="en-GB" sz="1800" dirty="0"/>
          </a:p>
          <a:p>
            <a:r>
              <a:rPr lang="en-GB" sz="1800" i="1" dirty="0"/>
              <a:t>Navin.Keizer.15@ucl.ac.uk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868FC-FC67-7643-BEF9-1F7D6120B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4377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8FBE39-625A-B844-A39F-9C4ACB00C487}"/>
              </a:ext>
            </a:extLst>
          </p:cNvPr>
          <p:cNvSpPr txBox="1"/>
          <p:nvPr/>
        </p:nvSpPr>
        <p:spPr>
          <a:xfrm>
            <a:off x="0" y="6581001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July 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7E0C4-BA21-2746-BCCC-CCC2665FF1B7}"/>
              </a:ext>
            </a:extLst>
          </p:cNvPr>
          <p:cNvSpPr txBox="1"/>
          <p:nvPr/>
        </p:nvSpPr>
        <p:spPr>
          <a:xfrm>
            <a:off x="11206859" y="6581000"/>
            <a:ext cx="985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Coseners</a:t>
            </a:r>
            <a:r>
              <a:rPr lang="en-GB" sz="1200" dirty="0"/>
              <a:t> ’21</a:t>
            </a:r>
          </a:p>
        </p:txBody>
      </p:sp>
    </p:spTree>
    <p:extLst>
      <p:ext uri="{BB962C8B-B14F-4D97-AF65-F5344CB8AC3E}">
        <p14:creationId xmlns:p14="http://schemas.microsoft.com/office/powerpoint/2010/main" val="337802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9C23-4B4E-594A-818D-040E1537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Towards a Decentralised Future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D1C0D-EB36-4E49-924A-F4D9A96E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2</a:t>
            </a:fld>
            <a:endParaRPr lang="en-GB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8F1156B3-1354-B747-B658-E1263E1DE9E0}"/>
              </a:ext>
            </a:extLst>
          </p:cNvPr>
          <p:cNvSpPr/>
          <p:nvPr/>
        </p:nvSpPr>
        <p:spPr>
          <a:xfrm>
            <a:off x="2796208" y="3224792"/>
            <a:ext cx="300038" cy="285750"/>
          </a:xfrm>
          <a:prstGeom prst="cub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38BA4986-2542-FF44-A2FA-2632F64ED225}"/>
              </a:ext>
            </a:extLst>
          </p:cNvPr>
          <p:cNvSpPr/>
          <p:nvPr/>
        </p:nvSpPr>
        <p:spPr>
          <a:xfrm>
            <a:off x="2948608" y="3377192"/>
            <a:ext cx="300038" cy="285750"/>
          </a:xfrm>
          <a:prstGeom prst="cub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B1B2245D-F59D-1E41-A656-4B34BB33FE10}"/>
              </a:ext>
            </a:extLst>
          </p:cNvPr>
          <p:cNvSpPr/>
          <p:nvPr/>
        </p:nvSpPr>
        <p:spPr>
          <a:xfrm>
            <a:off x="3101008" y="3529592"/>
            <a:ext cx="300038" cy="285750"/>
          </a:xfrm>
          <a:prstGeom prst="cub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7CC33BDC-F029-D74C-A7E0-13A36347A431}"/>
              </a:ext>
            </a:extLst>
          </p:cNvPr>
          <p:cNvSpPr/>
          <p:nvPr/>
        </p:nvSpPr>
        <p:spPr>
          <a:xfrm>
            <a:off x="3253408" y="3681992"/>
            <a:ext cx="300038" cy="285750"/>
          </a:xfrm>
          <a:prstGeom prst="cub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73D41E-820F-8641-BD19-1D89B8CDCC74}"/>
              </a:ext>
            </a:extLst>
          </p:cNvPr>
          <p:cNvSpPr txBox="1"/>
          <p:nvPr/>
        </p:nvSpPr>
        <p:spPr>
          <a:xfrm>
            <a:off x="2207438" y="4234069"/>
            <a:ext cx="2091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Blockchains and Smart</a:t>
            </a:r>
          </a:p>
          <a:p>
            <a:pPr algn="ctr"/>
            <a:r>
              <a:rPr lang="en-GB" sz="2400" dirty="0"/>
              <a:t>Contracts</a:t>
            </a:r>
          </a:p>
          <a:p>
            <a:endParaRPr lang="en-GB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7A1D11-B4CD-394C-BF16-956646D2788B}"/>
              </a:ext>
            </a:extLst>
          </p:cNvPr>
          <p:cNvSpPr txBox="1"/>
          <p:nvPr/>
        </p:nvSpPr>
        <p:spPr>
          <a:xfrm>
            <a:off x="4977848" y="4239315"/>
            <a:ext cx="2236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Decentralised Storage Networks</a:t>
            </a:r>
          </a:p>
          <a:p>
            <a:endParaRPr lang="en-GB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017B57-9462-A24D-9601-0B9253153A8E}"/>
              </a:ext>
            </a:extLst>
          </p:cNvPr>
          <p:cNvSpPr txBox="1"/>
          <p:nvPr/>
        </p:nvSpPr>
        <p:spPr>
          <a:xfrm>
            <a:off x="7939709" y="4239315"/>
            <a:ext cx="19977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Network Resource Sharing Services </a:t>
            </a:r>
          </a:p>
          <a:p>
            <a:endParaRPr lang="en-GB" sz="2400" dirty="0"/>
          </a:p>
        </p:txBody>
      </p:sp>
      <p:pic>
        <p:nvPicPr>
          <p:cNvPr id="18" name="Graphic 17" descr="Connections">
            <a:extLst>
              <a:ext uri="{FF2B5EF4-FFF2-40B4-BE49-F238E27FC236}">
                <a16:creationId xmlns:a16="http://schemas.microsoft.com/office/drawing/2014/main" id="{7B70BCCC-3036-304E-8845-6EBDBD427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3176587"/>
            <a:ext cx="914400" cy="914400"/>
          </a:xfrm>
          <a:prstGeom prst="rect">
            <a:avLst/>
          </a:prstGeom>
        </p:spPr>
      </p:pic>
      <p:pic>
        <p:nvPicPr>
          <p:cNvPr id="20" name="Graphic 19" descr="Processor outline">
            <a:extLst>
              <a:ext uri="{FF2B5EF4-FFF2-40B4-BE49-F238E27FC236}">
                <a16:creationId xmlns:a16="http://schemas.microsoft.com/office/drawing/2014/main" id="{64914E4E-D161-0443-B9AC-7DDF4D3128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81392" y="3176587"/>
            <a:ext cx="914400" cy="914400"/>
          </a:xfrm>
          <a:prstGeom prst="rect">
            <a:avLst/>
          </a:prstGeo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CB420628-C2CD-234D-AF84-A8B15C655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9292"/>
            <a:ext cx="10157460" cy="793060"/>
          </a:xfrm>
        </p:spPr>
        <p:txBody>
          <a:bodyPr/>
          <a:lstStyle/>
          <a:p>
            <a:pPr marL="0" indent="0" algn="ctr">
              <a:buNone/>
            </a:pPr>
            <a:r>
              <a:rPr lang="en-GB" b="1" i="1" dirty="0">
                <a:solidFill>
                  <a:srgbClr val="C00000"/>
                </a:solidFill>
              </a:rPr>
              <a:t>Building blocks of a decentralised Web</a:t>
            </a:r>
          </a:p>
        </p:txBody>
      </p:sp>
    </p:spTree>
    <p:extLst>
      <p:ext uri="{BB962C8B-B14F-4D97-AF65-F5344CB8AC3E}">
        <p14:creationId xmlns:p14="http://schemas.microsoft.com/office/powerpoint/2010/main" val="260579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C490-1076-6F44-AF53-36052F9D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Resource Sharing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31AF8-DEA4-114B-B380-FF5DB5AD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3</a:t>
            </a:fld>
            <a:endParaRPr lang="en-GB"/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FCA57981-AB9C-2845-8F39-A9E622E4A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02015" y="4443025"/>
            <a:ext cx="407645" cy="407645"/>
          </a:xfrm>
          <a:prstGeom prst="rect">
            <a:avLst/>
          </a:prstGeom>
        </p:spPr>
      </p:pic>
      <p:pic>
        <p:nvPicPr>
          <p:cNvPr id="8" name="Graphic 7" descr="Female Profile">
            <a:extLst>
              <a:ext uri="{FF2B5EF4-FFF2-40B4-BE49-F238E27FC236}">
                <a16:creationId xmlns:a16="http://schemas.microsoft.com/office/drawing/2014/main" id="{EA569742-36AB-6D44-BA95-D6A0DDC294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35752" y="3633645"/>
            <a:ext cx="407645" cy="407645"/>
          </a:xfrm>
          <a:prstGeom prst="rect">
            <a:avLst/>
          </a:prstGeom>
        </p:spPr>
      </p:pic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03F688D-5F90-4C49-A310-23E10339E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99547" y="4850670"/>
            <a:ext cx="407645" cy="407645"/>
          </a:xfrm>
          <a:prstGeom prst="rect">
            <a:avLst/>
          </a:prstGeom>
        </p:spPr>
      </p:pic>
      <p:pic>
        <p:nvPicPr>
          <p:cNvPr id="11" name="Graphic 10" descr="User">
            <a:extLst>
              <a:ext uri="{FF2B5EF4-FFF2-40B4-BE49-F238E27FC236}">
                <a16:creationId xmlns:a16="http://schemas.microsoft.com/office/drawing/2014/main" id="{47F2472D-26EC-AC48-AB58-47444176B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0615" y="3799108"/>
            <a:ext cx="407645" cy="407645"/>
          </a:xfrm>
          <a:prstGeom prst="rect">
            <a:avLst/>
          </a:prstGeom>
        </p:spPr>
      </p:pic>
      <p:pic>
        <p:nvPicPr>
          <p:cNvPr id="12" name="Graphic 11" descr="Female Profile">
            <a:extLst>
              <a:ext uri="{FF2B5EF4-FFF2-40B4-BE49-F238E27FC236}">
                <a16:creationId xmlns:a16="http://schemas.microsoft.com/office/drawing/2014/main" id="{517C331C-CFA2-5B40-A6BE-E6002F8D45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45153" y="3429000"/>
            <a:ext cx="407645" cy="407645"/>
          </a:xfrm>
          <a:prstGeom prst="rect">
            <a:avLst/>
          </a:prstGeom>
        </p:spPr>
      </p:pic>
      <p:pic>
        <p:nvPicPr>
          <p:cNvPr id="13" name="Graphic 12" descr="Female Profile">
            <a:extLst>
              <a:ext uri="{FF2B5EF4-FFF2-40B4-BE49-F238E27FC236}">
                <a16:creationId xmlns:a16="http://schemas.microsoft.com/office/drawing/2014/main" id="{F46C2F21-11A0-1647-BB02-477886D4F9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0105" y="5229767"/>
            <a:ext cx="407645" cy="40764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F47D6D-371F-1E4E-8C3E-F3F9BA54C303}"/>
              </a:ext>
            </a:extLst>
          </p:cNvPr>
          <p:cNvCxnSpPr>
            <a:cxnSpLocks/>
          </p:cNvCxnSpPr>
          <p:nvPr/>
        </p:nvCxnSpPr>
        <p:spPr>
          <a:xfrm flipV="1">
            <a:off x="5607406" y="3701560"/>
            <a:ext cx="644307" cy="11420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6D20CE-A784-274E-8650-365F55B47FAF}"/>
              </a:ext>
            </a:extLst>
          </p:cNvPr>
          <p:cNvCxnSpPr>
            <a:cxnSpLocks/>
          </p:cNvCxnSpPr>
          <p:nvPr/>
        </p:nvCxnSpPr>
        <p:spPr>
          <a:xfrm flipH="1">
            <a:off x="7405351" y="4317833"/>
            <a:ext cx="149086" cy="42222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FC29A7-6A20-4040-B1C8-226D647C165B}"/>
              </a:ext>
            </a:extLst>
          </p:cNvPr>
          <p:cNvCxnSpPr>
            <a:cxnSpLocks/>
          </p:cNvCxnSpPr>
          <p:nvPr/>
        </p:nvCxnSpPr>
        <p:spPr>
          <a:xfrm flipH="1" flipV="1">
            <a:off x="4773766" y="4923440"/>
            <a:ext cx="625631" cy="3348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5511C4-FC63-7848-89F4-D516C2EEBFCB}"/>
              </a:ext>
            </a:extLst>
          </p:cNvPr>
          <p:cNvCxnSpPr>
            <a:cxnSpLocks/>
          </p:cNvCxnSpPr>
          <p:nvPr/>
        </p:nvCxnSpPr>
        <p:spPr>
          <a:xfrm flipH="1" flipV="1">
            <a:off x="6854684" y="3701560"/>
            <a:ext cx="348685" cy="20938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1EBB70-F0AA-2043-BC45-06E0DEF0B287}"/>
              </a:ext>
            </a:extLst>
          </p:cNvPr>
          <p:cNvCxnSpPr>
            <a:cxnSpLocks/>
          </p:cNvCxnSpPr>
          <p:nvPr/>
        </p:nvCxnSpPr>
        <p:spPr>
          <a:xfrm flipV="1">
            <a:off x="4809660" y="4134678"/>
            <a:ext cx="276921" cy="2473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6AC22D-D572-5742-92EC-CEB1002C8549}"/>
              </a:ext>
            </a:extLst>
          </p:cNvPr>
          <p:cNvCxnSpPr>
            <a:cxnSpLocks/>
          </p:cNvCxnSpPr>
          <p:nvPr/>
        </p:nvCxnSpPr>
        <p:spPr>
          <a:xfrm flipV="1">
            <a:off x="6226821" y="5258315"/>
            <a:ext cx="644307" cy="11420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AA3BFD-A58C-B74B-A14B-C7500FCD174E}"/>
              </a:ext>
            </a:extLst>
          </p:cNvPr>
          <p:cNvCxnSpPr>
            <a:cxnSpLocks/>
          </p:cNvCxnSpPr>
          <p:nvPr/>
        </p:nvCxnSpPr>
        <p:spPr>
          <a:xfrm flipV="1">
            <a:off x="5817149" y="3853961"/>
            <a:ext cx="586964" cy="99670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D00432-32A3-6842-B9CF-E6EC1CE20742}"/>
              </a:ext>
            </a:extLst>
          </p:cNvPr>
          <p:cNvCxnSpPr>
            <a:cxnSpLocks/>
          </p:cNvCxnSpPr>
          <p:nvPr/>
        </p:nvCxnSpPr>
        <p:spPr>
          <a:xfrm flipH="1" flipV="1">
            <a:off x="5580822" y="4011896"/>
            <a:ext cx="1290306" cy="8387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be 36">
            <a:extLst>
              <a:ext uri="{FF2B5EF4-FFF2-40B4-BE49-F238E27FC236}">
                <a16:creationId xmlns:a16="http://schemas.microsoft.com/office/drawing/2014/main" id="{5E1B7E3A-8AA4-B94D-A584-9413FBAD9BF0}"/>
              </a:ext>
            </a:extLst>
          </p:cNvPr>
          <p:cNvSpPr/>
          <p:nvPr/>
        </p:nvSpPr>
        <p:spPr>
          <a:xfrm>
            <a:off x="5794513" y="4047152"/>
            <a:ext cx="233776" cy="230629"/>
          </a:xfrm>
          <a:prstGeom prst="cub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id="{45FCC72D-9156-AE4B-9EB3-343298FC784E}"/>
              </a:ext>
            </a:extLst>
          </p:cNvPr>
          <p:cNvSpPr/>
          <p:nvPr/>
        </p:nvSpPr>
        <p:spPr>
          <a:xfrm>
            <a:off x="5946913" y="4199552"/>
            <a:ext cx="233776" cy="230629"/>
          </a:xfrm>
          <a:prstGeom prst="cub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Cube 38">
            <a:extLst>
              <a:ext uri="{FF2B5EF4-FFF2-40B4-BE49-F238E27FC236}">
                <a16:creationId xmlns:a16="http://schemas.microsoft.com/office/drawing/2014/main" id="{3740F041-8AF6-D642-B29D-9B07A2146C25}"/>
              </a:ext>
            </a:extLst>
          </p:cNvPr>
          <p:cNvSpPr/>
          <p:nvPr/>
        </p:nvSpPr>
        <p:spPr>
          <a:xfrm>
            <a:off x="6099313" y="4351952"/>
            <a:ext cx="233776" cy="230629"/>
          </a:xfrm>
          <a:prstGeom prst="cub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F5CF80C3-BBC0-C342-8428-8673A2642377}"/>
              </a:ext>
            </a:extLst>
          </p:cNvPr>
          <p:cNvSpPr/>
          <p:nvPr/>
        </p:nvSpPr>
        <p:spPr>
          <a:xfrm>
            <a:off x="6251713" y="4504352"/>
            <a:ext cx="233776" cy="230629"/>
          </a:xfrm>
          <a:prstGeom prst="cub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ard Drive Icons - Download Free Vector Icons | Noun Project">
            <a:extLst>
              <a:ext uri="{FF2B5EF4-FFF2-40B4-BE49-F238E27FC236}">
                <a16:creationId xmlns:a16="http://schemas.microsoft.com/office/drawing/2014/main" id="{4D6139DD-BF1A-D84D-9B04-865DB1EDE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317" y="4679301"/>
            <a:ext cx="407646" cy="40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B140D0C-8C15-1B41-AC7B-1B2E170F68D6}"/>
              </a:ext>
            </a:extLst>
          </p:cNvPr>
          <p:cNvSpPr txBox="1"/>
          <p:nvPr/>
        </p:nvSpPr>
        <p:spPr>
          <a:xfrm>
            <a:off x="4465930" y="4748556"/>
            <a:ext cx="330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96D884-C573-9840-8A3F-ECCD0114ED58}"/>
              </a:ext>
            </a:extLst>
          </p:cNvPr>
          <p:cNvSpPr txBox="1"/>
          <p:nvPr/>
        </p:nvSpPr>
        <p:spPr>
          <a:xfrm>
            <a:off x="7427285" y="4092853"/>
            <a:ext cx="330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</a:t>
            </a:r>
          </a:p>
        </p:txBody>
      </p:sp>
      <p:pic>
        <p:nvPicPr>
          <p:cNvPr id="43" name="Graphic 42" descr="Folder with solid fill">
            <a:extLst>
              <a:ext uri="{FF2B5EF4-FFF2-40B4-BE49-F238E27FC236}">
                <a16:creationId xmlns:a16="http://schemas.microsoft.com/office/drawing/2014/main" id="{2EF7296F-DDFF-9E40-9C39-45B1DFE30A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84746" y="3671398"/>
            <a:ext cx="365125" cy="36512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FF80DD2-2962-C54E-B522-462A31752592}"/>
              </a:ext>
            </a:extLst>
          </p:cNvPr>
          <p:cNvSpPr txBox="1"/>
          <p:nvPr/>
        </p:nvSpPr>
        <p:spPr>
          <a:xfrm>
            <a:off x="1245056" y="1961274"/>
            <a:ext cx="9701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/>
              <a:t>Sell spare network resources off-chain, in return for cryptocurrency rewards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78E73D-644F-B84D-AEC8-95D788C4B161}"/>
              </a:ext>
            </a:extLst>
          </p:cNvPr>
          <p:cNvSpPr txBox="1"/>
          <p:nvPr/>
        </p:nvSpPr>
        <p:spPr>
          <a:xfrm>
            <a:off x="4985919" y="6223855"/>
            <a:ext cx="2220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Storage sharing example</a:t>
            </a:r>
          </a:p>
        </p:txBody>
      </p:sp>
      <p:pic>
        <p:nvPicPr>
          <p:cNvPr id="48" name="Graphic 47" descr="Dollar with solid fill">
            <a:extLst>
              <a:ext uri="{FF2B5EF4-FFF2-40B4-BE49-F238E27FC236}">
                <a16:creationId xmlns:a16="http://schemas.microsoft.com/office/drawing/2014/main" id="{39BDAA1B-1E42-D24C-92F9-03F3EB5479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27052" y="4199552"/>
            <a:ext cx="291452" cy="29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1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 -0.00116 L 0.0052 -0.00116 C 0.00325 -0.00417 0.0013 -0.00695 -0.00053 -0.00996 C -0.00287 -0.01366 -0.00339 -0.01644 -0.00704 -0.01852 L -0.02422 -0.02871 C -0.025 -0.02917 -0.02592 -0.02963 -0.0267 -0.0301 C -0.02917 -0.03241 -0.03125 -0.03449 -0.03399 -0.03611 C -0.03607 -0.03727 -0.0405 -0.03889 -0.0405 -0.03889 C -0.04532 -0.04306 -0.04258 -0.04121 -0.0487 -0.04468 L -0.05118 -0.04607 C -0.05196 -0.04653 -0.05287 -0.04676 -0.05352 -0.04769 C -0.05443 -0.04861 -0.05508 -0.04977 -0.05599 -0.05047 C -0.05599 -0.05047 -0.06211 -0.05417 -0.06329 -0.05486 L -0.07071 -0.05926 C -0.07071 -0.05926 -0.07553 -0.06204 -0.07553 -0.06204 C -0.08204 -0.06435 -0.07826 -0.0632 -0.08698 -0.06505 C -0.08803 -0.06551 -0.0892 -0.06598 -0.09024 -0.06644 C -0.09219 -0.06713 -0.09401 -0.06736 -0.09597 -0.06783 C -0.09753 -0.06829 -0.09922 -0.06875 -0.10079 -0.06922 C -0.10352 -0.07014 -0.10625 -0.0713 -0.10899 -0.07223 L -0.11875 -0.075 C -0.12318 -0.07454 -0.12748 -0.07431 -0.13178 -0.07361 C -0.14375 -0.07199 -0.13308 -0.07176 -0.14896 -0.07084 C -0.16068 -0.07014 -0.17227 -0.06991 -0.18399 -0.06922 C -0.18894 -0.06875 -0.19375 -0.06875 -0.1987 -0.06783 C -0.20144 -0.06736 -0.20678 -0.06505 -0.20678 -0.06505 C -0.20625 -0.06598 -0.20443 -0.06783 -0.20521 -0.06783 C -0.20743 -0.06783 -0.20951 -0.06598 -0.21172 -0.06505 C -0.21628 -0.06297 -0.21394 -0.06389 -0.21901 -0.06204 C -0.21993 -0.06111 -0.22058 -0.05973 -0.22149 -0.05926 C -0.22526 -0.05672 -0.225 -0.05903 -0.228 -0.05625 C -0.22891 -0.05556 -0.22969 -0.0544 -0.23047 -0.05348 C -0.23073 -0.05185 -0.23073 -0.05023 -0.23125 -0.04908 C -0.23308 -0.04468 -0.23464 -0.04306 -0.23698 -0.04028 C -0.24024 -0.03172 -0.23672 -0.03982 -0.24102 -0.0331 C -0.24245 -0.03079 -0.24375 -0.02824 -0.24519 -0.02593 C -0.24571 -0.025 -0.24636 -0.02408 -0.24675 -0.02292 C -0.24727 -0.02153 -0.24766 -0.01991 -0.24844 -0.01852 C -0.24909 -0.01736 -0.25013 -0.0169 -0.25079 -0.01574 C -0.25287 -0.0125 -0.25469 -0.00903 -0.25651 -0.00556 L -0.25899 -0.00116 L -0.26068 0.00162 C -0.26146 0.00301 -0.26237 0.0044 -0.26303 0.00602 C -0.26524 0.0118 -0.26394 0.00949 -0.26719 0.01319 C -0.26862 0.01713 -0.26967 0.0206 -0.27201 0.02338 C -0.27461 0.02639 -0.2767 0.02847 -0.27852 0.03356 C -0.27917 0.03495 -0.27956 0.03657 -0.28021 0.03796 C -0.28073 0.03889 -0.28138 0.03958 -0.28178 0.04074 C -0.28295 0.04352 -0.28399 0.04652 -0.28503 0.04953 L -0.28829 0.0581 C -0.28894 0.05972 -0.28933 0.06134 -0.28998 0.0625 C -0.29844 0.07754 -0.28724 0.05717 -0.29401 0.07129 C -0.29506 0.07338 -0.29649 0.07477 -0.29727 0.07708 C -0.29792 0.07847 -0.29818 0.08009 -0.29896 0.08125 C -0.30039 0.08356 -0.30378 0.08703 -0.30378 0.08703 C -0.30586 0.09236 -0.30456 0.09074 -0.30704 0.09305 " pathEditMode="relative" ptsTypes="AAAAAAAAAAAAAAAAAAAAAAAAAAAAAAAAAAAAAAAAAAAAAAAAAAAAAAAA">
                                      <p:cBhvr>
                                        <p:cTn id="3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88 0.01436 L -0.01888 0.01436 C -0.02136 0.01366 -0.02383 0.01274 -0.02631 0.01274 C -0.02709 0.01274 -0.02787 0.01436 -0.02878 0.01436 C -0.03737 0.01436 -0.0461 0.0132 -0.05482 0.01274 C -0.05938 0.0132 -0.06407 0.01436 -0.06862 0.01436 C -0.07461 0.01436 -0.08217 0.01297 -0.08828 0.01135 C -0.09375 0.00996 -0.09297 0.00973 -0.09883 0.00857 C -0.10183 0.00788 -0.10482 0.00741 -0.10782 0.00695 C -0.10886 0.00649 -0.11003 0.00602 -0.11107 0.00556 C -0.11381 0.00417 -0.11368 0.00348 -0.1168 0.00255 C -0.12578 -4.81481E-6 -0.12045 0.00255 -0.12813 -0.00023 C -0.1293 -0.00069 -0.13034 -0.00115 -0.13151 -0.00162 C -0.13308 -0.00254 -0.13633 -0.00462 -0.13633 -0.00462 C -0.13959 -0.01018 -0.13672 -0.00439 -0.13881 -0.0118 C -0.13985 -0.0155 -0.1405 -0.01643 -0.14206 -0.01898 C -0.14414 -0.03009 -0.14115 -0.01689 -0.14532 -0.02638 C -0.14584 -0.02754 -0.14584 -0.02916 -0.1461 -0.03055 C -0.14831 -0.03009 -0.15052 -0.03009 -0.15261 -0.02916 C -0.1543 -0.02847 -0.15756 -0.02638 -0.15756 -0.02638 C -0.15834 -0.02546 -0.15925 -0.02453 -0.16003 -0.02337 C -0.16107 -0.02199 -0.16211 -0.02037 -0.16328 -0.01898 C -0.16394 -0.01828 -0.16485 -0.01828 -0.16576 -0.01759 C -0.16732 -0.0162 -0.16888 -0.01458 -0.17058 -0.01319 C -0.17487 -0.01018 -0.17487 -0.01087 -0.17878 -0.00902 C -0.18425 -0.00625 -0.178 -0.0081 -0.18776 -0.00462 C -0.18907 -0.00416 -0.1905 -0.0037 -0.1918 -0.00324 C -0.19258 -0.00277 -0.19336 -0.00208 -0.19427 -0.00162 C -0.20287 0.00278 -0.19076 -0.00416 -0.20235 0.00255 L -0.2073 0.00556 C -0.20808 0.00602 -0.20899 0.00625 -0.20977 0.00695 C -0.21055 0.00788 -0.21133 0.00926 -0.21211 0.00996 C -0.21368 0.01112 -0.21563 0.01112 -0.21706 0.01274 C -0.21784 0.01366 -0.21875 0.01459 -0.21953 0.01575 C -0.22006 0.01644 -0.22045 0.01783 -0.2211 0.01852 C -0.22188 0.01945 -0.22279 0.01945 -0.22357 0.02014 C -0.22448 0.02084 -0.22513 0.02223 -0.22605 0.02292 C -0.22683 0.02362 -0.22774 0.02362 -0.22852 0.02431 C -0.2293 0.02524 -0.23008 0.02663 -0.23086 0.02732 C -0.23243 0.02848 -0.23412 0.02917 -0.23581 0.0301 L -0.2431 0.0345 L -0.25052 0.03889 L -0.25287 0.04028 C -0.2556 0.0419 -0.25456 0.04167 -0.25612 0.04167 " pathEditMode="relative" ptsTypes="AAAAAAAAAAAAAAAAAAAAAAAAAAAAAAAAAAAAAAAAAAAA">
                                      <p:cBhvr>
                                        <p:cTn id="4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6982-BE22-1946-B676-544E5E30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Decentralised Service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A8867-2819-1A45-9011-11E490FE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4</a:t>
            </a:fld>
            <a:endParaRPr lang="en-GB"/>
          </a:p>
        </p:txBody>
      </p:sp>
      <p:pic>
        <p:nvPicPr>
          <p:cNvPr id="2062" name="Picture 14" descr="What is Golem?. Golem (GNT) is a system for the… | by Lukas Wiesflecker |  Coinmonks | Medium">
            <a:extLst>
              <a:ext uri="{FF2B5EF4-FFF2-40B4-BE49-F238E27FC236}">
                <a16:creationId xmlns:a16="http://schemas.microsoft.com/office/drawing/2014/main" id="{3B74B0BE-2D84-3848-9053-EF936A7FF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009" y="3259660"/>
            <a:ext cx="182650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Filecoin Koers Verwachting 2021-2025 | Dit zeggen Experts | Informatie">
            <a:extLst>
              <a:ext uri="{FF2B5EF4-FFF2-40B4-BE49-F238E27FC236}">
                <a16:creationId xmlns:a16="http://schemas.microsoft.com/office/drawing/2014/main" id="{A0CA9B7D-F140-7F48-9182-C5663B135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29" y="3612674"/>
            <a:ext cx="2092188" cy="52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Orchid Protocol (OXT) - All information about Orchid Protocol ICO (Token  Sale) - ICO Drops">
            <a:extLst>
              <a:ext uri="{FF2B5EF4-FFF2-40B4-BE49-F238E27FC236}">
                <a16:creationId xmlns:a16="http://schemas.microsoft.com/office/drawing/2014/main" id="{69C55367-B114-654C-8FCD-424D980D3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147" y="4408692"/>
            <a:ext cx="772160" cy="77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Mysterium Network, Sentinel Launch dVPN Alliance to Make Internet Users  'Untraceable, Unblockable and Unhackable' | LaptrinhX">
            <a:extLst>
              <a:ext uri="{FF2B5EF4-FFF2-40B4-BE49-F238E27FC236}">
                <a16:creationId xmlns:a16="http://schemas.microsoft.com/office/drawing/2014/main" id="{562D3AD0-5B6A-0A46-918E-A9980DA7E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667" y="3259660"/>
            <a:ext cx="2611120" cy="91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Decentralized Cloud Storage — Storj">
            <a:extLst>
              <a:ext uri="{FF2B5EF4-FFF2-40B4-BE49-F238E27FC236}">
                <a16:creationId xmlns:a16="http://schemas.microsoft.com/office/drawing/2014/main" id="{4A86B787-BA71-3241-BD1E-7435C0D24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40" y="3623496"/>
            <a:ext cx="1176123" cy="117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Why Siacoin won't reach $1 by 2020 | by Guzman Pintos | Medium">
            <a:extLst>
              <a:ext uri="{FF2B5EF4-FFF2-40B4-BE49-F238E27FC236}">
                <a16:creationId xmlns:a16="http://schemas.microsoft.com/office/drawing/2014/main" id="{7A7D6B62-40C3-AB46-A39F-D47618A69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36" y="4178774"/>
            <a:ext cx="1808922" cy="94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SONM (SNM) — The giant decentralized supercomputer? | by Cryptdong | Medium">
            <a:extLst>
              <a:ext uri="{FF2B5EF4-FFF2-40B4-BE49-F238E27FC236}">
                <a16:creationId xmlns:a16="http://schemas.microsoft.com/office/drawing/2014/main" id="{3F5ECF42-7833-A74D-8F72-37C23C582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98" y="3313695"/>
            <a:ext cx="1217491" cy="121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iExec Blockchain-Based Decentralized Cloud Computing">
            <a:extLst>
              <a:ext uri="{FF2B5EF4-FFF2-40B4-BE49-F238E27FC236}">
                <a16:creationId xmlns:a16="http://schemas.microsoft.com/office/drawing/2014/main" id="{9795FD80-20DA-7D44-B45B-4BD6E2C99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774" y="4467747"/>
            <a:ext cx="1821648" cy="65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7A390E-9F90-1847-9ED5-A74BF7BC00EB}"/>
              </a:ext>
            </a:extLst>
          </p:cNvPr>
          <p:cNvSpPr txBox="1"/>
          <p:nvPr/>
        </p:nvSpPr>
        <p:spPr>
          <a:xfrm>
            <a:off x="1933523" y="2496853"/>
            <a:ext cx="99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Storage</a:t>
            </a:r>
            <a:endParaRPr lang="en-GB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D6B5A7-917D-6846-A52C-7F633234B4DD}"/>
              </a:ext>
            </a:extLst>
          </p:cNvPr>
          <p:cNvSpPr txBox="1"/>
          <p:nvPr/>
        </p:nvSpPr>
        <p:spPr>
          <a:xfrm>
            <a:off x="5406068" y="2496853"/>
            <a:ext cx="1437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Computation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F00BD5-4A9E-2048-96B3-45237D184EF7}"/>
              </a:ext>
            </a:extLst>
          </p:cNvPr>
          <p:cNvSpPr txBox="1"/>
          <p:nvPr/>
        </p:nvSpPr>
        <p:spPr>
          <a:xfrm>
            <a:off x="9015940" y="2496853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Bandwidth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444CE7-E485-274F-87CB-84EA1E1A5CF4}"/>
              </a:ext>
            </a:extLst>
          </p:cNvPr>
          <p:cNvCxnSpPr/>
          <p:nvPr/>
        </p:nvCxnSpPr>
        <p:spPr>
          <a:xfrm>
            <a:off x="4623174" y="2621787"/>
            <a:ext cx="0" cy="2683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137F5D-983B-054A-8E04-AC6DC12A19B2}"/>
              </a:ext>
            </a:extLst>
          </p:cNvPr>
          <p:cNvCxnSpPr/>
          <p:nvPr/>
        </p:nvCxnSpPr>
        <p:spPr>
          <a:xfrm>
            <a:off x="7799070" y="2621787"/>
            <a:ext cx="0" cy="2683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2BFE95-8473-CE44-922D-6E3C5AA8441F}"/>
              </a:ext>
            </a:extLst>
          </p:cNvPr>
          <p:cNvSpPr txBox="1"/>
          <p:nvPr/>
        </p:nvSpPr>
        <p:spPr>
          <a:xfrm>
            <a:off x="2864016" y="1697364"/>
            <a:ext cx="6263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</a:rPr>
              <a:t>Leverage </a:t>
            </a:r>
            <a:r>
              <a:rPr lang="en-GB" sz="2800" b="1" dirty="0">
                <a:solidFill>
                  <a:srgbClr val="C00000"/>
                </a:solidFill>
              </a:rPr>
              <a:t>Blockchain</a:t>
            </a:r>
            <a:r>
              <a:rPr lang="en-GB" sz="2800" dirty="0">
                <a:solidFill>
                  <a:srgbClr val="C00000"/>
                </a:solidFill>
              </a:rPr>
              <a:t> to provide </a:t>
            </a:r>
            <a:r>
              <a:rPr lang="en-GB" sz="2800" b="1" dirty="0">
                <a:solidFill>
                  <a:srgbClr val="C00000"/>
                </a:solidFill>
              </a:rPr>
              <a:t>incentive</a:t>
            </a:r>
            <a:r>
              <a:rPr lang="en-GB" sz="2800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085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0CE6-0BBE-5D41-9DB7-9A231A366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GB" dirty="0"/>
              <a:t>How will a node find and be allocated to a service node?</a:t>
            </a:r>
          </a:p>
        </p:txBody>
      </p:sp>
    </p:spTree>
    <p:extLst>
      <p:ext uri="{BB962C8B-B14F-4D97-AF65-F5344CB8AC3E}">
        <p14:creationId xmlns:p14="http://schemas.microsoft.com/office/powerpoint/2010/main" val="306745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3864-07B7-2A4F-8BB4-13EB3776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Decentralised Allocation Triangle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9E880-7D91-0B43-9A7D-613C5ABA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6</a:t>
            </a:fld>
            <a:endParaRPr lang="en-GB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DBD4D1F-AD46-5A44-8286-7891F6D93A0B}"/>
              </a:ext>
            </a:extLst>
          </p:cNvPr>
          <p:cNvSpPr/>
          <p:nvPr/>
        </p:nvSpPr>
        <p:spPr>
          <a:xfrm>
            <a:off x="3826151" y="2294002"/>
            <a:ext cx="4400550" cy="350520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65AB1-BAE2-384B-BE47-E3179CEAB668}"/>
              </a:ext>
            </a:extLst>
          </p:cNvPr>
          <p:cNvSpPr txBox="1"/>
          <p:nvPr/>
        </p:nvSpPr>
        <p:spPr>
          <a:xfrm>
            <a:off x="5465375" y="1924670"/>
            <a:ext cx="112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Scalability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90CA13-6170-6741-8E34-F52F5111CFA8}"/>
              </a:ext>
            </a:extLst>
          </p:cNvPr>
          <p:cNvSpPr txBox="1"/>
          <p:nvPr/>
        </p:nvSpPr>
        <p:spPr>
          <a:xfrm>
            <a:off x="8192174" y="5476036"/>
            <a:ext cx="1158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Price</a:t>
            </a:r>
          </a:p>
          <a:p>
            <a:pPr algn="ctr"/>
            <a:r>
              <a:rPr lang="en-GB" dirty="0"/>
              <a:t>Derivation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31D805-2CE7-214C-A572-2C4E58C08E2A}"/>
              </a:ext>
            </a:extLst>
          </p:cNvPr>
          <p:cNvSpPr txBox="1"/>
          <p:nvPr/>
        </p:nvSpPr>
        <p:spPr>
          <a:xfrm>
            <a:off x="2571705" y="5476035"/>
            <a:ext cx="1254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Preference </a:t>
            </a:r>
          </a:p>
          <a:p>
            <a:pPr algn="ctr"/>
            <a:r>
              <a:rPr lang="en-GB" dirty="0"/>
              <a:t>based</a:t>
            </a:r>
          </a:p>
        </p:txBody>
      </p:sp>
    </p:spTree>
    <p:extLst>
      <p:ext uri="{BB962C8B-B14F-4D97-AF65-F5344CB8AC3E}">
        <p14:creationId xmlns:p14="http://schemas.microsoft.com/office/powerpoint/2010/main" val="228180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E55E-E70B-6C48-8F3D-C51BB1A2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 1: Orderbook on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A95A-3B95-9748-B8F8-60399792C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Buyers post a price they are willing to pay on-chain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Sellers post a price they are willing to accept for payment on-chain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They are then matched to each other based on prices</a:t>
            </a:r>
          </a:p>
          <a:p>
            <a:pPr lvl="1"/>
            <a:r>
              <a:rPr lang="en-GB" dirty="0"/>
              <a:t>The final step may include an off-chain negotiation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F96FB-E416-304E-898B-4EE151ED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06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24979-3798-1242-B95C-1D366D33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 1: Orderbook on Blockchain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0B60B-534B-414E-935E-B202E223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8</a:t>
            </a:fld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5CBF0EBC-88EC-754B-AC98-BC029A77C43A}"/>
              </a:ext>
            </a:extLst>
          </p:cNvPr>
          <p:cNvSpPr/>
          <p:nvPr/>
        </p:nvSpPr>
        <p:spPr>
          <a:xfrm>
            <a:off x="3895725" y="2543175"/>
            <a:ext cx="4400550" cy="350520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E086A-5BEF-B74C-902C-43AF086C7C8A}"/>
              </a:ext>
            </a:extLst>
          </p:cNvPr>
          <p:cNvSpPr txBox="1"/>
          <p:nvPr/>
        </p:nvSpPr>
        <p:spPr>
          <a:xfrm>
            <a:off x="5534949" y="2173843"/>
            <a:ext cx="112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Scalability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BCF9B2-69C3-494E-BB33-93428877C183}"/>
              </a:ext>
            </a:extLst>
          </p:cNvPr>
          <p:cNvSpPr txBox="1"/>
          <p:nvPr/>
        </p:nvSpPr>
        <p:spPr>
          <a:xfrm>
            <a:off x="8261746" y="5725209"/>
            <a:ext cx="1158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Price</a:t>
            </a:r>
          </a:p>
          <a:p>
            <a:pPr algn="ctr"/>
            <a:r>
              <a:rPr lang="en-GB" dirty="0"/>
              <a:t>Derivation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11AA7-4165-2249-BBD0-DFBC6BD2CE17}"/>
              </a:ext>
            </a:extLst>
          </p:cNvPr>
          <p:cNvSpPr txBox="1"/>
          <p:nvPr/>
        </p:nvSpPr>
        <p:spPr>
          <a:xfrm>
            <a:off x="2641279" y="5725208"/>
            <a:ext cx="1254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Preference </a:t>
            </a:r>
          </a:p>
          <a:p>
            <a:pPr algn="ctr"/>
            <a:r>
              <a:rPr lang="en-GB" dirty="0"/>
              <a:t>based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F1E5BE-2CB3-FA4A-8589-CF11420DCA18}"/>
              </a:ext>
            </a:extLst>
          </p:cNvPr>
          <p:cNvSpPr txBox="1"/>
          <p:nvPr/>
        </p:nvSpPr>
        <p:spPr>
          <a:xfrm>
            <a:off x="8296275" y="5355876"/>
            <a:ext cx="120103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Orderbook</a:t>
            </a:r>
          </a:p>
        </p:txBody>
      </p:sp>
    </p:spTree>
    <p:extLst>
      <p:ext uri="{BB962C8B-B14F-4D97-AF65-F5344CB8AC3E}">
        <p14:creationId xmlns:p14="http://schemas.microsoft.com/office/powerpoint/2010/main" val="1512067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9DDE-7885-AA4F-8A13-A0AED6A7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 2: Blockchain Auctions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5F0B1-C7C4-0B4D-B355-B232E77BD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Decentralised auctions are possible using smart contracts</a:t>
            </a:r>
          </a:p>
          <a:p>
            <a:pPr lvl="1"/>
            <a:r>
              <a:rPr lang="en-GB" dirty="0"/>
              <a:t>Single-item auctions (e.g. </a:t>
            </a:r>
            <a:r>
              <a:rPr lang="en-GB" dirty="0" err="1"/>
              <a:t>Vickrey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Multi-item auctions (e.g. VCG)</a:t>
            </a:r>
          </a:p>
          <a:p>
            <a:pPr lvl="1"/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Sellers set a hidden minimum price for a service on-chain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Buyers submit (sealed) bids for an item to the blockchain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After a collection time, the contract decides the who the auction is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A5DDD-A3D5-1F48-BA0F-CDBBA670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354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473</Words>
  <Application>Microsoft Macintosh PowerPoint</Application>
  <PresentationFormat>Widescreen</PresentationFormat>
  <Paragraphs>141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Scalable Allocation for Decentralised Services on Blockchain</vt:lpstr>
      <vt:lpstr>Towards a Decentralised Future</vt:lpstr>
      <vt:lpstr>Network Resource Sharing Services</vt:lpstr>
      <vt:lpstr>Decentralised Service Examples</vt:lpstr>
      <vt:lpstr>How will a node find and be allocated to a service node?</vt:lpstr>
      <vt:lpstr>Decentralised Allocation Triangle</vt:lpstr>
      <vt:lpstr>Option 1: Orderbook on Blockchain</vt:lpstr>
      <vt:lpstr>Option 1: Orderbook on Blockchain</vt:lpstr>
      <vt:lpstr>Option 2: Blockchain Auctions</vt:lpstr>
      <vt:lpstr>Option 2: Blockchain Auctions</vt:lpstr>
      <vt:lpstr>FLOCK [1] </vt:lpstr>
      <vt:lpstr>Overview of FLOCK</vt:lpstr>
      <vt:lpstr>Option 3: FLOCK</vt:lpstr>
      <vt:lpstr>Performance Comparison </vt:lpstr>
      <vt:lpstr>Smart Contracts Cost Comparison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Allocation for Decentralized Services on Blockchain</dc:title>
  <dc:creator>Keizer, Navin</dc:creator>
  <cp:lastModifiedBy>Keizer, Navin</cp:lastModifiedBy>
  <cp:revision>30</cp:revision>
  <dcterms:created xsi:type="dcterms:W3CDTF">2021-06-27T10:33:40Z</dcterms:created>
  <dcterms:modified xsi:type="dcterms:W3CDTF">2022-04-25T13:06:12Z</dcterms:modified>
</cp:coreProperties>
</file>