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5" autoAdjust="0"/>
    <p:restoredTop sz="94660"/>
  </p:normalViewPr>
  <p:slideViewPr>
    <p:cSldViewPr snapToGrid="0">
      <p:cViewPr varScale="1">
        <p:scale>
          <a:sx n="66" d="100"/>
          <a:sy n="66" d="100"/>
        </p:scale>
        <p:origin x="4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avin\Downloads\btt.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Navin\Downloads\extra.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Navin\Downloads\venue.csv"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Navin\Downloads\year.csv"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avin\Downloads\average.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avin\Downloads\ddd.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avin\Downloads\Economy%20rate.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avin\Downloads\sr.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Navin\Downloads\rounder.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Navin\Downloads\Tita.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Navin\Downloads\ball.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Navin\Downloads\dis.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btt!$D$1</c:f>
              <c:strCache>
                <c:ptCount val="1"/>
                <c:pt idx="0">
                  <c:v>strike_rate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btt!$A$2:$A$11</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btt!$D$2:$D$11</c:f>
              <c:numCache>
                <c:formatCode>0.00</c:formatCode>
                <c:ptCount val="10"/>
                <c:pt idx="0">
                  <c:v>182.33173076923001</c:v>
                </c:pt>
                <c:pt idx="1">
                  <c:v>164.27255985267001</c:v>
                </c:pt>
                <c:pt idx="2">
                  <c:v>159.26800472254999</c:v>
                </c:pt>
                <c:pt idx="3">
                  <c:v>155.44159544159501</c:v>
                </c:pt>
                <c:pt idx="4">
                  <c:v>154.676258992805</c:v>
                </c:pt>
                <c:pt idx="5">
                  <c:v>151.97368421052599</c:v>
                </c:pt>
                <c:pt idx="6">
                  <c:v>151.91102756892201</c:v>
                </c:pt>
                <c:pt idx="7">
                  <c:v>150.110097514941</c:v>
                </c:pt>
                <c:pt idx="8">
                  <c:v>149.876053544868</c:v>
                </c:pt>
                <c:pt idx="9">
                  <c:v>149.56369982547901</c:v>
                </c:pt>
              </c:numCache>
            </c:numRef>
          </c:val>
          <c:extLst>
            <c:ext xmlns:c16="http://schemas.microsoft.com/office/drawing/2014/chart" uri="{C3380CC4-5D6E-409C-BE32-E72D297353CC}">
              <c16:uniqueId val="{00000000-353D-A84A-94DB-ACF91003B9A5}"/>
            </c:ext>
          </c:extLst>
        </c:ser>
        <c:dLbls>
          <c:dLblPos val="outEnd"/>
          <c:showLegendKey val="0"/>
          <c:showVal val="1"/>
          <c:showCatName val="0"/>
          <c:showSerName val="0"/>
          <c:showPercent val="0"/>
          <c:showBubbleSize val="0"/>
        </c:dLbls>
        <c:gapWidth val="100"/>
        <c:overlap val="-24"/>
        <c:axId val="1647564175"/>
        <c:axId val="1647570415"/>
      </c:barChart>
      <c:catAx>
        <c:axId val="164756417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47570415"/>
        <c:crosses val="autoZero"/>
        <c:auto val="1"/>
        <c:lblAlgn val="ctr"/>
        <c:lblOffset val="100"/>
        <c:noMultiLvlLbl val="0"/>
      </c:catAx>
      <c:valAx>
        <c:axId val="1647570415"/>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475641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b="1" i="0" u="none" strike="noStrike" baseline="0">
                <a:effectLst/>
              </a:rPr>
              <a:t>conceded maximum extra runs </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extra!$B$1</c:f>
              <c:strCache>
                <c:ptCount val="1"/>
                <c:pt idx="0">
                  <c:v>extra</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extra!$A$2:$A$6</c:f>
              <c:strCache>
                <c:ptCount val="5"/>
                <c:pt idx="0">
                  <c:v>SL Malinga</c:v>
                </c:pt>
                <c:pt idx="1">
                  <c:v>P Kumar</c:v>
                </c:pt>
                <c:pt idx="2">
                  <c:v>UT Yadav</c:v>
                </c:pt>
                <c:pt idx="3">
                  <c:v>DJ Bravo</c:v>
                </c:pt>
                <c:pt idx="4">
                  <c:v>B Kumar</c:v>
                </c:pt>
              </c:strCache>
            </c:strRef>
          </c:cat>
          <c:val>
            <c:numRef>
              <c:f>extra!$B$2:$B$6</c:f>
              <c:numCache>
                <c:formatCode>General</c:formatCode>
                <c:ptCount val="5"/>
                <c:pt idx="0">
                  <c:v>293</c:v>
                </c:pt>
                <c:pt idx="1">
                  <c:v>236</c:v>
                </c:pt>
                <c:pt idx="2">
                  <c:v>226</c:v>
                </c:pt>
                <c:pt idx="3">
                  <c:v>210</c:v>
                </c:pt>
                <c:pt idx="4">
                  <c:v>201</c:v>
                </c:pt>
              </c:numCache>
            </c:numRef>
          </c:val>
          <c:extLst>
            <c:ext xmlns:c16="http://schemas.microsoft.com/office/drawing/2014/chart" uri="{C3380CC4-5D6E-409C-BE32-E72D297353CC}">
              <c16:uniqueId val="{00000000-F730-EB4D-A082-441FC031865B}"/>
            </c:ext>
          </c:extLst>
        </c:ser>
        <c:dLbls>
          <c:dLblPos val="outEnd"/>
          <c:showLegendKey val="0"/>
          <c:showVal val="1"/>
          <c:showCatName val="0"/>
          <c:showSerName val="0"/>
          <c:showPercent val="0"/>
          <c:showBubbleSize val="0"/>
        </c:dLbls>
        <c:gapWidth val="100"/>
        <c:overlap val="-24"/>
        <c:axId val="1028745263"/>
        <c:axId val="1028746703"/>
      </c:barChart>
      <c:catAx>
        <c:axId val="102874526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28746703"/>
        <c:crosses val="autoZero"/>
        <c:auto val="1"/>
        <c:lblAlgn val="ctr"/>
        <c:lblOffset val="100"/>
        <c:noMultiLvlLbl val="0"/>
      </c:catAx>
      <c:valAx>
        <c:axId val="102874670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287452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IN" sz="1500" b="1" i="0" u="none" strike="noStrike" cap="all" normalizeH="0" baseline="0">
                <a:effectLst/>
              </a:rPr>
              <a:t>total runs scored for each venue </a:t>
            </a:r>
            <a:endParaRPr lang="en-US"/>
          </a:p>
        </c:rich>
      </c:tx>
      <c:layout>
        <c:manualLayout>
          <c:xMode val="edge"/>
          <c:yMode val="edge"/>
          <c:x val="0.29173598492496133"/>
          <c:y val="0"/>
        </c:manualLayout>
      </c:layout>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barChart>
        <c:barDir val="bar"/>
        <c:grouping val="clustered"/>
        <c:varyColors val="0"/>
        <c:ser>
          <c:idx val="0"/>
          <c:order val="0"/>
          <c:tx>
            <c:strRef>
              <c:f>venue!$B$1</c:f>
              <c:strCache>
                <c:ptCount val="1"/>
                <c:pt idx="0">
                  <c:v>total_run</c:v>
                </c:pt>
              </c:strCache>
            </c:strRef>
          </c:tx>
          <c:spPr>
            <a:pattFill prst="ltUpDiag">
              <a:fgClr>
                <a:schemeClr val="accent1"/>
              </a:fgClr>
              <a:bgClr>
                <a:schemeClr val="lt1"/>
              </a:bgClr>
            </a:pattFill>
            <a:ln>
              <a:noFill/>
            </a:ln>
            <a:effectLst/>
          </c:spPr>
          <c:invertIfNegative val="0"/>
          <c:dLbls>
            <c:spPr>
              <a:solidFill>
                <a:schemeClr val="accent1">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venue!$A$2:$A$37</c:f>
              <c:strCache>
                <c:ptCount val="36"/>
                <c:pt idx="0">
                  <c:v>Eden Gardens</c:v>
                </c:pt>
                <c:pt idx="1">
                  <c:v>Wankhede Stadium</c:v>
                </c:pt>
                <c:pt idx="2">
                  <c:v>Feroz Shah Kotla</c:v>
                </c:pt>
                <c:pt idx="3">
                  <c:v>M Chinnaswamy Stadium</c:v>
                </c:pt>
                <c:pt idx="4">
                  <c:v>Rajiv Gandhi International Stadium, Uppal</c:v>
                </c:pt>
                <c:pt idx="5">
                  <c:v>MA Chidambaram Stadium, Chepauk</c:v>
                </c:pt>
                <c:pt idx="6">
                  <c:v>Sawai Mansingh Stadium</c:v>
                </c:pt>
                <c:pt idx="7">
                  <c:v>Punjab Cricket Association Stadium, Mohali</c:v>
                </c:pt>
                <c:pt idx="8">
                  <c:v>Dubai International Cricket Stadium</c:v>
                </c:pt>
                <c:pt idx="9">
                  <c:v>Sheikh Zayed Stadium</c:v>
                </c:pt>
                <c:pt idx="10">
                  <c:v>Punjab Cricket Association IS Bindra Stadium, Mohali</c:v>
                </c:pt>
                <c:pt idx="11">
                  <c:v>Maharashtra Cricket Association Stadium</c:v>
                </c:pt>
                <c:pt idx="12">
                  <c:v>Sharjah Cricket Stadium</c:v>
                </c:pt>
                <c:pt idx="13">
                  <c:v>M.Chinnaswamy Stadium</c:v>
                </c:pt>
                <c:pt idx="14">
                  <c:v>Dr DY Patil Sports Academy</c:v>
                </c:pt>
                <c:pt idx="15">
                  <c:v>Subrata Roy Sahara Stadium</c:v>
                </c:pt>
                <c:pt idx="16">
                  <c:v>Kingsmead</c:v>
                </c:pt>
                <c:pt idx="17">
                  <c:v>Brabourne Stadium</c:v>
                </c:pt>
                <c:pt idx="18">
                  <c:v>Dr. Y.S. Rajasekhara Reddy ACA-VDCA Cricket Stadium</c:v>
                </c:pt>
                <c:pt idx="19">
                  <c:v>Sardar Patel Stadium, Motera</c:v>
                </c:pt>
                <c:pt idx="20">
                  <c:v>SuperSport Park</c:v>
                </c:pt>
                <c:pt idx="21">
                  <c:v>Saurashtra Cricket Association Stadium</c:v>
                </c:pt>
                <c:pt idx="22">
                  <c:v>Himachal Pradesh Cricket Association Stadium</c:v>
                </c:pt>
                <c:pt idx="23">
                  <c:v>Holkar Cricket Stadium</c:v>
                </c:pt>
                <c:pt idx="24">
                  <c:v>New Wanderers Stadium</c:v>
                </c:pt>
                <c:pt idx="25">
                  <c:v>Barabati Stadium</c:v>
                </c:pt>
                <c:pt idx="26">
                  <c:v>JSCA International Stadium Complex</c:v>
                </c:pt>
                <c:pt idx="27">
                  <c:v>St George's Park</c:v>
                </c:pt>
                <c:pt idx="28">
                  <c:v>Newlands</c:v>
                </c:pt>
                <c:pt idx="29">
                  <c:v>Shaheed Veer Narayan Singh International Stadium</c:v>
                </c:pt>
                <c:pt idx="30">
                  <c:v>Nehru Stadium</c:v>
                </c:pt>
                <c:pt idx="31">
                  <c:v>Green Park</c:v>
                </c:pt>
                <c:pt idx="32">
                  <c:v>De Beers Diamond Oval</c:v>
                </c:pt>
                <c:pt idx="33">
                  <c:v>Vidarbha Cricket Association Stadium, Jamtha</c:v>
                </c:pt>
                <c:pt idx="34">
                  <c:v>Buffalo Park</c:v>
                </c:pt>
                <c:pt idx="35">
                  <c:v>OUTsurance Oval</c:v>
                </c:pt>
              </c:strCache>
            </c:strRef>
          </c:cat>
          <c:val>
            <c:numRef>
              <c:f>venue!$B$2:$B$37</c:f>
              <c:numCache>
                <c:formatCode>General</c:formatCode>
                <c:ptCount val="36"/>
                <c:pt idx="0">
                  <c:v>23658</c:v>
                </c:pt>
                <c:pt idx="1">
                  <c:v>23390</c:v>
                </c:pt>
                <c:pt idx="2">
                  <c:v>22947</c:v>
                </c:pt>
                <c:pt idx="3">
                  <c:v>20237</c:v>
                </c:pt>
                <c:pt idx="4">
                  <c:v>19484</c:v>
                </c:pt>
                <c:pt idx="5">
                  <c:v>17821</c:v>
                </c:pt>
                <c:pt idx="6">
                  <c:v>14264</c:v>
                </c:pt>
                <c:pt idx="7">
                  <c:v>10987</c:v>
                </c:pt>
                <c:pt idx="8">
                  <c:v>10402</c:v>
                </c:pt>
                <c:pt idx="9">
                  <c:v>8830</c:v>
                </c:pt>
                <c:pt idx="10">
                  <c:v>7021</c:v>
                </c:pt>
                <c:pt idx="11">
                  <c:v>6780</c:v>
                </c:pt>
                <c:pt idx="12">
                  <c:v>5924</c:v>
                </c:pt>
                <c:pt idx="13">
                  <c:v>5127</c:v>
                </c:pt>
                <c:pt idx="14">
                  <c:v>4810</c:v>
                </c:pt>
                <c:pt idx="15">
                  <c:v>4755</c:v>
                </c:pt>
                <c:pt idx="16">
                  <c:v>4353</c:v>
                </c:pt>
                <c:pt idx="17">
                  <c:v>3842</c:v>
                </c:pt>
                <c:pt idx="18">
                  <c:v>3746</c:v>
                </c:pt>
                <c:pt idx="19">
                  <c:v>3746</c:v>
                </c:pt>
                <c:pt idx="20">
                  <c:v>3653</c:v>
                </c:pt>
                <c:pt idx="21">
                  <c:v>3316</c:v>
                </c:pt>
                <c:pt idx="22">
                  <c:v>2897</c:v>
                </c:pt>
                <c:pt idx="23">
                  <c:v>2872</c:v>
                </c:pt>
                <c:pt idx="24">
                  <c:v>2292</c:v>
                </c:pt>
                <c:pt idx="25">
                  <c:v>2278</c:v>
                </c:pt>
                <c:pt idx="26">
                  <c:v>2056</c:v>
                </c:pt>
                <c:pt idx="27">
                  <c:v>2033</c:v>
                </c:pt>
                <c:pt idx="28">
                  <c:v>1764</c:v>
                </c:pt>
                <c:pt idx="29">
                  <c:v>1741</c:v>
                </c:pt>
                <c:pt idx="30">
                  <c:v>1363</c:v>
                </c:pt>
                <c:pt idx="31">
                  <c:v>1298</c:v>
                </c:pt>
                <c:pt idx="32">
                  <c:v>897</c:v>
                </c:pt>
                <c:pt idx="33">
                  <c:v>882</c:v>
                </c:pt>
                <c:pt idx="34">
                  <c:v>799</c:v>
                </c:pt>
                <c:pt idx="35">
                  <c:v>529</c:v>
                </c:pt>
              </c:numCache>
            </c:numRef>
          </c:val>
          <c:extLst>
            <c:ext xmlns:c16="http://schemas.microsoft.com/office/drawing/2014/chart" uri="{C3380CC4-5D6E-409C-BE32-E72D297353CC}">
              <c16:uniqueId val="{00000000-0958-6C4B-9565-565208D72B53}"/>
            </c:ext>
          </c:extLst>
        </c:ser>
        <c:dLbls>
          <c:dLblPos val="outEnd"/>
          <c:showLegendKey val="0"/>
          <c:showVal val="1"/>
          <c:showCatName val="0"/>
          <c:showSerName val="0"/>
          <c:showPercent val="0"/>
          <c:showBubbleSize val="0"/>
        </c:dLbls>
        <c:gapWidth val="269"/>
        <c:overlap val="-20"/>
        <c:axId val="1111705135"/>
        <c:axId val="1111705615"/>
      </c:barChart>
      <c:catAx>
        <c:axId val="1111705135"/>
        <c:scaling>
          <c:orientation val="minMax"/>
        </c:scaling>
        <c:delete val="0"/>
        <c:axPos val="l"/>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1111705615"/>
        <c:crosses val="autoZero"/>
        <c:auto val="1"/>
        <c:lblAlgn val="ctr"/>
        <c:lblOffset val="100"/>
        <c:noMultiLvlLbl val="0"/>
      </c:catAx>
      <c:valAx>
        <c:axId val="1111705615"/>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1111705135"/>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Year-wise total runs scored at Eden Gardens </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1"/>
          <c:order val="0"/>
          <c:tx>
            <c:strRef>
              <c:f>year!$C$1</c:f>
              <c:strCache>
                <c:ptCount val="1"/>
                <c:pt idx="0">
                  <c:v>total_run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year!$A$2:$A$12</c:f>
              <c:numCache>
                <c:formatCode>General</c:formatCode>
                <c:ptCount val="11"/>
                <c:pt idx="0">
                  <c:v>2018</c:v>
                </c:pt>
                <c:pt idx="1">
                  <c:v>2019</c:v>
                </c:pt>
                <c:pt idx="2">
                  <c:v>2015</c:v>
                </c:pt>
                <c:pt idx="3">
                  <c:v>2013</c:v>
                </c:pt>
                <c:pt idx="4">
                  <c:v>2017</c:v>
                </c:pt>
                <c:pt idx="5">
                  <c:v>2010</c:v>
                </c:pt>
                <c:pt idx="6">
                  <c:v>2016</c:v>
                </c:pt>
                <c:pt idx="7">
                  <c:v>2012</c:v>
                </c:pt>
                <c:pt idx="8">
                  <c:v>2011</c:v>
                </c:pt>
                <c:pt idx="9">
                  <c:v>2008</c:v>
                </c:pt>
                <c:pt idx="10">
                  <c:v>2014</c:v>
                </c:pt>
              </c:numCache>
            </c:numRef>
          </c:cat>
          <c:val>
            <c:numRef>
              <c:f>year!$C$2:$C$12</c:f>
              <c:numCache>
                <c:formatCode>General</c:formatCode>
                <c:ptCount val="11"/>
                <c:pt idx="0">
                  <c:v>2885</c:v>
                </c:pt>
                <c:pt idx="1">
                  <c:v>2651</c:v>
                </c:pt>
                <c:pt idx="2">
                  <c:v>2386</c:v>
                </c:pt>
                <c:pt idx="3">
                  <c:v>2304</c:v>
                </c:pt>
                <c:pt idx="4">
                  <c:v>2194</c:v>
                </c:pt>
                <c:pt idx="5">
                  <c:v>2167</c:v>
                </c:pt>
                <c:pt idx="6">
                  <c:v>2073</c:v>
                </c:pt>
                <c:pt idx="7">
                  <c:v>2012</c:v>
                </c:pt>
                <c:pt idx="8">
                  <c:v>1854</c:v>
                </c:pt>
                <c:pt idx="9">
                  <c:v>1843</c:v>
                </c:pt>
                <c:pt idx="10">
                  <c:v>1289</c:v>
                </c:pt>
              </c:numCache>
            </c:numRef>
          </c:val>
          <c:extLst>
            <c:ext xmlns:c16="http://schemas.microsoft.com/office/drawing/2014/chart" uri="{C3380CC4-5D6E-409C-BE32-E72D297353CC}">
              <c16:uniqueId val="{00000000-8859-ED46-B999-F513506A2BFA}"/>
            </c:ext>
          </c:extLst>
        </c:ser>
        <c:dLbls>
          <c:dLblPos val="outEnd"/>
          <c:showLegendKey val="0"/>
          <c:showVal val="1"/>
          <c:showCatName val="0"/>
          <c:showSerName val="0"/>
          <c:showPercent val="0"/>
          <c:showBubbleSize val="0"/>
        </c:dLbls>
        <c:gapWidth val="100"/>
        <c:overlap val="-24"/>
        <c:axId val="1028740943"/>
        <c:axId val="1016529599"/>
      </c:barChart>
      <c:catAx>
        <c:axId val="102874094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16529599"/>
        <c:crosses val="autoZero"/>
        <c:auto val="1"/>
        <c:lblAlgn val="ctr"/>
        <c:lblOffset val="100"/>
        <c:noMultiLvlLbl val="0"/>
      </c:catAx>
      <c:valAx>
        <c:axId val="101652959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287409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Batsman with good Average </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average!$D$1</c:f>
              <c:strCache>
                <c:ptCount val="1"/>
                <c:pt idx="0">
                  <c:v>average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average!$A$2:$A$11</c:f>
              <c:strCache>
                <c:ptCount val="10"/>
                <c:pt idx="0">
                  <c:v>Iqbal Abdulla</c:v>
                </c:pt>
                <c:pt idx="1">
                  <c:v>KL Rahul</c:v>
                </c:pt>
                <c:pt idx="2">
                  <c:v>AB de Villiers</c:v>
                </c:pt>
                <c:pt idx="3">
                  <c:v>DA Warner</c:v>
                </c:pt>
                <c:pt idx="4">
                  <c:v>JP Duminy</c:v>
                </c:pt>
                <c:pt idx="5">
                  <c:v>CH Gayle</c:v>
                </c:pt>
                <c:pt idx="6">
                  <c:v>ML Hayden</c:v>
                </c:pt>
                <c:pt idx="7">
                  <c:v>LMP Simmons</c:v>
                </c:pt>
                <c:pt idx="8">
                  <c:v>KS Williamson</c:v>
                </c:pt>
                <c:pt idx="9">
                  <c:v>OA Shah</c:v>
                </c:pt>
              </c:strCache>
            </c:strRef>
          </c:cat>
          <c:val>
            <c:numRef>
              <c:f>average!$D$2:$D$11</c:f>
              <c:numCache>
                <c:formatCode>0.00</c:formatCode>
                <c:ptCount val="10"/>
                <c:pt idx="0">
                  <c:v>88</c:v>
                </c:pt>
                <c:pt idx="1">
                  <c:v>42.693548387096698</c:v>
                </c:pt>
                <c:pt idx="2">
                  <c:v>42.535087719298197</c:v>
                </c:pt>
                <c:pt idx="3">
                  <c:v>41.698412698412596</c:v>
                </c:pt>
                <c:pt idx="4">
                  <c:v>41.408163265306101</c:v>
                </c:pt>
                <c:pt idx="5">
                  <c:v>41.137931034482698</c:v>
                </c:pt>
                <c:pt idx="6">
                  <c:v>41</c:v>
                </c:pt>
                <c:pt idx="7">
                  <c:v>39.962962962962898</c:v>
                </c:pt>
                <c:pt idx="8">
                  <c:v>39.487804878048699</c:v>
                </c:pt>
                <c:pt idx="9">
                  <c:v>38.923076923076898</c:v>
                </c:pt>
              </c:numCache>
            </c:numRef>
          </c:val>
          <c:extLst>
            <c:ext xmlns:c16="http://schemas.microsoft.com/office/drawing/2014/chart" uri="{C3380CC4-5D6E-409C-BE32-E72D297353CC}">
              <c16:uniqueId val="{00000000-E427-A343-9D65-4B807507B552}"/>
            </c:ext>
          </c:extLst>
        </c:ser>
        <c:ser>
          <c:idx val="1"/>
          <c:order val="1"/>
          <c:tx>
            <c:strRef>
              <c:f>average!$E$1</c:f>
              <c:strCache>
                <c:ptCount val="1"/>
                <c:pt idx="0">
                  <c:v>total_ipl_season_played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average!$A$2:$A$11</c:f>
              <c:strCache>
                <c:ptCount val="10"/>
                <c:pt idx="0">
                  <c:v>Iqbal Abdulla</c:v>
                </c:pt>
                <c:pt idx="1">
                  <c:v>KL Rahul</c:v>
                </c:pt>
                <c:pt idx="2">
                  <c:v>AB de Villiers</c:v>
                </c:pt>
                <c:pt idx="3">
                  <c:v>DA Warner</c:v>
                </c:pt>
                <c:pt idx="4">
                  <c:v>JP Duminy</c:v>
                </c:pt>
                <c:pt idx="5">
                  <c:v>CH Gayle</c:v>
                </c:pt>
                <c:pt idx="6">
                  <c:v>ML Hayden</c:v>
                </c:pt>
                <c:pt idx="7">
                  <c:v>LMP Simmons</c:v>
                </c:pt>
                <c:pt idx="8">
                  <c:v>KS Williamson</c:v>
                </c:pt>
                <c:pt idx="9">
                  <c:v>OA Shah</c:v>
                </c:pt>
              </c:strCache>
            </c:strRef>
          </c:cat>
          <c:val>
            <c:numRef>
              <c:f>average!$E$2:$E$11</c:f>
              <c:numCache>
                <c:formatCode>General</c:formatCode>
                <c:ptCount val="10"/>
                <c:pt idx="0">
                  <c:v>8</c:v>
                </c:pt>
                <c:pt idx="1">
                  <c:v>7</c:v>
                </c:pt>
                <c:pt idx="2">
                  <c:v>13</c:v>
                </c:pt>
                <c:pt idx="3">
                  <c:v>11</c:v>
                </c:pt>
                <c:pt idx="4">
                  <c:v>8</c:v>
                </c:pt>
                <c:pt idx="5">
                  <c:v>12</c:v>
                </c:pt>
                <c:pt idx="6">
                  <c:v>3</c:v>
                </c:pt>
                <c:pt idx="7">
                  <c:v>4</c:v>
                </c:pt>
                <c:pt idx="8">
                  <c:v>6</c:v>
                </c:pt>
                <c:pt idx="9">
                  <c:v>4</c:v>
                </c:pt>
              </c:numCache>
            </c:numRef>
          </c:val>
          <c:extLst>
            <c:ext xmlns:c16="http://schemas.microsoft.com/office/drawing/2014/chart" uri="{C3380CC4-5D6E-409C-BE32-E72D297353CC}">
              <c16:uniqueId val="{00000001-E427-A343-9D65-4B807507B552}"/>
            </c:ext>
          </c:extLst>
        </c:ser>
        <c:dLbls>
          <c:dLblPos val="outEnd"/>
          <c:showLegendKey val="0"/>
          <c:showVal val="1"/>
          <c:showCatName val="0"/>
          <c:showSerName val="0"/>
          <c:showPercent val="0"/>
          <c:showBubbleSize val="0"/>
        </c:dLbls>
        <c:gapWidth val="100"/>
        <c:overlap val="-24"/>
        <c:axId val="866291135"/>
        <c:axId val="866294975"/>
      </c:barChart>
      <c:catAx>
        <c:axId val="86629113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66294975"/>
        <c:crosses val="autoZero"/>
        <c:auto val="1"/>
        <c:lblAlgn val="ctr"/>
        <c:lblOffset val="100"/>
        <c:noMultiLvlLbl val="0"/>
      </c:catAx>
      <c:valAx>
        <c:axId val="866294975"/>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662911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ddd!$D$1</c:f>
              <c:strCache>
                <c:ptCount val="1"/>
                <c:pt idx="0">
                  <c:v>total_run_by_boundries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ddd!$A$2:$A$11</c:f>
              <c:strCache>
                <c:ptCount val="10"/>
                <c:pt idx="0">
                  <c:v>CH Gayle</c:v>
                </c:pt>
                <c:pt idx="1">
                  <c:v>V Kohli</c:v>
                </c:pt>
                <c:pt idx="2">
                  <c:v>DA Warner</c:v>
                </c:pt>
                <c:pt idx="3">
                  <c:v>SK Raina</c:v>
                </c:pt>
                <c:pt idx="4">
                  <c:v>RG Sharma</c:v>
                </c:pt>
                <c:pt idx="5">
                  <c:v>S Dhawan</c:v>
                </c:pt>
                <c:pt idx="6">
                  <c:v>AB de Villiers</c:v>
                </c:pt>
                <c:pt idx="7">
                  <c:v>RV Uthappa</c:v>
                </c:pt>
                <c:pt idx="8">
                  <c:v>SR Watson</c:v>
                </c:pt>
                <c:pt idx="9">
                  <c:v>MS Dhoni</c:v>
                </c:pt>
              </c:strCache>
            </c:strRef>
          </c:cat>
          <c:val>
            <c:numRef>
              <c:f>ddd!$D$2:$D$11</c:f>
              <c:numCache>
                <c:formatCode>General</c:formatCode>
                <c:ptCount val="10"/>
                <c:pt idx="0">
                  <c:v>3630</c:v>
                </c:pt>
                <c:pt idx="1">
                  <c:v>3228</c:v>
                </c:pt>
                <c:pt idx="2">
                  <c:v>3210</c:v>
                </c:pt>
                <c:pt idx="3">
                  <c:v>3136</c:v>
                </c:pt>
                <c:pt idx="4">
                  <c:v>3116</c:v>
                </c:pt>
                <c:pt idx="5">
                  <c:v>3018</c:v>
                </c:pt>
                <c:pt idx="6">
                  <c:v>2970</c:v>
                </c:pt>
                <c:pt idx="7">
                  <c:v>2794</c:v>
                </c:pt>
                <c:pt idx="8">
                  <c:v>2644</c:v>
                </c:pt>
                <c:pt idx="9">
                  <c:v>2548</c:v>
                </c:pt>
              </c:numCache>
            </c:numRef>
          </c:val>
          <c:extLst>
            <c:ext xmlns:c16="http://schemas.microsoft.com/office/drawing/2014/chart" uri="{C3380CC4-5D6E-409C-BE32-E72D297353CC}">
              <c16:uniqueId val="{00000000-AE5B-7041-A4BD-AAF846036E6B}"/>
            </c:ext>
          </c:extLst>
        </c:ser>
        <c:dLbls>
          <c:dLblPos val="outEnd"/>
          <c:showLegendKey val="0"/>
          <c:showVal val="1"/>
          <c:showCatName val="0"/>
          <c:showSerName val="0"/>
          <c:showPercent val="0"/>
          <c:showBubbleSize val="0"/>
        </c:dLbls>
        <c:gapWidth val="100"/>
        <c:overlap val="-24"/>
        <c:axId val="1720035119"/>
        <c:axId val="1714710543"/>
      </c:barChart>
      <c:catAx>
        <c:axId val="172003511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14710543"/>
        <c:crosses val="autoZero"/>
        <c:auto val="1"/>
        <c:lblAlgn val="ctr"/>
        <c:lblOffset val="100"/>
        <c:noMultiLvlLbl val="0"/>
      </c:catAx>
      <c:valAx>
        <c:axId val="171471054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200351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'Economy rate'!$E$1</c:f>
              <c:strCache>
                <c:ptCount val="1"/>
                <c:pt idx="0">
                  <c:v>economy_rate</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'Economy rate'!$A$2:$A$11</c:f>
              <c:strCache>
                <c:ptCount val="10"/>
                <c:pt idx="0">
                  <c:v>Rashid Khan</c:v>
                </c:pt>
                <c:pt idx="1">
                  <c:v>M Muralitharan</c:v>
                </c:pt>
                <c:pt idx="2">
                  <c:v>A Kumble</c:v>
                </c:pt>
                <c:pt idx="3">
                  <c:v>DW Steyn</c:v>
                </c:pt>
                <c:pt idx="4">
                  <c:v>R Ashwin</c:v>
                </c:pt>
                <c:pt idx="5">
                  <c:v>SP Narine</c:v>
                </c:pt>
                <c:pt idx="6">
                  <c:v>DL Vettori</c:v>
                </c:pt>
                <c:pt idx="7">
                  <c:v>J Botha</c:v>
                </c:pt>
                <c:pt idx="8">
                  <c:v>SL Malinga</c:v>
                </c:pt>
                <c:pt idx="9">
                  <c:v>MA Starc</c:v>
                </c:pt>
              </c:strCache>
            </c:strRef>
          </c:cat>
          <c:val>
            <c:numRef>
              <c:f>'Economy rate'!$E$2:$E$11</c:f>
              <c:numCache>
                <c:formatCode>0.00</c:formatCode>
                <c:ptCount val="10"/>
                <c:pt idx="0">
                  <c:v>6.1892617449664398</c:v>
                </c:pt>
                <c:pt idx="1">
                  <c:v>6.4527584020291702</c:v>
                </c:pt>
                <c:pt idx="2">
                  <c:v>6.45778229908443</c:v>
                </c:pt>
                <c:pt idx="3">
                  <c:v>6.6115992970123001</c:v>
                </c:pt>
                <c:pt idx="4">
                  <c:v>6.6726780883678902</c:v>
                </c:pt>
                <c:pt idx="5">
                  <c:v>6.6862606232294599</c:v>
                </c:pt>
                <c:pt idx="6">
                  <c:v>6.7184713375796097</c:v>
                </c:pt>
                <c:pt idx="7">
                  <c:v>6.7700987306064802</c:v>
                </c:pt>
                <c:pt idx="8">
                  <c:v>6.7848016139878897</c:v>
                </c:pt>
                <c:pt idx="9">
                  <c:v>6.7941176470588198</c:v>
                </c:pt>
              </c:numCache>
            </c:numRef>
          </c:val>
          <c:extLst>
            <c:ext xmlns:c16="http://schemas.microsoft.com/office/drawing/2014/chart" uri="{C3380CC4-5D6E-409C-BE32-E72D297353CC}">
              <c16:uniqueId val="{00000000-C595-B148-85D1-384E5078BC3E}"/>
            </c:ext>
          </c:extLst>
        </c:ser>
        <c:dLbls>
          <c:dLblPos val="outEnd"/>
          <c:showLegendKey val="0"/>
          <c:showVal val="1"/>
          <c:showCatName val="0"/>
          <c:showSerName val="0"/>
          <c:showPercent val="0"/>
          <c:showBubbleSize val="0"/>
        </c:dLbls>
        <c:gapWidth val="315"/>
        <c:overlap val="-40"/>
        <c:axId val="1389168496"/>
        <c:axId val="1389170416"/>
      </c:barChart>
      <c:catAx>
        <c:axId val="138916849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89170416"/>
        <c:crosses val="autoZero"/>
        <c:auto val="1"/>
        <c:lblAlgn val="ctr"/>
        <c:lblOffset val="100"/>
        <c:noMultiLvlLbl val="0"/>
      </c:catAx>
      <c:valAx>
        <c:axId val="138917041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891684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sr!$D$1</c:f>
              <c:strCache>
                <c:ptCount val="1"/>
                <c:pt idx="0">
                  <c:v>strike_rate</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sr!$A$2:$A$11</c:f>
              <c:strCache>
                <c:ptCount val="10"/>
                <c:pt idx="0">
                  <c:v>K Rabada</c:v>
                </c:pt>
                <c:pt idx="1">
                  <c:v>AJ Tye</c:v>
                </c:pt>
                <c:pt idx="2">
                  <c:v>DE Bollinger</c:v>
                </c:pt>
                <c:pt idx="3">
                  <c:v>Imran Tahir</c:v>
                </c:pt>
                <c:pt idx="4">
                  <c:v>SL Malinga</c:v>
                </c:pt>
                <c:pt idx="5">
                  <c:v>S Aravind</c:v>
                </c:pt>
                <c:pt idx="6">
                  <c:v>MA Starc</c:v>
                </c:pt>
                <c:pt idx="7">
                  <c:v>YS Chahal</c:v>
                </c:pt>
                <c:pt idx="8">
                  <c:v>KK Cooper</c:v>
                </c:pt>
                <c:pt idx="9">
                  <c:v>TA Boult</c:v>
                </c:pt>
              </c:strCache>
            </c:strRef>
          </c:cat>
          <c:val>
            <c:numRef>
              <c:f>sr!$D$2:$D$11</c:f>
              <c:numCache>
                <c:formatCode>0.00</c:formatCode>
                <c:ptCount val="10"/>
                <c:pt idx="0">
                  <c:v>13.770491803278601</c:v>
                </c:pt>
                <c:pt idx="1">
                  <c:v>16.125</c:v>
                </c:pt>
                <c:pt idx="2">
                  <c:v>16.2162162162162</c:v>
                </c:pt>
                <c:pt idx="3">
                  <c:v>16.425000000000001</c:v>
                </c:pt>
                <c:pt idx="4">
                  <c:v>17.4941176470588</c:v>
                </c:pt>
                <c:pt idx="5">
                  <c:v>17.511111111111099</c:v>
                </c:pt>
                <c:pt idx="6">
                  <c:v>18</c:v>
                </c:pt>
                <c:pt idx="7">
                  <c:v>18.0826446280991</c:v>
                </c:pt>
                <c:pt idx="8">
                  <c:v>18.181818181818102</c:v>
                </c:pt>
                <c:pt idx="9">
                  <c:v>18.285714285714199</c:v>
                </c:pt>
              </c:numCache>
            </c:numRef>
          </c:val>
          <c:extLst>
            <c:ext xmlns:c16="http://schemas.microsoft.com/office/drawing/2014/chart" uri="{C3380CC4-5D6E-409C-BE32-E72D297353CC}">
              <c16:uniqueId val="{00000000-1E5C-F641-983E-8449B507C9D2}"/>
            </c:ext>
          </c:extLst>
        </c:ser>
        <c:dLbls>
          <c:dLblPos val="outEnd"/>
          <c:showLegendKey val="0"/>
          <c:showVal val="1"/>
          <c:showCatName val="0"/>
          <c:showSerName val="0"/>
          <c:showPercent val="0"/>
          <c:showBubbleSize val="0"/>
        </c:dLbls>
        <c:gapWidth val="315"/>
        <c:overlap val="-40"/>
        <c:axId val="1446643407"/>
        <c:axId val="1446655407"/>
      </c:barChart>
      <c:catAx>
        <c:axId val="144664340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446655407"/>
        <c:crosses val="autoZero"/>
        <c:auto val="1"/>
        <c:lblAlgn val="ctr"/>
        <c:lblOffset val="100"/>
        <c:noMultiLvlLbl val="0"/>
      </c:catAx>
      <c:valAx>
        <c:axId val="1446655407"/>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4466434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200"/>
              <a:t>All_rounders with the best batting as well as bowling strike rate</a:t>
            </a:r>
            <a:endParaRPr lang="en-IN" sz="120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rounder!$D$1</c:f>
              <c:strCache>
                <c:ptCount val="1"/>
                <c:pt idx="0">
                  <c:v>strike_rate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rounder!$A$2:$A$11</c:f>
              <c:strCache>
                <c:ptCount val="10"/>
                <c:pt idx="0">
                  <c:v>AD Russell</c:v>
                </c:pt>
                <c:pt idx="1">
                  <c:v>SP Narine</c:v>
                </c:pt>
                <c:pt idx="2">
                  <c:v>HH Pandya</c:v>
                </c:pt>
                <c:pt idx="3">
                  <c:v>GJ Maxwell</c:v>
                </c:pt>
                <c:pt idx="4">
                  <c:v>CH Gayle</c:v>
                </c:pt>
                <c:pt idx="5">
                  <c:v>KA Pollard</c:v>
                </c:pt>
                <c:pt idx="6">
                  <c:v>YK Pathan</c:v>
                </c:pt>
                <c:pt idx="7">
                  <c:v>KH Pandya</c:v>
                </c:pt>
                <c:pt idx="8">
                  <c:v>JA Morkel</c:v>
                </c:pt>
                <c:pt idx="9">
                  <c:v>Harbhajan Singh</c:v>
                </c:pt>
              </c:strCache>
            </c:strRef>
          </c:cat>
          <c:val>
            <c:numRef>
              <c:f>rounder!$D$2:$D$11</c:f>
              <c:numCache>
                <c:formatCode>0.00</c:formatCode>
                <c:ptCount val="10"/>
                <c:pt idx="0">
                  <c:v>182.33173076923001</c:v>
                </c:pt>
                <c:pt idx="1">
                  <c:v>164.27255985267001</c:v>
                </c:pt>
                <c:pt idx="2">
                  <c:v>159.26800472254999</c:v>
                </c:pt>
                <c:pt idx="3">
                  <c:v>154.676258992805</c:v>
                </c:pt>
                <c:pt idx="4">
                  <c:v>150.110097514941</c:v>
                </c:pt>
                <c:pt idx="5">
                  <c:v>149.876053544868</c:v>
                </c:pt>
                <c:pt idx="6">
                  <c:v>142.97188755019999</c:v>
                </c:pt>
                <c:pt idx="7">
                  <c:v>142.45014245014201</c:v>
                </c:pt>
                <c:pt idx="8">
                  <c:v>141.98250728862899</c:v>
                </c:pt>
                <c:pt idx="9">
                  <c:v>138.166666666666</c:v>
                </c:pt>
              </c:numCache>
            </c:numRef>
          </c:val>
          <c:extLst>
            <c:ext xmlns:c16="http://schemas.microsoft.com/office/drawing/2014/chart" uri="{C3380CC4-5D6E-409C-BE32-E72D297353CC}">
              <c16:uniqueId val="{00000000-AE46-4941-BEE6-B9BD6AE704ED}"/>
            </c:ext>
          </c:extLst>
        </c:ser>
        <c:ser>
          <c:idx val="1"/>
          <c:order val="1"/>
          <c:tx>
            <c:strRef>
              <c:f>rounder!$H$1</c:f>
              <c:strCache>
                <c:ptCount val="1"/>
                <c:pt idx="0">
                  <c:v>strike_rate-2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rounder!$A$2:$A$11</c:f>
              <c:strCache>
                <c:ptCount val="10"/>
                <c:pt idx="0">
                  <c:v>AD Russell</c:v>
                </c:pt>
                <c:pt idx="1">
                  <c:v>SP Narine</c:v>
                </c:pt>
                <c:pt idx="2">
                  <c:v>HH Pandya</c:v>
                </c:pt>
                <c:pt idx="3">
                  <c:v>GJ Maxwell</c:v>
                </c:pt>
                <c:pt idx="4">
                  <c:v>CH Gayle</c:v>
                </c:pt>
                <c:pt idx="5">
                  <c:v>KA Pollard</c:v>
                </c:pt>
                <c:pt idx="6">
                  <c:v>YK Pathan</c:v>
                </c:pt>
                <c:pt idx="7">
                  <c:v>KH Pandya</c:v>
                </c:pt>
                <c:pt idx="8">
                  <c:v>JA Morkel</c:v>
                </c:pt>
                <c:pt idx="9">
                  <c:v>Harbhajan Singh</c:v>
                </c:pt>
              </c:strCache>
            </c:strRef>
          </c:cat>
          <c:val>
            <c:numRef>
              <c:f>rounder!$H$2:$H$11</c:f>
              <c:numCache>
                <c:formatCode>0.00</c:formatCode>
                <c:ptCount val="10"/>
                <c:pt idx="0">
                  <c:v>19.442622950819601</c:v>
                </c:pt>
                <c:pt idx="1">
                  <c:v>22.236220472440898</c:v>
                </c:pt>
                <c:pt idx="2">
                  <c:v>21.761904761904699</c:v>
                </c:pt>
                <c:pt idx="3">
                  <c:v>29.368421052631501</c:v>
                </c:pt>
                <c:pt idx="4">
                  <c:v>32.4444444444444</c:v>
                </c:pt>
                <c:pt idx="5">
                  <c:v>23.566666666666599</c:v>
                </c:pt>
                <c:pt idx="6">
                  <c:v>28.190476190476101</c:v>
                </c:pt>
                <c:pt idx="7">
                  <c:v>27.891304347826001</c:v>
                </c:pt>
                <c:pt idx="8">
                  <c:v>21.2588235294117</c:v>
                </c:pt>
                <c:pt idx="9">
                  <c:v>23.0066666666666</c:v>
                </c:pt>
              </c:numCache>
            </c:numRef>
          </c:val>
          <c:extLst>
            <c:ext xmlns:c16="http://schemas.microsoft.com/office/drawing/2014/chart" uri="{C3380CC4-5D6E-409C-BE32-E72D297353CC}">
              <c16:uniqueId val="{00000001-AE46-4941-BEE6-B9BD6AE704ED}"/>
            </c:ext>
          </c:extLst>
        </c:ser>
        <c:dLbls>
          <c:dLblPos val="outEnd"/>
          <c:showLegendKey val="0"/>
          <c:showVal val="1"/>
          <c:showCatName val="0"/>
          <c:showSerName val="0"/>
          <c:showPercent val="0"/>
          <c:showBubbleSize val="0"/>
        </c:dLbls>
        <c:gapWidth val="100"/>
        <c:overlap val="-24"/>
        <c:axId val="1457523520"/>
        <c:axId val="1457509600"/>
      </c:barChart>
      <c:catAx>
        <c:axId val="145752352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57509600"/>
        <c:crosses val="autoZero"/>
        <c:auto val="1"/>
        <c:lblAlgn val="ctr"/>
        <c:lblOffset val="100"/>
        <c:noMultiLvlLbl val="0"/>
      </c:catAx>
      <c:valAx>
        <c:axId val="1457509600"/>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57523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Tita!$B$1</c:f>
              <c:strCache>
                <c:ptCount val="1"/>
                <c:pt idx="0">
                  <c:v>total_boundary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Tita!$A$2:$A$16</c:f>
              <c:strCache>
                <c:ptCount val="15"/>
                <c:pt idx="0">
                  <c:v>Mumbai Indians</c:v>
                </c:pt>
                <c:pt idx="1">
                  <c:v>Royal Challengers Bangalore</c:v>
                </c:pt>
                <c:pt idx="2">
                  <c:v>Kings XI Punjab</c:v>
                </c:pt>
                <c:pt idx="3">
                  <c:v>Kolkata Knight Riders</c:v>
                </c:pt>
                <c:pt idx="4">
                  <c:v>Chennai Super Kings</c:v>
                </c:pt>
                <c:pt idx="5">
                  <c:v>Rajasthan Royals</c:v>
                </c:pt>
                <c:pt idx="6">
                  <c:v>Delhi Daredevils</c:v>
                </c:pt>
                <c:pt idx="7">
                  <c:v>Sunrisers Hyderabad</c:v>
                </c:pt>
                <c:pt idx="8">
                  <c:v>Deccan Chargers</c:v>
                </c:pt>
                <c:pt idx="9">
                  <c:v>Pune Warriors</c:v>
                </c:pt>
                <c:pt idx="10">
                  <c:v>Delhi Capitals</c:v>
                </c:pt>
                <c:pt idx="11">
                  <c:v>Gujarat Lions</c:v>
                </c:pt>
                <c:pt idx="12">
                  <c:v>Rising Pune Supergiant</c:v>
                </c:pt>
                <c:pt idx="13">
                  <c:v>Rising Pune Supergiants</c:v>
                </c:pt>
                <c:pt idx="14">
                  <c:v>Kochi Tuskers Kerala</c:v>
                </c:pt>
              </c:strCache>
            </c:strRef>
          </c:cat>
          <c:val>
            <c:numRef>
              <c:f>Tita!$B$2:$B$16</c:f>
              <c:numCache>
                <c:formatCode>General</c:formatCode>
                <c:ptCount val="15"/>
                <c:pt idx="0">
                  <c:v>4118</c:v>
                </c:pt>
                <c:pt idx="1">
                  <c:v>3800</c:v>
                </c:pt>
                <c:pt idx="2">
                  <c:v>3780</c:v>
                </c:pt>
                <c:pt idx="3">
                  <c:v>3739</c:v>
                </c:pt>
                <c:pt idx="4">
                  <c:v>3496</c:v>
                </c:pt>
                <c:pt idx="5">
                  <c:v>3041</c:v>
                </c:pt>
                <c:pt idx="6">
                  <c:v>3022</c:v>
                </c:pt>
                <c:pt idx="7">
                  <c:v>2306</c:v>
                </c:pt>
                <c:pt idx="8">
                  <c:v>1387</c:v>
                </c:pt>
                <c:pt idx="9">
                  <c:v>733</c:v>
                </c:pt>
                <c:pt idx="10">
                  <c:v>659</c:v>
                </c:pt>
                <c:pt idx="11">
                  <c:v>624</c:v>
                </c:pt>
                <c:pt idx="12">
                  <c:v>290</c:v>
                </c:pt>
                <c:pt idx="13">
                  <c:v>242</c:v>
                </c:pt>
                <c:pt idx="14">
                  <c:v>231</c:v>
                </c:pt>
              </c:numCache>
            </c:numRef>
          </c:val>
          <c:extLst>
            <c:ext xmlns:c16="http://schemas.microsoft.com/office/drawing/2014/chart" uri="{C3380CC4-5D6E-409C-BE32-E72D297353CC}">
              <c16:uniqueId val="{00000000-D5BE-E443-9AC9-3E34BDCE257F}"/>
            </c:ext>
          </c:extLst>
        </c:ser>
        <c:dLbls>
          <c:dLblPos val="outEnd"/>
          <c:showLegendKey val="0"/>
          <c:showVal val="1"/>
          <c:showCatName val="0"/>
          <c:showSerName val="0"/>
          <c:showPercent val="0"/>
          <c:showBubbleSize val="0"/>
        </c:dLbls>
        <c:gapWidth val="100"/>
        <c:overlap val="-24"/>
        <c:axId val="463410224"/>
        <c:axId val="463410704"/>
      </c:barChart>
      <c:catAx>
        <c:axId val="46341022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63410704"/>
        <c:crosses val="autoZero"/>
        <c:auto val="1"/>
        <c:lblAlgn val="ctr"/>
        <c:lblOffset val="100"/>
        <c:noMultiLvlLbl val="0"/>
      </c:catAx>
      <c:valAx>
        <c:axId val="46341070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63410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No_of_dot_ball</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ball!$B$1</c:f>
              <c:strCache>
                <c:ptCount val="1"/>
                <c:pt idx="0">
                  <c:v>no_of_dot_ball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ball!$A$2:$A$17</c:f>
              <c:strCache>
                <c:ptCount val="16"/>
                <c:pt idx="0">
                  <c:v>Mumbai Indians</c:v>
                </c:pt>
                <c:pt idx="1">
                  <c:v>Royal Challengers Bangalore</c:v>
                </c:pt>
                <c:pt idx="2">
                  <c:v>Kolkata Knight Riders</c:v>
                </c:pt>
                <c:pt idx="3">
                  <c:v>Kings XI Punjab</c:v>
                </c:pt>
                <c:pt idx="4">
                  <c:v>Chennai Super Kings</c:v>
                </c:pt>
                <c:pt idx="5">
                  <c:v>Rajasthan Royals</c:v>
                </c:pt>
                <c:pt idx="6">
                  <c:v>Delhi Daredevils</c:v>
                </c:pt>
                <c:pt idx="7">
                  <c:v>Sunrisers Hyderabad</c:v>
                </c:pt>
                <c:pt idx="8">
                  <c:v>Deccan Chargers</c:v>
                </c:pt>
                <c:pt idx="9">
                  <c:v>Pune Warriors</c:v>
                </c:pt>
                <c:pt idx="10">
                  <c:v>Delhi Capitals</c:v>
                </c:pt>
                <c:pt idx="11">
                  <c:v>Gujarat Lions</c:v>
                </c:pt>
                <c:pt idx="12">
                  <c:v>Rising Pune Supergiant</c:v>
                </c:pt>
                <c:pt idx="13">
                  <c:v>Kochi Tuskers Kerala</c:v>
                </c:pt>
                <c:pt idx="14">
                  <c:v>Rising Pune Supergiants</c:v>
                </c:pt>
                <c:pt idx="15">
                  <c:v>NA</c:v>
                </c:pt>
              </c:strCache>
            </c:strRef>
          </c:cat>
          <c:val>
            <c:numRef>
              <c:f>ball!$B$2:$B$17</c:f>
              <c:numCache>
                <c:formatCode>General</c:formatCode>
                <c:ptCount val="16"/>
                <c:pt idx="0">
                  <c:v>8714</c:v>
                </c:pt>
                <c:pt idx="1">
                  <c:v>7955</c:v>
                </c:pt>
                <c:pt idx="2">
                  <c:v>7894</c:v>
                </c:pt>
                <c:pt idx="3">
                  <c:v>7679</c:v>
                </c:pt>
                <c:pt idx="4">
                  <c:v>7593</c:v>
                </c:pt>
                <c:pt idx="5">
                  <c:v>6665</c:v>
                </c:pt>
                <c:pt idx="6">
                  <c:v>6520</c:v>
                </c:pt>
                <c:pt idx="7">
                  <c:v>5248</c:v>
                </c:pt>
                <c:pt idx="8">
                  <c:v>3306</c:v>
                </c:pt>
                <c:pt idx="9">
                  <c:v>1900</c:v>
                </c:pt>
                <c:pt idx="10">
                  <c:v>1338</c:v>
                </c:pt>
                <c:pt idx="11">
                  <c:v>1095</c:v>
                </c:pt>
                <c:pt idx="12">
                  <c:v>698</c:v>
                </c:pt>
                <c:pt idx="13">
                  <c:v>626</c:v>
                </c:pt>
                <c:pt idx="14">
                  <c:v>539</c:v>
                </c:pt>
                <c:pt idx="15">
                  <c:v>71</c:v>
                </c:pt>
              </c:numCache>
            </c:numRef>
          </c:val>
          <c:extLst>
            <c:ext xmlns:c16="http://schemas.microsoft.com/office/drawing/2014/chart" uri="{C3380CC4-5D6E-409C-BE32-E72D297353CC}">
              <c16:uniqueId val="{00000000-3074-FF45-80ED-7BFC73FA1A7E}"/>
            </c:ext>
          </c:extLst>
        </c:ser>
        <c:dLbls>
          <c:dLblPos val="outEnd"/>
          <c:showLegendKey val="0"/>
          <c:showVal val="1"/>
          <c:showCatName val="0"/>
          <c:showSerName val="0"/>
          <c:showPercent val="0"/>
          <c:showBubbleSize val="0"/>
        </c:dLbls>
        <c:gapWidth val="315"/>
        <c:overlap val="-40"/>
        <c:axId val="1509735408"/>
        <c:axId val="1509731568"/>
      </c:barChart>
      <c:catAx>
        <c:axId val="150973540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09731568"/>
        <c:crosses val="autoZero"/>
        <c:auto val="1"/>
        <c:lblAlgn val="ctr"/>
        <c:lblOffset val="100"/>
        <c:noMultiLvlLbl val="0"/>
      </c:catAx>
      <c:valAx>
        <c:axId val="150973156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509735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dis!$B$1</c:f>
              <c:strCache>
                <c:ptCount val="1"/>
                <c:pt idx="0">
                  <c:v>total_number_of_dismissals</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dis!$A$2:$A$10</c:f>
              <c:strCache>
                <c:ptCount val="9"/>
                <c:pt idx="0">
                  <c:v>caught</c:v>
                </c:pt>
                <c:pt idx="1">
                  <c:v>bowled</c:v>
                </c:pt>
                <c:pt idx="2">
                  <c:v>run out</c:v>
                </c:pt>
                <c:pt idx="3">
                  <c:v>lbw</c:v>
                </c:pt>
                <c:pt idx="4">
                  <c:v>stumped</c:v>
                </c:pt>
                <c:pt idx="5">
                  <c:v>caught and bowled</c:v>
                </c:pt>
                <c:pt idx="6">
                  <c:v>hit wicket</c:v>
                </c:pt>
                <c:pt idx="7">
                  <c:v>retired hurt</c:v>
                </c:pt>
                <c:pt idx="8">
                  <c:v>obstructing the field</c:v>
                </c:pt>
              </c:strCache>
            </c:strRef>
          </c:cat>
          <c:val>
            <c:numRef>
              <c:f>dis!$B$2:$B$10</c:f>
              <c:numCache>
                <c:formatCode>General</c:formatCode>
                <c:ptCount val="9"/>
                <c:pt idx="0">
                  <c:v>5743</c:v>
                </c:pt>
                <c:pt idx="1">
                  <c:v>1700</c:v>
                </c:pt>
                <c:pt idx="2">
                  <c:v>893</c:v>
                </c:pt>
                <c:pt idx="3">
                  <c:v>571</c:v>
                </c:pt>
                <c:pt idx="4">
                  <c:v>294</c:v>
                </c:pt>
                <c:pt idx="5">
                  <c:v>269</c:v>
                </c:pt>
                <c:pt idx="6">
                  <c:v>12</c:v>
                </c:pt>
                <c:pt idx="7">
                  <c:v>11</c:v>
                </c:pt>
                <c:pt idx="8">
                  <c:v>2</c:v>
                </c:pt>
              </c:numCache>
            </c:numRef>
          </c:val>
          <c:extLst>
            <c:ext xmlns:c16="http://schemas.microsoft.com/office/drawing/2014/chart" uri="{C3380CC4-5D6E-409C-BE32-E72D297353CC}">
              <c16:uniqueId val="{00000000-4189-CE41-96D8-68A6851371D4}"/>
            </c:ext>
          </c:extLst>
        </c:ser>
        <c:dLbls>
          <c:dLblPos val="outEnd"/>
          <c:showLegendKey val="0"/>
          <c:showVal val="1"/>
          <c:showCatName val="0"/>
          <c:showSerName val="0"/>
          <c:showPercent val="0"/>
          <c:showBubbleSize val="0"/>
        </c:dLbls>
        <c:gapWidth val="315"/>
        <c:overlap val="-40"/>
        <c:axId val="1309507167"/>
        <c:axId val="1309505727"/>
      </c:barChart>
      <c:catAx>
        <c:axId val="130950716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09505727"/>
        <c:crosses val="autoZero"/>
        <c:auto val="1"/>
        <c:lblAlgn val="ctr"/>
        <c:lblOffset val="100"/>
        <c:noMultiLvlLbl val="0"/>
      </c:catAx>
      <c:valAx>
        <c:axId val="1309505727"/>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09507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26">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chart" Target="../charts/chart9.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8">
            <a:extLst>
              <a:ext uri="{FF2B5EF4-FFF2-40B4-BE49-F238E27FC236}">
                <a16:creationId xmlns:a16="http://schemas.microsoft.com/office/drawing/2014/main" id="{D38A241E-0395-41E5-8607-BAA2799A4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4892040"/>
            <a:ext cx="12191999" cy="1965960"/>
          </a:xfrm>
          <a:prstGeom prst="rect">
            <a:avLst/>
          </a:prstGeom>
          <a:solidFill>
            <a:schemeClr val="bg1">
              <a:alpha val="7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8" name="Straight Connector 10">
            <a:extLst>
              <a:ext uri="{FF2B5EF4-FFF2-40B4-BE49-F238E27FC236}">
                <a16:creationId xmlns:a16="http://schemas.microsoft.com/office/drawing/2014/main" id="{CE352288-84AD-4CA8-BCD5-76C29D34E1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38160" y="5325066"/>
            <a:ext cx="0" cy="9144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What is Data Science?: Beginner's Guide">
            <a:extLst>
              <a:ext uri="{FF2B5EF4-FFF2-40B4-BE49-F238E27FC236}">
                <a16:creationId xmlns:a16="http://schemas.microsoft.com/office/drawing/2014/main" id="{A3F75A92-CA66-7644-D6D6-FDE64F9A6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3A49756-5749-F797-70B1-29931E8B4A85}"/>
              </a:ext>
            </a:extLst>
          </p:cNvPr>
          <p:cNvSpPr txBox="1"/>
          <p:nvPr/>
        </p:nvSpPr>
        <p:spPr>
          <a:xfrm>
            <a:off x="1037251" y="5916300"/>
            <a:ext cx="2821053" cy="646331"/>
          </a:xfrm>
          <a:prstGeom prst="rect">
            <a:avLst/>
          </a:prstGeom>
          <a:noFill/>
        </p:spPr>
        <p:txBody>
          <a:bodyPr wrap="square">
            <a:spAutoFit/>
          </a:bodyPr>
          <a:lstStyle/>
          <a:p>
            <a:r>
              <a:rPr lang="en-US" sz="3600" dirty="0">
                <a:solidFill>
                  <a:schemeClr val="tx1">
                    <a:lumMod val="85000"/>
                    <a:lumOff val="15000"/>
                  </a:schemeClr>
                </a:solidFill>
                <a:cs typeface="Calibri Light"/>
              </a:rPr>
              <a:t>IPL AUCTION</a:t>
            </a:r>
            <a:endParaRPr lang="en-US" sz="3600" dirty="0"/>
          </a:p>
        </p:txBody>
      </p:sp>
      <p:sp>
        <p:nvSpPr>
          <p:cNvPr id="8" name="Subtitle 2">
            <a:extLst>
              <a:ext uri="{FF2B5EF4-FFF2-40B4-BE49-F238E27FC236}">
                <a16:creationId xmlns:a16="http://schemas.microsoft.com/office/drawing/2014/main" id="{1226AC18-CAF6-FF5F-BA9D-4D6A7BBC973C}"/>
              </a:ext>
            </a:extLst>
          </p:cNvPr>
          <p:cNvSpPr txBox="1">
            <a:spLocks/>
          </p:cNvSpPr>
          <p:nvPr/>
        </p:nvSpPr>
        <p:spPr>
          <a:xfrm>
            <a:off x="4551739" y="5613214"/>
            <a:ext cx="2892986" cy="126187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chemeClr val="tx2"/>
                </a:solidFill>
                <a:cs typeface="Calibri"/>
              </a:rPr>
              <a:t>By-</a:t>
            </a:r>
          </a:p>
          <a:p>
            <a:pPr algn="l"/>
            <a:r>
              <a:rPr lang="en-US" sz="2000" dirty="0">
                <a:solidFill>
                  <a:schemeClr val="tx2"/>
                </a:solidFill>
                <a:cs typeface="Calibri"/>
              </a:rPr>
              <a:t>NAVIN KUMAR</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589F9-1DBD-6048-C377-C6F1F140CB63}"/>
              </a:ext>
            </a:extLst>
          </p:cNvPr>
          <p:cNvSpPr txBox="1"/>
          <p:nvPr/>
        </p:nvSpPr>
        <p:spPr>
          <a:xfrm>
            <a:off x="98213" y="223017"/>
            <a:ext cx="5075953" cy="6208174"/>
          </a:xfrm>
          <a:prstGeom prst="rect">
            <a:avLst/>
          </a:prstGeom>
          <a:noFill/>
        </p:spPr>
        <p:txBody>
          <a:bodyPr wrap="square" rtlCol="0">
            <a:spAutoFit/>
          </a:bodyPr>
          <a:lstStyle/>
          <a:p>
            <a:pPr marL="180340">
              <a:lnSpc>
                <a:spcPct val="115000"/>
              </a:lnSpc>
              <a:spcAft>
                <a:spcPts val="400"/>
              </a:spcAft>
            </a:pPr>
            <a:r>
              <a:rPr lang="en-US" sz="1400" b="1" dirty="0">
                <a:solidFill>
                  <a:srgbClr val="484848"/>
                </a:solidFill>
                <a:cs typeface="Times New Roman" panose="02020603050405020304" pitchFamily="18" charset="0"/>
              </a:rPr>
              <a:t>Query</a:t>
            </a:r>
            <a:r>
              <a:rPr lang="en-US" sz="1400" dirty="0">
                <a:solidFill>
                  <a:srgbClr val="484848"/>
                </a:solidFill>
                <a:cs typeface="Times New Roman" panose="02020603050405020304" pitchFamily="18" charset="0"/>
              </a:rPr>
              <a:t> :  </a:t>
            </a:r>
          </a:p>
          <a:p>
            <a:pPr marL="180340">
              <a:lnSpc>
                <a:spcPct val="115000"/>
              </a:lnSpc>
              <a:spcAft>
                <a:spcPts val="400"/>
              </a:spcAft>
            </a:pPr>
            <a:r>
              <a:rPr lang="en-US" sz="1200" b="1" dirty="0">
                <a:latin typeface="Calibri" panose="020F0502020204030204" pitchFamily="34" charset="0"/>
                <a:cs typeface="Times New Roman" panose="02020603050405020304" pitchFamily="18" charset="0"/>
              </a:rPr>
              <a:t>Step 1: create a table for batting_strike_rate</a:t>
            </a:r>
            <a:endParaRPr lang="en-IN" sz="1200" b="1" dirty="0">
              <a:latin typeface="Calibri" panose="020F0502020204030204" pitchFamily="34" charset="0"/>
              <a:cs typeface="Times New Roman" panose="02020603050405020304" pitchFamily="18" charset="0"/>
            </a:endParaRPr>
          </a:p>
          <a:p>
            <a:pPr marL="228600">
              <a:lnSpc>
                <a:spcPct val="115000"/>
              </a:lnSpc>
              <a:spcAft>
                <a:spcPts val="400"/>
              </a:spcAft>
            </a:pPr>
            <a:r>
              <a:rPr lang="en-US" sz="1200" dirty="0">
                <a:latin typeface="Calibri" panose="020F0502020204030204" pitchFamily="34" charset="0"/>
                <a:cs typeface="Times New Roman" panose="02020603050405020304" pitchFamily="18" charset="0"/>
              </a:rPr>
              <a:t>create table batting_strike_rate as (select batsman, sum(</a:t>
            </a:r>
            <a:r>
              <a:rPr lang="en-US" sz="1200" dirty="0" err="1">
                <a:latin typeface="Calibri" panose="020F0502020204030204" pitchFamily="34" charset="0"/>
                <a:cs typeface="Times New Roman" panose="02020603050405020304" pitchFamily="18" charset="0"/>
              </a:rPr>
              <a:t>batsman_runs</a:t>
            </a:r>
            <a:r>
              <a:rPr lang="en-US" sz="1200" dirty="0">
                <a:latin typeface="Calibri" panose="020F0502020204030204" pitchFamily="34" charset="0"/>
                <a:cs typeface="Times New Roman" panose="02020603050405020304" pitchFamily="18" charset="0"/>
              </a:rPr>
              <a:t>) as </a:t>
            </a:r>
            <a:r>
              <a:rPr lang="en-US" sz="1200" dirty="0" err="1">
                <a:latin typeface="Calibri" panose="020F0502020204030204" pitchFamily="34" charset="0"/>
                <a:cs typeface="Times New Roman" panose="02020603050405020304" pitchFamily="18" charset="0"/>
              </a:rPr>
              <a:t>batsman_runs</a:t>
            </a:r>
            <a:r>
              <a:rPr lang="en-US" sz="1200" dirty="0">
                <a:latin typeface="Calibri" panose="020F0502020204030204" pitchFamily="34" charset="0"/>
                <a:cs typeface="Times New Roman" panose="02020603050405020304" pitchFamily="18" charset="0"/>
              </a:rPr>
              <a:t>, count(ball) as  </a:t>
            </a:r>
            <a:r>
              <a:rPr lang="en-US" sz="1200" dirty="0" err="1">
                <a:latin typeface="Calibri" panose="020F0502020204030204" pitchFamily="34" charset="0"/>
                <a:cs typeface="Times New Roman" panose="02020603050405020304" pitchFamily="18" charset="0"/>
              </a:rPr>
              <a:t>tot_ball_played</a:t>
            </a:r>
            <a:r>
              <a:rPr lang="en-US" sz="1200" dirty="0">
                <a:latin typeface="Calibri" panose="020F0502020204030204" pitchFamily="34" charset="0"/>
                <a:cs typeface="Times New Roman" panose="02020603050405020304" pitchFamily="18" charset="0"/>
              </a:rPr>
              <a:t>,</a:t>
            </a:r>
            <a:r>
              <a:rPr lang="en-IN" sz="1200" dirty="0">
                <a:latin typeface="Calibri" panose="020F0502020204030204" pitchFamily="34" charset="0"/>
                <a:cs typeface="Times New Roman" panose="02020603050405020304" pitchFamily="18" charset="0"/>
              </a:rPr>
              <a:t> </a:t>
            </a:r>
            <a:r>
              <a:rPr lang="en-US" sz="1200" dirty="0">
                <a:latin typeface="Calibri" panose="020F0502020204030204" pitchFamily="34" charset="0"/>
                <a:cs typeface="Times New Roman" panose="02020603050405020304" pitchFamily="18" charset="0"/>
              </a:rPr>
              <a:t>cast(sum(</a:t>
            </a:r>
            <a:r>
              <a:rPr lang="en-US" sz="1200" dirty="0" err="1">
                <a:latin typeface="Calibri" panose="020F0502020204030204" pitchFamily="34" charset="0"/>
                <a:cs typeface="Times New Roman" panose="02020603050405020304" pitchFamily="18" charset="0"/>
              </a:rPr>
              <a:t>batsman_runs</a:t>
            </a:r>
            <a:r>
              <a:rPr lang="en-US" sz="1200" dirty="0">
                <a:latin typeface="Calibri" panose="020F0502020204030204" pitchFamily="34" charset="0"/>
                <a:cs typeface="Times New Roman" panose="02020603050405020304" pitchFamily="18" charset="0"/>
              </a:rPr>
              <a:t>) as double precision)/count(ball)*100 as </a:t>
            </a:r>
            <a:r>
              <a:rPr lang="en-US" sz="1200" dirty="0" err="1">
                <a:latin typeface="Calibri" panose="020F0502020204030204" pitchFamily="34" charset="0"/>
                <a:cs typeface="Times New Roman" panose="02020603050405020304" pitchFamily="18" charset="0"/>
              </a:rPr>
              <a:t>Strike_rate</a:t>
            </a:r>
            <a:r>
              <a:rPr lang="en-IN" sz="1200" dirty="0">
                <a:latin typeface="Calibri" panose="020F0502020204030204" pitchFamily="34" charset="0"/>
                <a:cs typeface="Times New Roman" panose="02020603050405020304" pitchFamily="18" charset="0"/>
              </a:rPr>
              <a:t> </a:t>
            </a:r>
            <a:r>
              <a:rPr lang="en-US" sz="1200" dirty="0">
                <a:latin typeface="Calibri" panose="020F0502020204030204" pitchFamily="34" charset="0"/>
                <a:cs typeface="Times New Roman" panose="02020603050405020304" pitchFamily="18" charset="0"/>
              </a:rPr>
              <a:t>from </a:t>
            </a:r>
            <a:r>
              <a:rPr lang="en-US" sz="1200" dirty="0" err="1">
                <a:latin typeface="Calibri" panose="020F0502020204030204" pitchFamily="34" charset="0"/>
                <a:cs typeface="Times New Roman" panose="02020603050405020304" pitchFamily="18" charset="0"/>
              </a:rPr>
              <a:t>ipl_ball</a:t>
            </a:r>
            <a:r>
              <a:rPr lang="en-US" sz="1200" dirty="0">
                <a:latin typeface="Calibri" panose="020F0502020204030204" pitchFamily="34" charset="0"/>
                <a:cs typeface="Times New Roman" panose="02020603050405020304" pitchFamily="18" charset="0"/>
              </a:rPr>
              <a:t> where </a:t>
            </a:r>
            <a:r>
              <a:rPr lang="en-US" sz="1200" dirty="0" err="1">
                <a:latin typeface="Calibri" panose="020F0502020204030204" pitchFamily="34" charset="0"/>
                <a:cs typeface="Times New Roman" panose="02020603050405020304" pitchFamily="18" charset="0"/>
              </a:rPr>
              <a:t>extras_type</a:t>
            </a:r>
            <a:r>
              <a:rPr lang="en-US" sz="1200" dirty="0">
                <a:latin typeface="Calibri" panose="020F0502020204030204" pitchFamily="34" charset="0"/>
                <a:cs typeface="Times New Roman" panose="02020603050405020304" pitchFamily="18" charset="0"/>
              </a:rPr>
              <a:t> not in ('</a:t>
            </a:r>
            <a:r>
              <a:rPr lang="en-US" sz="1200" dirty="0" err="1">
                <a:latin typeface="Calibri" panose="020F0502020204030204" pitchFamily="34" charset="0"/>
                <a:cs typeface="Times New Roman" panose="02020603050405020304" pitchFamily="18" charset="0"/>
              </a:rPr>
              <a:t>wides</a:t>
            </a:r>
            <a:r>
              <a:rPr lang="en-US" sz="1200" dirty="0">
                <a:latin typeface="Calibri" panose="020F0502020204030204" pitchFamily="34" charset="0"/>
                <a:cs typeface="Times New Roman" panose="02020603050405020304" pitchFamily="18" charset="0"/>
              </a:rPr>
              <a:t>') group by batsman having sum(ball)&gt;=500 order by </a:t>
            </a:r>
            <a:r>
              <a:rPr lang="en-US" sz="1200" dirty="0" err="1">
                <a:latin typeface="Calibri" panose="020F0502020204030204" pitchFamily="34" charset="0"/>
                <a:cs typeface="Times New Roman" panose="02020603050405020304" pitchFamily="18" charset="0"/>
              </a:rPr>
              <a:t>Strike_rate</a:t>
            </a:r>
            <a:r>
              <a:rPr lang="en-US" sz="1200" dirty="0">
                <a:latin typeface="Calibri" panose="020F0502020204030204" pitchFamily="34" charset="0"/>
                <a:cs typeface="Times New Roman" panose="02020603050405020304" pitchFamily="18" charset="0"/>
              </a:rPr>
              <a:t> desc);</a:t>
            </a:r>
          </a:p>
          <a:p>
            <a:pPr marL="228600">
              <a:lnSpc>
                <a:spcPct val="115000"/>
              </a:lnSpc>
              <a:spcAft>
                <a:spcPts val="400"/>
              </a:spcAft>
            </a:pPr>
            <a:r>
              <a:rPr lang="en-US" sz="1200" b="1" dirty="0">
                <a:latin typeface="Calibri" panose="020F0502020204030204" pitchFamily="34" charset="0"/>
                <a:cs typeface="Times New Roman" panose="02020603050405020304" pitchFamily="18" charset="0"/>
              </a:rPr>
              <a:t>Step 2: create a table for </a:t>
            </a:r>
            <a:r>
              <a:rPr lang="en-US" sz="1200" b="1" dirty="0" err="1">
                <a:latin typeface="Calibri" panose="020F0502020204030204" pitchFamily="34" charset="0"/>
                <a:cs typeface="Times New Roman" panose="02020603050405020304" pitchFamily="18" charset="0"/>
              </a:rPr>
              <a:t>bowling_strike_rate</a:t>
            </a:r>
            <a:endParaRPr lang="en-IN" sz="1200" b="1" dirty="0">
              <a:latin typeface="Calibri" panose="020F0502020204030204" pitchFamily="34" charset="0"/>
              <a:cs typeface="Times New Roman" panose="02020603050405020304" pitchFamily="18" charset="0"/>
            </a:endParaRPr>
          </a:p>
          <a:p>
            <a:pPr marL="228600">
              <a:lnSpc>
                <a:spcPct val="115000"/>
              </a:lnSpc>
            </a:pPr>
            <a:r>
              <a:rPr lang="en-US" sz="1200" dirty="0">
                <a:latin typeface="Calibri" panose="020F0502020204030204" pitchFamily="34" charset="0"/>
                <a:cs typeface="Times New Roman" panose="02020603050405020304" pitchFamily="18" charset="0"/>
              </a:rPr>
              <a:t>create table </a:t>
            </a:r>
            <a:r>
              <a:rPr lang="en-US" sz="1200" dirty="0" err="1">
                <a:latin typeface="Calibri" panose="020F0502020204030204" pitchFamily="34" charset="0"/>
                <a:cs typeface="Times New Roman" panose="02020603050405020304" pitchFamily="18" charset="0"/>
              </a:rPr>
              <a:t>bowling_strike_rate</a:t>
            </a:r>
            <a:r>
              <a:rPr lang="en-US" sz="1200" dirty="0">
                <a:latin typeface="Calibri" panose="020F0502020204030204" pitchFamily="34" charset="0"/>
                <a:cs typeface="Times New Roman" panose="02020603050405020304" pitchFamily="18" charset="0"/>
              </a:rPr>
              <a:t> as (select bowler, count(case when </a:t>
            </a:r>
            <a:r>
              <a:rPr lang="en-US" sz="1200" dirty="0" err="1">
                <a:latin typeface="Calibri" panose="020F0502020204030204" pitchFamily="34" charset="0"/>
                <a:cs typeface="Times New Roman" panose="02020603050405020304" pitchFamily="18" charset="0"/>
              </a:rPr>
              <a:t>is_wicket</a:t>
            </a:r>
            <a:r>
              <a:rPr lang="en-US" sz="1200" dirty="0">
                <a:latin typeface="Calibri" panose="020F0502020204030204" pitchFamily="34" charset="0"/>
                <a:cs typeface="Times New Roman" panose="02020603050405020304" pitchFamily="18" charset="0"/>
              </a:rPr>
              <a:t>=1 then 1 else null end) as </a:t>
            </a:r>
            <a:r>
              <a:rPr lang="en-US" sz="1200" dirty="0" err="1">
                <a:latin typeface="Calibri" panose="020F0502020204030204" pitchFamily="34" charset="0"/>
                <a:cs typeface="Times New Roman" panose="02020603050405020304" pitchFamily="18" charset="0"/>
              </a:rPr>
              <a:t>total_wicket</a:t>
            </a:r>
            <a:r>
              <a:rPr lang="en-US" sz="1200" dirty="0">
                <a:latin typeface="Calibri" panose="020F0502020204030204" pitchFamily="34" charset="0"/>
                <a:cs typeface="Times New Roman" panose="02020603050405020304" pitchFamily="18" charset="0"/>
              </a:rPr>
              <a:t>,</a:t>
            </a:r>
            <a:endParaRPr lang="en-IN" sz="1200" dirty="0">
              <a:latin typeface="Calibri" panose="020F0502020204030204" pitchFamily="34" charset="0"/>
              <a:cs typeface="Times New Roman" panose="02020603050405020304" pitchFamily="18" charset="0"/>
            </a:endParaRPr>
          </a:p>
          <a:p>
            <a:pPr marL="228600">
              <a:lnSpc>
                <a:spcPct val="115000"/>
              </a:lnSpc>
            </a:pPr>
            <a:r>
              <a:rPr lang="en-US" sz="1200" dirty="0">
                <a:latin typeface="Calibri" panose="020F0502020204030204" pitchFamily="34" charset="0"/>
                <a:cs typeface="Times New Roman" panose="02020603050405020304" pitchFamily="18" charset="0"/>
              </a:rPr>
              <a:t>(SELECT count(ball) FROM </a:t>
            </a:r>
            <a:r>
              <a:rPr lang="en-US" sz="1200" dirty="0" err="1">
                <a:latin typeface="Calibri" panose="020F0502020204030204" pitchFamily="34" charset="0"/>
                <a:cs typeface="Times New Roman" panose="02020603050405020304" pitchFamily="18" charset="0"/>
              </a:rPr>
              <a:t>ipl_ball</a:t>
            </a:r>
            <a:r>
              <a:rPr lang="en-US" sz="1200" dirty="0">
                <a:latin typeface="Calibri" panose="020F0502020204030204" pitchFamily="34" charset="0"/>
                <a:cs typeface="Times New Roman" panose="02020603050405020304" pitchFamily="18" charset="0"/>
              </a:rPr>
              <a:t> WHERE </a:t>
            </a:r>
            <a:r>
              <a:rPr lang="en-US" sz="1200" dirty="0" err="1">
                <a:latin typeface="Calibri" panose="020F0502020204030204" pitchFamily="34" charset="0"/>
                <a:cs typeface="Times New Roman" panose="02020603050405020304" pitchFamily="18" charset="0"/>
              </a:rPr>
              <a:t>ipl_ball.bowler</a:t>
            </a:r>
            <a:r>
              <a:rPr lang="en-US" sz="1200" dirty="0">
                <a:latin typeface="Calibri" panose="020F0502020204030204" pitchFamily="34" charset="0"/>
                <a:cs typeface="Times New Roman" panose="02020603050405020304" pitchFamily="18" charset="0"/>
              </a:rPr>
              <a:t> = </a:t>
            </a:r>
            <a:r>
              <a:rPr lang="en-US" sz="1200" dirty="0" err="1">
                <a:latin typeface="Calibri" panose="020F0502020204030204" pitchFamily="34" charset="0"/>
                <a:cs typeface="Times New Roman" panose="02020603050405020304" pitchFamily="18" charset="0"/>
              </a:rPr>
              <a:t>match.bowler</a:t>
            </a:r>
            <a:r>
              <a:rPr lang="en-US" sz="1200" dirty="0">
                <a:latin typeface="Calibri" panose="020F0502020204030204" pitchFamily="34" charset="0"/>
                <a:cs typeface="Times New Roman" panose="02020603050405020304" pitchFamily="18" charset="0"/>
              </a:rPr>
              <a:t>) AS </a:t>
            </a:r>
            <a:r>
              <a:rPr lang="en-US" sz="1200" dirty="0" err="1">
                <a:latin typeface="Calibri" panose="020F0502020204030204" pitchFamily="34" charset="0"/>
                <a:cs typeface="Times New Roman" panose="02020603050405020304" pitchFamily="18" charset="0"/>
              </a:rPr>
              <a:t>total_ball</a:t>
            </a:r>
            <a:r>
              <a:rPr lang="en-US" sz="1200" dirty="0">
                <a:latin typeface="Calibri" panose="020F0502020204030204" pitchFamily="34" charset="0"/>
                <a:cs typeface="Times New Roman" panose="02020603050405020304" pitchFamily="18" charset="0"/>
              </a:rPr>
              <a:t>,</a:t>
            </a:r>
            <a:r>
              <a:rPr lang="en-IN" sz="1200" dirty="0">
                <a:latin typeface="Calibri" panose="020F0502020204030204" pitchFamily="34" charset="0"/>
                <a:cs typeface="Times New Roman" panose="02020603050405020304" pitchFamily="18" charset="0"/>
              </a:rPr>
              <a:t> </a:t>
            </a:r>
            <a:r>
              <a:rPr lang="en-US" sz="1200" dirty="0">
                <a:latin typeface="Calibri" panose="020F0502020204030204" pitchFamily="34" charset="0"/>
                <a:cs typeface="Times New Roman" panose="02020603050405020304" pitchFamily="18" charset="0"/>
              </a:rPr>
              <a:t>cast((SELECT count(ball) FROM </a:t>
            </a:r>
            <a:r>
              <a:rPr lang="en-US" sz="1200" dirty="0" err="1">
                <a:latin typeface="Calibri" panose="020F0502020204030204" pitchFamily="34" charset="0"/>
                <a:cs typeface="Times New Roman" panose="02020603050405020304" pitchFamily="18" charset="0"/>
              </a:rPr>
              <a:t>ipl_ball</a:t>
            </a:r>
            <a:r>
              <a:rPr lang="en-US" sz="1200" dirty="0">
                <a:latin typeface="Calibri" panose="020F0502020204030204" pitchFamily="34" charset="0"/>
                <a:cs typeface="Times New Roman" panose="02020603050405020304" pitchFamily="18" charset="0"/>
              </a:rPr>
              <a:t> WHERE </a:t>
            </a:r>
            <a:r>
              <a:rPr lang="en-US" sz="1200" dirty="0" err="1">
                <a:latin typeface="Calibri" panose="020F0502020204030204" pitchFamily="34" charset="0"/>
                <a:cs typeface="Times New Roman" panose="02020603050405020304" pitchFamily="18" charset="0"/>
              </a:rPr>
              <a:t>ipl_ball.bowler</a:t>
            </a:r>
            <a:r>
              <a:rPr lang="en-US" sz="1200" dirty="0">
                <a:latin typeface="Calibri" panose="020F0502020204030204" pitchFamily="34" charset="0"/>
                <a:cs typeface="Times New Roman" panose="02020603050405020304" pitchFamily="18" charset="0"/>
              </a:rPr>
              <a:t> = </a:t>
            </a:r>
            <a:r>
              <a:rPr lang="en-US" sz="1200" dirty="0" err="1">
                <a:latin typeface="Calibri" panose="020F0502020204030204" pitchFamily="34" charset="0"/>
                <a:cs typeface="Times New Roman" panose="02020603050405020304" pitchFamily="18" charset="0"/>
              </a:rPr>
              <a:t>match.bowler</a:t>
            </a:r>
            <a:r>
              <a:rPr lang="en-US" sz="1200" dirty="0">
                <a:latin typeface="Calibri" panose="020F0502020204030204" pitchFamily="34" charset="0"/>
                <a:cs typeface="Times New Roman" panose="02020603050405020304" pitchFamily="18" charset="0"/>
              </a:rPr>
              <a:t>) as double precision)/NULLIF(count(case when </a:t>
            </a:r>
            <a:r>
              <a:rPr lang="en-US" sz="1200" dirty="0" err="1">
                <a:latin typeface="Calibri" panose="020F0502020204030204" pitchFamily="34" charset="0"/>
                <a:cs typeface="Times New Roman" panose="02020603050405020304" pitchFamily="18" charset="0"/>
              </a:rPr>
              <a:t>is_wicket</a:t>
            </a:r>
            <a:r>
              <a:rPr lang="en-US" sz="1200" dirty="0">
                <a:latin typeface="Calibri" panose="020F0502020204030204" pitchFamily="34" charset="0"/>
                <a:cs typeface="Times New Roman" panose="02020603050405020304" pitchFamily="18" charset="0"/>
              </a:rPr>
              <a:t>=1 then 1 else null end),0)</a:t>
            </a:r>
            <a:r>
              <a:rPr lang="en-IN" sz="1200" dirty="0">
                <a:latin typeface="Calibri" panose="020F0502020204030204" pitchFamily="34" charset="0"/>
                <a:cs typeface="Times New Roman" panose="02020603050405020304" pitchFamily="18" charset="0"/>
              </a:rPr>
              <a:t> </a:t>
            </a:r>
            <a:r>
              <a:rPr lang="en-US" sz="1200" dirty="0">
                <a:latin typeface="Calibri" panose="020F0502020204030204" pitchFamily="34" charset="0"/>
                <a:cs typeface="Times New Roman" panose="02020603050405020304" pitchFamily="18" charset="0"/>
              </a:rPr>
              <a:t>as </a:t>
            </a:r>
            <a:r>
              <a:rPr lang="en-US" sz="1200" dirty="0" err="1">
                <a:latin typeface="Calibri" panose="020F0502020204030204" pitchFamily="34" charset="0"/>
                <a:cs typeface="Times New Roman" panose="02020603050405020304" pitchFamily="18" charset="0"/>
              </a:rPr>
              <a:t>Strike_rate</a:t>
            </a:r>
            <a:r>
              <a:rPr lang="en-US" sz="1200" dirty="0">
                <a:latin typeface="Calibri" panose="020F0502020204030204" pitchFamily="34" charset="0"/>
                <a:cs typeface="Times New Roman" panose="02020603050405020304" pitchFamily="18" charset="0"/>
              </a:rPr>
              <a:t> from </a:t>
            </a:r>
            <a:r>
              <a:rPr lang="en-US" sz="1200" dirty="0" err="1">
                <a:latin typeface="Calibri" panose="020F0502020204030204" pitchFamily="34" charset="0"/>
                <a:cs typeface="Times New Roman" panose="02020603050405020304" pitchFamily="18" charset="0"/>
              </a:rPr>
              <a:t>ipl_ball</a:t>
            </a:r>
            <a:r>
              <a:rPr lang="en-US" sz="1200" dirty="0">
                <a:latin typeface="Calibri" panose="020F0502020204030204" pitchFamily="34" charset="0"/>
                <a:cs typeface="Times New Roman" panose="02020603050405020304" pitchFamily="18" charset="0"/>
              </a:rPr>
              <a:t> as match where</a:t>
            </a:r>
            <a:r>
              <a:rPr lang="en-IN" sz="1200" dirty="0">
                <a:latin typeface="Calibri" panose="020F0502020204030204" pitchFamily="34" charset="0"/>
                <a:cs typeface="Times New Roman" panose="02020603050405020304" pitchFamily="18" charset="0"/>
              </a:rPr>
              <a:t> </a:t>
            </a:r>
            <a:r>
              <a:rPr lang="en-US" sz="1200" dirty="0" err="1">
                <a:latin typeface="Calibri" panose="020F0502020204030204" pitchFamily="34" charset="0"/>
                <a:cs typeface="Times New Roman" panose="02020603050405020304" pitchFamily="18" charset="0"/>
              </a:rPr>
              <a:t>dismissal_kind</a:t>
            </a:r>
            <a:r>
              <a:rPr lang="en-US" sz="1200" dirty="0">
                <a:latin typeface="Calibri" panose="020F0502020204030204" pitchFamily="34" charset="0"/>
                <a:cs typeface="Times New Roman" panose="02020603050405020304" pitchFamily="18" charset="0"/>
              </a:rPr>
              <a:t> not in ('obstructing the </a:t>
            </a:r>
            <a:r>
              <a:rPr lang="en-US" sz="1200" dirty="0" err="1">
                <a:latin typeface="Calibri" panose="020F0502020204030204" pitchFamily="34" charset="0"/>
                <a:cs typeface="Times New Roman" panose="02020603050405020304" pitchFamily="18" charset="0"/>
              </a:rPr>
              <a:t>field','retired</a:t>
            </a:r>
            <a:r>
              <a:rPr lang="en-US" sz="1200" dirty="0">
                <a:latin typeface="Calibri" panose="020F0502020204030204" pitchFamily="34" charset="0"/>
                <a:cs typeface="Times New Roman" panose="02020603050405020304" pitchFamily="18" charset="0"/>
              </a:rPr>
              <a:t> </a:t>
            </a:r>
            <a:r>
              <a:rPr lang="en-US" sz="1200" dirty="0" err="1">
                <a:latin typeface="Calibri" panose="020F0502020204030204" pitchFamily="34" charset="0"/>
                <a:cs typeface="Times New Roman" panose="02020603050405020304" pitchFamily="18" charset="0"/>
              </a:rPr>
              <a:t>hurt','run</a:t>
            </a:r>
            <a:r>
              <a:rPr lang="en-US" sz="1200" dirty="0">
                <a:latin typeface="Calibri" panose="020F0502020204030204" pitchFamily="34" charset="0"/>
                <a:cs typeface="Times New Roman" panose="02020603050405020304" pitchFamily="18" charset="0"/>
              </a:rPr>
              <a:t> out’)</a:t>
            </a:r>
            <a:r>
              <a:rPr lang="en-IN" sz="1200" dirty="0">
                <a:latin typeface="Calibri" panose="020F0502020204030204" pitchFamily="34" charset="0"/>
                <a:cs typeface="Times New Roman" panose="02020603050405020304" pitchFamily="18" charset="0"/>
              </a:rPr>
              <a:t> </a:t>
            </a:r>
            <a:r>
              <a:rPr lang="en-US" sz="1200" dirty="0">
                <a:latin typeface="Calibri" panose="020F0502020204030204" pitchFamily="34" charset="0"/>
                <a:cs typeface="Times New Roman" panose="02020603050405020304" pitchFamily="18" charset="0"/>
              </a:rPr>
              <a:t>group by bowler having count(ball)&gt;=500 order by </a:t>
            </a:r>
            <a:r>
              <a:rPr lang="en-US" sz="1200" dirty="0" err="1">
                <a:latin typeface="Calibri" panose="020F0502020204030204" pitchFamily="34" charset="0"/>
                <a:cs typeface="Times New Roman" panose="02020603050405020304" pitchFamily="18" charset="0"/>
              </a:rPr>
              <a:t>Strike_rate</a:t>
            </a:r>
            <a:r>
              <a:rPr lang="en-US" sz="1200" dirty="0">
                <a:latin typeface="Calibri" panose="020F0502020204030204" pitchFamily="34" charset="0"/>
                <a:cs typeface="Times New Roman" panose="02020603050405020304" pitchFamily="18" charset="0"/>
              </a:rPr>
              <a:t>) ;</a:t>
            </a:r>
          </a:p>
          <a:p>
            <a:pPr marL="228600">
              <a:lnSpc>
                <a:spcPct val="115000"/>
              </a:lnSpc>
            </a:pPr>
            <a:r>
              <a:rPr lang="en-US" sz="1200" b="1" dirty="0">
                <a:latin typeface="Calibri" panose="020F0502020204030204" pitchFamily="34" charset="0"/>
                <a:cs typeface="Times New Roman" panose="02020603050405020304" pitchFamily="18" charset="0"/>
              </a:rPr>
              <a:t>Step 3: Query to fetch All-rounders with the best batting as well as bowling strike rate</a:t>
            </a:r>
            <a:endParaRPr lang="en-IN" sz="1200" b="1" dirty="0">
              <a:latin typeface="Calibri" panose="020F0502020204030204" pitchFamily="34" charset="0"/>
              <a:cs typeface="Times New Roman" panose="02020603050405020304" pitchFamily="18" charset="0"/>
            </a:endParaRPr>
          </a:p>
          <a:p>
            <a:pPr marL="228600">
              <a:lnSpc>
                <a:spcPct val="115000"/>
              </a:lnSpc>
            </a:pPr>
            <a:r>
              <a:rPr lang="en-US" sz="1200" dirty="0">
                <a:latin typeface="Calibri" panose="020F0502020204030204" pitchFamily="34" charset="0"/>
                <a:cs typeface="Times New Roman" panose="02020603050405020304" pitchFamily="18" charset="0"/>
              </a:rPr>
              <a:t>select </a:t>
            </a:r>
            <a:r>
              <a:rPr lang="en-US" sz="1200" dirty="0" err="1">
                <a:latin typeface="Calibri" panose="020F0502020204030204" pitchFamily="34" charset="0"/>
                <a:cs typeface="Times New Roman" panose="02020603050405020304" pitchFamily="18" charset="0"/>
              </a:rPr>
              <a:t>a.batsman</a:t>
            </a:r>
            <a:r>
              <a:rPr lang="en-US" sz="1200" dirty="0">
                <a:latin typeface="Calibri" panose="020F0502020204030204" pitchFamily="34" charset="0"/>
                <a:cs typeface="Times New Roman" panose="02020603050405020304" pitchFamily="18" charset="0"/>
              </a:rPr>
              <a:t>, a.batsman_runs,a.tot_ball_played,a.Strike_rate,b.bowler,b.total_wicket,b.total_ball,b.strike_rate</a:t>
            </a:r>
            <a:r>
              <a:rPr lang="en-IN" sz="1200" dirty="0">
                <a:latin typeface="Calibri" panose="020F0502020204030204" pitchFamily="34" charset="0"/>
                <a:cs typeface="Times New Roman" panose="02020603050405020304" pitchFamily="18" charset="0"/>
              </a:rPr>
              <a:t> </a:t>
            </a:r>
            <a:r>
              <a:rPr lang="en-US" sz="1200" dirty="0">
                <a:latin typeface="Calibri" panose="020F0502020204030204" pitchFamily="34" charset="0"/>
                <a:cs typeface="Times New Roman" panose="02020603050405020304" pitchFamily="18" charset="0"/>
              </a:rPr>
              <a:t>from  batting_strike_rate as a</a:t>
            </a:r>
            <a:r>
              <a:rPr lang="en-IN" sz="1200" dirty="0">
                <a:latin typeface="Calibri" panose="020F0502020204030204" pitchFamily="34" charset="0"/>
                <a:cs typeface="Times New Roman" panose="02020603050405020304" pitchFamily="18" charset="0"/>
              </a:rPr>
              <a:t> </a:t>
            </a:r>
            <a:r>
              <a:rPr lang="en-US" sz="1200" dirty="0">
                <a:latin typeface="Calibri" panose="020F0502020204030204" pitchFamily="34" charset="0"/>
                <a:cs typeface="Times New Roman" panose="02020603050405020304" pitchFamily="18" charset="0"/>
              </a:rPr>
              <a:t>inner join </a:t>
            </a:r>
            <a:r>
              <a:rPr lang="en-US" sz="1200" dirty="0" err="1">
                <a:latin typeface="Calibri" panose="020F0502020204030204" pitchFamily="34" charset="0"/>
                <a:cs typeface="Times New Roman" panose="02020603050405020304" pitchFamily="18" charset="0"/>
              </a:rPr>
              <a:t>bowling_strike_rate</a:t>
            </a:r>
            <a:r>
              <a:rPr lang="en-US" sz="1200" dirty="0">
                <a:latin typeface="Calibri" panose="020F0502020204030204" pitchFamily="34" charset="0"/>
                <a:cs typeface="Times New Roman" panose="02020603050405020304" pitchFamily="18" charset="0"/>
              </a:rPr>
              <a:t> as b </a:t>
            </a:r>
          </a:p>
          <a:p>
            <a:pPr marL="228600">
              <a:lnSpc>
                <a:spcPct val="115000"/>
              </a:lnSpc>
            </a:pPr>
            <a:r>
              <a:rPr lang="en-US" sz="1200" dirty="0">
                <a:latin typeface="Calibri" panose="020F0502020204030204" pitchFamily="34" charset="0"/>
                <a:cs typeface="Times New Roman" panose="02020603050405020304" pitchFamily="18" charset="0"/>
              </a:rPr>
              <a:t>on </a:t>
            </a:r>
            <a:r>
              <a:rPr lang="en-US" sz="1200" dirty="0" err="1">
                <a:latin typeface="Calibri" panose="020F0502020204030204" pitchFamily="34" charset="0"/>
                <a:cs typeface="Times New Roman" panose="02020603050405020304" pitchFamily="18" charset="0"/>
              </a:rPr>
              <a:t>a.batsman</a:t>
            </a:r>
            <a:r>
              <a:rPr lang="en-US" sz="1200" dirty="0">
                <a:latin typeface="Calibri" panose="020F0502020204030204" pitchFamily="34" charset="0"/>
                <a:cs typeface="Times New Roman" panose="02020603050405020304" pitchFamily="18" charset="0"/>
              </a:rPr>
              <a:t>=</a:t>
            </a:r>
            <a:r>
              <a:rPr lang="en-US" sz="1200" dirty="0" err="1">
                <a:latin typeface="Calibri" panose="020F0502020204030204" pitchFamily="34" charset="0"/>
                <a:cs typeface="Times New Roman" panose="02020603050405020304" pitchFamily="18" charset="0"/>
              </a:rPr>
              <a:t>b.bowler</a:t>
            </a:r>
            <a:r>
              <a:rPr lang="en-IN" sz="1200" dirty="0">
                <a:latin typeface="Calibri" panose="020F0502020204030204" pitchFamily="34" charset="0"/>
                <a:cs typeface="Times New Roman" panose="02020603050405020304" pitchFamily="18" charset="0"/>
              </a:rPr>
              <a:t> </a:t>
            </a:r>
          </a:p>
          <a:p>
            <a:pPr marL="228600">
              <a:lnSpc>
                <a:spcPct val="115000"/>
              </a:lnSpc>
            </a:pPr>
            <a:r>
              <a:rPr lang="en-US" sz="1200" dirty="0">
                <a:latin typeface="Calibri" panose="020F0502020204030204" pitchFamily="34" charset="0"/>
                <a:cs typeface="Times New Roman" panose="02020603050405020304" pitchFamily="18" charset="0"/>
              </a:rPr>
              <a:t>where </a:t>
            </a:r>
            <a:r>
              <a:rPr lang="en-US" sz="1200" dirty="0" err="1">
                <a:latin typeface="Calibri" panose="020F0502020204030204" pitchFamily="34" charset="0"/>
                <a:cs typeface="Times New Roman" panose="02020603050405020304" pitchFamily="18" charset="0"/>
              </a:rPr>
              <a:t>a.tot_ball_played</a:t>
            </a:r>
            <a:r>
              <a:rPr lang="en-US" sz="1200" dirty="0">
                <a:latin typeface="Calibri" panose="020F0502020204030204" pitchFamily="34" charset="0"/>
                <a:cs typeface="Times New Roman" panose="02020603050405020304" pitchFamily="18" charset="0"/>
              </a:rPr>
              <a:t>&gt;=500 and </a:t>
            </a:r>
            <a:r>
              <a:rPr lang="en-US" sz="1200" dirty="0" err="1">
                <a:latin typeface="Calibri" panose="020F0502020204030204" pitchFamily="34" charset="0"/>
                <a:cs typeface="Times New Roman" panose="02020603050405020304" pitchFamily="18" charset="0"/>
              </a:rPr>
              <a:t>b.total_ball</a:t>
            </a:r>
            <a:r>
              <a:rPr lang="en-US" sz="1200" dirty="0">
                <a:latin typeface="Calibri" panose="020F0502020204030204" pitchFamily="34" charset="0"/>
                <a:cs typeface="Times New Roman" panose="02020603050405020304" pitchFamily="18" charset="0"/>
              </a:rPr>
              <a:t>&gt;=300</a:t>
            </a:r>
            <a:endParaRPr lang="en-IN" sz="1200" dirty="0">
              <a:latin typeface="Calibri" panose="020F0502020204030204" pitchFamily="34" charset="0"/>
              <a:cs typeface="Times New Roman" panose="02020603050405020304" pitchFamily="18" charset="0"/>
            </a:endParaRPr>
          </a:p>
          <a:p>
            <a:pPr marL="228600">
              <a:lnSpc>
                <a:spcPct val="115000"/>
              </a:lnSpc>
            </a:pPr>
            <a:r>
              <a:rPr lang="en-US" sz="1200" dirty="0">
                <a:latin typeface="Calibri" panose="020F0502020204030204" pitchFamily="34" charset="0"/>
                <a:cs typeface="Times New Roman" panose="02020603050405020304" pitchFamily="18" charset="0"/>
              </a:rPr>
              <a:t>order by </a:t>
            </a:r>
            <a:r>
              <a:rPr lang="en-US" sz="1200" dirty="0" err="1">
                <a:latin typeface="Calibri" panose="020F0502020204030204" pitchFamily="34" charset="0"/>
                <a:cs typeface="Times New Roman" panose="02020603050405020304" pitchFamily="18" charset="0"/>
              </a:rPr>
              <a:t>a.Strike_rate</a:t>
            </a:r>
            <a:r>
              <a:rPr lang="en-US" sz="1200" dirty="0">
                <a:latin typeface="Calibri" panose="020F0502020204030204" pitchFamily="34" charset="0"/>
                <a:cs typeface="Times New Roman" panose="02020603050405020304" pitchFamily="18" charset="0"/>
              </a:rPr>
              <a:t> </a:t>
            </a:r>
            <a:r>
              <a:rPr lang="en-US" sz="1200" dirty="0" err="1">
                <a:latin typeface="Calibri" panose="020F0502020204030204" pitchFamily="34" charset="0"/>
                <a:cs typeface="Times New Roman" panose="02020603050405020304" pitchFamily="18" charset="0"/>
              </a:rPr>
              <a:t>desc,b.strike_rate</a:t>
            </a:r>
            <a:r>
              <a:rPr lang="en-US" sz="1200" dirty="0">
                <a:latin typeface="Calibri" panose="020F0502020204030204" pitchFamily="34" charset="0"/>
                <a:cs typeface="Times New Roman" panose="02020603050405020304" pitchFamily="18" charset="0"/>
              </a:rPr>
              <a:t> </a:t>
            </a:r>
            <a:r>
              <a:rPr lang="en-IN" sz="1200" dirty="0">
                <a:latin typeface="Calibri" panose="020F0502020204030204" pitchFamily="34" charset="0"/>
                <a:cs typeface="Times New Roman" panose="02020603050405020304" pitchFamily="18" charset="0"/>
              </a:rPr>
              <a:t> </a:t>
            </a:r>
            <a:r>
              <a:rPr lang="en-US" sz="1200" dirty="0">
                <a:latin typeface="Calibri" panose="020F0502020204030204" pitchFamily="34" charset="0"/>
                <a:cs typeface="Times New Roman" panose="02020603050405020304" pitchFamily="18" charset="0"/>
              </a:rPr>
              <a:t>limit 10;</a:t>
            </a:r>
            <a:endParaRPr lang="en-IN" sz="1200" dirty="0">
              <a:latin typeface="Calibri" panose="020F0502020204030204" pitchFamily="34" charset="0"/>
              <a:cs typeface="Times New Roman" panose="02020603050405020304" pitchFamily="18" charset="0"/>
            </a:endParaRPr>
          </a:p>
          <a:p>
            <a:pPr marL="228600">
              <a:lnSpc>
                <a:spcPct val="115000"/>
              </a:lnSpc>
              <a:spcAft>
                <a:spcPts val="400"/>
              </a:spcAft>
            </a:pPr>
            <a:endParaRPr lang="en-IN" sz="1200" dirty="0">
              <a:latin typeface="Calibri" panose="020F0502020204030204" pitchFamily="34" charset="0"/>
              <a:cs typeface="Times New Roman" panose="02020603050405020304" pitchFamily="18" charset="0"/>
            </a:endParaRPr>
          </a:p>
          <a:p>
            <a:pPr marL="228600">
              <a:lnSpc>
                <a:spcPct val="115000"/>
              </a:lnSpc>
              <a:spcAft>
                <a:spcPts val="400"/>
              </a:spcAft>
            </a:pPr>
            <a:endParaRPr lang="en-IN" sz="1200" dirty="0">
              <a:latin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2A0DEFB-E24D-A87D-CF47-4FBD1E8E9684}"/>
              </a:ext>
            </a:extLst>
          </p:cNvPr>
          <p:cNvSpPr txBox="1"/>
          <p:nvPr/>
        </p:nvSpPr>
        <p:spPr>
          <a:xfrm>
            <a:off x="470210" y="6010647"/>
            <a:ext cx="11452302" cy="915379"/>
          </a:xfrm>
          <a:prstGeom prst="rect">
            <a:avLst/>
          </a:prstGeom>
          <a:noFill/>
        </p:spPr>
        <p:txBody>
          <a:bodyPr wrap="square" rtlCol="0">
            <a:spAutoFit/>
          </a:bodyPr>
          <a:lstStyle/>
          <a:p>
            <a:pPr>
              <a:lnSpc>
                <a:spcPts val="1800"/>
              </a:lnSpc>
              <a:spcBef>
                <a:spcPts val="900"/>
              </a:spcBef>
              <a:spcAft>
                <a:spcPts val="100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Conclusion:</a:t>
            </a: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b="1" dirty="0">
                <a:solidFill>
                  <a:srgbClr val="000000"/>
                </a:solidFill>
                <a:latin typeface="Calibri" panose="020F0502020204030204" pitchFamily="34" charset="0"/>
                <a:cs typeface="Times New Roman" panose="02020603050405020304" pitchFamily="18" charset="0"/>
              </a:rPr>
              <a:t>These players have all been able to consistently contribute with both bat and ball, which has helped their teams to win matches. They all have different strengths, but they all share a common goal of being valuable to their teams</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spcAft>
                <a:spcPts val="10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BB26C6DD-F5B7-E6D4-0487-93F75C59F134}"/>
              </a:ext>
            </a:extLst>
          </p:cNvPr>
          <p:cNvSpPr txBox="1"/>
          <p:nvPr/>
        </p:nvSpPr>
        <p:spPr>
          <a:xfrm>
            <a:off x="3049859" y="3305666"/>
            <a:ext cx="6099716" cy="369332"/>
          </a:xfrm>
          <a:prstGeom prst="rect">
            <a:avLst/>
          </a:prstGeom>
          <a:noFill/>
        </p:spPr>
        <p:txBody>
          <a:bodyPr wrap="square">
            <a:spAutoFit/>
          </a:bodyPr>
          <a:lstStyle/>
          <a:p>
            <a:r>
              <a:rPr lang="en-US" sz="1800" dirty="0">
                <a:solidFill>
                  <a:srgbClr val="484848"/>
                </a:solidFill>
                <a:cs typeface="Times New Roman" panose="02020603050405020304" pitchFamily="18" charset="0"/>
              </a:rPr>
              <a:t> </a:t>
            </a:r>
            <a:endParaRPr lang="en-US" dirty="0"/>
          </a:p>
        </p:txBody>
      </p:sp>
      <p:pic>
        <p:nvPicPr>
          <p:cNvPr id="9" name="Picture 8">
            <a:extLst>
              <a:ext uri="{FF2B5EF4-FFF2-40B4-BE49-F238E27FC236}">
                <a16:creationId xmlns:a16="http://schemas.microsoft.com/office/drawing/2014/main" id="{E37F3024-5B1A-8729-45DF-881D591A7FD0}"/>
              </a:ext>
            </a:extLst>
          </p:cNvPr>
          <p:cNvPicPr>
            <a:picLocks noChangeAspect="1"/>
          </p:cNvPicPr>
          <p:nvPr/>
        </p:nvPicPr>
        <p:blipFill>
          <a:blip r:embed="rId2"/>
          <a:stretch>
            <a:fillRect/>
          </a:stretch>
        </p:blipFill>
        <p:spPr>
          <a:xfrm>
            <a:off x="5576538" y="132839"/>
            <a:ext cx="6099716" cy="2119708"/>
          </a:xfrm>
          <a:prstGeom prst="rect">
            <a:avLst/>
          </a:prstGeom>
        </p:spPr>
      </p:pic>
      <p:graphicFrame>
        <p:nvGraphicFramePr>
          <p:cNvPr id="10" name="Chart 9">
            <a:extLst>
              <a:ext uri="{FF2B5EF4-FFF2-40B4-BE49-F238E27FC236}">
                <a16:creationId xmlns:a16="http://schemas.microsoft.com/office/drawing/2014/main" id="{35D388EA-476A-B145-0A14-A1F4362CDBDA}"/>
              </a:ext>
            </a:extLst>
          </p:cNvPr>
          <p:cNvGraphicFramePr/>
          <p:nvPr>
            <p:extLst>
              <p:ext uri="{D42A27DB-BD31-4B8C-83A1-F6EECF244321}">
                <p14:modId xmlns:p14="http://schemas.microsoft.com/office/powerpoint/2010/main" val="1968344477"/>
              </p:ext>
            </p:extLst>
          </p:nvPr>
        </p:nvGraphicFramePr>
        <p:xfrm>
          <a:off x="5576538" y="2374499"/>
          <a:ext cx="6145251" cy="351419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4426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2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3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3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67"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A91C511-8ADF-C731-7D25-277661B30E78}"/>
              </a:ext>
            </a:extLst>
          </p:cNvPr>
          <p:cNvSpPr>
            <a:spLocks noGrp="1"/>
          </p:cNvSpPr>
          <p:nvPr>
            <p:ph type="title"/>
          </p:nvPr>
        </p:nvSpPr>
        <p:spPr>
          <a:xfrm>
            <a:off x="138067" y="1403664"/>
            <a:ext cx="4418413" cy="4279709"/>
          </a:xfrm>
        </p:spPr>
        <p:txBody>
          <a:bodyPr anchor="ctr">
            <a:normAutofit fontScale="90000"/>
          </a:bodyPr>
          <a:lstStyle/>
          <a:p>
            <a:br>
              <a:rPr lang="en-US" sz="6000" dirty="0">
                <a:solidFill>
                  <a:schemeClr val="bg1"/>
                </a:solidFill>
                <a:cs typeface="Calibri Light"/>
              </a:rPr>
            </a:br>
            <a:r>
              <a:rPr lang="en-IN" sz="6000" dirty="0">
                <a:solidFill>
                  <a:schemeClr val="bg1"/>
                </a:solidFill>
                <a:cs typeface="Calibri Light"/>
              </a:rPr>
              <a:t>Additional Questions for Final Assessment</a:t>
            </a:r>
            <a:br>
              <a:rPr lang="en-IN" sz="6000" dirty="0">
                <a:solidFill>
                  <a:schemeClr val="bg1"/>
                </a:solidFill>
                <a:cs typeface="Calibri Light"/>
              </a:rPr>
            </a:br>
            <a:br>
              <a:rPr lang="en-IN" sz="6000" dirty="0">
                <a:solidFill>
                  <a:schemeClr val="bg1"/>
                </a:solidFill>
                <a:cs typeface="Calibri Light"/>
              </a:rPr>
            </a:br>
            <a:endParaRPr lang="en-US" sz="6000" dirty="0">
              <a:solidFill>
                <a:schemeClr val="bg1"/>
              </a:solidFill>
              <a:cs typeface="Calibri Light"/>
            </a:endParaRPr>
          </a:p>
        </p:txBody>
      </p:sp>
      <p:sp>
        <p:nvSpPr>
          <p:cNvPr id="3" name="Content Placeholder 2">
            <a:extLst>
              <a:ext uri="{FF2B5EF4-FFF2-40B4-BE49-F238E27FC236}">
                <a16:creationId xmlns:a16="http://schemas.microsoft.com/office/drawing/2014/main" id="{B2BB31C7-EF74-E140-4B4E-CD369AA5E88C}"/>
              </a:ext>
            </a:extLst>
          </p:cNvPr>
          <p:cNvSpPr>
            <a:spLocks noGrp="1"/>
          </p:cNvSpPr>
          <p:nvPr>
            <p:ph idx="1"/>
          </p:nvPr>
        </p:nvSpPr>
        <p:spPr>
          <a:xfrm>
            <a:off x="5461838" y="681629"/>
            <a:ext cx="6358454" cy="6388244"/>
          </a:xfrm>
        </p:spPr>
        <p:txBody>
          <a:bodyPr vert="horz" lIns="91440" tIns="45720" rIns="91440" bIns="45720" rtlCol="0" anchor="ctr">
            <a:noAutofit/>
          </a:bodyPr>
          <a:lstStyle/>
          <a:p>
            <a:pPr marL="0" lvl="0" indent="0">
              <a:lnSpc>
                <a:spcPct val="100000"/>
              </a:lnSpc>
              <a:spcAft>
                <a:spcPts val="1000"/>
              </a:spcAft>
              <a:buNone/>
              <a:tabLst>
                <a:tab pos="457200" algn="l"/>
              </a:tabLst>
            </a:pPr>
            <a:endParaRPr lang="en-IN" sz="1600" dirty="0">
              <a:solidFill>
                <a:srgbClr val="484848"/>
              </a:solidFill>
              <a:cs typeface="Times New Roman" panose="02020603050405020304" pitchFamily="18" charset="0"/>
            </a:endParaRPr>
          </a:p>
          <a:p>
            <a:pPr marL="342900" lvl="0" indent="-342900">
              <a:lnSpc>
                <a:spcPct val="100000"/>
              </a:lnSpc>
              <a:spcAft>
                <a:spcPts val="1000"/>
              </a:spcAft>
              <a:buFont typeface="+mj-lt"/>
              <a:buAutoNum type="arabicPeriod"/>
              <a:tabLst>
                <a:tab pos="457200" algn="l"/>
              </a:tabLst>
            </a:pPr>
            <a:endParaRPr lang="en-IN" sz="1600" dirty="0">
              <a:solidFill>
                <a:srgbClr val="484848"/>
              </a:solidFill>
              <a:cs typeface="Times New Roman" panose="02020603050405020304" pitchFamily="18" charset="0"/>
            </a:endParaRPr>
          </a:p>
          <a:p>
            <a:pPr marL="342900" indent="-342900">
              <a:lnSpc>
                <a:spcPct val="100000"/>
              </a:lnSpc>
              <a:spcAft>
                <a:spcPts val="1000"/>
              </a:spcAft>
              <a:buFont typeface="+mj-lt"/>
              <a:buAutoNum type="arabicPeriod"/>
            </a:pPr>
            <a:endParaRPr lang="en-IN" sz="1600" dirty="0">
              <a:solidFill>
                <a:srgbClr val="484848"/>
              </a:solidFill>
              <a:cs typeface="Times New Roman" panose="02020603050405020304" pitchFamily="18" charset="0"/>
            </a:endParaRPr>
          </a:p>
          <a:p>
            <a:pPr marL="342900" indent="-342900">
              <a:lnSpc>
                <a:spcPct val="100000"/>
              </a:lnSpc>
              <a:spcAft>
                <a:spcPts val="1000"/>
              </a:spcAft>
              <a:buFont typeface="+mj-lt"/>
              <a:buAutoNum type="arabicPeriod"/>
            </a:pPr>
            <a:endParaRPr lang="en-IN" sz="1600" dirty="0">
              <a:solidFill>
                <a:srgbClr val="484848"/>
              </a:solidFill>
              <a:cs typeface="Times New Roman" panose="02020603050405020304" pitchFamily="18" charset="0"/>
            </a:endParaRPr>
          </a:p>
          <a:p>
            <a:pPr marL="0" indent="0">
              <a:lnSpc>
                <a:spcPct val="100000"/>
              </a:lnSpc>
              <a:spcAft>
                <a:spcPts val="1000"/>
              </a:spcAft>
              <a:buNone/>
            </a:pPr>
            <a:endParaRPr lang="en-IN" sz="1600" dirty="0">
              <a:solidFill>
                <a:srgbClr val="484848"/>
              </a:solidFill>
              <a:cs typeface="Times New Roman" panose="02020603050405020304" pitchFamily="18" charset="0"/>
            </a:endParaRPr>
          </a:p>
          <a:p>
            <a:pPr>
              <a:lnSpc>
                <a:spcPct val="115000"/>
              </a:lnSpc>
              <a:spcAft>
                <a:spcPts val="1000"/>
              </a:spcAft>
            </a:pPr>
            <a:endParaRPr lang="en-IN" sz="1600" dirty="0">
              <a:solidFill>
                <a:srgbClr val="484848"/>
              </a:solidFill>
              <a:cs typeface="Times New Roman" panose="02020603050405020304" pitchFamily="18" charset="0"/>
            </a:endParaRPr>
          </a:p>
          <a:p>
            <a:pPr marL="0" lvl="0" indent="0">
              <a:lnSpc>
                <a:spcPct val="115000"/>
              </a:lnSpc>
              <a:spcAft>
                <a:spcPts val="1000"/>
              </a:spcAft>
              <a:buNone/>
            </a:pPr>
            <a:endParaRPr lang="en-US" sz="1600" dirty="0">
              <a:solidFill>
                <a:srgbClr val="484848"/>
              </a:solidFill>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90FEA21A-7C8E-C819-4C4D-76C614BFD883}"/>
              </a:ext>
            </a:extLst>
          </p:cNvPr>
          <p:cNvSpPr txBox="1"/>
          <p:nvPr/>
        </p:nvSpPr>
        <p:spPr>
          <a:xfrm>
            <a:off x="5461838" y="0"/>
            <a:ext cx="6730162" cy="6894195"/>
          </a:xfrm>
          <a:prstGeom prst="rect">
            <a:avLst/>
          </a:prstGeom>
          <a:noFill/>
        </p:spPr>
        <p:txBody>
          <a:bodyPr wrap="square" rtlCol="0">
            <a:spAutoFit/>
          </a:bodyPr>
          <a:lstStyle/>
          <a:p>
            <a:r>
              <a:rPr lang="en-US" sz="1300" dirty="0"/>
              <a:t>1. Get the count of cities that have hosted an IPL match</a:t>
            </a:r>
          </a:p>
          <a:p>
            <a:pPr marL="342900" indent="-342900">
              <a:buAutoNum type="arabicPeriod"/>
            </a:pPr>
            <a:endParaRPr lang="en-US" sz="1300" dirty="0"/>
          </a:p>
          <a:p>
            <a:r>
              <a:rPr lang="en-US" sz="1300" dirty="0"/>
              <a:t>2. Create table deliveries_v02 with all the columns of the table ‘deliveries’ and an additional</a:t>
            </a:r>
          </a:p>
          <a:p>
            <a:r>
              <a:rPr lang="en-US" sz="1300" dirty="0"/>
              <a:t>column </a:t>
            </a:r>
            <a:r>
              <a:rPr lang="en-US" sz="1300" dirty="0" err="1"/>
              <a:t>ball_result</a:t>
            </a:r>
            <a:r>
              <a:rPr lang="en-US" sz="1300" dirty="0"/>
              <a:t> containing values boundary, dot or other depending on the </a:t>
            </a:r>
            <a:r>
              <a:rPr lang="en-US" sz="1300" dirty="0" err="1"/>
              <a:t>total_run</a:t>
            </a:r>
            <a:endParaRPr lang="en-US" sz="1300" dirty="0"/>
          </a:p>
          <a:p>
            <a:r>
              <a:rPr lang="en-US" sz="1300" dirty="0"/>
              <a:t>(boundary for &gt;= 4, dot for 0 and other for any other number)</a:t>
            </a:r>
          </a:p>
          <a:p>
            <a:r>
              <a:rPr lang="en-US" sz="1300" dirty="0"/>
              <a:t>(Hint 1 : CASE WHEN statement is used to get condition based results)</a:t>
            </a:r>
          </a:p>
          <a:p>
            <a:r>
              <a:rPr lang="en-US" sz="1300" dirty="0"/>
              <a:t>(Hint 2: To convert the output data of the select statement into a table, you can use a</a:t>
            </a:r>
          </a:p>
          <a:p>
            <a:r>
              <a:rPr lang="en-US" sz="1300" dirty="0"/>
              <a:t>subquery. Create table </a:t>
            </a:r>
            <a:r>
              <a:rPr lang="en-US" sz="1300" dirty="0" err="1"/>
              <a:t>table_name</a:t>
            </a:r>
            <a:r>
              <a:rPr lang="en-US" sz="1300" dirty="0"/>
              <a:t> as [entire select statement].</a:t>
            </a:r>
          </a:p>
          <a:p>
            <a:endParaRPr lang="en-US" sz="1300" dirty="0"/>
          </a:p>
          <a:p>
            <a:r>
              <a:rPr lang="en-US" sz="1300" dirty="0"/>
              <a:t>3. Write a query to fetch the total number of boundaries and dot balls from the</a:t>
            </a:r>
          </a:p>
          <a:p>
            <a:r>
              <a:rPr lang="en-US" sz="1300" dirty="0"/>
              <a:t>deliveries_v02 table.</a:t>
            </a:r>
          </a:p>
          <a:p>
            <a:endParaRPr lang="en-US" sz="1300" dirty="0"/>
          </a:p>
          <a:p>
            <a:r>
              <a:rPr lang="en-US" sz="1300" dirty="0"/>
              <a:t>4. Write a query to fetch the total number of boundaries scored by each team from the</a:t>
            </a:r>
          </a:p>
          <a:p>
            <a:r>
              <a:rPr lang="en-US" sz="1300" dirty="0"/>
              <a:t>deliveries_v02 table and order it in descending order of the number of boundaries</a:t>
            </a:r>
          </a:p>
          <a:p>
            <a:r>
              <a:rPr lang="en-US" sz="1300" dirty="0"/>
              <a:t>scored.</a:t>
            </a:r>
          </a:p>
          <a:p>
            <a:endParaRPr lang="en-US" sz="1300" dirty="0"/>
          </a:p>
          <a:p>
            <a:r>
              <a:rPr lang="en-US" sz="1300" dirty="0"/>
              <a:t>5. Write a query to fetch the total number of dot balls bowled by each team and order it in</a:t>
            </a:r>
          </a:p>
          <a:p>
            <a:r>
              <a:rPr lang="en-US" sz="1300" dirty="0"/>
              <a:t>descending order of the total number of dot balls bowled.</a:t>
            </a:r>
          </a:p>
          <a:p>
            <a:endParaRPr lang="en-US" sz="1300" dirty="0"/>
          </a:p>
          <a:p>
            <a:r>
              <a:rPr lang="en-US" sz="1300" dirty="0"/>
              <a:t>6. Write a query to fetch the total number of dismissals by dismissal kinds where dismissal</a:t>
            </a:r>
          </a:p>
          <a:p>
            <a:r>
              <a:rPr lang="en-US" sz="1300" dirty="0"/>
              <a:t>kind is not NA</a:t>
            </a:r>
          </a:p>
          <a:p>
            <a:endParaRPr lang="en-US" sz="1300" dirty="0"/>
          </a:p>
          <a:p>
            <a:r>
              <a:rPr lang="en-US" sz="1300" dirty="0"/>
              <a:t>7. Write a query to get the top 5 bowlers who conceded maximum extra runs from the</a:t>
            </a:r>
          </a:p>
          <a:p>
            <a:r>
              <a:rPr lang="en-US" sz="1300" dirty="0"/>
              <a:t>deliveries table</a:t>
            </a:r>
          </a:p>
          <a:p>
            <a:endParaRPr lang="en-US" sz="1300" dirty="0"/>
          </a:p>
          <a:p>
            <a:r>
              <a:rPr lang="en-US" sz="1300" dirty="0"/>
              <a:t>8. Write a query to create a table named deliveries_v03 with all the columns of</a:t>
            </a:r>
          </a:p>
          <a:p>
            <a:r>
              <a:rPr lang="en-US" sz="1300" dirty="0"/>
              <a:t>deliveries_v02 table and two additional column (named venue and </a:t>
            </a:r>
            <a:r>
              <a:rPr lang="en-US" sz="1300" dirty="0" err="1"/>
              <a:t>match_date</a:t>
            </a:r>
            <a:r>
              <a:rPr lang="en-US" sz="1300" dirty="0"/>
              <a:t>) of venue</a:t>
            </a:r>
          </a:p>
          <a:p>
            <a:r>
              <a:rPr lang="en-US" sz="1300" dirty="0"/>
              <a:t>and date from table matches</a:t>
            </a:r>
          </a:p>
          <a:p>
            <a:endParaRPr lang="en-US" sz="1300" dirty="0"/>
          </a:p>
          <a:p>
            <a:r>
              <a:rPr lang="en-US" sz="1300" dirty="0"/>
              <a:t>9. Write a query to fetch the total runs scored for each venue and order it in the descending</a:t>
            </a:r>
          </a:p>
          <a:p>
            <a:r>
              <a:rPr lang="en-US" sz="1300" dirty="0"/>
              <a:t>order of total runs scored.</a:t>
            </a:r>
          </a:p>
          <a:p>
            <a:endParaRPr lang="en-US" sz="1300" dirty="0"/>
          </a:p>
          <a:p>
            <a:r>
              <a:rPr lang="en-US" sz="1300" dirty="0"/>
              <a:t>10. Write a query to fetch the year-wise total runs scored at Eden Gardens and order it in the</a:t>
            </a:r>
          </a:p>
          <a:p>
            <a:r>
              <a:rPr lang="en-US" sz="1300" dirty="0"/>
              <a:t>descending order of total runs scored.</a:t>
            </a:r>
          </a:p>
        </p:txBody>
      </p:sp>
    </p:spTree>
    <p:extLst>
      <p:ext uri="{BB962C8B-B14F-4D97-AF65-F5344CB8AC3E}">
        <p14:creationId xmlns:p14="http://schemas.microsoft.com/office/powerpoint/2010/main" val="2084053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92716B-D323-F2AA-41DD-0009E1C94FD5}"/>
              </a:ext>
            </a:extLst>
          </p:cNvPr>
          <p:cNvSpPr txBox="1"/>
          <p:nvPr/>
        </p:nvSpPr>
        <p:spPr>
          <a:xfrm>
            <a:off x="626327" y="292540"/>
            <a:ext cx="5083097" cy="683777"/>
          </a:xfrm>
          <a:prstGeom prst="rect">
            <a:avLst/>
          </a:prstGeom>
          <a:noFill/>
        </p:spPr>
        <p:txBody>
          <a:bodyPr wrap="square" rtlCol="0">
            <a:spAutoFit/>
          </a:bodyPr>
          <a:lstStyle/>
          <a:p>
            <a:pPr marL="180340" lvl="0" indent="-342900">
              <a:lnSpc>
                <a:spcPct val="115000"/>
              </a:lnSpc>
              <a:spcAft>
                <a:spcPts val="1000"/>
              </a:spcAft>
              <a:buFont typeface="+mj-lt"/>
              <a:buAutoNum type="arabicPeriod"/>
              <a:tabLst>
                <a:tab pos="457200" algn="l"/>
              </a:tabLst>
            </a:pPr>
            <a:r>
              <a:rPr lang="en-IN" sz="1400" dirty="0">
                <a:solidFill>
                  <a:srgbClr val="484848"/>
                </a:solidFill>
                <a:cs typeface="Times New Roman" panose="02020603050405020304" pitchFamily="18" charset="0"/>
              </a:rPr>
              <a:t>Get the count of cities that have hosted an IPL match</a:t>
            </a:r>
          </a:p>
          <a:p>
            <a:endParaRPr lang="en-US" sz="1400" dirty="0"/>
          </a:p>
        </p:txBody>
      </p:sp>
      <p:sp>
        <p:nvSpPr>
          <p:cNvPr id="5" name="TextBox 4">
            <a:extLst>
              <a:ext uri="{FF2B5EF4-FFF2-40B4-BE49-F238E27FC236}">
                <a16:creationId xmlns:a16="http://schemas.microsoft.com/office/drawing/2014/main" id="{0ED589F9-1DBD-6048-C377-C6F1F140CB63}"/>
              </a:ext>
            </a:extLst>
          </p:cNvPr>
          <p:cNvSpPr txBox="1"/>
          <p:nvPr/>
        </p:nvSpPr>
        <p:spPr>
          <a:xfrm>
            <a:off x="743413" y="633310"/>
            <a:ext cx="5352587" cy="950325"/>
          </a:xfrm>
          <a:prstGeom prst="rect">
            <a:avLst/>
          </a:prstGeom>
          <a:noFill/>
        </p:spPr>
        <p:txBody>
          <a:bodyPr wrap="square" rtlCol="0">
            <a:spAutoFit/>
          </a:bodyPr>
          <a:lstStyle/>
          <a:p>
            <a:pPr marL="180340">
              <a:lnSpc>
                <a:spcPct val="115000"/>
              </a:lnSpc>
              <a:spcAft>
                <a:spcPts val="1000"/>
              </a:spcAft>
            </a:pPr>
            <a:r>
              <a:rPr lang="en-US" sz="1400" b="1" dirty="0">
                <a:solidFill>
                  <a:srgbClr val="484848"/>
                </a:solidFill>
                <a:cs typeface="Times New Roman" panose="02020603050405020304" pitchFamily="18" charset="0"/>
              </a:rPr>
              <a:t>Query</a:t>
            </a:r>
            <a:r>
              <a:rPr lang="en-US" sz="1400" dirty="0">
                <a:solidFill>
                  <a:srgbClr val="484848"/>
                </a:solidFill>
                <a:cs typeface="Times New Roman" panose="02020603050405020304" pitchFamily="18" charset="0"/>
              </a:rPr>
              <a:t> : </a:t>
            </a:r>
          </a:p>
          <a:p>
            <a:pPr>
              <a:lnSpc>
                <a:spcPts val="1800"/>
              </a:lnSpc>
              <a:spcAft>
                <a:spcPts val="400"/>
              </a:spcAft>
              <a:tabLst>
                <a:tab pos="457200" algn="l"/>
              </a:tabLst>
            </a:pPr>
            <a:r>
              <a:rPr lang="en-IN" sz="1400" dirty="0">
                <a:solidFill>
                  <a:srgbClr val="484848"/>
                </a:solidFill>
                <a:cs typeface="Times New Roman" panose="02020603050405020304" pitchFamily="18" charset="0"/>
              </a:rPr>
              <a:t>     select count(distinct city) from </a:t>
            </a:r>
            <a:r>
              <a:rPr lang="en-IN" sz="1400" dirty="0" err="1">
                <a:solidFill>
                  <a:srgbClr val="484848"/>
                </a:solidFill>
                <a:cs typeface="Times New Roman" panose="02020603050405020304" pitchFamily="18" charset="0"/>
              </a:rPr>
              <a:t>ipl_match</a:t>
            </a:r>
            <a:r>
              <a:rPr lang="en-IN" sz="1400" dirty="0">
                <a:solidFill>
                  <a:srgbClr val="484848"/>
                </a:solidFill>
                <a:cs typeface="Times New Roman" panose="02020603050405020304" pitchFamily="18" charset="0"/>
              </a:rPr>
              <a:t>;</a:t>
            </a:r>
          </a:p>
          <a:p>
            <a:pPr marL="228600">
              <a:lnSpc>
                <a:spcPct val="115000"/>
              </a:lnSpc>
            </a:pPr>
            <a:endParaRPr lang="en-IN" sz="1200" dirty="0">
              <a:latin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91AA55C9-7B1E-36B4-E154-1CB7226319FA}"/>
              </a:ext>
            </a:extLst>
          </p:cNvPr>
          <p:cNvPicPr>
            <a:picLocks noChangeAspect="1"/>
          </p:cNvPicPr>
          <p:nvPr/>
        </p:nvPicPr>
        <p:blipFill>
          <a:blip r:embed="rId2"/>
          <a:stretch>
            <a:fillRect/>
          </a:stretch>
        </p:blipFill>
        <p:spPr>
          <a:xfrm>
            <a:off x="269488" y="1620187"/>
            <a:ext cx="4298950" cy="1555750"/>
          </a:xfrm>
          <a:prstGeom prst="rect">
            <a:avLst/>
          </a:prstGeom>
        </p:spPr>
      </p:pic>
      <p:sp>
        <p:nvSpPr>
          <p:cNvPr id="9" name="TextBox 8">
            <a:extLst>
              <a:ext uri="{FF2B5EF4-FFF2-40B4-BE49-F238E27FC236}">
                <a16:creationId xmlns:a16="http://schemas.microsoft.com/office/drawing/2014/main" id="{B260DA11-49E8-C2A6-BDBB-39B2EC7F8737}"/>
              </a:ext>
            </a:extLst>
          </p:cNvPr>
          <p:cNvSpPr txBox="1"/>
          <p:nvPr/>
        </p:nvSpPr>
        <p:spPr>
          <a:xfrm>
            <a:off x="5293113" y="292540"/>
            <a:ext cx="5822677" cy="2059795"/>
          </a:xfrm>
          <a:prstGeom prst="rect">
            <a:avLst/>
          </a:prstGeom>
          <a:noFill/>
        </p:spPr>
        <p:txBody>
          <a:bodyPr wrap="square">
            <a:spAutoFit/>
          </a:bodyPr>
          <a:lstStyle/>
          <a:p>
            <a:pPr>
              <a:lnSpc>
                <a:spcPct val="115000"/>
              </a:lnSpc>
              <a:spcAft>
                <a:spcPts val="1000"/>
              </a:spcAft>
              <a:tabLst>
                <a:tab pos="457200" algn="l"/>
              </a:tabLst>
            </a:pPr>
            <a:r>
              <a:rPr lang="en-IN" sz="1400" b="1" dirty="0">
                <a:solidFill>
                  <a:srgbClr val="484848"/>
                </a:solidFill>
                <a:cs typeface="Times New Roman" panose="02020603050405020304" pitchFamily="18" charset="0"/>
              </a:rPr>
              <a:t>2.         </a:t>
            </a:r>
            <a:r>
              <a:rPr lang="en-IN" sz="1400" dirty="0">
                <a:solidFill>
                  <a:srgbClr val="484848"/>
                </a:solidFill>
                <a:cs typeface="Times New Roman" panose="02020603050405020304" pitchFamily="18" charset="0"/>
              </a:rPr>
              <a:t>Create table deliveries_v02 with all the columns of the table         	‘deliveries’ and an additional column </a:t>
            </a:r>
            <a:r>
              <a:rPr lang="en-IN" sz="1400" dirty="0" err="1">
                <a:solidFill>
                  <a:srgbClr val="484848"/>
                </a:solidFill>
                <a:cs typeface="Times New Roman" panose="02020603050405020304" pitchFamily="18" charset="0"/>
              </a:rPr>
              <a:t>ball_result</a:t>
            </a:r>
            <a:r>
              <a:rPr lang="en-IN" sz="1400" dirty="0">
                <a:solidFill>
                  <a:srgbClr val="484848"/>
                </a:solidFill>
                <a:cs typeface="Times New Roman" panose="02020603050405020304" pitchFamily="18" charset="0"/>
              </a:rPr>
              <a:t> containing 	values boundary, dot or other depending on the </a:t>
            </a:r>
            <a:r>
              <a:rPr lang="en-IN" sz="1400" dirty="0" err="1">
                <a:solidFill>
                  <a:srgbClr val="484848"/>
                </a:solidFill>
                <a:cs typeface="Times New Roman" panose="02020603050405020304" pitchFamily="18" charset="0"/>
              </a:rPr>
              <a:t>total_run</a:t>
            </a:r>
            <a:r>
              <a:rPr lang="en-IN" sz="1400" dirty="0">
                <a:solidFill>
                  <a:srgbClr val="484848"/>
                </a:solidFill>
                <a:cs typeface="Times New Roman" panose="02020603050405020304" pitchFamily="18" charset="0"/>
              </a:rPr>
              <a:t> (boundary 	for &gt;= 4, dot for 0 and other for any other number)</a:t>
            </a:r>
            <a:br>
              <a:rPr lang="en-IN" sz="1400" dirty="0">
                <a:solidFill>
                  <a:srgbClr val="484848"/>
                </a:solidFill>
                <a:cs typeface="Times New Roman" panose="02020603050405020304" pitchFamily="18" charset="0"/>
              </a:rPr>
            </a:br>
            <a:r>
              <a:rPr lang="en-IN" sz="1400" dirty="0">
                <a:solidFill>
                  <a:srgbClr val="484848"/>
                </a:solidFill>
                <a:cs typeface="Times New Roman" panose="02020603050405020304" pitchFamily="18" charset="0"/>
              </a:rPr>
              <a:t>	(Hint 1 : CASE WHEN statement is used to get condition based results)</a:t>
            </a:r>
            <a:br>
              <a:rPr lang="en-IN" sz="1400" dirty="0">
                <a:solidFill>
                  <a:srgbClr val="484848"/>
                </a:solidFill>
                <a:cs typeface="Times New Roman" panose="02020603050405020304" pitchFamily="18" charset="0"/>
              </a:rPr>
            </a:br>
            <a:r>
              <a:rPr lang="en-IN" sz="1400" dirty="0">
                <a:solidFill>
                  <a:srgbClr val="484848"/>
                </a:solidFill>
                <a:cs typeface="Times New Roman" panose="02020603050405020304" pitchFamily="18" charset="0"/>
              </a:rPr>
              <a:t>	(Hint 2: To convert the output data of the select statement into a table, 	you can use a subquery. Create table </a:t>
            </a:r>
            <a:r>
              <a:rPr lang="en-IN" sz="1400" dirty="0" err="1">
                <a:solidFill>
                  <a:srgbClr val="484848"/>
                </a:solidFill>
                <a:cs typeface="Times New Roman" panose="02020603050405020304" pitchFamily="18" charset="0"/>
              </a:rPr>
              <a:t>table_name</a:t>
            </a:r>
            <a:r>
              <a:rPr lang="en-IN" sz="1400" dirty="0">
                <a:solidFill>
                  <a:srgbClr val="484848"/>
                </a:solidFill>
                <a:cs typeface="Times New Roman" panose="02020603050405020304" pitchFamily="18" charset="0"/>
              </a:rPr>
              <a:t> as [entire select 		statement].</a:t>
            </a:r>
          </a:p>
        </p:txBody>
      </p:sp>
      <p:sp>
        <p:nvSpPr>
          <p:cNvPr id="11" name="TextBox 10">
            <a:extLst>
              <a:ext uri="{FF2B5EF4-FFF2-40B4-BE49-F238E27FC236}">
                <a16:creationId xmlns:a16="http://schemas.microsoft.com/office/drawing/2014/main" id="{0D745BD4-1DA1-56D8-0073-8F8B19F511CB}"/>
              </a:ext>
            </a:extLst>
          </p:cNvPr>
          <p:cNvSpPr txBox="1"/>
          <p:nvPr/>
        </p:nvSpPr>
        <p:spPr>
          <a:xfrm>
            <a:off x="5016074" y="2272253"/>
            <a:ext cx="6099716" cy="2090701"/>
          </a:xfrm>
          <a:prstGeom prst="rect">
            <a:avLst/>
          </a:prstGeom>
          <a:noFill/>
        </p:spPr>
        <p:txBody>
          <a:bodyPr wrap="square">
            <a:spAutoFit/>
          </a:bodyPr>
          <a:lstStyle/>
          <a:p>
            <a:pPr marL="180340">
              <a:lnSpc>
                <a:spcPct val="115000"/>
              </a:lnSpc>
              <a:spcAft>
                <a:spcPts val="1000"/>
              </a:spcAft>
            </a:pPr>
            <a:r>
              <a:rPr lang="en-IN" sz="1400" b="1" dirty="0">
                <a:solidFill>
                  <a:srgbClr val="484848"/>
                </a:solidFill>
                <a:cs typeface="Times New Roman" panose="02020603050405020304" pitchFamily="18" charset="0"/>
              </a:rPr>
              <a:t>   Query : </a:t>
            </a:r>
          </a:p>
          <a:p>
            <a:pPr marL="180340">
              <a:lnSpc>
                <a:spcPct val="115000"/>
              </a:lnSpc>
            </a:pPr>
            <a:r>
              <a:rPr lang="en-IN" sz="1400" dirty="0">
                <a:solidFill>
                  <a:srgbClr val="484848"/>
                </a:solidFill>
                <a:cs typeface="Times New Roman" panose="02020603050405020304" pitchFamily="18" charset="0"/>
              </a:rPr>
              <a:t>       create table deliveries_v02 as select *, </a:t>
            </a:r>
          </a:p>
          <a:p>
            <a:pPr>
              <a:lnSpc>
                <a:spcPts val="1800"/>
              </a:lnSpc>
              <a:tabLst>
                <a:tab pos="457200" algn="l"/>
              </a:tabLst>
            </a:pPr>
            <a:r>
              <a:rPr lang="en-IN" sz="1400" dirty="0">
                <a:solidFill>
                  <a:srgbClr val="484848"/>
                </a:solidFill>
                <a:cs typeface="Times New Roman" panose="02020603050405020304" pitchFamily="18" charset="0"/>
              </a:rPr>
              <a:t>	case </a:t>
            </a:r>
          </a:p>
          <a:p>
            <a:pPr>
              <a:lnSpc>
                <a:spcPts val="1800"/>
              </a:lnSpc>
              <a:tabLst>
                <a:tab pos="457200" algn="l"/>
              </a:tabLst>
            </a:pPr>
            <a:r>
              <a:rPr lang="en-IN" sz="1400" dirty="0">
                <a:solidFill>
                  <a:srgbClr val="484848"/>
                </a:solidFill>
                <a:cs typeface="Times New Roman" panose="02020603050405020304" pitchFamily="18" charset="0"/>
              </a:rPr>
              <a:t>	when </a:t>
            </a:r>
            <a:r>
              <a:rPr lang="en-IN" sz="1400" dirty="0" err="1">
                <a:solidFill>
                  <a:srgbClr val="484848"/>
                </a:solidFill>
                <a:cs typeface="Times New Roman" panose="02020603050405020304" pitchFamily="18" charset="0"/>
              </a:rPr>
              <a:t>total_runs</a:t>
            </a:r>
            <a:r>
              <a:rPr lang="en-IN" sz="1400" dirty="0">
                <a:solidFill>
                  <a:srgbClr val="484848"/>
                </a:solidFill>
                <a:cs typeface="Times New Roman" panose="02020603050405020304" pitchFamily="18" charset="0"/>
              </a:rPr>
              <a:t> &gt;= 4 then 'boundary’</a:t>
            </a:r>
          </a:p>
          <a:p>
            <a:pPr>
              <a:lnSpc>
                <a:spcPts val="1800"/>
              </a:lnSpc>
              <a:tabLst>
                <a:tab pos="457200" algn="l"/>
              </a:tabLst>
            </a:pPr>
            <a:r>
              <a:rPr lang="en-IN" sz="1400" dirty="0">
                <a:solidFill>
                  <a:srgbClr val="484848"/>
                </a:solidFill>
                <a:cs typeface="Times New Roman" panose="02020603050405020304" pitchFamily="18" charset="0"/>
              </a:rPr>
              <a:t>	when </a:t>
            </a:r>
            <a:r>
              <a:rPr lang="en-IN" sz="1400" dirty="0" err="1">
                <a:solidFill>
                  <a:srgbClr val="484848"/>
                </a:solidFill>
                <a:cs typeface="Times New Roman" panose="02020603050405020304" pitchFamily="18" charset="0"/>
              </a:rPr>
              <a:t>total_runs</a:t>
            </a:r>
            <a:r>
              <a:rPr lang="en-IN" sz="1400" dirty="0">
                <a:solidFill>
                  <a:srgbClr val="484848"/>
                </a:solidFill>
                <a:cs typeface="Times New Roman" panose="02020603050405020304" pitchFamily="18" charset="0"/>
              </a:rPr>
              <a:t> = 0 then 'dot’</a:t>
            </a:r>
          </a:p>
          <a:p>
            <a:pPr>
              <a:lnSpc>
                <a:spcPts val="1800"/>
              </a:lnSpc>
              <a:tabLst>
                <a:tab pos="457200" algn="l"/>
              </a:tabLst>
            </a:pPr>
            <a:r>
              <a:rPr lang="en-IN" sz="1400" dirty="0">
                <a:solidFill>
                  <a:srgbClr val="484848"/>
                </a:solidFill>
                <a:cs typeface="Times New Roman" panose="02020603050405020304" pitchFamily="18" charset="0"/>
              </a:rPr>
              <a:t>	else 'other’</a:t>
            </a:r>
          </a:p>
          <a:p>
            <a:pPr>
              <a:lnSpc>
                <a:spcPts val="1800"/>
              </a:lnSpc>
              <a:tabLst>
                <a:tab pos="457200" algn="l"/>
              </a:tabLst>
            </a:pPr>
            <a:r>
              <a:rPr lang="en-IN" sz="1400" dirty="0">
                <a:solidFill>
                  <a:srgbClr val="484848"/>
                </a:solidFill>
                <a:cs typeface="Times New Roman" panose="02020603050405020304" pitchFamily="18" charset="0"/>
              </a:rPr>
              <a:t>	end as </a:t>
            </a:r>
            <a:r>
              <a:rPr lang="en-IN" sz="1400" dirty="0" err="1">
                <a:solidFill>
                  <a:srgbClr val="484848"/>
                </a:solidFill>
                <a:cs typeface="Times New Roman" panose="02020603050405020304" pitchFamily="18" charset="0"/>
              </a:rPr>
              <a:t>ball_result</a:t>
            </a:r>
            <a:endParaRPr lang="en-IN" sz="1400" dirty="0">
              <a:solidFill>
                <a:srgbClr val="484848"/>
              </a:solidFill>
              <a:cs typeface="Times New Roman" panose="02020603050405020304" pitchFamily="18" charset="0"/>
            </a:endParaRPr>
          </a:p>
          <a:p>
            <a:pPr>
              <a:lnSpc>
                <a:spcPts val="1800"/>
              </a:lnSpc>
              <a:tabLst>
                <a:tab pos="457200" algn="l"/>
              </a:tabLst>
            </a:pPr>
            <a:r>
              <a:rPr lang="en-IN" sz="1400" dirty="0">
                <a:solidFill>
                  <a:srgbClr val="484848"/>
                </a:solidFill>
                <a:cs typeface="Times New Roman" panose="02020603050405020304" pitchFamily="18" charset="0"/>
              </a:rPr>
              <a:t>	from </a:t>
            </a:r>
            <a:r>
              <a:rPr lang="en-IN" sz="1400" dirty="0" err="1">
                <a:solidFill>
                  <a:srgbClr val="484848"/>
                </a:solidFill>
                <a:cs typeface="Times New Roman" panose="02020603050405020304" pitchFamily="18" charset="0"/>
              </a:rPr>
              <a:t>ipl_ball</a:t>
            </a:r>
            <a:r>
              <a:rPr lang="en-IN" sz="1400" dirty="0">
                <a:solidFill>
                  <a:srgbClr val="484848"/>
                </a:solidFill>
                <a:cs typeface="Times New Roman" panose="02020603050405020304" pitchFamily="18" charset="0"/>
              </a:rPr>
              <a:t>;</a:t>
            </a:r>
          </a:p>
        </p:txBody>
      </p:sp>
      <p:pic>
        <p:nvPicPr>
          <p:cNvPr id="13" name="Picture 12">
            <a:extLst>
              <a:ext uri="{FF2B5EF4-FFF2-40B4-BE49-F238E27FC236}">
                <a16:creationId xmlns:a16="http://schemas.microsoft.com/office/drawing/2014/main" id="{7905F879-B09A-0BD0-565F-69F4D946DFA0}"/>
              </a:ext>
            </a:extLst>
          </p:cNvPr>
          <p:cNvPicPr>
            <a:picLocks noChangeAspect="1"/>
          </p:cNvPicPr>
          <p:nvPr/>
        </p:nvPicPr>
        <p:blipFill>
          <a:blip r:embed="rId3"/>
          <a:stretch>
            <a:fillRect/>
          </a:stretch>
        </p:blipFill>
        <p:spPr>
          <a:xfrm>
            <a:off x="5293113" y="4427608"/>
            <a:ext cx="5943600" cy="2223881"/>
          </a:xfrm>
          <a:prstGeom prst="rect">
            <a:avLst/>
          </a:prstGeom>
        </p:spPr>
      </p:pic>
    </p:spTree>
    <p:extLst>
      <p:ext uri="{BB962C8B-B14F-4D97-AF65-F5344CB8AC3E}">
        <p14:creationId xmlns:p14="http://schemas.microsoft.com/office/powerpoint/2010/main" val="1713114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92716B-D323-F2AA-41DD-0009E1C94FD5}"/>
              </a:ext>
            </a:extLst>
          </p:cNvPr>
          <p:cNvSpPr txBox="1"/>
          <p:nvPr/>
        </p:nvSpPr>
        <p:spPr>
          <a:xfrm>
            <a:off x="232472" y="307781"/>
            <a:ext cx="5083097" cy="555408"/>
          </a:xfrm>
          <a:prstGeom prst="rect">
            <a:avLst/>
          </a:prstGeom>
          <a:noFill/>
        </p:spPr>
        <p:txBody>
          <a:bodyPr wrap="square" rtlCol="0">
            <a:spAutoFit/>
          </a:bodyPr>
          <a:lstStyle/>
          <a:p>
            <a:pPr lvl="0">
              <a:lnSpc>
                <a:spcPts val="1800"/>
              </a:lnSpc>
              <a:spcAft>
                <a:spcPts val="1000"/>
              </a:spcAft>
              <a:tabLst>
                <a:tab pos="457200" algn="l"/>
              </a:tabLst>
            </a:pPr>
            <a:r>
              <a:rPr lang="en-IN" sz="1400" dirty="0">
                <a:solidFill>
                  <a:srgbClr val="484848"/>
                </a:solidFill>
                <a:cs typeface="Times New Roman" panose="02020603050405020304" pitchFamily="18" charset="0"/>
              </a:rPr>
              <a:t>3. 	Write a query to fetch the total number of boundaries and 	dot balls from the deliveries_v02 table.</a:t>
            </a:r>
          </a:p>
        </p:txBody>
      </p:sp>
      <p:sp>
        <p:nvSpPr>
          <p:cNvPr id="9" name="TextBox 8">
            <a:extLst>
              <a:ext uri="{FF2B5EF4-FFF2-40B4-BE49-F238E27FC236}">
                <a16:creationId xmlns:a16="http://schemas.microsoft.com/office/drawing/2014/main" id="{B260DA11-49E8-C2A6-BDBB-39B2EC7F8737}"/>
              </a:ext>
            </a:extLst>
          </p:cNvPr>
          <p:cNvSpPr txBox="1"/>
          <p:nvPr/>
        </p:nvSpPr>
        <p:spPr>
          <a:xfrm>
            <a:off x="5293113" y="292540"/>
            <a:ext cx="5822677" cy="774443"/>
          </a:xfrm>
          <a:prstGeom prst="rect">
            <a:avLst/>
          </a:prstGeom>
          <a:noFill/>
        </p:spPr>
        <p:txBody>
          <a:bodyPr wrap="square">
            <a:spAutoFit/>
          </a:bodyPr>
          <a:lstStyle/>
          <a:p>
            <a:pPr>
              <a:lnSpc>
                <a:spcPts val="1800"/>
              </a:lnSpc>
              <a:spcAft>
                <a:spcPts val="1000"/>
              </a:spcAft>
              <a:tabLst>
                <a:tab pos="457200" algn="l"/>
              </a:tabLst>
            </a:pPr>
            <a:r>
              <a:rPr lang="en-IN" sz="1400" dirty="0">
                <a:solidFill>
                  <a:srgbClr val="484848"/>
                </a:solidFill>
                <a:cs typeface="Times New Roman" panose="02020603050405020304" pitchFamily="18" charset="0"/>
              </a:rPr>
              <a:t>4.        Write a query to fetch the total number of boundaries scored by each 	team from the deliveries_v02 table and order it in descending order of 	the number of boundaries scored.</a:t>
            </a:r>
          </a:p>
        </p:txBody>
      </p:sp>
      <p:sp>
        <p:nvSpPr>
          <p:cNvPr id="11" name="TextBox 10">
            <a:extLst>
              <a:ext uri="{FF2B5EF4-FFF2-40B4-BE49-F238E27FC236}">
                <a16:creationId xmlns:a16="http://schemas.microsoft.com/office/drawing/2014/main" id="{0D745BD4-1DA1-56D8-0073-8F8B19F511CB}"/>
              </a:ext>
            </a:extLst>
          </p:cNvPr>
          <p:cNvSpPr txBox="1"/>
          <p:nvPr/>
        </p:nvSpPr>
        <p:spPr>
          <a:xfrm>
            <a:off x="5154593" y="1114181"/>
            <a:ext cx="6099716" cy="1150443"/>
          </a:xfrm>
          <a:prstGeom prst="rect">
            <a:avLst/>
          </a:prstGeom>
          <a:noFill/>
        </p:spPr>
        <p:txBody>
          <a:bodyPr wrap="square">
            <a:spAutoFit/>
          </a:bodyPr>
          <a:lstStyle/>
          <a:p>
            <a:pPr marL="180340">
              <a:lnSpc>
                <a:spcPct val="115000"/>
              </a:lnSpc>
              <a:spcAft>
                <a:spcPts val="1000"/>
              </a:spcAft>
            </a:pPr>
            <a:r>
              <a:rPr lang="en-IN" sz="1400" b="1" dirty="0">
                <a:solidFill>
                  <a:srgbClr val="484848"/>
                </a:solidFill>
                <a:cs typeface="Times New Roman" panose="02020603050405020304" pitchFamily="18" charset="0"/>
              </a:rPr>
              <a:t>Query : </a:t>
            </a:r>
          </a:p>
          <a:p>
            <a:pPr>
              <a:lnSpc>
                <a:spcPts val="1800"/>
              </a:lnSpc>
              <a:tabLst>
                <a:tab pos="457200" algn="l"/>
              </a:tabLst>
            </a:pPr>
            <a:r>
              <a:rPr lang="en-IN" sz="1400" dirty="0">
                <a:solidFill>
                  <a:srgbClr val="484848"/>
                </a:solidFill>
                <a:cs typeface="Times New Roman" panose="02020603050405020304" pitchFamily="18" charset="0"/>
              </a:rPr>
              <a:t>	select </a:t>
            </a:r>
            <a:r>
              <a:rPr lang="en-IN" sz="1400" dirty="0" err="1">
                <a:solidFill>
                  <a:srgbClr val="484848"/>
                </a:solidFill>
                <a:cs typeface="Times New Roman" panose="02020603050405020304" pitchFamily="18" charset="0"/>
              </a:rPr>
              <a:t>batting_team</a:t>
            </a:r>
            <a:r>
              <a:rPr lang="en-IN" sz="1400" dirty="0">
                <a:solidFill>
                  <a:srgbClr val="484848"/>
                </a:solidFill>
                <a:cs typeface="Times New Roman" panose="02020603050405020304" pitchFamily="18" charset="0"/>
              </a:rPr>
              <a:t>, count(</a:t>
            </a:r>
            <a:r>
              <a:rPr lang="en-IN" sz="1400" dirty="0" err="1">
                <a:solidFill>
                  <a:srgbClr val="484848"/>
                </a:solidFill>
                <a:cs typeface="Times New Roman" panose="02020603050405020304" pitchFamily="18" charset="0"/>
              </a:rPr>
              <a:t>ball_result</a:t>
            </a:r>
            <a:r>
              <a:rPr lang="en-IN" sz="1400" dirty="0">
                <a:solidFill>
                  <a:srgbClr val="484848"/>
                </a:solidFill>
                <a:cs typeface="Times New Roman" panose="02020603050405020304" pitchFamily="18" charset="0"/>
              </a:rPr>
              <a:t>) as </a:t>
            </a:r>
            <a:r>
              <a:rPr lang="en-IN" sz="1400" dirty="0" err="1">
                <a:solidFill>
                  <a:srgbClr val="484848"/>
                </a:solidFill>
                <a:cs typeface="Times New Roman" panose="02020603050405020304" pitchFamily="18" charset="0"/>
              </a:rPr>
              <a:t>total_boundary</a:t>
            </a:r>
            <a:endParaRPr lang="en-IN" sz="1400" dirty="0">
              <a:solidFill>
                <a:srgbClr val="484848"/>
              </a:solidFill>
              <a:cs typeface="Times New Roman" panose="02020603050405020304" pitchFamily="18" charset="0"/>
            </a:endParaRPr>
          </a:p>
          <a:p>
            <a:pPr>
              <a:lnSpc>
                <a:spcPts val="1800"/>
              </a:lnSpc>
              <a:tabLst>
                <a:tab pos="457200" algn="l"/>
              </a:tabLst>
            </a:pPr>
            <a:r>
              <a:rPr lang="en-IN" sz="1400" dirty="0">
                <a:solidFill>
                  <a:srgbClr val="484848"/>
                </a:solidFill>
                <a:cs typeface="Times New Roman" panose="02020603050405020304" pitchFamily="18" charset="0"/>
              </a:rPr>
              <a:t>	from deliveries_v02 where </a:t>
            </a:r>
            <a:r>
              <a:rPr lang="en-IN" sz="1400" dirty="0" err="1">
                <a:solidFill>
                  <a:srgbClr val="484848"/>
                </a:solidFill>
                <a:cs typeface="Times New Roman" panose="02020603050405020304" pitchFamily="18" charset="0"/>
              </a:rPr>
              <a:t>ball_result</a:t>
            </a:r>
            <a:r>
              <a:rPr lang="en-IN" sz="1400" dirty="0">
                <a:solidFill>
                  <a:srgbClr val="484848"/>
                </a:solidFill>
                <a:cs typeface="Times New Roman" panose="02020603050405020304" pitchFamily="18" charset="0"/>
              </a:rPr>
              <a:t>='boundary’</a:t>
            </a:r>
          </a:p>
          <a:p>
            <a:pPr>
              <a:lnSpc>
                <a:spcPts val="1800"/>
              </a:lnSpc>
              <a:tabLst>
                <a:tab pos="457200" algn="l"/>
              </a:tabLst>
            </a:pPr>
            <a:r>
              <a:rPr lang="en-IN" sz="1400" dirty="0">
                <a:solidFill>
                  <a:srgbClr val="484848"/>
                </a:solidFill>
                <a:cs typeface="Times New Roman" panose="02020603050405020304" pitchFamily="18" charset="0"/>
              </a:rPr>
              <a:t>	group by </a:t>
            </a:r>
            <a:r>
              <a:rPr lang="en-IN" sz="1400" dirty="0" err="1">
                <a:solidFill>
                  <a:srgbClr val="484848"/>
                </a:solidFill>
                <a:cs typeface="Times New Roman" panose="02020603050405020304" pitchFamily="18" charset="0"/>
              </a:rPr>
              <a:t>batting_team</a:t>
            </a:r>
            <a:r>
              <a:rPr lang="en-IN" sz="1400" dirty="0">
                <a:solidFill>
                  <a:srgbClr val="484848"/>
                </a:solidFill>
                <a:cs typeface="Times New Roman" panose="02020603050405020304" pitchFamily="18" charset="0"/>
              </a:rPr>
              <a:t> order by </a:t>
            </a:r>
            <a:r>
              <a:rPr lang="en-IN" sz="1400" dirty="0" err="1">
                <a:solidFill>
                  <a:srgbClr val="484848"/>
                </a:solidFill>
                <a:cs typeface="Times New Roman" panose="02020603050405020304" pitchFamily="18" charset="0"/>
              </a:rPr>
              <a:t>total_boundary</a:t>
            </a:r>
            <a:r>
              <a:rPr lang="en-IN" sz="1400" dirty="0">
                <a:solidFill>
                  <a:srgbClr val="484848"/>
                </a:solidFill>
                <a:cs typeface="Times New Roman" panose="02020603050405020304" pitchFamily="18" charset="0"/>
              </a:rPr>
              <a:t> </a:t>
            </a:r>
            <a:r>
              <a:rPr lang="en-IN" sz="1400" dirty="0" err="1">
                <a:solidFill>
                  <a:srgbClr val="484848"/>
                </a:solidFill>
                <a:cs typeface="Times New Roman" panose="02020603050405020304" pitchFamily="18" charset="0"/>
              </a:rPr>
              <a:t>desc</a:t>
            </a:r>
            <a:r>
              <a:rPr lang="en-IN" sz="1400" dirty="0">
                <a:solidFill>
                  <a:srgbClr val="484848"/>
                </a:solidFill>
                <a:cs typeface="Times New Roman" panose="02020603050405020304" pitchFamily="18" charset="0"/>
              </a:rPr>
              <a:t>;</a:t>
            </a:r>
          </a:p>
        </p:txBody>
      </p:sp>
      <p:sp>
        <p:nvSpPr>
          <p:cNvPr id="3" name="TextBox 2">
            <a:extLst>
              <a:ext uri="{FF2B5EF4-FFF2-40B4-BE49-F238E27FC236}">
                <a16:creationId xmlns:a16="http://schemas.microsoft.com/office/drawing/2014/main" id="{9C880091-1EE4-6282-6D36-BAC427089DC9}"/>
              </a:ext>
            </a:extLst>
          </p:cNvPr>
          <p:cNvSpPr txBox="1"/>
          <p:nvPr/>
        </p:nvSpPr>
        <p:spPr>
          <a:xfrm>
            <a:off x="407020" y="931048"/>
            <a:ext cx="4609054" cy="1393971"/>
          </a:xfrm>
          <a:prstGeom prst="rect">
            <a:avLst/>
          </a:prstGeom>
          <a:noFill/>
        </p:spPr>
        <p:txBody>
          <a:bodyPr wrap="square">
            <a:spAutoFit/>
          </a:bodyPr>
          <a:lstStyle/>
          <a:p>
            <a:pPr marL="180340">
              <a:lnSpc>
                <a:spcPct val="115000"/>
              </a:lnSpc>
              <a:spcAft>
                <a:spcPts val="1000"/>
              </a:spcAft>
            </a:pPr>
            <a:r>
              <a:rPr lang="en-US" sz="1400" b="1" dirty="0">
                <a:solidFill>
                  <a:srgbClr val="484848"/>
                </a:solidFill>
                <a:cs typeface="Times New Roman" panose="02020603050405020304" pitchFamily="18" charset="0"/>
              </a:rPr>
              <a:t>Query : </a:t>
            </a:r>
          </a:p>
          <a:p>
            <a:pPr>
              <a:lnSpc>
                <a:spcPts val="1800"/>
              </a:lnSpc>
              <a:tabLst>
                <a:tab pos="457200" algn="l"/>
              </a:tabLst>
            </a:pPr>
            <a:r>
              <a:rPr lang="en-IN" sz="1400" dirty="0">
                <a:solidFill>
                  <a:srgbClr val="484848"/>
                </a:solidFill>
                <a:cs typeface="Times New Roman" panose="02020603050405020304" pitchFamily="18" charset="0"/>
              </a:rPr>
              <a:t>	select </a:t>
            </a:r>
            <a:r>
              <a:rPr lang="en-IN" sz="1400" dirty="0" err="1">
                <a:solidFill>
                  <a:srgbClr val="484848"/>
                </a:solidFill>
                <a:cs typeface="Times New Roman" panose="02020603050405020304" pitchFamily="18" charset="0"/>
              </a:rPr>
              <a:t>ball_result</a:t>
            </a:r>
            <a:r>
              <a:rPr lang="en-IN" sz="1400" dirty="0">
                <a:solidFill>
                  <a:srgbClr val="484848"/>
                </a:solidFill>
                <a:cs typeface="Times New Roman" panose="02020603050405020304" pitchFamily="18" charset="0"/>
              </a:rPr>
              <a:t>, count(*) from deliveries_v02</a:t>
            </a:r>
          </a:p>
          <a:p>
            <a:pPr>
              <a:lnSpc>
                <a:spcPts val="1800"/>
              </a:lnSpc>
              <a:tabLst>
                <a:tab pos="457200" algn="l"/>
              </a:tabLst>
            </a:pPr>
            <a:r>
              <a:rPr lang="en-IN" sz="1400" dirty="0">
                <a:solidFill>
                  <a:srgbClr val="484848"/>
                </a:solidFill>
                <a:cs typeface="Times New Roman" panose="02020603050405020304" pitchFamily="18" charset="0"/>
              </a:rPr>
              <a:t>	where </a:t>
            </a:r>
            <a:r>
              <a:rPr lang="en-IN" sz="1400" dirty="0" err="1">
                <a:solidFill>
                  <a:srgbClr val="484848"/>
                </a:solidFill>
                <a:cs typeface="Times New Roman" panose="02020603050405020304" pitchFamily="18" charset="0"/>
              </a:rPr>
              <a:t>ball_result</a:t>
            </a:r>
            <a:r>
              <a:rPr lang="en-IN" sz="1400" dirty="0">
                <a:solidFill>
                  <a:srgbClr val="484848"/>
                </a:solidFill>
                <a:cs typeface="Times New Roman" panose="02020603050405020304" pitchFamily="18" charset="0"/>
              </a:rPr>
              <a:t>='boundary' or </a:t>
            </a:r>
            <a:r>
              <a:rPr lang="en-IN" sz="1400" dirty="0" err="1">
                <a:solidFill>
                  <a:srgbClr val="484848"/>
                </a:solidFill>
                <a:cs typeface="Times New Roman" panose="02020603050405020304" pitchFamily="18" charset="0"/>
              </a:rPr>
              <a:t>ball_result</a:t>
            </a:r>
            <a:r>
              <a:rPr lang="en-IN" sz="1400" dirty="0">
                <a:solidFill>
                  <a:srgbClr val="484848"/>
                </a:solidFill>
                <a:cs typeface="Times New Roman" panose="02020603050405020304" pitchFamily="18" charset="0"/>
              </a:rPr>
              <a:t>='dot’ </a:t>
            </a:r>
          </a:p>
          <a:p>
            <a:pPr>
              <a:lnSpc>
                <a:spcPts val="1800"/>
              </a:lnSpc>
              <a:tabLst>
                <a:tab pos="457200" algn="l"/>
              </a:tabLst>
            </a:pPr>
            <a:r>
              <a:rPr lang="en-IN" sz="1400" dirty="0">
                <a:solidFill>
                  <a:srgbClr val="484848"/>
                </a:solidFill>
                <a:cs typeface="Times New Roman" panose="02020603050405020304" pitchFamily="18" charset="0"/>
              </a:rPr>
              <a:t>	group by </a:t>
            </a:r>
            <a:r>
              <a:rPr lang="en-IN" sz="1400" dirty="0" err="1">
                <a:solidFill>
                  <a:srgbClr val="484848"/>
                </a:solidFill>
                <a:cs typeface="Times New Roman" panose="02020603050405020304" pitchFamily="18" charset="0"/>
              </a:rPr>
              <a:t>ball_result</a:t>
            </a:r>
            <a:r>
              <a:rPr lang="en-IN" sz="1400" dirty="0">
                <a:solidFill>
                  <a:srgbClr val="484848"/>
                </a:solidFill>
                <a:cs typeface="Times New Roman" panose="02020603050405020304" pitchFamily="18" charset="0"/>
              </a:rPr>
              <a:t>;</a:t>
            </a:r>
          </a:p>
          <a:p>
            <a:pPr marL="180340">
              <a:lnSpc>
                <a:spcPct val="115000"/>
              </a:lnSpc>
              <a:spcAft>
                <a:spcPts val="1000"/>
              </a:spcAft>
            </a:pPr>
            <a:endParaRPr lang="en-US" sz="1400" b="1" dirty="0">
              <a:solidFill>
                <a:srgbClr val="484848"/>
              </a:solidFill>
              <a:cs typeface="Times New Roman" panose="02020603050405020304" pitchFamily="18" charset="0"/>
            </a:endParaRPr>
          </a:p>
        </p:txBody>
      </p:sp>
      <p:pic>
        <p:nvPicPr>
          <p:cNvPr id="7" name="Picture 6">
            <a:extLst>
              <a:ext uri="{FF2B5EF4-FFF2-40B4-BE49-F238E27FC236}">
                <a16:creationId xmlns:a16="http://schemas.microsoft.com/office/drawing/2014/main" id="{C1DF4587-1124-64FF-D526-3BE976E674F5}"/>
              </a:ext>
            </a:extLst>
          </p:cNvPr>
          <p:cNvPicPr>
            <a:picLocks noChangeAspect="1"/>
          </p:cNvPicPr>
          <p:nvPr/>
        </p:nvPicPr>
        <p:blipFill>
          <a:blip r:embed="rId2"/>
          <a:stretch>
            <a:fillRect/>
          </a:stretch>
        </p:blipFill>
        <p:spPr>
          <a:xfrm>
            <a:off x="553379" y="2272253"/>
            <a:ext cx="3390900" cy="1581150"/>
          </a:xfrm>
          <a:prstGeom prst="rect">
            <a:avLst/>
          </a:prstGeom>
        </p:spPr>
      </p:pic>
      <p:pic>
        <p:nvPicPr>
          <p:cNvPr id="8" name="Picture 7">
            <a:extLst>
              <a:ext uri="{FF2B5EF4-FFF2-40B4-BE49-F238E27FC236}">
                <a16:creationId xmlns:a16="http://schemas.microsoft.com/office/drawing/2014/main" id="{84A69CF4-6637-C235-4AF5-6644AA842EBB}"/>
              </a:ext>
            </a:extLst>
          </p:cNvPr>
          <p:cNvPicPr>
            <a:picLocks noChangeAspect="1"/>
          </p:cNvPicPr>
          <p:nvPr/>
        </p:nvPicPr>
        <p:blipFill>
          <a:blip r:embed="rId3"/>
          <a:stretch>
            <a:fillRect/>
          </a:stretch>
        </p:blipFill>
        <p:spPr>
          <a:xfrm>
            <a:off x="5708439" y="2325019"/>
            <a:ext cx="3460441" cy="1283370"/>
          </a:xfrm>
          <a:prstGeom prst="rect">
            <a:avLst/>
          </a:prstGeom>
        </p:spPr>
      </p:pic>
      <p:graphicFrame>
        <p:nvGraphicFramePr>
          <p:cNvPr id="10" name="Chart 9">
            <a:extLst>
              <a:ext uri="{FF2B5EF4-FFF2-40B4-BE49-F238E27FC236}">
                <a16:creationId xmlns:a16="http://schemas.microsoft.com/office/drawing/2014/main" id="{1D7643E5-A7F2-4B01-2F01-F7A92674633E}"/>
              </a:ext>
            </a:extLst>
          </p:cNvPr>
          <p:cNvGraphicFramePr/>
          <p:nvPr>
            <p:extLst>
              <p:ext uri="{D42A27DB-BD31-4B8C-83A1-F6EECF244321}">
                <p14:modId xmlns:p14="http://schemas.microsoft.com/office/powerpoint/2010/main" val="2220820460"/>
              </p:ext>
            </p:extLst>
          </p:nvPr>
        </p:nvGraphicFramePr>
        <p:xfrm>
          <a:off x="5708439" y="3822260"/>
          <a:ext cx="5635625"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70797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92716B-D323-F2AA-41DD-0009E1C94FD5}"/>
              </a:ext>
            </a:extLst>
          </p:cNvPr>
          <p:cNvSpPr txBox="1"/>
          <p:nvPr/>
        </p:nvSpPr>
        <p:spPr>
          <a:xfrm>
            <a:off x="232472" y="307781"/>
            <a:ext cx="5083097" cy="774443"/>
          </a:xfrm>
          <a:prstGeom prst="rect">
            <a:avLst/>
          </a:prstGeom>
          <a:noFill/>
        </p:spPr>
        <p:txBody>
          <a:bodyPr wrap="square" rtlCol="0">
            <a:spAutoFit/>
          </a:bodyPr>
          <a:lstStyle/>
          <a:p>
            <a:pPr>
              <a:lnSpc>
                <a:spcPts val="1800"/>
              </a:lnSpc>
              <a:spcAft>
                <a:spcPts val="1000"/>
              </a:spcAft>
              <a:tabLst>
                <a:tab pos="457200" algn="l"/>
              </a:tabLst>
            </a:pPr>
            <a:r>
              <a:rPr lang="en-IN" sz="1400" dirty="0">
                <a:solidFill>
                  <a:srgbClr val="484848"/>
                </a:solidFill>
                <a:cs typeface="Times New Roman" panose="02020603050405020304" pitchFamily="18" charset="0"/>
              </a:rPr>
              <a:t>5.	Write a query to fetch the total number of dot balls bowled 	by each team and order it in descending order of the total 	number of dot balls bowled.</a:t>
            </a:r>
          </a:p>
        </p:txBody>
      </p:sp>
      <p:sp>
        <p:nvSpPr>
          <p:cNvPr id="9" name="TextBox 8">
            <a:extLst>
              <a:ext uri="{FF2B5EF4-FFF2-40B4-BE49-F238E27FC236}">
                <a16:creationId xmlns:a16="http://schemas.microsoft.com/office/drawing/2014/main" id="{B260DA11-49E8-C2A6-BDBB-39B2EC7F8737}"/>
              </a:ext>
            </a:extLst>
          </p:cNvPr>
          <p:cNvSpPr txBox="1"/>
          <p:nvPr/>
        </p:nvSpPr>
        <p:spPr>
          <a:xfrm>
            <a:off x="5293113" y="292540"/>
            <a:ext cx="5822677" cy="543610"/>
          </a:xfrm>
          <a:prstGeom prst="rect">
            <a:avLst/>
          </a:prstGeom>
          <a:noFill/>
        </p:spPr>
        <p:txBody>
          <a:bodyPr wrap="square">
            <a:spAutoFit/>
          </a:bodyPr>
          <a:lstStyle/>
          <a:p>
            <a:pPr>
              <a:lnSpc>
                <a:spcPts val="1800"/>
              </a:lnSpc>
              <a:spcAft>
                <a:spcPts val="1000"/>
              </a:spcAft>
              <a:tabLst>
                <a:tab pos="457200" algn="l"/>
              </a:tabLst>
            </a:pPr>
            <a:r>
              <a:rPr lang="en-IN" sz="1400" dirty="0">
                <a:solidFill>
                  <a:srgbClr val="484848"/>
                </a:solidFill>
                <a:cs typeface="Times New Roman" panose="02020603050405020304" pitchFamily="18" charset="0"/>
              </a:rPr>
              <a:t>6.	Write a query to fetch the total number of dismissals by dismissal kinds 	where dismissal kind is not NA.</a:t>
            </a:r>
          </a:p>
        </p:txBody>
      </p:sp>
      <p:sp>
        <p:nvSpPr>
          <p:cNvPr id="11" name="TextBox 10">
            <a:extLst>
              <a:ext uri="{FF2B5EF4-FFF2-40B4-BE49-F238E27FC236}">
                <a16:creationId xmlns:a16="http://schemas.microsoft.com/office/drawing/2014/main" id="{0D745BD4-1DA1-56D8-0073-8F8B19F511CB}"/>
              </a:ext>
            </a:extLst>
          </p:cNvPr>
          <p:cNvSpPr txBox="1"/>
          <p:nvPr/>
        </p:nvSpPr>
        <p:spPr>
          <a:xfrm>
            <a:off x="5444525" y="1175923"/>
            <a:ext cx="6099716" cy="1150443"/>
          </a:xfrm>
          <a:prstGeom prst="rect">
            <a:avLst/>
          </a:prstGeom>
          <a:noFill/>
        </p:spPr>
        <p:txBody>
          <a:bodyPr wrap="square">
            <a:spAutoFit/>
          </a:bodyPr>
          <a:lstStyle/>
          <a:p>
            <a:pPr marL="180340">
              <a:lnSpc>
                <a:spcPct val="115000"/>
              </a:lnSpc>
              <a:spcAft>
                <a:spcPts val="1000"/>
              </a:spcAft>
            </a:pPr>
            <a:r>
              <a:rPr lang="en-IN" sz="1400" b="1" dirty="0">
                <a:solidFill>
                  <a:srgbClr val="484848"/>
                </a:solidFill>
                <a:cs typeface="Times New Roman" panose="02020603050405020304" pitchFamily="18" charset="0"/>
              </a:rPr>
              <a:t>Query : </a:t>
            </a:r>
          </a:p>
          <a:p>
            <a:pPr>
              <a:lnSpc>
                <a:spcPts val="1800"/>
              </a:lnSpc>
              <a:tabLst>
                <a:tab pos="457200" algn="l"/>
              </a:tabLst>
            </a:pPr>
            <a:r>
              <a:rPr lang="en-IN" sz="1400" dirty="0">
                <a:solidFill>
                  <a:srgbClr val="484848"/>
                </a:solidFill>
                <a:cs typeface="Times New Roman" panose="02020603050405020304" pitchFamily="18" charset="0"/>
              </a:rPr>
              <a:t>	select </a:t>
            </a:r>
            <a:r>
              <a:rPr lang="en-IN" sz="1400" dirty="0" err="1">
                <a:solidFill>
                  <a:srgbClr val="484848"/>
                </a:solidFill>
                <a:cs typeface="Times New Roman" panose="02020603050405020304" pitchFamily="18" charset="0"/>
              </a:rPr>
              <a:t>dismissal_kind</a:t>
            </a:r>
            <a:r>
              <a:rPr lang="en-IN" sz="1400" dirty="0">
                <a:solidFill>
                  <a:srgbClr val="484848"/>
                </a:solidFill>
                <a:cs typeface="Times New Roman" panose="02020603050405020304" pitchFamily="18" charset="0"/>
              </a:rPr>
              <a:t>, count(*) as </a:t>
            </a:r>
            <a:r>
              <a:rPr lang="en-IN" sz="1400" dirty="0" err="1">
                <a:solidFill>
                  <a:srgbClr val="484848"/>
                </a:solidFill>
                <a:cs typeface="Times New Roman" panose="02020603050405020304" pitchFamily="18" charset="0"/>
              </a:rPr>
              <a:t>total_number_of_dismissals</a:t>
            </a:r>
            <a:endParaRPr lang="en-IN" sz="1400" dirty="0">
              <a:solidFill>
                <a:srgbClr val="484848"/>
              </a:solidFill>
              <a:cs typeface="Times New Roman" panose="02020603050405020304" pitchFamily="18" charset="0"/>
            </a:endParaRPr>
          </a:p>
          <a:p>
            <a:pPr>
              <a:lnSpc>
                <a:spcPts val="1800"/>
              </a:lnSpc>
              <a:tabLst>
                <a:tab pos="457200" algn="l"/>
              </a:tabLst>
            </a:pPr>
            <a:r>
              <a:rPr lang="en-IN" sz="1400" dirty="0">
                <a:solidFill>
                  <a:srgbClr val="484848"/>
                </a:solidFill>
                <a:cs typeface="Times New Roman" panose="02020603050405020304" pitchFamily="18" charset="0"/>
              </a:rPr>
              <a:t>	from deliveries_v02 where </a:t>
            </a:r>
            <a:r>
              <a:rPr lang="en-IN" sz="1400" dirty="0" err="1">
                <a:solidFill>
                  <a:srgbClr val="484848"/>
                </a:solidFill>
                <a:cs typeface="Times New Roman" panose="02020603050405020304" pitchFamily="18" charset="0"/>
              </a:rPr>
              <a:t>dismissal_kind</a:t>
            </a:r>
            <a:r>
              <a:rPr lang="en-IN" sz="1400" dirty="0">
                <a:solidFill>
                  <a:srgbClr val="484848"/>
                </a:solidFill>
                <a:cs typeface="Times New Roman" panose="02020603050405020304" pitchFamily="18" charset="0"/>
              </a:rPr>
              <a:t> not in ('NA') group by 	</a:t>
            </a:r>
            <a:r>
              <a:rPr lang="en-IN" sz="1400" dirty="0" err="1">
                <a:solidFill>
                  <a:srgbClr val="484848"/>
                </a:solidFill>
                <a:cs typeface="Times New Roman" panose="02020603050405020304" pitchFamily="18" charset="0"/>
              </a:rPr>
              <a:t>dismissal_kind</a:t>
            </a:r>
            <a:r>
              <a:rPr lang="en-IN" sz="1400" dirty="0">
                <a:solidFill>
                  <a:srgbClr val="484848"/>
                </a:solidFill>
                <a:cs typeface="Times New Roman" panose="02020603050405020304" pitchFamily="18" charset="0"/>
              </a:rPr>
              <a:t>  order by </a:t>
            </a:r>
            <a:r>
              <a:rPr lang="en-IN" sz="1400" dirty="0" err="1">
                <a:solidFill>
                  <a:srgbClr val="484848"/>
                </a:solidFill>
                <a:cs typeface="Times New Roman" panose="02020603050405020304" pitchFamily="18" charset="0"/>
              </a:rPr>
              <a:t>total_number_of_dismissals</a:t>
            </a:r>
            <a:r>
              <a:rPr lang="en-IN" sz="1400" dirty="0">
                <a:solidFill>
                  <a:srgbClr val="484848"/>
                </a:solidFill>
                <a:cs typeface="Times New Roman" panose="02020603050405020304" pitchFamily="18" charset="0"/>
              </a:rPr>
              <a:t> </a:t>
            </a:r>
            <a:r>
              <a:rPr lang="en-IN" sz="1400" dirty="0" err="1">
                <a:solidFill>
                  <a:srgbClr val="484848"/>
                </a:solidFill>
                <a:cs typeface="Times New Roman" panose="02020603050405020304" pitchFamily="18" charset="0"/>
              </a:rPr>
              <a:t>desc</a:t>
            </a:r>
            <a:r>
              <a:rPr lang="en-IN" sz="1400" dirty="0">
                <a:solidFill>
                  <a:srgbClr val="484848"/>
                </a:solidFill>
                <a:cs typeface="Times New Roman" panose="02020603050405020304" pitchFamily="18" charset="0"/>
              </a:rPr>
              <a:t>;</a:t>
            </a:r>
          </a:p>
        </p:txBody>
      </p:sp>
      <p:sp>
        <p:nvSpPr>
          <p:cNvPr id="3" name="TextBox 2">
            <a:extLst>
              <a:ext uri="{FF2B5EF4-FFF2-40B4-BE49-F238E27FC236}">
                <a16:creationId xmlns:a16="http://schemas.microsoft.com/office/drawing/2014/main" id="{9C880091-1EE4-6282-6D36-BAC427089DC9}"/>
              </a:ext>
            </a:extLst>
          </p:cNvPr>
          <p:cNvSpPr txBox="1"/>
          <p:nvPr/>
        </p:nvSpPr>
        <p:spPr>
          <a:xfrm>
            <a:off x="454084" y="1066983"/>
            <a:ext cx="4609054" cy="1624804"/>
          </a:xfrm>
          <a:prstGeom prst="rect">
            <a:avLst/>
          </a:prstGeom>
          <a:noFill/>
        </p:spPr>
        <p:txBody>
          <a:bodyPr wrap="square">
            <a:spAutoFit/>
          </a:bodyPr>
          <a:lstStyle/>
          <a:p>
            <a:pPr marL="180340">
              <a:lnSpc>
                <a:spcPct val="115000"/>
              </a:lnSpc>
              <a:spcAft>
                <a:spcPts val="1000"/>
              </a:spcAft>
            </a:pPr>
            <a:r>
              <a:rPr lang="en-US" sz="1400" b="1" dirty="0">
                <a:solidFill>
                  <a:srgbClr val="484848"/>
                </a:solidFill>
                <a:cs typeface="Times New Roman" panose="02020603050405020304" pitchFamily="18" charset="0"/>
              </a:rPr>
              <a:t>Query : </a:t>
            </a:r>
          </a:p>
          <a:p>
            <a:pPr>
              <a:lnSpc>
                <a:spcPts val="1800"/>
              </a:lnSpc>
              <a:tabLst>
                <a:tab pos="457200" algn="l"/>
              </a:tabLst>
            </a:pPr>
            <a:r>
              <a:rPr lang="en-IN" sz="1400" dirty="0">
                <a:solidFill>
                  <a:srgbClr val="484848"/>
                </a:solidFill>
                <a:cs typeface="Times New Roman" panose="02020603050405020304" pitchFamily="18" charset="0"/>
              </a:rPr>
              <a:t>	select </a:t>
            </a:r>
            <a:r>
              <a:rPr lang="en-IN" sz="1400" dirty="0" err="1">
                <a:solidFill>
                  <a:srgbClr val="484848"/>
                </a:solidFill>
                <a:cs typeface="Times New Roman" panose="02020603050405020304" pitchFamily="18" charset="0"/>
              </a:rPr>
              <a:t>bowling_team</a:t>
            </a:r>
            <a:r>
              <a:rPr lang="en-IN" sz="1400" dirty="0">
                <a:solidFill>
                  <a:srgbClr val="484848"/>
                </a:solidFill>
                <a:cs typeface="Times New Roman" panose="02020603050405020304" pitchFamily="18" charset="0"/>
              </a:rPr>
              <a:t>, count(</a:t>
            </a:r>
            <a:r>
              <a:rPr lang="en-IN" sz="1400" dirty="0" err="1">
                <a:solidFill>
                  <a:srgbClr val="484848"/>
                </a:solidFill>
                <a:cs typeface="Times New Roman" panose="02020603050405020304" pitchFamily="18" charset="0"/>
              </a:rPr>
              <a:t>ball_result</a:t>
            </a:r>
            <a:r>
              <a:rPr lang="en-IN" sz="1400" dirty="0">
                <a:solidFill>
                  <a:srgbClr val="484848"/>
                </a:solidFill>
                <a:cs typeface="Times New Roman" panose="02020603050405020304" pitchFamily="18" charset="0"/>
              </a:rPr>
              <a:t>) as 	</a:t>
            </a:r>
            <a:r>
              <a:rPr lang="en-IN" sz="1400" dirty="0" err="1">
                <a:solidFill>
                  <a:srgbClr val="484848"/>
                </a:solidFill>
                <a:cs typeface="Times New Roman" panose="02020603050405020304" pitchFamily="18" charset="0"/>
              </a:rPr>
              <a:t>no_of_dot_ball</a:t>
            </a:r>
            <a:r>
              <a:rPr lang="en-IN" sz="1400" dirty="0">
                <a:solidFill>
                  <a:srgbClr val="484848"/>
                </a:solidFill>
                <a:cs typeface="Times New Roman" panose="02020603050405020304" pitchFamily="18" charset="0"/>
              </a:rPr>
              <a:t> from deliveries_v02</a:t>
            </a:r>
          </a:p>
          <a:p>
            <a:pPr>
              <a:lnSpc>
                <a:spcPts val="1800"/>
              </a:lnSpc>
              <a:tabLst>
                <a:tab pos="457200" algn="l"/>
              </a:tabLst>
            </a:pPr>
            <a:r>
              <a:rPr lang="en-IN" sz="1400" dirty="0">
                <a:solidFill>
                  <a:srgbClr val="484848"/>
                </a:solidFill>
                <a:cs typeface="Times New Roman" panose="02020603050405020304" pitchFamily="18" charset="0"/>
              </a:rPr>
              <a:t>	where </a:t>
            </a:r>
            <a:r>
              <a:rPr lang="en-IN" sz="1400" dirty="0" err="1">
                <a:solidFill>
                  <a:srgbClr val="484848"/>
                </a:solidFill>
                <a:cs typeface="Times New Roman" panose="02020603050405020304" pitchFamily="18" charset="0"/>
              </a:rPr>
              <a:t>ball_result</a:t>
            </a:r>
            <a:r>
              <a:rPr lang="en-IN" sz="1400" dirty="0">
                <a:solidFill>
                  <a:srgbClr val="484848"/>
                </a:solidFill>
                <a:cs typeface="Times New Roman" panose="02020603050405020304" pitchFamily="18" charset="0"/>
              </a:rPr>
              <a:t>='dot’</a:t>
            </a:r>
          </a:p>
          <a:p>
            <a:pPr>
              <a:lnSpc>
                <a:spcPts val="1800"/>
              </a:lnSpc>
              <a:tabLst>
                <a:tab pos="457200" algn="l"/>
              </a:tabLst>
            </a:pPr>
            <a:r>
              <a:rPr lang="en-IN" sz="1400" dirty="0">
                <a:solidFill>
                  <a:srgbClr val="484848"/>
                </a:solidFill>
                <a:cs typeface="Times New Roman" panose="02020603050405020304" pitchFamily="18" charset="0"/>
              </a:rPr>
              <a:t>	group by </a:t>
            </a:r>
            <a:r>
              <a:rPr lang="en-IN" sz="1400" dirty="0" err="1">
                <a:solidFill>
                  <a:srgbClr val="484848"/>
                </a:solidFill>
                <a:cs typeface="Times New Roman" panose="02020603050405020304" pitchFamily="18" charset="0"/>
              </a:rPr>
              <a:t>bowling_team</a:t>
            </a:r>
            <a:r>
              <a:rPr lang="en-IN" sz="1400" dirty="0">
                <a:solidFill>
                  <a:srgbClr val="484848"/>
                </a:solidFill>
                <a:cs typeface="Times New Roman" panose="02020603050405020304" pitchFamily="18" charset="0"/>
              </a:rPr>
              <a:t> order by </a:t>
            </a:r>
            <a:r>
              <a:rPr lang="en-IN" sz="1400" dirty="0" err="1">
                <a:solidFill>
                  <a:srgbClr val="484848"/>
                </a:solidFill>
                <a:cs typeface="Times New Roman" panose="02020603050405020304" pitchFamily="18" charset="0"/>
              </a:rPr>
              <a:t>no_of_dot_ball</a:t>
            </a:r>
            <a:r>
              <a:rPr lang="en-IN" sz="1400" dirty="0">
                <a:solidFill>
                  <a:srgbClr val="484848"/>
                </a:solidFill>
                <a:cs typeface="Times New Roman" panose="02020603050405020304" pitchFamily="18" charset="0"/>
              </a:rPr>
              <a:t> </a:t>
            </a:r>
            <a:r>
              <a:rPr lang="en-IN" sz="1400" dirty="0" err="1">
                <a:solidFill>
                  <a:srgbClr val="484848"/>
                </a:solidFill>
                <a:cs typeface="Times New Roman" panose="02020603050405020304" pitchFamily="18" charset="0"/>
              </a:rPr>
              <a:t>desc</a:t>
            </a:r>
            <a:r>
              <a:rPr lang="en-IN" sz="1400" dirty="0">
                <a:solidFill>
                  <a:srgbClr val="484848"/>
                </a:solidFill>
                <a:cs typeface="Times New Roman" panose="02020603050405020304" pitchFamily="18" charset="0"/>
              </a:rPr>
              <a:t>;</a:t>
            </a:r>
          </a:p>
          <a:p>
            <a:pPr marL="180340">
              <a:lnSpc>
                <a:spcPct val="115000"/>
              </a:lnSpc>
              <a:spcAft>
                <a:spcPts val="1000"/>
              </a:spcAft>
            </a:pPr>
            <a:endParaRPr lang="en-US" sz="1400" b="1" dirty="0">
              <a:solidFill>
                <a:srgbClr val="484848"/>
              </a:solidFill>
              <a:cs typeface="Times New Roman" panose="02020603050405020304" pitchFamily="18" charset="0"/>
            </a:endParaRPr>
          </a:p>
        </p:txBody>
      </p:sp>
      <p:pic>
        <p:nvPicPr>
          <p:cNvPr id="2" name="Picture 1">
            <a:extLst>
              <a:ext uri="{FF2B5EF4-FFF2-40B4-BE49-F238E27FC236}">
                <a16:creationId xmlns:a16="http://schemas.microsoft.com/office/drawing/2014/main" id="{C9F40022-6B06-2D65-B251-1D2D15C29DEE}"/>
              </a:ext>
            </a:extLst>
          </p:cNvPr>
          <p:cNvPicPr>
            <a:picLocks noChangeAspect="1"/>
          </p:cNvPicPr>
          <p:nvPr/>
        </p:nvPicPr>
        <p:blipFill>
          <a:blip r:embed="rId2"/>
          <a:stretch>
            <a:fillRect/>
          </a:stretch>
        </p:blipFill>
        <p:spPr>
          <a:xfrm>
            <a:off x="552759" y="2691786"/>
            <a:ext cx="3949700" cy="1624805"/>
          </a:xfrm>
          <a:prstGeom prst="rect">
            <a:avLst/>
          </a:prstGeom>
        </p:spPr>
      </p:pic>
      <p:graphicFrame>
        <p:nvGraphicFramePr>
          <p:cNvPr id="5" name="Chart 4">
            <a:extLst>
              <a:ext uri="{FF2B5EF4-FFF2-40B4-BE49-F238E27FC236}">
                <a16:creationId xmlns:a16="http://schemas.microsoft.com/office/drawing/2014/main" id="{EDAB332E-151B-3CC1-464E-D9B6C5B1EB57}"/>
              </a:ext>
            </a:extLst>
          </p:cNvPr>
          <p:cNvGraphicFramePr/>
          <p:nvPr>
            <p:extLst>
              <p:ext uri="{D42A27DB-BD31-4B8C-83A1-F6EECF244321}">
                <p14:modId xmlns:p14="http://schemas.microsoft.com/office/powerpoint/2010/main" val="686423008"/>
              </p:ext>
            </p:extLst>
          </p:nvPr>
        </p:nvGraphicFramePr>
        <p:xfrm>
          <a:off x="152400" y="4316590"/>
          <a:ext cx="5140713" cy="2422643"/>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a:extLst>
              <a:ext uri="{FF2B5EF4-FFF2-40B4-BE49-F238E27FC236}">
                <a16:creationId xmlns:a16="http://schemas.microsoft.com/office/drawing/2014/main" id="{EB778658-BCAB-344A-EB9D-78B4594B5548}"/>
              </a:ext>
            </a:extLst>
          </p:cNvPr>
          <p:cNvPicPr>
            <a:picLocks noChangeAspect="1"/>
          </p:cNvPicPr>
          <p:nvPr/>
        </p:nvPicPr>
        <p:blipFill>
          <a:blip r:embed="rId4"/>
          <a:stretch>
            <a:fillRect/>
          </a:stretch>
        </p:blipFill>
        <p:spPr>
          <a:xfrm>
            <a:off x="6229601" y="2691786"/>
            <a:ext cx="3949700" cy="1424284"/>
          </a:xfrm>
          <a:prstGeom prst="rect">
            <a:avLst/>
          </a:prstGeom>
        </p:spPr>
      </p:pic>
      <p:graphicFrame>
        <p:nvGraphicFramePr>
          <p:cNvPr id="12" name="Chart 11">
            <a:extLst>
              <a:ext uri="{FF2B5EF4-FFF2-40B4-BE49-F238E27FC236}">
                <a16:creationId xmlns:a16="http://schemas.microsoft.com/office/drawing/2014/main" id="{C2EB0F77-AEC3-4A03-F75D-7CA1963A9F41}"/>
              </a:ext>
            </a:extLst>
          </p:cNvPr>
          <p:cNvGraphicFramePr/>
          <p:nvPr>
            <p:extLst>
              <p:ext uri="{D42A27DB-BD31-4B8C-83A1-F6EECF244321}">
                <p14:modId xmlns:p14="http://schemas.microsoft.com/office/powerpoint/2010/main" val="3709571841"/>
              </p:ext>
            </p:extLst>
          </p:nvPr>
        </p:nvGraphicFramePr>
        <p:xfrm>
          <a:off x="5918450" y="4316589"/>
          <a:ext cx="5197339" cy="242264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582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92716B-D323-F2AA-41DD-0009E1C94FD5}"/>
              </a:ext>
            </a:extLst>
          </p:cNvPr>
          <p:cNvSpPr txBox="1"/>
          <p:nvPr/>
        </p:nvSpPr>
        <p:spPr>
          <a:xfrm>
            <a:off x="232472" y="307781"/>
            <a:ext cx="5083097" cy="543610"/>
          </a:xfrm>
          <a:prstGeom prst="rect">
            <a:avLst/>
          </a:prstGeom>
          <a:noFill/>
        </p:spPr>
        <p:txBody>
          <a:bodyPr wrap="square" rtlCol="0">
            <a:spAutoFit/>
          </a:bodyPr>
          <a:lstStyle/>
          <a:p>
            <a:pPr lvl="0">
              <a:lnSpc>
                <a:spcPts val="1800"/>
              </a:lnSpc>
              <a:spcAft>
                <a:spcPts val="1000"/>
              </a:spcAft>
              <a:tabLst>
                <a:tab pos="457200" algn="l"/>
              </a:tabLst>
            </a:pPr>
            <a:r>
              <a:rPr lang="en-IN" sz="1400" dirty="0">
                <a:solidFill>
                  <a:srgbClr val="484848"/>
                </a:solidFill>
                <a:cs typeface="Times New Roman" panose="02020603050405020304" pitchFamily="18" charset="0"/>
              </a:rPr>
              <a:t>7.	Write a query to get the top 5 bowlers who conceded 	maximum extra runs from the deliveries table</a:t>
            </a:r>
          </a:p>
        </p:txBody>
      </p:sp>
      <p:sp>
        <p:nvSpPr>
          <p:cNvPr id="9" name="TextBox 8">
            <a:extLst>
              <a:ext uri="{FF2B5EF4-FFF2-40B4-BE49-F238E27FC236}">
                <a16:creationId xmlns:a16="http://schemas.microsoft.com/office/drawing/2014/main" id="{B260DA11-49E8-C2A6-BDBB-39B2EC7F8737}"/>
              </a:ext>
            </a:extLst>
          </p:cNvPr>
          <p:cNvSpPr txBox="1"/>
          <p:nvPr/>
        </p:nvSpPr>
        <p:spPr>
          <a:xfrm>
            <a:off x="5293113" y="292540"/>
            <a:ext cx="5822677" cy="774443"/>
          </a:xfrm>
          <a:prstGeom prst="rect">
            <a:avLst/>
          </a:prstGeom>
          <a:noFill/>
        </p:spPr>
        <p:txBody>
          <a:bodyPr wrap="square">
            <a:spAutoFit/>
          </a:bodyPr>
          <a:lstStyle/>
          <a:p>
            <a:pPr>
              <a:lnSpc>
                <a:spcPts val="1800"/>
              </a:lnSpc>
              <a:spcAft>
                <a:spcPts val="1000"/>
              </a:spcAft>
              <a:tabLst>
                <a:tab pos="457200" algn="l"/>
              </a:tabLst>
            </a:pPr>
            <a:r>
              <a:rPr lang="en-IN" sz="1400" dirty="0">
                <a:solidFill>
                  <a:srgbClr val="484848"/>
                </a:solidFill>
                <a:cs typeface="Times New Roman" panose="02020603050405020304" pitchFamily="18" charset="0"/>
              </a:rPr>
              <a:t>8.	Write a query to create a table named deliveries_v03 with all the 	columns of deliveries_v02 table and two additional column 	(named venue and </a:t>
            </a:r>
            <a:r>
              <a:rPr lang="en-IN" sz="1400" dirty="0" err="1">
                <a:solidFill>
                  <a:srgbClr val="484848"/>
                </a:solidFill>
                <a:cs typeface="Times New Roman" panose="02020603050405020304" pitchFamily="18" charset="0"/>
              </a:rPr>
              <a:t>match_date</a:t>
            </a:r>
            <a:r>
              <a:rPr lang="en-IN" sz="1400" dirty="0">
                <a:solidFill>
                  <a:srgbClr val="484848"/>
                </a:solidFill>
                <a:cs typeface="Times New Roman" panose="02020603050405020304" pitchFamily="18" charset="0"/>
              </a:rPr>
              <a:t>) of venue and date from table matches</a:t>
            </a:r>
          </a:p>
        </p:txBody>
      </p:sp>
      <p:sp>
        <p:nvSpPr>
          <p:cNvPr id="11" name="TextBox 10">
            <a:extLst>
              <a:ext uri="{FF2B5EF4-FFF2-40B4-BE49-F238E27FC236}">
                <a16:creationId xmlns:a16="http://schemas.microsoft.com/office/drawing/2014/main" id="{0D745BD4-1DA1-56D8-0073-8F8B19F511CB}"/>
              </a:ext>
            </a:extLst>
          </p:cNvPr>
          <p:cNvSpPr txBox="1"/>
          <p:nvPr/>
        </p:nvSpPr>
        <p:spPr>
          <a:xfrm>
            <a:off x="5444525" y="1175923"/>
            <a:ext cx="6099716" cy="1612108"/>
          </a:xfrm>
          <a:prstGeom prst="rect">
            <a:avLst/>
          </a:prstGeom>
          <a:noFill/>
        </p:spPr>
        <p:txBody>
          <a:bodyPr wrap="square">
            <a:spAutoFit/>
          </a:bodyPr>
          <a:lstStyle/>
          <a:p>
            <a:pPr marL="180340">
              <a:lnSpc>
                <a:spcPct val="115000"/>
              </a:lnSpc>
              <a:spcAft>
                <a:spcPts val="1000"/>
              </a:spcAft>
            </a:pPr>
            <a:r>
              <a:rPr lang="en-IN" sz="1400" b="1" dirty="0">
                <a:solidFill>
                  <a:srgbClr val="484848"/>
                </a:solidFill>
                <a:cs typeface="Times New Roman" panose="02020603050405020304" pitchFamily="18" charset="0"/>
              </a:rPr>
              <a:t>Query : </a:t>
            </a:r>
          </a:p>
          <a:p>
            <a:pPr>
              <a:lnSpc>
                <a:spcPts val="1800"/>
              </a:lnSpc>
              <a:tabLst>
                <a:tab pos="457200" algn="l"/>
              </a:tabLst>
            </a:pPr>
            <a:r>
              <a:rPr lang="en-IN" sz="1400" dirty="0">
                <a:solidFill>
                  <a:srgbClr val="484848"/>
                </a:solidFill>
                <a:cs typeface="Times New Roman" panose="02020603050405020304" pitchFamily="18" charset="0"/>
              </a:rPr>
              <a:t>create table deliveries_v03 as</a:t>
            </a:r>
          </a:p>
          <a:p>
            <a:pPr>
              <a:lnSpc>
                <a:spcPts val="1800"/>
              </a:lnSpc>
              <a:tabLst>
                <a:tab pos="457200" algn="l"/>
              </a:tabLst>
            </a:pPr>
            <a:r>
              <a:rPr lang="en-IN" sz="1400" dirty="0">
                <a:solidFill>
                  <a:srgbClr val="484848"/>
                </a:solidFill>
                <a:cs typeface="Times New Roman" panose="02020603050405020304" pitchFamily="18" charset="0"/>
              </a:rPr>
              <a:t>select del_2.*, </a:t>
            </a:r>
            <a:r>
              <a:rPr lang="en-IN" sz="1400" dirty="0" err="1">
                <a:solidFill>
                  <a:srgbClr val="484848"/>
                </a:solidFill>
                <a:cs typeface="Times New Roman" panose="02020603050405020304" pitchFamily="18" charset="0"/>
              </a:rPr>
              <a:t>m.venue</a:t>
            </a:r>
            <a:r>
              <a:rPr lang="en-IN" sz="1400" dirty="0">
                <a:solidFill>
                  <a:srgbClr val="484848"/>
                </a:solidFill>
                <a:cs typeface="Times New Roman" panose="02020603050405020304" pitchFamily="18" charset="0"/>
              </a:rPr>
              <a:t>, </a:t>
            </a:r>
            <a:r>
              <a:rPr lang="en-IN" sz="1400" dirty="0" err="1">
                <a:solidFill>
                  <a:srgbClr val="484848"/>
                </a:solidFill>
                <a:cs typeface="Times New Roman" panose="02020603050405020304" pitchFamily="18" charset="0"/>
              </a:rPr>
              <a:t>m.date</a:t>
            </a:r>
            <a:r>
              <a:rPr lang="en-IN" sz="1400" dirty="0">
                <a:solidFill>
                  <a:srgbClr val="484848"/>
                </a:solidFill>
                <a:cs typeface="Times New Roman" panose="02020603050405020304" pitchFamily="18" charset="0"/>
              </a:rPr>
              <a:t> as </a:t>
            </a:r>
            <a:r>
              <a:rPr lang="en-IN" sz="1400" dirty="0" err="1">
                <a:solidFill>
                  <a:srgbClr val="484848"/>
                </a:solidFill>
                <a:cs typeface="Times New Roman" panose="02020603050405020304" pitchFamily="18" charset="0"/>
              </a:rPr>
              <a:t>match_date</a:t>
            </a:r>
            <a:endParaRPr lang="en-IN" sz="1400" dirty="0">
              <a:solidFill>
                <a:srgbClr val="484848"/>
              </a:solidFill>
              <a:cs typeface="Times New Roman" panose="02020603050405020304" pitchFamily="18" charset="0"/>
            </a:endParaRPr>
          </a:p>
          <a:p>
            <a:pPr>
              <a:lnSpc>
                <a:spcPts val="1800"/>
              </a:lnSpc>
              <a:tabLst>
                <a:tab pos="457200" algn="l"/>
              </a:tabLst>
            </a:pPr>
            <a:r>
              <a:rPr lang="en-IN" sz="1400" dirty="0">
                <a:solidFill>
                  <a:srgbClr val="484848"/>
                </a:solidFill>
                <a:cs typeface="Times New Roman" panose="02020603050405020304" pitchFamily="18" charset="0"/>
              </a:rPr>
              <a:t>FROM deliveries_v02 as del_2</a:t>
            </a:r>
          </a:p>
          <a:p>
            <a:pPr>
              <a:lnSpc>
                <a:spcPts val="1800"/>
              </a:lnSpc>
              <a:tabLst>
                <a:tab pos="457200" algn="l"/>
              </a:tabLst>
            </a:pPr>
            <a:r>
              <a:rPr lang="en-IN" sz="1400" dirty="0">
                <a:solidFill>
                  <a:srgbClr val="484848"/>
                </a:solidFill>
                <a:cs typeface="Times New Roman" panose="02020603050405020304" pitchFamily="18" charset="0"/>
              </a:rPr>
              <a:t>left join </a:t>
            </a:r>
            <a:r>
              <a:rPr lang="en-IN" sz="1400" dirty="0" err="1">
                <a:solidFill>
                  <a:srgbClr val="484848"/>
                </a:solidFill>
                <a:cs typeface="Times New Roman" panose="02020603050405020304" pitchFamily="18" charset="0"/>
              </a:rPr>
              <a:t>ipl_match</a:t>
            </a:r>
            <a:r>
              <a:rPr lang="en-IN" sz="1400" dirty="0">
                <a:solidFill>
                  <a:srgbClr val="484848"/>
                </a:solidFill>
                <a:cs typeface="Times New Roman" panose="02020603050405020304" pitchFamily="18" charset="0"/>
              </a:rPr>
              <a:t> as m</a:t>
            </a:r>
          </a:p>
          <a:p>
            <a:pPr>
              <a:lnSpc>
                <a:spcPts val="1800"/>
              </a:lnSpc>
              <a:tabLst>
                <a:tab pos="457200" algn="l"/>
              </a:tabLst>
            </a:pPr>
            <a:r>
              <a:rPr lang="en-IN" sz="1400" dirty="0">
                <a:solidFill>
                  <a:srgbClr val="484848"/>
                </a:solidFill>
                <a:cs typeface="Times New Roman" panose="02020603050405020304" pitchFamily="18" charset="0"/>
              </a:rPr>
              <a:t>ON del_2.id = </a:t>
            </a:r>
            <a:r>
              <a:rPr lang="en-IN" sz="1400" dirty="0" err="1">
                <a:solidFill>
                  <a:srgbClr val="484848"/>
                </a:solidFill>
                <a:cs typeface="Times New Roman" panose="02020603050405020304" pitchFamily="18" charset="0"/>
              </a:rPr>
              <a:t>m.id</a:t>
            </a:r>
            <a:r>
              <a:rPr lang="en-IN" sz="1400" dirty="0">
                <a:solidFill>
                  <a:srgbClr val="484848"/>
                </a:solidFill>
                <a:cs typeface="Times New Roman" panose="02020603050405020304" pitchFamily="18" charset="0"/>
              </a:rPr>
              <a:t>;</a:t>
            </a:r>
          </a:p>
        </p:txBody>
      </p:sp>
      <p:sp>
        <p:nvSpPr>
          <p:cNvPr id="3" name="TextBox 2">
            <a:extLst>
              <a:ext uri="{FF2B5EF4-FFF2-40B4-BE49-F238E27FC236}">
                <a16:creationId xmlns:a16="http://schemas.microsoft.com/office/drawing/2014/main" id="{9C880091-1EE4-6282-6D36-BAC427089DC9}"/>
              </a:ext>
            </a:extLst>
          </p:cNvPr>
          <p:cNvSpPr txBox="1"/>
          <p:nvPr/>
        </p:nvSpPr>
        <p:spPr>
          <a:xfrm>
            <a:off x="454084" y="1066983"/>
            <a:ext cx="4742384" cy="1522212"/>
          </a:xfrm>
          <a:prstGeom prst="rect">
            <a:avLst/>
          </a:prstGeom>
          <a:noFill/>
        </p:spPr>
        <p:txBody>
          <a:bodyPr wrap="square">
            <a:spAutoFit/>
          </a:bodyPr>
          <a:lstStyle/>
          <a:p>
            <a:pPr marL="228600">
              <a:lnSpc>
                <a:spcPts val="1800"/>
              </a:lnSpc>
              <a:spcAft>
                <a:spcPts val="1000"/>
              </a:spcAft>
            </a:pPr>
            <a:r>
              <a:rPr lang="en-US" sz="1400" b="1" dirty="0">
                <a:solidFill>
                  <a:srgbClr val="484848"/>
                </a:solidFill>
                <a:cs typeface="Times New Roman" panose="02020603050405020304" pitchFamily="18" charset="0"/>
              </a:rPr>
              <a:t>Query : </a:t>
            </a:r>
          </a:p>
          <a:p>
            <a:pPr>
              <a:lnSpc>
                <a:spcPts val="1800"/>
              </a:lnSpc>
              <a:tabLst>
                <a:tab pos="457200" algn="l"/>
              </a:tabLst>
            </a:pPr>
            <a:r>
              <a:rPr lang="en-IN" sz="1400" dirty="0">
                <a:solidFill>
                  <a:srgbClr val="484848"/>
                </a:solidFill>
                <a:cs typeface="Times New Roman" panose="02020603050405020304" pitchFamily="18" charset="0"/>
              </a:rPr>
              <a:t>select bowler, sum(</a:t>
            </a:r>
            <a:r>
              <a:rPr lang="en-IN" sz="1400" dirty="0" err="1">
                <a:solidFill>
                  <a:srgbClr val="484848"/>
                </a:solidFill>
                <a:cs typeface="Times New Roman" panose="02020603050405020304" pitchFamily="18" charset="0"/>
              </a:rPr>
              <a:t>extra_runs</a:t>
            </a:r>
            <a:r>
              <a:rPr lang="en-IN" sz="1400" dirty="0">
                <a:solidFill>
                  <a:srgbClr val="484848"/>
                </a:solidFill>
                <a:cs typeface="Times New Roman" panose="02020603050405020304" pitchFamily="18" charset="0"/>
              </a:rPr>
              <a:t>) as extra from deliveries_v02</a:t>
            </a:r>
          </a:p>
          <a:p>
            <a:pPr>
              <a:lnSpc>
                <a:spcPts val="1800"/>
              </a:lnSpc>
              <a:tabLst>
                <a:tab pos="457200" algn="l"/>
              </a:tabLst>
            </a:pPr>
            <a:r>
              <a:rPr lang="en-IN" sz="1400" dirty="0">
                <a:solidFill>
                  <a:srgbClr val="484848"/>
                </a:solidFill>
                <a:cs typeface="Times New Roman" panose="02020603050405020304" pitchFamily="18" charset="0"/>
              </a:rPr>
              <a:t>group by bowler order by extra </a:t>
            </a:r>
            <a:r>
              <a:rPr lang="en-IN" sz="1400" dirty="0" err="1">
                <a:solidFill>
                  <a:srgbClr val="484848"/>
                </a:solidFill>
                <a:cs typeface="Times New Roman" panose="02020603050405020304" pitchFamily="18" charset="0"/>
              </a:rPr>
              <a:t>desc</a:t>
            </a:r>
            <a:r>
              <a:rPr lang="en-IN" sz="1400" dirty="0">
                <a:solidFill>
                  <a:srgbClr val="484848"/>
                </a:solidFill>
                <a:cs typeface="Times New Roman" panose="02020603050405020304" pitchFamily="18" charset="0"/>
              </a:rPr>
              <a:t> limit 5;</a:t>
            </a:r>
          </a:p>
          <a:p>
            <a:pPr marL="180340">
              <a:lnSpc>
                <a:spcPct val="115000"/>
              </a:lnSpc>
              <a:spcAft>
                <a:spcPts val="1000"/>
              </a:spcAft>
            </a:pPr>
            <a:endParaRPr lang="en-US" sz="1400" b="1" dirty="0">
              <a:solidFill>
                <a:srgbClr val="484848"/>
              </a:solidFill>
              <a:cs typeface="Times New Roman" panose="02020603050405020304" pitchFamily="18" charset="0"/>
            </a:endParaRPr>
          </a:p>
          <a:p>
            <a:pPr marL="180340">
              <a:lnSpc>
                <a:spcPct val="115000"/>
              </a:lnSpc>
              <a:spcAft>
                <a:spcPts val="1000"/>
              </a:spcAft>
            </a:pPr>
            <a:endParaRPr lang="en-US" sz="1400" b="1" dirty="0">
              <a:solidFill>
                <a:srgbClr val="484848"/>
              </a:solidFill>
              <a:cs typeface="Times New Roman" panose="02020603050405020304" pitchFamily="18" charset="0"/>
            </a:endParaRPr>
          </a:p>
        </p:txBody>
      </p:sp>
      <p:pic>
        <p:nvPicPr>
          <p:cNvPr id="7" name="Picture 6">
            <a:extLst>
              <a:ext uri="{FF2B5EF4-FFF2-40B4-BE49-F238E27FC236}">
                <a16:creationId xmlns:a16="http://schemas.microsoft.com/office/drawing/2014/main" id="{FFC873C5-04ED-76B3-C35D-A690006C2D0E}"/>
              </a:ext>
            </a:extLst>
          </p:cNvPr>
          <p:cNvPicPr>
            <a:picLocks noChangeAspect="1"/>
          </p:cNvPicPr>
          <p:nvPr/>
        </p:nvPicPr>
        <p:blipFill>
          <a:blip r:embed="rId2"/>
          <a:stretch>
            <a:fillRect/>
          </a:stretch>
        </p:blipFill>
        <p:spPr>
          <a:xfrm>
            <a:off x="454084" y="2069216"/>
            <a:ext cx="3606800" cy="1632989"/>
          </a:xfrm>
          <a:prstGeom prst="rect">
            <a:avLst/>
          </a:prstGeom>
        </p:spPr>
      </p:pic>
      <p:graphicFrame>
        <p:nvGraphicFramePr>
          <p:cNvPr id="8" name="Chart 7">
            <a:extLst>
              <a:ext uri="{FF2B5EF4-FFF2-40B4-BE49-F238E27FC236}">
                <a16:creationId xmlns:a16="http://schemas.microsoft.com/office/drawing/2014/main" id="{EB1A9F17-773C-5E24-463E-21E8BC046EF3}"/>
              </a:ext>
            </a:extLst>
          </p:cNvPr>
          <p:cNvGraphicFramePr/>
          <p:nvPr>
            <p:extLst>
              <p:ext uri="{D42A27DB-BD31-4B8C-83A1-F6EECF244321}">
                <p14:modId xmlns:p14="http://schemas.microsoft.com/office/powerpoint/2010/main" val="797612587"/>
              </p:ext>
            </p:extLst>
          </p:nvPr>
        </p:nvGraphicFramePr>
        <p:xfrm>
          <a:off x="366714" y="3807019"/>
          <a:ext cx="457200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13" name="Picture 12">
            <a:extLst>
              <a:ext uri="{FF2B5EF4-FFF2-40B4-BE49-F238E27FC236}">
                <a16:creationId xmlns:a16="http://schemas.microsoft.com/office/drawing/2014/main" id="{D7878EEA-CD35-09FE-4C57-E9BB3CE6F7E7}"/>
              </a:ext>
            </a:extLst>
          </p:cNvPr>
          <p:cNvPicPr>
            <a:picLocks noChangeAspect="1"/>
          </p:cNvPicPr>
          <p:nvPr/>
        </p:nvPicPr>
        <p:blipFill>
          <a:blip r:embed="rId4"/>
          <a:stretch>
            <a:fillRect/>
          </a:stretch>
        </p:blipFill>
        <p:spPr>
          <a:xfrm>
            <a:off x="5600641" y="3345752"/>
            <a:ext cx="5943600" cy="1448435"/>
          </a:xfrm>
          <a:prstGeom prst="rect">
            <a:avLst/>
          </a:prstGeom>
        </p:spPr>
      </p:pic>
    </p:spTree>
    <p:extLst>
      <p:ext uri="{BB962C8B-B14F-4D97-AF65-F5344CB8AC3E}">
        <p14:creationId xmlns:p14="http://schemas.microsoft.com/office/powerpoint/2010/main" val="4164071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92716B-D323-F2AA-41DD-0009E1C94FD5}"/>
              </a:ext>
            </a:extLst>
          </p:cNvPr>
          <p:cNvSpPr txBox="1"/>
          <p:nvPr/>
        </p:nvSpPr>
        <p:spPr>
          <a:xfrm>
            <a:off x="232472" y="307781"/>
            <a:ext cx="5083097" cy="543610"/>
          </a:xfrm>
          <a:prstGeom prst="rect">
            <a:avLst/>
          </a:prstGeom>
          <a:noFill/>
        </p:spPr>
        <p:txBody>
          <a:bodyPr wrap="square" rtlCol="0">
            <a:spAutoFit/>
          </a:bodyPr>
          <a:lstStyle/>
          <a:p>
            <a:pPr lvl="0">
              <a:lnSpc>
                <a:spcPts val="1800"/>
              </a:lnSpc>
              <a:spcAft>
                <a:spcPts val="1000"/>
              </a:spcAft>
              <a:tabLst>
                <a:tab pos="457200" algn="l"/>
              </a:tabLst>
            </a:pPr>
            <a:r>
              <a:rPr lang="en-IN" sz="1400" dirty="0">
                <a:solidFill>
                  <a:srgbClr val="484848"/>
                </a:solidFill>
                <a:cs typeface="Times New Roman" panose="02020603050405020304" pitchFamily="18" charset="0"/>
              </a:rPr>
              <a:t>9.	Write a query to fetch the total runs scored for each venue 	and order it in the descending order of total runs scored.</a:t>
            </a:r>
          </a:p>
        </p:txBody>
      </p:sp>
      <p:sp>
        <p:nvSpPr>
          <p:cNvPr id="3" name="TextBox 2">
            <a:extLst>
              <a:ext uri="{FF2B5EF4-FFF2-40B4-BE49-F238E27FC236}">
                <a16:creationId xmlns:a16="http://schemas.microsoft.com/office/drawing/2014/main" id="{9C880091-1EE4-6282-6D36-BAC427089DC9}"/>
              </a:ext>
            </a:extLst>
          </p:cNvPr>
          <p:cNvSpPr txBox="1"/>
          <p:nvPr/>
        </p:nvSpPr>
        <p:spPr>
          <a:xfrm>
            <a:off x="454084" y="1066983"/>
            <a:ext cx="4742384" cy="1522212"/>
          </a:xfrm>
          <a:prstGeom prst="rect">
            <a:avLst/>
          </a:prstGeom>
          <a:noFill/>
        </p:spPr>
        <p:txBody>
          <a:bodyPr wrap="square">
            <a:spAutoFit/>
          </a:bodyPr>
          <a:lstStyle/>
          <a:p>
            <a:pPr marL="228600">
              <a:lnSpc>
                <a:spcPts val="1800"/>
              </a:lnSpc>
              <a:spcAft>
                <a:spcPts val="1000"/>
              </a:spcAft>
            </a:pPr>
            <a:r>
              <a:rPr lang="en-US" sz="1400" b="1" dirty="0">
                <a:solidFill>
                  <a:srgbClr val="484848"/>
                </a:solidFill>
                <a:cs typeface="Times New Roman" panose="02020603050405020304" pitchFamily="18" charset="0"/>
              </a:rPr>
              <a:t>Query : </a:t>
            </a:r>
          </a:p>
          <a:p>
            <a:pPr>
              <a:lnSpc>
                <a:spcPts val="1800"/>
              </a:lnSpc>
              <a:tabLst>
                <a:tab pos="457200" algn="l"/>
              </a:tabLst>
            </a:pPr>
            <a:r>
              <a:rPr lang="en-IN" sz="1400" dirty="0">
                <a:solidFill>
                  <a:srgbClr val="484848"/>
                </a:solidFill>
                <a:cs typeface="Times New Roman" panose="02020603050405020304" pitchFamily="18" charset="0"/>
              </a:rPr>
              <a:t>select venue, sum(</a:t>
            </a:r>
            <a:r>
              <a:rPr lang="en-IN" sz="1400" dirty="0" err="1">
                <a:solidFill>
                  <a:srgbClr val="484848"/>
                </a:solidFill>
                <a:cs typeface="Times New Roman" panose="02020603050405020304" pitchFamily="18" charset="0"/>
              </a:rPr>
              <a:t>total_runs</a:t>
            </a:r>
            <a:r>
              <a:rPr lang="en-IN" sz="1400" dirty="0">
                <a:solidFill>
                  <a:srgbClr val="484848"/>
                </a:solidFill>
                <a:cs typeface="Times New Roman" panose="02020603050405020304" pitchFamily="18" charset="0"/>
              </a:rPr>
              <a:t>) as </a:t>
            </a:r>
            <a:r>
              <a:rPr lang="en-IN" sz="1400" dirty="0" err="1">
                <a:solidFill>
                  <a:srgbClr val="484848"/>
                </a:solidFill>
                <a:cs typeface="Times New Roman" panose="02020603050405020304" pitchFamily="18" charset="0"/>
              </a:rPr>
              <a:t>total_run</a:t>
            </a:r>
            <a:endParaRPr lang="en-IN" sz="1400" dirty="0">
              <a:solidFill>
                <a:srgbClr val="484848"/>
              </a:solidFill>
              <a:cs typeface="Times New Roman" panose="02020603050405020304" pitchFamily="18" charset="0"/>
            </a:endParaRPr>
          </a:p>
          <a:p>
            <a:pPr>
              <a:lnSpc>
                <a:spcPts val="1800"/>
              </a:lnSpc>
              <a:tabLst>
                <a:tab pos="457200" algn="l"/>
              </a:tabLst>
            </a:pPr>
            <a:r>
              <a:rPr lang="en-IN" sz="1400" dirty="0">
                <a:solidFill>
                  <a:srgbClr val="484848"/>
                </a:solidFill>
                <a:cs typeface="Times New Roman" panose="02020603050405020304" pitchFamily="18" charset="0"/>
              </a:rPr>
              <a:t>from deliveries_v03 group by venue order by </a:t>
            </a:r>
            <a:r>
              <a:rPr lang="en-IN" sz="1400" dirty="0" err="1">
                <a:solidFill>
                  <a:srgbClr val="484848"/>
                </a:solidFill>
                <a:cs typeface="Times New Roman" panose="02020603050405020304" pitchFamily="18" charset="0"/>
              </a:rPr>
              <a:t>total_run</a:t>
            </a:r>
            <a:r>
              <a:rPr lang="en-IN" sz="1400" dirty="0">
                <a:solidFill>
                  <a:srgbClr val="484848"/>
                </a:solidFill>
                <a:cs typeface="Times New Roman" panose="02020603050405020304" pitchFamily="18" charset="0"/>
              </a:rPr>
              <a:t> </a:t>
            </a:r>
            <a:r>
              <a:rPr lang="en-IN" sz="1400" dirty="0" err="1">
                <a:solidFill>
                  <a:srgbClr val="484848"/>
                </a:solidFill>
                <a:cs typeface="Times New Roman" panose="02020603050405020304" pitchFamily="18" charset="0"/>
              </a:rPr>
              <a:t>desc</a:t>
            </a:r>
            <a:r>
              <a:rPr lang="en-IN" sz="1400" dirty="0">
                <a:solidFill>
                  <a:srgbClr val="484848"/>
                </a:solidFill>
                <a:cs typeface="Times New Roman" panose="02020603050405020304" pitchFamily="18" charset="0"/>
              </a:rPr>
              <a:t>;</a:t>
            </a:r>
          </a:p>
          <a:p>
            <a:pPr marL="180340">
              <a:lnSpc>
                <a:spcPct val="115000"/>
              </a:lnSpc>
              <a:spcAft>
                <a:spcPts val="1000"/>
              </a:spcAft>
            </a:pPr>
            <a:endParaRPr lang="en-US" sz="1400" b="1" dirty="0">
              <a:solidFill>
                <a:srgbClr val="484848"/>
              </a:solidFill>
              <a:cs typeface="Times New Roman" panose="02020603050405020304" pitchFamily="18" charset="0"/>
            </a:endParaRPr>
          </a:p>
          <a:p>
            <a:pPr marL="180340">
              <a:lnSpc>
                <a:spcPct val="115000"/>
              </a:lnSpc>
              <a:spcAft>
                <a:spcPts val="1000"/>
              </a:spcAft>
            </a:pPr>
            <a:endParaRPr lang="en-US" sz="1400" b="1" dirty="0">
              <a:solidFill>
                <a:srgbClr val="484848"/>
              </a:solidFill>
              <a:cs typeface="Times New Roman" panose="02020603050405020304" pitchFamily="18" charset="0"/>
            </a:endParaRPr>
          </a:p>
        </p:txBody>
      </p:sp>
      <p:pic>
        <p:nvPicPr>
          <p:cNvPr id="2" name="Picture 1">
            <a:extLst>
              <a:ext uri="{FF2B5EF4-FFF2-40B4-BE49-F238E27FC236}">
                <a16:creationId xmlns:a16="http://schemas.microsoft.com/office/drawing/2014/main" id="{F45BD38E-4282-AE5E-C7F5-878B82E6383F}"/>
              </a:ext>
            </a:extLst>
          </p:cNvPr>
          <p:cNvPicPr>
            <a:picLocks noChangeAspect="1"/>
          </p:cNvPicPr>
          <p:nvPr/>
        </p:nvPicPr>
        <p:blipFill>
          <a:blip r:embed="rId2"/>
          <a:stretch>
            <a:fillRect/>
          </a:stretch>
        </p:blipFill>
        <p:spPr>
          <a:xfrm>
            <a:off x="454084" y="2489200"/>
            <a:ext cx="4787900" cy="1879600"/>
          </a:xfrm>
          <a:prstGeom prst="rect">
            <a:avLst/>
          </a:prstGeom>
        </p:spPr>
      </p:pic>
      <p:graphicFrame>
        <p:nvGraphicFramePr>
          <p:cNvPr id="5" name="Chart 4">
            <a:extLst>
              <a:ext uri="{FF2B5EF4-FFF2-40B4-BE49-F238E27FC236}">
                <a16:creationId xmlns:a16="http://schemas.microsoft.com/office/drawing/2014/main" id="{EC0396AE-EAA8-4208-C229-8CEE91D18B54}"/>
              </a:ext>
            </a:extLst>
          </p:cNvPr>
          <p:cNvGraphicFramePr/>
          <p:nvPr>
            <p:extLst>
              <p:ext uri="{D42A27DB-BD31-4B8C-83A1-F6EECF244321}">
                <p14:modId xmlns:p14="http://schemas.microsoft.com/office/powerpoint/2010/main" val="2737051756"/>
              </p:ext>
            </p:extLst>
          </p:nvPr>
        </p:nvGraphicFramePr>
        <p:xfrm>
          <a:off x="5428940" y="343149"/>
          <a:ext cx="5943600" cy="35566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2315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92716B-D323-F2AA-41DD-0009E1C94FD5}"/>
              </a:ext>
            </a:extLst>
          </p:cNvPr>
          <p:cNvSpPr txBox="1"/>
          <p:nvPr/>
        </p:nvSpPr>
        <p:spPr>
          <a:xfrm>
            <a:off x="232472" y="307781"/>
            <a:ext cx="5083097" cy="1133515"/>
          </a:xfrm>
          <a:prstGeom prst="rect">
            <a:avLst/>
          </a:prstGeom>
          <a:noFill/>
        </p:spPr>
        <p:txBody>
          <a:bodyPr wrap="square" rtlCol="0">
            <a:spAutoFit/>
          </a:bodyPr>
          <a:lstStyle/>
          <a:p>
            <a:pPr>
              <a:lnSpc>
                <a:spcPts val="1800"/>
              </a:lnSpc>
              <a:spcAft>
                <a:spcPts val="1000"/>
              </a:spcAft>
              <a:tabLst>
                <a:tab pos="457200" algn="l"/>
              </a:tabLst>
            </a:pPr>
            <a:r>
              <a:rPr lang="en-IN" sz="1400" dirty="0">
                <a:solidFill>
                  <a:srgbClr val="484848"/>
                </a:solidFill>
                <a:cs typeface="Times New Roman" panose="02020603050405020304" pitchFamily="18" charset="0"/>
              </a:rPr>
              <a:t>10.	Write Write a query to fetch the year-wise total runs scored 	at Eden Gardens and order it in the descending order of total 	runs scored.</a:t>
            </a:r>
          </a:p>
          <a:p>
            <a:pPr marL="342900" lvl="0" indent="-342900">
              <a:lnSpc>
                <a:spcPts val="1800"/>
              </a:lnSpc>
              <a:spcAft>
                <a:spcPts val="1000"/>
              </a:spcAft>
              <a:buFont typeface="+mj-lt"/>
              <a:buAutoNum type="arabicPeriod"/>
              <a:tabLst>
                <a:tab pos="457200" algn="l"/>
              </a:tabLst>
            </a:pPr>
            <a:endParaRPr lang="en-IN" sz="1400" dirty="0">
              <a:solidFill>
                <a:srgbClr val="484848"/>
              </a:solidFill>
              <a:cs typeface="Times New Roman" panose="02020603050405020304" pitchFamily="18" charset="0"/>
            </a:endParaRPr>
          </a:p>
        </p:txBody>
      </p:sp>
      <p:sp>
        <p:nvSpPr>
          <p:cNvPr id="3" name="TextBox 2">
            <a:extLst>
              <a:ext uri="{FF2B5EF4-FFF2-40B4-BE49-F238E27FC236}">
                <a16:creationId xmlns:a16="http://schemas.microsoft.com/office/drawing/2014/main" id="{9C880091-1EE4-6282-6D36-BAC427089DC9}"/>
              </a:ext>
            </a:extLst>
          </p:cNvPr>
          <p:cNvSpPr txBox="1"/>
          <p:nvPr/>
        </p:nvSpPr>
        <p:spPr>
          <a:xfrm>
            <a:off x="232472" y="1718916"/>
            <a:ext cx="4742384" cy="2214709"/>
          </a:xfrm>
          <a:prstGeom prst="rect">
            <a:avLst/>
          </a:prstGeom>
          <a:noFill/>
        </p:spPr>
        <p:txBody>
          <a:bodyPr wrap="square">
            <a:spAutoFit/>
          </a:bodyPr>
          <a:lstStyle/>
          <a:p>
            <a:pPr marL="228600">
              <a:lnSpc>
                <a:spcPts val="1800"/>
              </a:lnSpc>
              <a:spcAft>
                <a:spcPts val="1000"/>
              </a:spcAft>
            </a:pPr>
            <a:r>
              <a:rPr lang="en-US" sz="1400" b="1" dirty="0">
                <a:solidFill>
                  <a:srgbClr val="484848"/>
                </a:solidFill>
                <a:cs typeface="Times New Roman" panose="02020603050405020304" pitchFamily="18" charset="0"/>
              </a:rPr>
              <a:t>Query : </a:t>
            </a:r>
            <a:endParaRPr lang="en-IN" sz="1400" dirty="0">
              <a:solidFill>
                <a:srgbClr val="484848"/>
              </a:solidFill>
              <a:cs typeface="Times New Roman" panose="02020603050405020304" pitchFamily="18" charset="0"/>
            </a:endParaRPr>
          </a:p>
          <a:p>
            <a:pPr>
              <a:lnSpc>
                <a:spcPts val="1800"/>
              </a:lnSpc>
              <a:tabLst>
                <a:tab pos="457200" algn="l"/>
              </a:tabLst>
            </a:pPr>
            <a:r>
              <a:rPr lang="en-IN" sz="1400" dirty="0">
                <a:solidFill>
                  <a:srgbClr val="484848"/>
                </a:solidFill>
                <a:cs typeface="Times New Roman" panose="02020603050405020304" pitchFamily="18" charset="0"/>
              </a:rPr>
              <a:t>select extract(year from </a:t>
            </a:r>
            <a:r>
              <a:rPr lang="en-IN" sz="1400" dirty="0" err="1">
                <a:solidFill>
                  <a:srgbClr val="484848"/>
                </a:solidFill>
                <a:cs typeface="Times New Roman" panose="02020603050405020304" pitchFamily="18" charset="0"/>
              </a:rPr>
              <a:t>match_date</a:t>
            </a:r>
            <a:r>
              <a:rPr lang="en-IN" sz="1400" dirty="0">
                <a:solidFill>
                  <a:srgbClr val="484848"/>
                </a:solidFill>
                <a:cs typeface="Times New Roman" panose="02020603050405020304" pitchFamily="18" charset="0"/>
              </a:rPr>
              <a:t>) as year, venue ,</a:t>
            </a:r>
          </a:p>
          <a:p>
            <a:pPr>
              <a:lnSpc>
                <a:spcPts val="1800"/>
              </a:lnSpc>
              <a:tabLst>
                <a:tab pos="457200" algn="l"/>
              </a:tabLst>
            </a:pPr>
            <a:r>
              <a:rPr lang="en-IN" sz="1400" dirty="0">
                <a:solidFill>
                  <a:srgbClr val="484848"/>
                </a:solidFill>
                <a:cs typeface="Times New Roman" panose="02020603050405020304" pitchFamily="18" charset="0"/>
              </a:rPr>
              <a:t>sum(</a:t>
            </a:r>
            <a:r>
              <a:rPr lang="en-IN" sz="1400" dirty="0" err="1">
                <a:solidFill>
                  <a:srgbClr val="484848"/>
                </a:solidFill>
                <a:cs typeface="Times New Roman" panose="02020603050405020304" pitchFamily="18" charset="0"/>
              </a:rPr>
              <a:t>total_runs</a:t>
            </a:r>
            <a:r>
              <a:rPr lang="en-IN" sz="1400" dirty="0">
                <a:solidFill>
                  <a:srgbClr val="484848"/>
                </a:solidFill>
                <a:cs typeface="Times New Roman" panose="02020603050405020304" pitchFamily="18" charset="0"/>
              </a:rPr>
              <a:t>) as </a:t>
            </a:r>
            <a:r>
              <a:rPr lang="en-IN" sz="1400" dirty="0" err="1">
                <a:solidFill>
                  <a:srgbClr val="484848"/>
                </a:solidFill>
                <a:cs typeface="Times New Roman" panose="02020603050405020304" pitchFamily="18" charset="0"/>
              </a:rPr>
              <a:t>total_run</a:t>
            </a:r>
            <a:r>
              <a:rPr lang="en-IN" sz="1400" dirty="0">
                <a:solidFill>
                  <a:srgbClr val="484848"/>
                </a:solidFill>
                <a:cs typeface="Times New Roman" panose="02020603050405020304" pitchFamily="18" charset="0"/>
              </a:rPr>
              <a:t> </a:t>
            </a:r>
          </a:p>
          <a:p>
            <a:pPr>
              <a:lnSpc>
                <a:spcPts val="1800"/>
              </a:lnSpc>
              <a:tabLst>
                <a:tab pos="457200" algn="l"/>
              </a:tabLst>
            </a:pPr>
            <a:r>
              <a:rPr lang="en-IN" sz="1400" dirty="0">
                <a:solidFill>
                  <a:srgbClr val="484848"/>
                </a:solidFill>
                <a:cs typeface="Times New Roman" panose="02020603050405020304" pitchFamily="18" charset="0"/>
              </a:rPr>
              <a:t>from deliveries_v03 where venue='Eden Gardens'</a:t>
            </a:r>
          </a:p>
          <a:p>
            <a:pPr>
              <a:lnSpc>
                <a:spcPts val="1800"/>
              </a:lnSpc>
              <a:tabLst>
                <a:tab pos="457200" algn="l"/>
              </a:tabLst>
            </a:pPr>
            <a:r>
              <a:rPr lang="en-IN" sz="1400" dirty="0">
                <a:solidFill>
                  <a:srgbClr val="484848"/>
                </a:solidFill>
                <a:cs typeface="Times New Roman" panose="02020603050405020304" pitchFamily="18" charset="0"/>
              </a:rPr>
              <a:t>group by year, venue order by </a:t>
            </a:r>
            <a:r>
              <a:rPr lang="en-IN" sz="1400" dirty="0" err="1">
                <a:solidFill>
                  <a:srgbClr val="484848"/>
                </a:solidFill>
                <a:cs typeface="Times New Roman" panose="02020603050405020304" pitchFamily="18" charset="0"/>
              </a:rPr>
              <a:t>total_run</a:t>
            </a:r>
            <a:r>
              <a:rPr lang="en-IN" sz="1400" dirty="0">
                <a:solidFill>
                  <a:srgbClr val="484848"/>
                </a:solidFill>
                <a:cs typeface="Times New Roman" panose="02020603050405020304" pitchFamily="18" charset="0"/>
              </a:rPr>
              <a:t> </a:t>
            </a:r>
            <a:r>
              <a:rPr lang="en-IN" sz="1400" dirty="0" err="1">
                <a:solidFill>
                  <a:srgbClr val="484848"/>
                </a:solidFill>
                <a:cs typeface="Times New Roman" panose="02020603050405020304" pitchFamily="18" charset="0"/>
              </a:rPr>
              <a:t>desc</a:t>
            </a:r>
            <a:r>
              <a:rPr lang="en-IN" sz="1400" dirty="0">
                <a:solidFill>
                  <a:srgbClr val="484848"/>
                </a:solidFill>
                <a:cs typeface="Times New Roman" panose="02020603050405020304" pitchFamily="18" charset="0"/>
              </a:rPr>
              <a:t>;</a:t>
            </a:r>
          </a:p>
          <a:p>
            <a:pPr>
              <a:lnSpc>
                <a:spcPts val="1800"/>
              </a:lnSpc>
              <a:tabLst>
                <a:tab pos="457200" algn="l"/>
              </a:tabLst>
            </a:pPr>
            <a:endParaRPr lang="en-IN" sz="1400" dirty="0">
              <a:solidFill>
                <a:srgbClr val="484848"/>
              </a:solidFill>
              <a:cs typeface="Times New Roman" panose="02020603050405020304" pitchFamily="18" charset="0"/>
            </a:endParaRPr>
          </a:p>
          <a:p>
            <a:pPr marL="180340">
              <a:lnSpc>
                <a:spcPct val="115000"/>
              </a:lnSpc>
              <a:spcAft>
                <a:spcPts val="1000"/>
              </a:spcAft>
            </a:pPr>
            <a:endParaRPr lang="en-US" sz="1400" b="1" dirty="0">
              <a:solidFill>
                <a:srgbClr val="484848"/>
              </a:solidFill>
              <a:cs typeface="Times New Roman" panose="02020603050405020304" pitchFamily="18" charset="0"/>
            </a:endParaRPr>
          </a:p>
          <a:p>
            <a:pPr marL="180340">
              <a:lnSpc>
                <a:spcPct val="115000"/>
              </a:lnSpc>
              <a:spcAft>
                <a:spcPts val="1000"/>
              </a:spcAft>
            </a:pPr>
            <a:endParaRPr lang="en-US" sz="1400" b="1" dirty="0">
              <a:solidFill>
                <a:srgbClr val="484848"/>
              </a:solidFill>
              <a:cs typeface="Times New Roman" panose="02020603050405020304" pitchFamily="18" charset="0"/>
            </a:endParaRPr>
          </a:p>
        </p:txBody>
      </p:sp>
      <p:pic>
        <p:nvPicPr>
          <p:cNvPr id="6" name="Picture 5">
            <a:extLst>
              <a:ext uri="{FF2B5EF4-FFF2-40B4-BE49-F238E27FC236}">
                <a16:creationId xmlns:a16="http://schemas.microsoft.com/office/drawing/2014/main" id="{44825BD0-EE2E-FF09-68E9-3E66789AFC42}"/>
              </a:ext>
            </a:extLst>
          </p:cNvPr>
          <p:cNvPicPr>
            <a:picLocks noChangeAspect="1"/>
          </p:cNvPicPr>
          <p:nvPr/>
        </p:nvPicPr>
        <p:blipFill>
          <a:blip r:embed="rId2"/>
          <a:stretch>
            <a:fillRect/>
          </a:stretch>
        </p:blipFill>
        <p:spPr>
          <a:xfrm>
            <a:off x="457199" y="3933624"/>
            <a:ext cx="4582685" cy="2214709"/>
          </a:xfrm>
          <a:prstGeom prst="rect">
            <a:avLst/>
          </a:prstGeom>
        </p:spPr>
      </p:pic>
      <p:graphicFrame>
        <p:nvGraphicFramePr>
          <p:cNvPr id="7" name="Chart 6">
            <a:extLst>
              <a:ext uri="{FF2B5EF4-FFF2-40B4-BE49-F238E27FC236}">
                <a16:creationId xmlns:a16="http://schemas.microsoft.com/office/drawing/2014/main" id="{2F64515C-2BB6-2EB9-57C8-220E5C030711}"/>
              </a:ext>
            </a:extLst>
          </p:cNvPr>
          <p:cNvGraphicFramePr/>
          <p:nvPr>
            <p:extLst>
              <p:ext uri="{D42A27DB-BD31-4B8C-83A1-F6EECF244321}">
                <p14:modId xmlns:p14="http://schemas.microsoft.com/office/powerpoint/2010/main" val="1554238943"/>
              </p:ext>
            </p:extLst>
          </p:nvPr>
        </p:nvGraphicFramePr>
        <p:xfrm>
          <a:off x="5939882" y="347315"/>
          <a:ext cx="5400907" cy="37786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93509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3">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a:extLst>
              <a:ext uri="{FF2B5EF4-FFF2-40B4-BE49-F238E27FC236}">
                <a16:creationId xmlns:a16="http://schemas.microsoft.com/office/drawing/2014/main" id="{37A6F939-AD93-9B08-20E5-BC5F37F75363}"/>
              </a:ext>
            </a:extLst>
          </p:cNvPr>
          <p:cNvPicPr>
            <a:picLocks noChangeAspect="1"/>
          </p:cNvPicPr>
          <p:nvPr/>
        </p:nvPicPr>
        <p:blipFill rotWithShape="1">
          <a:blip r:embed="rId2">
            <a:alphaModFix amt="50000"/>
          </a:blip>
          <a:srcRect t="7032" r="-1" b="3303"/>
          <a:stretch/>
        </p:blipFill>
        <p:spPr>
          <a:xfrm>
            <a:off x="20" y="10"/>
            <a:ext cx="12188930" cy="6857990"/>
          </a:xfrm>
          <a:prstGeom prst="rect">
            <a:avLst/>
          </a:prstGeom>
        </p:spPr>
      </p:pic>
      <p:sp>
        <p:nvSpPr>
          <p:cNvPr id="2" name="Title 1">
            <a:extLst>
              <a:ext uri="{FF2B5EF4-FFF2-40B4-BE49-F238E27FC236}">
                <a16:creationId xmlns:a16="http://schemas.microsoft.com/office/drawing/2014/main" id="{6AADECE4-C329-9CC3-7948-A580B33DDDC9}"/>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b="1" dirty="0">
                <a:solidFill>
                  <a:srgbClr val="FFFFFF"/>
                </a:solidFill>
              </a:rPr>
              <a:t>Thank You</a:t>
            </a:r>
          </a:p>
        </p:txBody>
      </p:sp>
      <p:sp>
        <p:nvSpPr>
          <p:cNvPr id="19"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116545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2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3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3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67"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A91C511-8ADF-C731-7D25-277661B30E78}"/>
              </a:ext>
            </a:extLst>
          </p:cNvPr>
          <p:cNvSpPr>
            <a:spLocks noGrp="1"/>
          </p:cNvSpPr>
          <p:nvPr>
            <p:ph type="title"/>
          </p:nvPr>
        </p:nvSpPr>
        <p:spPr>
          <a:xfrm>
            <a:off x="138067" y="1403664"/>
            <a:ext cx="4418413" cy="4279709"/>
          </a:xfrm>
        </p:spPr>
        <p:txBody>
          <a:bodyPr anchor="ctr">
            <a:normAutofit/>
          </a:bodyPr>
          <a:lstStyle/>
          <a:p>
            <a:r>
              <a:rPr lang="en-US" sz="6000" dirty="0">
                <a:solidFill>
                  <a:schemeClr val="bg1"/>
                </a:solidFill>
                <a:cs typeface="Calibri Light"/>
              </a:rPr>
              <a:t>Bidding on batters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sz="6000" dirty="0">
              <a:solidFill>
                <a:schemeClr val="bg1"/>
              </a:solidFill>
              <a:cs typeface="Calibri Light"/>
            </a:endParaRPr>
          </a:p>
        </p:txBody>
      </p:sp>
      <p:sp>
        <p:nvSpPr>
          <p:cNvPr id="3" name="Content Placeholder 2">
            <a:extLst>
              <a:ext uri="{FF2B5EF4-FFF2-40B4-BE49-F238E27FC236}">
                <a16:creationId xmlns:a16="http://schemas.microsoft.com/office/drawing/2014/main" id="{B2BB31C7-EF74-E140-4B4E-CD369AA5E88C}"/>
              </a:ext>
            </a:extLst>
          </p:cNvPr>
          <p:cNvSpPr>
            <a:spLocks noGrp="1"/>
          </p:cNvSpPr>
          <p:nvPr>
            <p:ph idx="1"/>
          </p:nvPr>
        </p:nvSpPr>
        <p:spPr>
          <a:xfrm>
            <a:off x="5242471" y="434898"/>
            <a:ext cx="6722787" cy="6063014"/>
          </a:xfrm>
        </p:spPr>
        <p:txBody>
          <a:bodyPr vert="horz" lIns="91440" tIns="45720" rIns="91440" bIns="45720" rtlCol="0" anchor="ctr">
            <a:noAutofit/>
          </a:bodyPr>
          <a:lstStyle/>
          <a:p>
            <a:pPr marL="342900" lvl="0" indent="-342900">
              <a:lnSpc>
                <a:spcPct val="115000"/>
              </a:lnSpc>
              <a:spcAft>
                <a:spcPts val="1000"/>
              </a:spcAft>
              <a:buFont typeface="+mj-lt"/>
              <a:buAutoNum type="arabicPeriod"/>
            </a:pPr>
            <a:r>
              <a:rPr lang="en-US" sz="1600" dirty="0">
                <a:solidFill>
                  <a:srgbClr val="484848"/>
                </a:solidFill>
                <a:effectLst/>
                <a:ea typeface="Calibri" panose="020F0502020204030204" pitchFamily="34" charset="0"/>
                <a:cs typeface="Times New Roman" panose="02020603050405020304" pitchFamily="18" charset="0"/>
              </a:rPr>
              <a:t>Your first priority is to get 2-3 players with high S.R who have faced at least 500 balls. And to do that you have to make a list of 10 players you want to bid in the auction so that when you try to grab them in auction you should not pay the amount greater than you have in the purse for a particular player.</a:t>
            </a:r>
          </a:p>
          <a:p>
            <a:pPr marL="342900" indent="-342900">
              <a:lnSpc>
                <a:spcPct val="115000"/>
              </a:lnSpc>
              <a:spcAft>
                <a:spcPts val="1000"/>
              </a:spcAft>
              <a:buFont typeface="+mj-lt"/>
              <a:buAutoNum type="arabicPeriod"/>
            </a:pPr>
            <a:r>
              <a:rPr lang="en-US" sz="1600" dirty="0">
                <a:solidFill>
                  <a:srgbClr val="000000"/>
                </a:solidFill>
                <a:effectLst/>
                <a:ea typeface="Calibri" panose="020F0502020204030204" pitchFamily="34" charset="0"/>
                <a:cs typeface="Times New Roman" panose="02020603050405020304" pitchFamily="18" charset="0"/>
              </a:rPr>
              <a:t>Now you need to get 2-3 players with good Average who have played more the 2 </a:t>
            </a:r>
            <a:r>
              <a:rPr lang="en-US" sz="1600" dirty="0">
                <a:solidFill>
                  <a:srgbClr val="000000"/>
                </a:solidFill>
                <a:ea typeface="Calibri" panose="020F0502020204030204" pitchFamily="34" charset="0"/>
                <a:cs typeface="Times New Roman" panose="02020603050405020304" pitchFamily="18" charset="0"/>
              </a:rPr>
              <a:t>IPL</a:t>
            </a:r>
            <a:r>
              <a:rPr lang="en-US" sz="1600" dirty="0">
                <a:solidFill>
                  <a:srgbClr val="000000"/>
                </a:solidFill>
                <a:effectLst/>
                <a:ea typeface="Calibri" panose="020F0502020204030204" pitchFamily="34" charset="0"/>
                <a:cs typeface="Times New Roman" panose="02020603050405020304" pitchFamily="18" charset="0"/>
              </a:rPr>
              <a:t> seasons. And to do that you have to make a list of 10 players you want to bid in the auction so that when you try to grab them in auction you should not pay the amount greater than you have in the purse for a particular player.</a:t>
            </a:r>
            <a:endParaRPr lang="en-IN" sz="1600" dirty="0">
              <a:effectLst/>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eriod"/>
            </a:pPr>
            <a:r>
              <a:rPr lang="en-US" sz="1600" dirty="0">
                <a:solidFill>
                  <a:srgbClr val="484848"/>
                </a:solidFill>
                <a:effectLst/>
                <a:ea typeface="Calibri" panose="020F0502020204030204" pitchFamily="34" charset="0"/>
                <a:cs typeface="Times New Roman" panose="02020603050405020304" pitchFamily="18" charset="0"/>
              </a:rPr>
              <a:t>Now you need to get 2-3 Hard-hitting players who have scored most runs in boundaries and have played more the 2 </a:t>
            </a:r>
            <a:r>
              <a:rPr lang="en-US" sz="1600" dirty="0">
                <a:solidFill>
                  <a:srgbClr val="484848"/>
                </a:solidFill>
                <a:ea typeface="Calibri" panose="020F0502020204030204" pitchFamily="34" charset="0"/>
                <a:cs typeface="Times New Roman" panose="02020603050405020304" pitchFamily="18" charset="0"/>
              </a:rPr>
              <a:t>IPL</a:t>
            </a:r>
            <a:r>
              <a:rPr lang="en-US" sz="1600" dirty="0">
                <a:solidFill>
                  <a:srgbClr val="484848"/>
                </a:solidFill>
                <a:effectLst/>
                <a:ea typeface="Calibri" panose="020F0502020204030204" pitchFamily="34" charset="0"/>
                <a:cs typeface="Times New Roman" panose="02020603050405020304" pitchFamily="18" charset="0"/>
              </a:rPr>
              <a:t> season. To do that you have to make a list of 10 players you want to bid in the auction so that when you try to grab them in auction you should not pay the amount greater than you have in the purse for a particular player.</a:t>
            </a:r>
          </a:p>
          <a:p>
            <a:pPr marL="0" lvl="0" indent="0">
              <a:lnSpc>
                <a:spcPct val="115000"/>
              </a:lnSpc>
              <a:spcAft>
                <a:spcPts val="1000"/>
              </a:spcAft>
              <a:buNone/>
            </a:pPr>
            <a:endParaRPr lang="en-US" sz="1600" dirty="0">
              <a:solidFill>
                <a:srgbClr val="484848"/>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7989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92716B-D323-F2AA-41DD-0009E1C94FD5}"/>
              </a:ext>
            </a:extLst>
          </p:cNvPr>
          <p:cNvSpPr txBox="1"/>
          <p:nvPr/>
        </p:nvSpPr>
        <p:spPr>
          <a:xfrm>
            <a:off x="626327" y="292540"/>
            <a:ext cx="5083097" cy="1384995"/>
          </a:xfrm>
          <a:prstGeom prst="rect">
            <a:avLst/>
          </a:prstGeom>
          <a:noFill/>
        </p:spPr>
        <p:txBody>
          <a:bodyPr wrap="square" rtlCol="0">
            <a:spAutoFit/>
          </a:bodyPr>
          <a:lstStyle/>
          <a:p>
            <a:r>
              <a:rPr lang="en-US" sz="1400" dirty="0">
                <a:solidFill>
                  <a:srgbClr val="484848"/>
                </a:solidFill>
                <a:effectLst/>
                <a:ea typeface="Calibri" panose="020F0502020204030204" pitchFamily="34" charset="0"/>
                <a:cs typeface="Times New Roman" panose="02020603050405020304" pitchFamily="18" charset="0"/>
              </a:rPr>
              <a:t>1. Your first priority is to get 2-3 players with high S.R who have faced at least 500 balls. And to do that you have to make a list of 10 players you want to bid in the auction so that when you try to grab them in auction you should not pay the amount greater than you have in the purse for a particular player.</a:t>
            </a:r>
          </a:p>
          <a:p>
            <a:endParaRPr lang="en-US" sz="1400" dirty="0"/>
          </a:p>
        </p:txBody>
      </p:sp>
      <p:sp>
        <p:nvSpPr>
          <p:cNvPr id="5" name="TextBox 4">
            <a:extLst>
              <a:ext uri="{FF2B5EF4-FFF2-40B4-BE49-F238E27FC236}">
                <a16:creationId xmlns:a16="http://schemas.microsoft.com/office/drawing/2014/main" id="{0ED589F9-1DBD-6048-C377-C6F1F140CB63}"/>
              </a:ext>
            </a:extLst>
          </p:cNvPr>
          <p:cNvSpPr txBox="1"/>
          <p:nvPr/>
        </p:nvSpPr>
        <p:spPr>
          <a:xfrm>
            <a:off x="470210" y="1402913"/>
            <a:ext cx="5239214" cy="3802836"/>
          </a:xfrm>
          <a:prstGeom prst="rect">
            <a:avLst/>
          </a:prstGeom>
          <a:noFill/>
        </p:spPr>
        <p:txBody>
          <a:bodyPr wrap="square" rtlCol="0">
            <a:spAutoFit/>
          </a:bodyPr>
          <a:lstStyle/>
          <a:p>
            <a:pPr marL="180340">
              <a:lnSpc>
                <a:spcPct val="115000"/>
              </a:lnSpc>
              <a:spcAft>
                <a:spcPts val="1000"/>
              </a:spcAft>
            </a:pPr>
            <a:r>
              <a:rPr lang="en-US" sz="1400" b="1" dirty="0">
                <a:solidFill>
                  <a:srgbClr val="484848"/>
                </a:solidFill>
                <a:cs typeface="Times New Roman" panose="02020603050405020304" pitchFamily="18" charset="0"/>
              </a:rPr>
              <a:t>Solution:</a:t>
            </a:r>
          </a:p>
          <a:p>
            <a:pPr marL="180340">
              <a:lnSpc>
                <a:spcPct val="115000"/>
              </a:lnSpc>
            </a:pPr>
            <a:r>
              <a:rPr lang="en-US" sz="1400" dirty="0">
                <a:solidFill>
                  <a:srgbClr val="484848"/>
                </a:solidFill>
                <a:cs typeface="Times New Roman" panose="02020603050405020304" pitchFamily="18" charset="0"/>
              </a:rPr>
              <a:t> To calculate batting strike rate in cricket:</a:t>
            </a:r>
            <a:endParaRPr lang="en-IN" sz="1400" dirty="0">
              <a:solidFill>
                <a:srgbClr val="484848"/>
              </a:solidFill>
              <a:cs typeface="Times New Roman" panose="02020603050405020304" pitchFamily="18" charset="0"/>
            </a:endParaRPr>
          </a:p>
          <a:p>
            <a:pPr marL="180340">
              <a:lnSpc>
                <a:spcPct val="115000"/>
              </a:lnSpc>
            </a:pPr>
            <a:r>
              <a:rPr lang="en-US" sz="1400" dirty="0">
                <a:solidFill>
                  <a:srgbClr val="484848"/>
                </a:solidFill>
                <a:cs typeface="Times New Roman" panose="02020603050405020304" pitchFamily="18" charset="0"/>
              </a:rPr>
              <a:t>Divide the number of runs scored by balls faced by the batter.</a:t>
            </a:r>
            <a:endParaRPr lang="en-IN" sz="1400" dirty="0">
              <a:solidFill>
                <a:srgbClr val="484848"/>
              </a:solidFill>
              <a:cs typeface="Times New Roman" panose="02020603050405020304" pitchFamily="18" charset="0"/>
            </a:endParaRPr>
          </a:p>
          <a:p>
            <a:pPr>
              <a:lnSpc>
                <a:spcPct val="115000"/>
              </a:lnSpc>
            </a:pPr>
            <a:r>
              <a:rPr lang="en-US" sz="1400" dirty="0">
                <a:solidFill>
                  <a:srgbClr val="484848"/>
                </a:solidFill>
                <a:cs typeface="Times New Roman" panose="02020603050405020304" pitchFamily="18" charset="0"/>
              </a:rPr>
              <a:t>    </a:t>
            </a:r>
            <a:r>
              <a:rPr lang="en-US" sz="1400" b="1" dirty="0">
                <a:solidFill>
                  <a:srgbClr val="484848"/>
                </a:solidFill>
                <a:cs typeface="Times New Roman" panose="02020603050405020304" pitchFamily="18" charset="0"/>
              </a:rPr>
              <a:t>Strike rate = (runs scored / balls faced) × 100.</a:t>
            </a:r>
          </a:p>
          <a:p>
            <a:pPr>
              <a:lnSpc>
                <a:spcPct val="115000"/>
              </a:lnSpc>
            </a:pPr>
            <a:endParaRPr lang="en-IN" sz="1400" b="1" dirty="0">
              <a:solidFill>
                <a:srgbClr val="484848"/>
              </a:solidFill>
              <a:cs typeface="Times New Roman" panose="02020603050405020304" pitchFamily="18" charset="0"/>
            </a:endParaRPr>
          </a:p>
          <a:p>
            <a:pPr marL="228600">
              <a:lnSpc>
                <a:spcPct val="115000"/>
              </a:lnSpc>
              <a:spcAft>
                <a:spcPts val="1000"/>
              </a:spcAft>
            </a:pPr>
            <a:r>
              <a:rPr lang="en-US" sz="1400" b="1" dirty="0">
                <a:solidFill>
                  <a:srgbClr val="484848"/>
                </a:solidFill>
                <a:cs typeface="Times New Roman" panose="02020603050405020304" pitchFamily="18" charset="0"/>
              </a:rPr>
              <a:t>Query</a:t>
            </a:r>
            <a:r>
              <a:rPr lang="en-US" sz="1400" dirty="0">
                <a:solidFill>
                  <a:srgbClr val="484848"/>
                </a:solidFill>
                <a:cs typeface="Times New Roman" panose="02020603050405020304" pitchFamily="18" charset="0"/>
              </a:rPr>
              <a:t> : </a:t>
            </a:r>
          </a:p>
          <a:p>
            <a:pPr marL="228600">
              <a:lnSpc>
                <a:spcPct val="115000"/>
              </a:lnSpc>
            </a:pPr>
            <a:r>
              <a:rPr lang="en-US" sz="1400" dirty="0">
                <a:solidFill>
                  <a:srgbClr val="484848"/>
                </a:solidFill>
                <a:cs typeface="Times New Roman" panose="02020603050405020304" pitchFamily="18" charset="0"/>
              </a:rPr>
              <a:t>select batsman, sum(</a:t>
            </a:r>
            <a:r>
              <a:rPr lang="en-US" sz="1400" dirty="0" err="1">
                <a:solidFill>
                  <a:srgbClr val="484848"/>
                </a:solidFill>
                <a:cs typeface="Times New Roman" panose="02020603050405020304" pitchFamily="18" charset="0"/>
              </a:rPr>
              <a:t>batsman_runs</a:t>
            </a:r>
            <a:r>
              <a:rPr lang="en-US" sz="1400" dirty="0">
                <a:solidFill>
                  <a:srgbClr val="484848"/>
                </a:solidFill>
                <a:cs typeface="Times New Roman" panose="02020603050405020304" pitchFamily="18" charset="0"/>
              </a:rPr>
              <a:t>) as </a:t>
            </a:r>
            <a:r>
              <a:rPr lang="en-US" sz="1400" dirty="0" err="1">
                <a:solidFill>
                  <a:srgbClr val="484848"/>
                </a:solidFill>
                <a:cs typeface="Times New Roman" panose="02020603050405020304" pitchFamily="18" charset="0"/>
              </a:rPr>
              <a:t>batsman_runs</a:t>
            </a:r>
            <a:r>
              <a:rPr lang="en-US" sz="1400" dirty="0">
                <a:solidFill>
                  <a:srgbClr val="484848"/>
                </a:solidFill>
                <a:cs typeface="Times New Roman" panose="02020603050405020304" pitchFamily="18" charset="0"/>
              </a:rPr>
              <a:t>, </a:t>
            </a:r>
          </a:p>
          <a:p>
            <a:pPr marL="228600">
              <a:lnSpc>
                <a:spcPct val="115000"/>
              </a:lnSpc>
            </a:pPr>
            <a:r>
              <a:rPr lang="en-US" sz="1400" dirty="0">
                <a:solidFill>
                  <a:srgbClr val="484848"/>
                </a:solidFill>
                <a:cs typeface="Times New Roman" panose="02020603050405020304" pitchFamily="18" charset="0"/>
              </a:rPr>
              <a:t>count(ball) as  </a:t>
            </a:r>
            <a:r>
              <a:rPr lang="en-US" sz="1400" dirty="0" err="1">
                <a:solidFill>
                  <a:srgbClr val="484848"/>
                </a:solidFill>
                <a:cs typeface="Times New Roman" panose="02020603050405020304" pitchFamily="18" charset="0"/>
              </a:rPr>
              <a:t>tot_ball_played</a:t>
            </a:r>
            <a:r>
              <a:rPr lang="en-US" sz="1400" dirty="0">
                <a:solidFill>
                  <a:srgbClr val="484848"/>
                </a:solidFill>
                <a:cs typeface="Times New Roman" panose="02020603050405020304" pitchFamily="18" charset="0"/>
              </a:rPr>
              <a:t>,</a:t>
            </a:r>
            <a:endParaRPr lang="en-IN" sz="1400" dirty="0">
              <a:solidFill>
                <a:srgbClr val="484848"/>
              </a:solidFill>
              <a:cs typeface="Times New Roman" panose="02020603050405020304" pitchFamily="18" charset="0"/>
            </a:endParaRPr>
          </a:p>
          <a:p>
            <a:pPr marL="228600">
              <a:lnSpc>
                <a:spcPct val="115000"/>
              </a:lnSpc>
            </a:pPr>
            <a:r>
              <a:rPr lang="en-US" sz="1400" dirty="0">
                <a:solidFill>
                  <a:srgbClr val="484848"/>
                </a:solidFill>
                <a:cs typeface="Times New Roman" panose="02020603050405020304" pitchFamily="18" charset="0"/>
              </a:rPr>
              <a:t>cast(sum(</a:t>
            </a:r>
            <a:r>
              <a:rPr lang="en-US" sz="1400" dirty="0" err="1">
                <a:solidFill>
                  <a:srgbClr val="484848"/>
                </a:solidFill>
                <a:cs typeface="Times New Roman" panose="02020603050405020304" pitchFamily="18" charset="0"/>
              </a:rPr>
              <a:t>batsman_runs</a:t>
            </a:r>
            <a:r>
              <a:rPr lang="en-US" sz="1400" dirty="0">
                <a:solidFill>
                  <a:srgbClr val="484848"/>
                </a:solidFill>
                <a:cs typeface="Times New Roman" panose="02020603050405020304" pitchFamily="18" charset="0"/>
              </a:rPr>
              <a:t>) as double precision)/count(ball)*100 as    </a:t>
            </a:r>
            <a:endParaRPr lang="en-IN" sz="1400" dirty="0">
              <a:solidFill>
                <a:srgbClr val="484848"/>
              </a:solidFill>
              <a:cs typeface="Times New Roman" panose="02020603050405020304" pitchFamily="18" charset="0"/>
            </a:endParaRPr>
          </a:p>
          <a:p>
            <a:pPr marL="228600">
              <a:lnSpc>
                <a:spcPct val="115000"/>
              </a:lnSpc>
            </a:pPr>
            <a:r>
              <a:rPr lang="en-US" sz="1400" dirty="0" err="1">
                <a:solidFill>
                  <a:srgbClr val="484848"/>
                </a:solidFill>
                <a:cs typeface="Times New Roman" panose="02020603050405020304" pitchFamily="18" charset="0"/>
              </a:rPr>
              <a:t>Strike_rate</a:t>
            </a:r>
            <a:r>
              <a:rPr lang="en-IN" sz="1400" dirty="0">
                <a:solidFill>
                  <a:srgbClr val="484848"/>
                </a:solidFill>
                <a:cs typeface="Times New Roman" panose="02020603050405020304" pitchFamily="18" charset="0"/>
              </a:rPr>
              <a:t> </a:t>
            </a:r>
            <a:r>
              <a:rPr lang="en-US" sz="1400" dirty="0">
                <a:solidFill>
                  <a:srgbClr val="484848"/>
                </a:solidFill>
                <a:cs typeface="Times New Roman" panose="02020603050405020304" pitchFamily="18" charset="0"/>
              </a:rPr>
              <a:t>from </a:t>
            </a:r>
            <a:r>
              <a:rPr lang="en-US" sz="1400" dirty="0" err="1">
                <a:solidFill>
                  <a:srgbClr val="484848"/>
                </a:solidFill>
                <a:cs typeface="Times New Roman" panose="02020603050405020304" pitchFamily="18" charset="0"/>
              </a:rPr>
              <a:t>ipl_ball</a:t>
            </a:r>
            <a:r>
              <a:rPr lang="en-US" sz="1400" dirty="0">
                <a:solidFill>
                  <a:srgbClr val="484848"/>
                </a:solidFill>
                <a:cs typeface="Times New Roman" panose="02020603050405020304" pitchFamily="18" charset="0"/>
              </a:rPr>
              <a:t> </a:t>
            </a:r>
          </a:p>
          <a:p>
            <a:pPr marL="228600">
              <a:lnSpc>
                <a:spcPct val="115000"/>
              </a:lnSpc>
            </a:pPr>
            <a:r>
              <a:rPr lang="en-US" sz="1400" dirty="0">
                <a:solidFill>
                  <a:srgbClr val="484848"/>
                </a:solidFill>
                <a:cs typeface="Times New Roman" panose="02020603050405020304" pitchFamily="18" charset="0"/>
              </a:rPr>
              <a:t>where </a:t>
            </a:r>
            <a:r>
              <a:rPr lang="en-US" sz="1400" dirty="0" err="1">
                <a:solidFill>
                  <a:srgbClr val="484848"/>
                </a:solidFill>
                <a:cs typeface="Times New Roman" panose="02020603050405020304" pitchFamily="18" charset="0"/>
              </a:rPr>
              <a:t>extras_type</a:t>
            </a:r>
            <a:r>
              <a:rPr lang="en-US" sz="1400" dirty="0">
                <a:solidFill>
                  <a:srgbClr val="484848"/>
                </a:solidFill>
                <a:cs typeface="Times New Roman" panose="02020603050405020304" pitchFamily="18" charset="0"/>
              </a:rPr>
              <a:t> not in ('</a:t>
            </a:r>
            <a:r>
              <a:rPr lang="en-US" sz="1400" dirty="0" err="1">
                <a:solidFill>
                  <a:srgbClr val="484848"/>
                </a:solidFill>
                <a:cs typeface="Times New Roman" panose="02020603050405020304" pitchFamily="18" charset="0"/>
              </a:rPr>
              <a:t>wides</a:t>
            </a:r>
            <a:r>
              <a:rPr lang="en-US" sz="1400" dirty="0">
                <a:solidFill>
                  <a:srgbClr val="484848"/>
                </a:solidFill>
                <a:cs typeface="Times New Roman" panose="02020603050405020304" pitchFamily="18" charset="0"/>
              </a:rPr>
              <a:t>’)</a:t>
            </a:r>
          </a:p>
          <a:p>
            <a:pPr marL="228600">
              <a:lnSpc>
                <a:spcPct val="115000"/>
              </a:lnSpc>
            </a:pPr>
            <a:r>
              <a:rPr lang="en-US" sz="1400" dirty="0">
                <a:solidFill>
                  <a:srgbClr val="484848"/>
                </a:solidFill>
                <a:cs typeface="Times New Roman" panose="02020603050405020304" pitchFamily="18" charset="0"/>
              </a:rPr>
              <a:t>group by batsman </a:t>
            </a:r>
            <a:endParaRPr lang="en-IN" sz="1400" dirty="0">
              <a:solidFill>
                <a:srgbClr val="484848"/>
              </a:solidFill>
              <a:cs typeface="Times New Roman" panose="02020603050405020304" pitchFamily="18" charset="0"/>
            </a:endParaRPr>
          </a:p>
          <a:p>
            <a:pPr marL="228600">
              <a:lnSpc>
                <a:spcPct val="115000"/>
              </a:lnSpc>
            </a:pPr>
            <a:r>
              <a:rPr lang="en-US" sz="1400" dirty="0">
                <a:solidFill>
                  <a:srgbClr val="484848"/>
                </a:solidFill>
                <a:cs typeface="Times New Roman" panose="02020603050405020304" pitchFamily="18" charset="0"/>
              </a:rPr>
              <a:t>having count(ball)&gt;=500 order by </a:t>
            </a:r>
            <a:r>
              <a:rPr lang="en-US" sz="1400" dirty="0" err="1">
                <a:solidFill>
                  <a:srgbClr val="484848"/>
                </a:solidFill>
                <a:cs typeface="Times New Roman" panose="02020603050405020304" pitchFamily="18" charset="0"/>
              </a:rPr>
              <a:t>Strike_rate</a:t>
            </a:r>
            <a:r>
              <a:rPr lang="en-US" sz="1400" dirty="0">
                <a:solidFill>
                  <a:srgbClr val="484848"/>
                </a:solidFill>
                <a:cs typeface="Times New Roman" panose="02020603050405020304" pitchFamily="18" charset="0"/>
              </a:rPr>
              <a:t> desc</a:t>
            </a:r>
          </a:p>
          <a:p>
            <a:pPr marL="228600">
              <a:lnSpc>
                <a:spcPct val="115000"/>
              </a:lnSpc>
            </a:pPr>
            <a:r>
              <a:rPr lang="en-US" sz="1400" dirty="0">
                <a:solidFill>
                  <a:srgbClr val="484848"/>
                </a:solidFill>
                <a:cs typeface="Times New Roman" panose="02020603050405020304" pitchFamily="18" charset="0"/>
              </a:rPr>
              <a:t> limit 10;</a:t>
            </a:r>
            <a:endParaRPr lang="en-IN" sz="1400" dirty="0">
              <a:solidFill>
                <a:srgbClr val="484848"/>
              </a:solidFill>
              <a:cs typeface="Times New Roman" panose="02020603050405020304" pitchFamily="18" charset="0"/>
            </a:endParaRPr>
          </a:p>
        </p:txBody>
      </p:sp>
      <p:pic>
        <p:nvPicPr>
          <p:cNvPr id="6" name="Picture 5">
            <a:extLst>
              <a:ext uri="{FF2B5EF4-FFF2-40B4-BE49-F238E27FC236}">
                <a16:creationId xmlns:a16="http://schemas.microsoft.com/office/drawing/2014/main" id="{66FA36C9-E21A-E8B0-45DA-D9B3EA82DC1F}"/>
              </a:ext>
            </a:extLst>
          </p:cNvPr>
          <p:cNvPicPr>
            <a:picLocks noChangeAspect="1"/>
          </p:cNvPicPr>
          <p:nvPr/>
        </p:nvPicPr>
        <p:blipFill rotWithShape="1">
          <a:blip r:embed="rId2"/>
          <a:srcRect l="5972" r="8506"/>
          <a:stretch/>
        </p:blipFill>
        <p:spPr>
          <a:xfrm>
            <a:off x="6096000" y="525342"/>
            <a:ext cx="5826512" cy="2251311"/>
          </a:xfrm>
          <a:prstGeom prst="rect">
            <a:avLst/>
          </a:prstGeom>
        </p:spPr>
      </p:pic>
      <p:graphicFrame>
        <p:nvGraphicFramePr>
          <p:cNvPr id="7" name="Chart 6">
            <a:extLst>
              <a:ext uri="{FF2B5EF4-FFF2-40B4-BE49-F238E27FC236}">
                <a16:creationId xmlns:a16="http://schemas.microsoft.com/office/drawing/2014/main" id="{C402965C-1BBF-81E8-5018-8FBCD7EBAA94}"/>
              </a:ext>
            </a:extLst>
          </p:cNvPr>
          <p:cNvGraphicFramePr/>
          <p:nvPr>
            <p:extLst>
              <p:ext uri="{D42A27DB-BD31-4B8C-83A1-F6EECF244321}">
                <p14:modId xmlns:p14="http://schemas.microsoft.com/office/powerpoint/2010/main" val="1223956432"/>
              </p:ext>
            </p:extLst>
          </p:nvPr>
        </p:nvGraphicFramePr>
        <p:xfrm>
          <a:off x="6096000" y="2776654"/>
          <a:ext cx="5826512" cy="3079016"/>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F2A0DEFB-E24D-A87D-CF47-4FBD1E8E9684}"/>
              </a:ext>
            </a:extLst>
          </p:cNvPr>
          <p:cNvSpPr txBox="1"/>
          <p:nvPr/>
        </p:nvSpPr>
        <p:spPr>
          <a:xfrm>
            <a:off x="470210" y="6010647"/>
            <a:ext cx="11452302" cy="644022"/>
          </a:xfrm>
          <a:prstGeom prst="rect">
            <a:avLst/>
          </a:prstGeom>
          <a:noFill/>
        </p:spPr>
        <p:txBody>
          <a:bodyPr wrap="square" rtlCol="0">
            <a:spAutoFit/>
          </a:bodyPr>
          <a:lstStyle/>
          <a:p>
            <a:pPr marL="228600">
              <a:lnSpc>
                <a:spcPct val="115000"/>
              </a:lnSpc>
              <a:spcAft>
                <a:spcPts val="100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Conclusion:</a:t>
            </a:r>
            <a:r>
              <a:rPr lang="en-IN" b="1" dirty="0">
                <a:latin typeface="Calibri" panose="020F0502020204030204" pitchFamily="34" charset="0"/>
                <a:ea typeface="Calibri" panose="020F0502020204030204" pitchFamily="34" charset="0"/>
                <a:cs typeface="Times New Roman" panose="02020603050405020304" pitchFamily="18" charset="0"/>
              </a:rPr>
              <a:t> </a:t>
            </a:r>
            <a:r>
              <a:rPr lang="en-US"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These batsmen have all been able to consistently score runs quickly, which has helped their teams to win matches. They all have different strengths, but they all share a common goal of being aggressive and scoring runs</a:t>
            </a:r>
            <a:r>
              <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7857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92716B-D323-F2AA-41DD-0009E1C94FD5}"/>
              </a:ext>
            </a:extLst>
          </p:cNvPr>
          <p:cNvSpPr txBox="1"/>
          <p:nvPr/>
        </p:nvSpPr>
        <p:spPr>
          <a:xfrm>
            <a:off x="626327" y="292540"/>
            <a:ext cx="5083097" cy="1384995"/>
          </a:xfrm>
          <a:prstGeom prst="rect">
            <a:avLst/>
          </a:prstGeom>
          <a:noFill/>
        </p:spPr>
        <p:txBody>
          <a:bodyPr wrap="square" rtlCol="0">
            <a:spAutoFit/>
          </a:bodyPr>
          <a:lstStyle/>
          <a:p>
            <a:r>
              <a:rPr lang="en-US" sz="1400" dirty="0">
                <a:solidFill>
                  <a:srgbClr val="484848"/>
                </a:solidFill>
                <a:effectLst/>
                <a:ea typeface="Calibri" panose="020F0502020204030204" pitchFamily="34" charset="0"/>
                <a:cs typeface="Times New Roman" panose="02020603050405020304" pitchFamily="18" charset="0"/>
              </a:rPr>
              <a:t>2. </a:t>
            </a:r>
            <a:r>
              <a:rPr lang="en-US" sz="1400" dirty="0">
                <a:solidFill>
                  <a:srgbClr val="484848"/>
                </a:solidFill>
                <a:cs typeface="Times New Roman" panose="02020603050405020304" pitchFamily="18" charset="0"/>
              </a:rPr>
              <a:t>Now you need to get 2-3 players with good Average who have played more the 2 </a:t>
            </a:r>
            <a:r>
              <a:rPr lang="en-US" sz="1400" dirty="0" err="1">
                <a:solidFill>
                  <a:srgbClr val="484848"/>
                </a:solidFill>
                <a:cs typeface="Times New Roman" panose="02020603050405020304" pitchFamily="18" charset="0"/>
              </a:rPr>
              <a:t>ipl</a:t>
            </a:r>
            <a:r>
              <a:rPr lang="en-US" sz="1400" dirty="0">
                <a:solidFill>
                  <a:srgbClr val="484848"/>
                </a:solidFill>
                <a:cs typeface="Times New Roman" panose="02020603050405020304" pitchFamily="18" charset="0"/>
              </a:rPr>
              <a:t> seasons. And to do that you have to make a list of 10 players you want to bid in the auction so that when you try to grab them in auction you should not pay the amount greater than you have in the purse for a particular player.</a:t>
            </a:r>
            <a:endParaRPr lang="en-IN" sz="1400" dirty="0">
              <a:solidFill>
                <a:srgbClr val="484848"/>
              </a:solidFill>
              <a:cs typeface="Times New Roman" panose="02020603050405020304" pitchFamily="18" charset="0"/>
            </a:endParaRPr>
          </a:p>
          <a:p>
            <a:endParaRPr lang="en-US" sz="1400" dirty="0"/>
          </a:p>
        </p:txBody>
      </p:sp>
      <p:sp>
        <p:nvSpPr>
          <p:cNvPr id="5" name="TextBox 4">
            <a:extLst>
              <a:ext uri="{FF2B5EF4-FFF2-40B4-BE49-F238E27FC236}">
                <a16:creationId xmlns:a16="http://schemas.microsoft.com/office/drawing/2014/main" id="{0ED589F9-1DBD-6048-C377-C6F1F140CB63}"/>
              </a:ext>
            </a:extLst>
          </p:cNvPr>
          <p:cNvSpPr txBox="1"/>
          <p:nvPr/>
        </p:nvSpPr>
        <p:spPr>
          <a:xfrm>
            <a:off x="470210" y="1402913"/>
            <a:ext cx="5239214" cy="4464107"/>
          </a:xfrm>
          <a:prstGeom prst="rect">
            <a:avLst/>
          </a:prstGeom>
          <a:noFill/>
        </p:spPr>
        <p:txBody>
          <a:bodyPr wrap="square" rtlCol="0">
            <a:spAutoFit/>
          </a:bodyPr>
          <a:lstStyle/>
          <a:p>
            <a:pPr marL="180340">
              <a:lnSpc>
                <a:spcPct val="115000"/>
              </a:lnSpc>
              <a:spcAft>
                <a:spcPts val="1000"/>
              </a:spcAft>
            </a:pPr>
            <a:r>
              <a:rPr lang="en-US" sz="1400" b="1" dirty="0">
                <a:solidFill>
                  <a:srgbClr val="484848"/>
                </a:solidFill>
                <a:cs typeface="Times New Roman" panose="02020603050405020304" pitchFamily="18" charset="0"/>
              </a:rPr>
              <a:t>Solution:</a:t>
            </a:r>
          </a:p>
          <a:p>
            <a:pPr marL="180340">
              <a:lnSpc>
                <a:spcPct val="115000"/>
              </a:lnSpc>
              <a:spcAft>
                <a:spcPts val="1000"/>
              </a:spcAft>
            </a:pPr>
            <a:r>
              <a:rPr lang="en-US" sz="1400" dirty="0">
                <a:solidFill>
                  <a:srgbClr val="484848"/>
                </a:solidFill>
                <a:cs typeface="Times New Roman" panose="02020603050405020304" pitchFamily="18" charset="0"/>
              </a:rPr>
              <a:t>Players with good Average :</a:t>
            </a:r>
            <a:r>
              <a:rPr lang="en-IN" sz="1400" dirty="0">
                <a:solidFill>
                  <a:srgbClr val="484848"/>
                </a:solidFill>
                <a:cs typeface="Times New Roman" panose="02020603050405020304" pitchFamily="18" charset="0"/>
              </a:rPr>
              <a:t> </a:t>
            </a:r>
            <a:r>
              <a:rPr lang="en-US" sz="1400" dirty="0">
                <a:solidFill>
                  <a:srgbClr val="484848"/>
                </a:solidFill>
                <a:cs typeface="Times New Roman" panose="02020603050405020304" pitchFamily="18" charset="0"/>
              </a:rPr>
              <a:t>It is calculated by </a:t>
            </a:r>
            <a:r>
              <a:rPr lang="en-US" sz="1400" b="1" dirty="0">
                <a:solidFill>
                  <a:srgbClr val="484848"/>
                </a:solidFill>
                <a:cs typeface="Times New Roman" panose="02020603050405020304" pitchFamily="18" charset="0"/>
              </a:rPr>
              <a:t>dividing the total runs scored by the number of times the batsman has been dismissed</a:t>
            </a:r>
            <a:r>
              <a:rPr lang="en-IN" sz="1400" b="1" dirty="0">
                <a:solidFill>
                  <a:srgbClr val="484848"/>
                </a:solidFill>
                <a:cs typeface="Times New Roman" panose="02020603050405020304" pitchFamily="18" charset="0"/>
              </a:rPr>
              <a:t> </a:t>
            </a:r>
          </a:p>
          <a:p>
            <a:pPr marL="180340">
              <a:lnSpc>
                <a:spcPct val="115000"/>
              </a:lnSpc>
              <a:spcAft>
                <a:spcPts val="1000"/>
              </a:spcAft>
            </a:pPr>
            <a:r>
              <a:rPr lang="en-US" sz="1400" b="1" dirty="0">
                <a:solidFill>
                  <a:srgbClr val="484848"/>
                </a:solidFill>
                <a:cs typeface="Times New Roman" panose="02020603050405020304" pitchFamily="18" charset="0"/>
              </a:rPr>
              <a:t>Query</a:t>
            </a:r>
            <a:r>
              <a:rPr lang="en-US" sz="1400" dirty="0">
                <a:solidFill>
                  <a:srgbClr val="484848"/>
                </a:solidFill>
                <a:cs typeface="Times New Roman" panose="02020603050405020304" pitchFamily="18" charset="0"/>
              </a:rPr>
              <a:t> : </a:t>
            </a:r>
          </a:p>
          <a:p>
            <a:pPr marL="228600">
              <a:lnSpc>
                <a:spcPct val="115000"/>
              </a:lnSpc>
            </a:pPr>
            <a:r>
              <a:rPr lang="en-US" sz="1200" dirty="0">
                <a:effectLst/>
                <a:latin typeface="Calibri" panose="020F0502020204030204" pitchFamily="34" charset="0"/>
                <a:ea typeface="Calibri" panose="020F0502020204030204" pitchFamily="34" charset="0"/>
                <a:cs typeface="Times New Roman" panose="02020603050405020304" pitchFamily="18" charset="0"/>
              </a:rPr>
              <a:t>SELECT batsman,</a:t>
            </a:r>
            <a:r>
              <a:rPr lang="en-IN"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a:effectLst/>
                <a:latin typeface="Calibri" panose="020F0502020204030204" pitchFamily="34" charset="0"/>
                <a:ea typeface="Calibri" panose="020F0502020204030204" pitchFamily="34" charset="0"/>
                <a:cs typeface="Times New Roman" panose="02020603050405020304" pitchFamily="18" charset="0"/>
              </a:rPr>
              <a:t>(SELECT SUM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batsman_runs</a:t>
            </a:r>
            <a:r>
              <a:rPr lang="en-US" sz="1200" dirty="0">
                <a:effectLst/>
                <a:latin typeface="Calibri" panose="020F0502020204030204" pitchFamily="34" charset="0"/>
                <a:ea typeface="Calibri" panose="020F0502020204030204" pitchFamily="34" charset="0"/>
                <a:cs typeface="Times New Roman" panose="02020603050405020304" pitchFamily="18" charset="0"/>
              </a:rPr>
              <a:t>) FROM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ipl_ball</a:t>
            </a:r>
            <a:r>
              <a:rPr lang="en-US" sz="1200" dirty="0">
                <a:effectLst/>
                <a:latin typeface="Calibri" panose="020F0502020204030204" pitchFamily="34" charset="0"/>
                <a:ea typeface="Calibri" panose="020F0502020204030204" pitchFamily="34" charset="0"/>
                <a:cs typeface="Times New Roman" panose="02020603050405020304" pitchFamily="18" charset="0"/>
              </a:rPr>
              <a:t> WHERE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ipl_ball.batsman</a:t>
            </a:r>
            <a:r>
              <a:rPr lang="en-US" sz="1200" dirty="0">
                <a:effectLst/>
                <a:latin typeface="Calibri" panose="020F0502020204030204" pitchFamily="34" charset="0"/>
                <a:ea typeface="Calibri" panose="020F0502020204030204" pitchFamily="34" charset="0"/>
                <a:cs typeface="Times New Roman" panose="02020603050405020304" pitchFamily="18" charset="0"/>
              </a:rPr>
              <a:t> =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match.batsman</a:t>
            </a:r>
            <a:r>
              <a:rPr lang="en-US" sz="1200" dirty="0">
                <a:effectLst/>
                <a:latin typeface="Calibri" panose="020F0502020204030204" pitchFamily="34" charset="0"/>
                <a:ea typeface="Calibri" panose="020F0502020204030204" pitchFamily="34" charset="0"/>
                <a:cs typeface="Times New Roman" panose="02020603050405020304" pitchFamily="18" charset="0"/>
              </a:rPr>
              <a:t>) AS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total_runs</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228600">
              <a:lnSpc>
                <a:spcPct val="115000"/>
              </a:lnSpc>
            </a:pPr>
            <a:r>
              <a:rPr lang="en-US" sz="1200" dirty="0">
                <a:effectLst/>
                <a:latin typeface="Calibri" panose="020F0502020204030204" pitchFamily="34" charset="0"/>
                <a:ea typeface="Calibri" panose="020F0502020204030204" pitchFamily="34" charset="0"/>
                <a:cs typeface="Times New Roman" panose="02020603050405020304" pitchFamily="18" charset="0"/>
              </a:rPr>
              <a:t>COUNT(CASE WHEN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is_wicket</a:t>
            </a:r>
            <a:r>
              <a:rPr lang="en-US" sz="1200" dirty="0">
                <a:effectLst/>
                <a:latin typeface="Calibri" panose="020F0502020204030204" pitchFamily="34" charset="0"/>
                <a:ea typeface="Calibri" panose="020F0502020204030204" pitchFamily="34" charset="0"/>
                <a:cs typeface="Times New Roman" panose="02020603050405020304" pitchFamily="18" charset="0"/>
              </a:rPr>
              <a:t> = 1 THEN 1 ELSE NULL END) AS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no_time_out</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pPr>
            <a:r>
              <a:rPr lang="en-US" sz="1200" dirty="0">
                <a:effectLst/>
                <a:latin typeface="Calibri" panose="020F0502020204030204" pitchFamily="34" charset="0"/>
                <a:ea typeface="Calibri" panose="020F0502020204030204" pitchFamily="34" charset="0"/>
                <a:cs typeface="Times New Roman" panose="02020603050405020304" pitchFamily="18" charset="0"/>
              </a:rPr>
              <a:t>cast((SELECT SUM(</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batsman_runs</a:t>
            </a:r>
            <a:r>
              <a:rPr lang="en-US" sz="1200" dirty="0">
                <a:effectLst/>
                <a:latin typeface="Calibri" panose="020F0502020204030204" pitchFamily="34" charset="0"/>
                <a:ea typeface="Calibri" panose="020F0502020204030204" pitchFamily="34" charset="0"/>
                <a:cs typeface="Times New Roman" panose="02020603050405020304" pitchFamily="18" charset="0"/>
              </a:rPr>
              <a:t>) FROM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ipl_ball</a:t>
            </a:r>
            <a:r>
              <a:rPr lang="en-US" sz="1200" dirty="0">
                <a:effectLst/>
                <a:latin typeface="Calibri" panose="020F0502020204030204" pitchFamily="34" charset="0"/>
                <a:ea typeface="Calibri" panose="020F0502020204030204" pitchFamily="34" charset="0"/>
                <a:cs typeface="Times New Roman" panose="02020603050405020304" pitchFamily="18" charset="0"/>
              </a:rPr>
              <a:t> WHERE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ipl_ball.batsman</a:t>
            </a:r>
            <a:r>
              <a:rPr lang="en-US" sz="1200" dirty="0">
                <a:effectLst/>
                <a:latin typeface="Calibri" panose="020F0502020204030204" pitchFamily="34" charset="0"/>
                <a:ea typeface="Calibri" panose="020F0502020204030204" pitchFamily="34" charset="0"/>
                <a:cs typeface="Times New Roman" panose="02020603050405020304" pitchFamily="18" charset="0"/>
              </a:rPr>
              <a:t> =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match.batsman</a:t>
            </a:r>
            <a:r>
              <a:rPr lang="en-US" sz="1200" dirty="0">
                <a:effectLst/>
                <a:latin typeface="Calibri" panose="020F0502020204030204" pitchFamily="34" charset="0"/>
                <a:ea typeface="Calibri" panose="020F0502020204030204" pitchFamily="34" charset="0"/>
                <a:cs typeface="Times New Roman" panose="02020603050405020304" pitchFamily="18" charset="0"/>
              </a:rPr>
              <a:t>) as double precision)/NULLIF(count(case when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is_wicket</a:t>
            </a:r>
            <a:r>
              <a:rPr lang="en-US" sz="1200" dirty="0">
                <a:effectLst/>
                <a:latin typeface="Calibri" panose="020F0502020204030204" pitchFamily="34" charset="0"/>
                <a:ea typeface="Calibri" panose="020F0502020204030204" pitchFamily="34" charset="0"/>
                <a:cs typeface="Times New Roman" panose="02020603050405020304" pitchFamily="18" charset="0"/>
              </a:rPr>
              <a:t>=1 then 1 else null end),0) as Average</a:t>
            </a:r>
            <a:r>
              <a:rPr lang="en-IN"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p>
          <a:p>
            <a:pPr marL="228600">
              <a:lnSpc>
                <a:spcPct val="115000"/>
              </a:lnSpc>
            </a:pPr>
            <a:r>
              <a:rPr lang="en-US" sz="1200" dirty="0">
                <a:effectLst/>
                <a:latin typeface="Calibri" panose="020F0502020204030204" pitchFamily="34" charset="0"/>
                <a:ea typeface="Calibri" panose="020F0502020204030204" pitchFamily="34" charset="0"/>
                <a:cs typeface="Times New Roman" panose="02020603050405020304" pitchFamily="18" charset="0"/>
              </a:rPr>
              <a:t>count(distinct(extract(year from date))) as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total_ipl_season_played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pPr>
            <a:r>
              <a:rPr lang="en-US" sz="1200" dirty="0">
                <a:effectLst/>
                <a:latin typeface="Calibri" panose="020F0502020204030204" pitchFamily="34" charset="0"/>
                <a:ea typeface="Calibri" panose="020F0502020204030204" pitchFamily="34" charset="0"/>
                <a:cs typeface="Times New Roman" panose="02020603050405020304" pitchFamily="18" charset="0"/>
              </a:rPr>
              <a:t>FROM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ipl_ball</a:t>
            </a:r>
            <a:r>
              <a:rPr lang="en-US" sz="1200" dirty="0">
                <a:effectLst/>
                <a:latin typeface="Calibri" panose="020F0502020204030204" pitchFamily="34" charset="0"/>
                <a:ea typeface="Calibri" panose="020F0502020204030204" pitchFamily="34" charset="0"/>
                <a:cs typeface="Times New Roman" panose="02020603050405020304" pitchFamily="18" charset="0"/>
              </a:rPr>
              <a:t> AS match</a:t>
            </a:r>
            <a:r>
              <a:rPr lang="en-IN" sz="1200" dirty="0">
                <a:latin typeface="Calibri" panose="020F0502020204030204" pitchFamily="34" charset="0"/>
                <a:ea typeface="Calibri" panose="020F0502020204030204" pitchFamily="34" charset="0"/>
                <a:cs typeface="Times New Roman" panose="02020603050405020304" pitchFamily="18" charset="0"/>
              </a:rPr>
              <a:t> </a:t>
            </a:r>
          </a:p>
          <a:p>
            <a:pPr marL="228600">
              <a:lnSpc>
                <a:spcPct val="115000"/>
              </a:lnSpc>
            </a:pPr>
            <a:r>
              <a:rPr lang="en-US" sz="1200" dirty="0">
                <a:effectLst/>
                <a:latin typeface="Calibri" panose="020F0502020204030204" pitchFamily="34" charset="0"/>
                <a:ea typeface="Calibri" panose="020F0502020204030204" pitchFamily="34" charset="0"/>
                <a:cs typeface="Times New Roman" panose="02020603050405020304" pitchFamily="18" charset="0"/>
              </a:rPr>
              <a:t>inner join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ipl_match</a:t>
            </a:r>
            <a:r>
              <a:rPr lang="en-US" sz="1200" dirty="0">
                <a:effectLst/>
                <a:latin typeface="Calibri" panose="020F0502020204030204" pitchFamily="34" charset="0"/>
                <a:ea typeface="Calibri" panose="020F0502020204030204" pitchFamily="34" charset="0"/>
                <a:cs typeface="Times New Roman" panose="02020603050405020304" pitchFamily="18" charset="0"/>
              </a:rPr>
              <a:t> as b</a:t>
            </a:r>
            <a:r>
              <a:rPr lang="en-IN"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a:effectLst/>
                <a:latin typeface="Calibri" panose="020F0502020204030204" pitchFamily="34" charset="0"/>
                <a:ea typeface="Calibri" panose="020F0502020204030204" pitchFamily="34" charset="0"/>
                <a:cs typeface="Times New Roman" panose="02020603050405020304" pitchFamily="18" charset="0"/>
              </a:rPr>
              <a:t>on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match.id</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b.id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pPr>
            <a:r>
              <a:rPr lang="en-US" sz="1200" dirty="0">
                <a:effectLst/>
                <a:latin typeface="Calibri" panose="020F0502020204030204" pitchFamily="34" charset="0"/>
                <a:ea typeface="Calibri" panose="020F0502020204030204" pitchFamily="34" charset="0"/>
                <a:cs typeface="Times New Roman" panose="02020603050405020304" pitchFamily="18" charset="0"/>
              </a:rPr>
              <a:t>WHERE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dismissal_kind</a:t>
            </a:r>
            <a:r>
              <a:rPr lang="en-US" sz="1200" dirty="0">
                <a:effectLst/>
                <a:latin typeface="Calibri" panose="020F0502020204030204" pitchFamily="34" charset="0"/>
                <a:ea typeface="Calibri" panose="020F0502020204030204" pitchFamily="34" charset="0"/>
                <a:cs typeface="Times New Roman" panose="02020603050405020304" pitchFamily="18" charset="0"/>
              </a:rPr>
              <a:t> NOT IN ('retired hurt', 'obstructing the field')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pPr>
            <a:r>
              <a:rPr lang="en-US" sz="1200" dirty="0">
                <a:effectLst/>
                <a:latin typeface="Calibri" panose="020F0502020204030204" pitchFamily="34" charset="0"/>
                <a:ea typeface="Calibri" panose="020F0502020204030204" pitchFamily="34" charset="0"/>
                <a:cs typeface="Times New Roman" panose="02020603050405020304" pitchFamily="18" charset="0"/>
              </a:rPr>
              <a:t>GROUP BY</a:t>
            </a:r>
            <a:r>
              <a:rPr lang="en-IN" sz="1200" dirty="0">
                <a:latin typeface="Calibri" panose="020F0502020204030204" pitchFamily="34" charset="0"/>
                <a:ea typeface="Calibri" panose="020F0502020204030204" pitchFamily="34" charset="0"/>
                <a:cs typeface="Times New Roman" panose="02020603050405020304" pitchFamily="18" charset="0"/>
              </a:rPr>
              <a:t> </a:t>
            </a:r>
            <a:r>
              <a:rPr lang="en-US" sz="1200" dirty="0">
                <a:effectLst/>
                <a:latin typeface="Calibri" panose="020F0502020204030204" pitchFamily="34" charset="0"/>
                <a:ea typeface="Calibri" panose="020F0502020204030204" pitchFamily="34" charset="0"/>
                <a:cs typeface="Times New Roman" panose="02020603050405020304" pitchFamily="18" charset="0"/>
              </a:rPr>
              <a:t>batsman</a:t>
            </a:r>
          </a:p>
          <a:p>
            <a:pPr marL="228600">
              <a:lnSpc>
                <a:spcPct val="115000"/>
              </a:lnSpc>
            </a:pPr>
            <a:r>
              <a:rPr lang="en-US" sz="1200" dirty="0">
                <a:effectLst/>
                <a:latin typeface="Calibri" panose="020F0502020204030204" pitchFamily="34" charset="0"/>
                <a:ea typeface="Calibri" panose="020F0502020204030204" pitchFamily="34" charset="0"/>
                <a:cs typeface="Times New Roman" panose="02020603050405020304" pitchFamily="18" charset="0"/>
              </a:rPr>
              <a:t> having count(distinct(extract(year from date)))&gt;2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pPr>
            <a:r>
              <a:rPr lang="en-US" sz="1200" dirty="0">
                <a:effectLst/>
                <a:latin typeface="Calibri" panose="020F0502020204030204" pitchFamily="34" charset="0"/>
                <a:ea typeface="Calibri" panose="020F0502020204030204" pitchFamily="34" charset="0"/>
                <a:cs typeface="Times New Roman" panose="02020603050405020304" pitchFamily="18" charset="0"/>
              </a:rPr>
              <a:t>order by Average desc limit 10;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2A0DEFB-E24D-A87D-CF47-4FBD1E8E9684}"/>
              </a:ext>
            </a:extLst>
          </p:cNvPr>
          <p:cNvSpPr txBox="1"/>
          <p:nvPr/>
        </p:nvSpPr>
        <p:spPr>
          <a:xfrm>
            <a:off x="470210" y="6010647"/>
            <a:ext cx="11452302" cy="1020023"/>
          </a:xfrm>
          <a:prstGeom prst="rect">
            <a:avLst/>
          </a:prstGeom>
          <a:noFill/>
        </p:spPr>
        <p:txBody>
          <a:bodyPr wrap="square" rtlCol="0">
            <a:spAutoFit/>
          </a:bodyPr>
          <a:lstStyle/>
          <a:p>
            <a:pPr marL="228600">
              <a:lnSpc>
                <a:spcPct val="115000"/>
              </a:lnSpc>
              <a:spcAft>
                <a:spcPts val="100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Conclusion:</a:t>
            </a:r>
            <a:r>
              <a:rPr lang="en-IN" b="1" dirty="0">
                <a:latin typeface="Calibri" panose="020F0502020204030204" pitchFamily="34" charset="0"/>
                <a:ea typeface="Calibri" panose="020F0502020204030204" pitchFamily="34" charset="0"/>
                <a:cs typeface="Times New Roman" panose="02020603050405020304" pitchFamily="18" charset="0"/>
              </a:rPr>
              <a:t> </a:t>
            </a:r>
            <a:r>
              <a:rPr lang="en-US" sz="1400" b="1" dirty="0">
                <a:solidFill>
                  <a:srgbClr val="000000"/>
                </a:solidFill>
                <a:latin typeface="Calibri" panose="020F0502020204030204" pitchFamily="34" charset="0"/>
                <a:cs typeface="Times New Roman" panose="02020603050405020304" pitchFamily="18" charset="0"/>
              </a:rPr>
              <a:t>These batsmen have all been able to consistently score runs over a long period of time, which has helped their teams to win matches. They all have different strengths, but they all share a common goal of being reliable and scoring runs.</a:t>
            </a:r>
            <a:endParaRPr lang="en-IN" sz="1400" b="1" dirty="0">
              <a:solidFill>
                <a:srgbClr val="000000"/>
              </a:solidFill>
              <a:latin typeface="Calibri" panose="020F0502020204030204" pitchFamily="34" charset="0"/>
              <a:cs typeface="Times New Roman" panose="02020603050405020304" pitchFamily="18" charset="0"/>
            </a:endParaRPr>
          </a:p>
          <a:p>
            <a:pPr marL="228600">
              <a:lnSpc>
                <a:spcPct val="115000"/>
              </a:lnSpc>
              <a:spcAft>
                <a:spcPts val="10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CD2AA54F-A98B-45D0-12F7-D0CE952FEFDE}"/>
              </a:ext>
            </a:extLst>
          </p:cNvPr>
          <p:cNvPicPr>
            <a:picLocks noChangeAspect="1"/>
          </p:cNvPicPr>
          <p:nvPr/>
        </p:nvPicPr>
        <p:blipFill rotWithShape="1">
          <a:blip r:embed="rId2"/>
          <a:srcRect l="4817" r="5566"/>
          <a:stretch/>
        </p:blipFill>
        <p:spPr>
          <a:xfrm>
            <a:off x="6096000" y="292540"/>
            <a:ext cx="5826512" cy="2484114"/>
          </a:xfrm>
          <a:prstGeom prst="rect">
            <a:avLst/>
          </a:prstGeom>
        </p:spPr>
      </p:pic>
      <p:graphicFrame>
        <p:nvGraphicFramePr>
          <p:cNvPr id="3" name="Chart 2">
            <a:extLst>
              <a:ext uri="{FF2B5EF4-FFF2-40B4-BE49-F238E27FC236}">
                <a16:creationId xmlns:a16="http://schemas.microsoft.com/office/drawing/2014/main" id="{095FE9D5-12B2-ECBF-6091-48E5B9840AED}"/>
              </a:ext>
            </a:extLst>
          </p:cNvPr>
          <p:cNvGraphicFramePr/>
          <p:nvPr>
            <p:extLst>
              <p:ext uri="{D42A27DB-BD31-4B8C-83A1-F6EECF244321}">
                <p14:modId xmlns:p14="http://schemas.microsoft.com/office/powerpoint/2010/main" val="992618732"/>
              </p:ext>
            </p:extLst>
          </p:nvPr>
        </p:nvGraphicFramePr>
        <p:xfrm>
          <a:off x="6095999" y="2796129"/>
          <a:ext cx="5826512" cy="32145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22087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92716B-D323-F2AA-41DD-0009E1C94FD5}"/>
              </a:ext>
            </a:extLst>
          </p:cNvPr>
          <p:cNvSpPr txBox="1"/>
          <p:nvPr/>
        </p:nvSpPr>
        <p:spPr>
          <a:xfrm>
            <a:off x="626327" y="292540"/>
            <a:ext cx="5083097" cy="1446550"/>
          </a:xfrm>
          <a:prstGeom prst="rect">
            <a:avLst/>
          </a:prstGeom>
          <a:noFill/>
        </p:spPr>
        <p:txBody>
          <a:bodyPr wrap="square" rtlCol="0">
            <a:spAutoFit/>
          </a:bodyPr>
          <a:lstStyle/>
          <a:p>
            <a:r>
              <a:rPr lang="en-US" sz="1400" dirty="0">
                <a:solidFill>
                  <a:srgbClr val="484848"/>
                </a:solidFill>
                <a:ea typeface="Calibri" panose="020F0502020204030204" pitchFamily="34" charset="0"/>
                <a:cs typeface="Times New Roman" panose="02020603050405020304" pitchFamily="18" charset="0"/>
              </a:rPr>
              <a:t>3.</a:t>
            </a:r>
            <a:r>
              <a:rPr lang="en-US" sz="1400" dirty="0">
                <a:solidFill>
                  <a:srgbClr val="484848"/>
                </a:solidFill>
                <a:effectLst/>
                <a:ea typeface="Calibri" panose="020F0502020204030204" pitchFamily="34" charset="0"/>
                <a:cs typeface="Times New Roman" panose="02020603050405020304" pitchFamily="18" charset="0"/>
              </a:rPr>
              <a:t> </a:t>
            </a:r>
            <a:r>
              <a:rPr lang="en-US" sz="1400" dirty="0">
                <a:solidFill>
                  <a:srgbClr val="484848"/>
                </a:solidFill>
                <a:cs typeface="Times New Roman" panose="02020603050405020304" pitchFamily="18" charset="0"/>
              </a:rPr>
              <a:t>Now you need to get 2-3 Hard-hitting players who have scored most runs in boundaries and have played more the 2 </a:t>
            </a:r>
            <a:r>
              <a:rPr lang="en-US" sz="1400" dirty="0" err="1">
                <a:solidFill>
                  <a:srgbClr val="484848"/>
                </a:solidFill>
                <a:cs typeface="Times New Roman" panose="02020603050405020304" pitchFamily="18" charset="0"/>
              </a:rPr>
              <a:t>ipl</a:t>
            </a:r>
            <a:r>
              <a:rPr lang="en-US" sz="1400" dirty="0">
                <a:solidFill>
                  <a:srgbClr val="484848"/>
                </a:solidFill>
                <a:cs typeface="Times New Roman" panose="02020603050405020304" pitchFamily="18" charset="0"/>
              </a:rPr>
              <a:t> season. To do that you have to make a list of 10 players you want to bid in the auction so that when you try to grab them in auction you should not pay the amount greater than you have in the purse for a particular player</a:t>
            </a:r>
            <a:r>
              <a:rPr lang="en-US" sz="1800" b="1" dirty="0">
                <a:solidFill>
                  <a:srgbClr val="484848"/>
                </a:solidFill>
                <a:effectLst/>
                <a:latin typeface="Arial" panose="020B0604020202020204" pitchFamily="34" charset="0"/>
                <a:ea typeface="Calibri" panose="020F0502020204030204" pitchFamily="34" charset="0"/>
              </a:rPr>
              <a:t>.</a:t>
            </a:r>
            <a:r>
              <a:rPr lang="en-IN" sz="1400" dirty="0">
                <a:effectLst/>
              </a:rPr>
              <a:t> </a:t>
            </a:r>
            <a:endParaRPr lang="en-US" sz="1400" dirty="0"/>
          </a:p>
        </p:txBody>
      </p:sp>
      <p:sp>
        <p:nvSpPr>
          <p:cNvPr id="5" name="TextBox 4">
            <a:extLst>
              <a:ext uri="{FF2B5EF4-FFF2-40B4-BE49-F238E27FC236}">
                <a16:creationId xmlns:a16="http://schemas.microsoft.com/office/drawing/2014/main" id="{0ED589F9-1DBD-6048-C377-C6F1F140CB63}"/>
              </a:ext>
            </a:extLst>
          </p:cNvPr>
          <p:cNvSpPr txBox="1"/>
          <p:nvPr/>
        </p:nvSpPr>
        <p:spPr>
          <a:xfrm>
            <a:off x="470210" y="2110587"/>
            <a:ext cx="5083097" cy="3609963"/>
          </a:xfrm>
          <a:prstGeom prst="rect">
            <a:avLst/>
          </a:prstGeom>
          <a:noFill/>
        </p:spPr>
        <p:txBody>
          <a:bodyPr wrap="square" rtlCol="0">
            <a:spAutoFit/>
          </a:bodyPr>
          <a:lstStyle/>
          <a:p>
            <a:pPr marL="180340">
              <a:lnSpc>
                <a:spcPct val="115000"/>
              </a:lnSpc>
              <a:spcAft>
                <a:spcPts val="1000"/>
              </a:spcAft>
            </a:pPr>
            <a:r>
              <a:rPr lang="en-US" sz="1400" b="1" dirty="0">
                <a:solidFill>
                  <a:srgbClr val="484848"/>
                </a:solidFill>
                <a:cs typeface="Times New Roman" panose="02020603050405020304" pitchFamily="18" charset="0"/>
              </a:rPr>
              <a:t>Query</a:t>
            </a:r>
            <a:r>
              <a:rPr lang="en-US" sz="1400" dirty="0">
                <a:solidFill>
                  <a:srgbClr val="484848"/>
                </a:solidFill>
                <a:cs typeface="Times New Roman" panose="02020603050405020304" pitchFamily="18" charset="0"/>
              </a:rPr>
              <a:t> : </a:t>
            </a:r>
          </a:p>
          <a:p>
            <a:pPr marL="228600"/>
            <a:r>
              <a:rPr lang="en-US" sz="1400" dirty="0">
                <a:latin typeface="Calibri" panose="020F0502020204030204" pitchFamily="34" charset="0"/>
                <a:cs typeface="Times New Roman" panose="02020603050405020304" pitchFamily="18" charset="0"/>
              </a:rPr>
              <a:t>SELECT batsman, COUNT (CASE WHEN </a:t>
            </a:r>
            <a:r>
              <a:rPr lang="en-US" sz="1400" dirty="0" err="1">
                <a:latin typeface="Calibri" panose="020F0502020204030204" pitchFamily="34" charset="0"/>
                <a:cs typeface="Times New Roman" panose="02020603050405020304" pitchFamily="18" charset="0"/>
              </a:rPr>
              <a:t>batsman_runs</a:t>
            </a:r>
            <a:r>
              <a:rPr lang="en-US" sz="1400" dirty="0">
                <a:latin typeface="Calibri" panose="020F0502020204030204" pitchFamily="34" charset="0"/>
                <a:cs typeface="Times New Roman" panose="02020603050405020304" pitchFamily="18" charset="0"/>
              </a:rPr>
              <a:t> = 4 THEN 1</a:t>
            </a:r>
            <a:endParaRPr lang="en-IN" sz="1400" dirty="0">
              <a:latin typeface="Calibri" panose="020F0502020204030204" pitchFamily="34" charset="0"/>
              <a:cs typeface="Times New Roman" panose="02020603050405020304" pitchFamily="18" charset="0"/>
            </a:endParaRPr>
          </a:p>
          <a:p>
            <a:pPr marL="228600"/>
            <a:r>
              <a:rPr lang="en-US" sz="1400" dirty="0">
                <a:latin typeface="Calibri" panose="020F0502020204030204" pitchFamily="34" charset="0"/>
                <a:cs typeface="Times New Roman" panose="02020603050405020304" pitchFamily="18" charset="0"/>
              </a:rPr>
              <a:t> ELSE NULL</a:t>
            </a:r>
            <a:r>
              <a:rPr lang="en-IN" sz="1400" dirty="0">
                <a:latin typeface="Calibri" panose="020F0502020204030204" pitchFamily="34" charset="0"/>
                <a:cs typeface="Times New Roman" panose="02020603050405020304" pitchFamily="18" charset="0"/>
              </a:rPr>
              <a:t> </a:t>
            </a:r>
            <a:r>
              <a:rPr lang="en-US" sz="1400" dirty="0">
                <a:latin typeface="Calibri" panose="020F0502020204030204" pitchFamily="34" charset="0"/>
                <a:cs typeface="Times New Roman" panose="02020603050405020304" pitchFamily="18" charset="0"/>
              </a:rPr>
              <a:t> END) AS </a:t>
            </a:r>
            <a:r>
              <a:rPr lang="en-US" sz="1400" dirty="0" err="1">
                <a:latin typeface="Calibri" panose="020F0502020204030204" pitchFamily="34" charset="0"/>
                <a:cs typeface="Times New Roman" panose="02020603050405020304" pitchFamily="18" charset="0"/>
              </a:rPr>
              <a:t>total_four</a:t>
            </a:r>
            <a:r>
              <a:rPr lang="en-US" sz="1400" dirty="0">
                <a:latin typeface="Calibri" panose="020F0502020204030204" pitchFamily="34" charset="0"/>
                <a:cs typeface="Times New Roman" panose="02020603050405020304" pitchFamily="18" charset="0"/>
              </a:rPr>
              <a:t>, </a:t>
            </a:r>
          </a:p>
          <a:p>
            <a:pPr marL="228600">
              <a:lnSpc>
                <a:spcPct val="115000"/>
              </a:lnSpc>
            </a:pPr>
            <a:r>
              <a:rPr lang="en-US" sz="1400" dirty="0">
                <a:latin typeface="Calibri" panose="020F0502020204030204" pitchFamily="34" charset="0"/>
                <a:cs typeface="Times New Roman" panose="02020603050405020304" pitchFamily="18" charset="0"/>
              </a:rPr>
              <a:t>COUNT(CASE WHEN </a:t>
            </a:r>
            <a:r>
              <a:rPr lang="en-US" sz="1400" dirty="0" err="1">
                <a:latin typeface="Calibri" panose="020F0502020204030204" pitchFamily="34" charset="0"/>
                <a:cs typeface="Times New Roman" panose="02020603050405020304" pitchFamily="18" charset="0"/>
              </a:rPr>
              <a:t>batsman_runs</a:t>
            </a:r>
            <a:r>
              <a:rPr lang="en-US" sz="1400" dirty="0">
                <a:latin typeface="Calibri" panose="020F0502020204030204" pitchFamily="34" charset="0"/>
                <a:cs typeface="Times New Roman" panose="02020603050405020304" pitchFamily="18" charset="0"/>
              </a:rPr>
              <a:t> = 6 THEN 1</a:t>
            </a:r>
            <a:r>
              <a:rPr lang="en-IN" sz="1400" dirty="0">
                <a:latin typeface="Calibri" panose="020F0502020204030204" pitchFamily="34" charset="0"/>
                <a:cs typeface="Times New Roman" panose="02020603050405020304" pitchFamily="18" charset="0"/>
              </a:rPr>
              <a:t> </a:t>
            </a:r>
            <a:r>
              <a:rPr lang="en-US" sz="1400" dirty="0">
                <a:latin typeface="Calibri" panose="020F0502020204030204" pitchFamily="34" charset="0"/>
                <a:cs typeface="Times New Roman" panose="02020603050405020304" pitchFamily="18" charset="0"/>
              </a:rPr>
              <a:t>ELSE NULL</a:t>
            </a:r>
            <a:r>
              <a:rPr lang="en-IN" sz="1400" dirty="0">
                <a:latin typeface="Calibri" panose="020F0502020204030204" pitchFamily="34" charset="0"/>
                <a:cs typeface="Times New Roman" panose="02020603050405020304" pitchFamily="18" charset="0"/>
              </a:rPr>
              <a:t> </a:t>
            </a:r>
            <a:r>
              <a:rPr lang="en-US" sz="1400" dirty="0">
                <a:latin typeface="Calibri" panose="020F0502020204030204" pitchFamily="34" charset="0"/>
                <a:cs typeface="Times New Roman" panose="02020603050405020304" pitchFamily="18" charset="0"/>
              </a:rPr>
              <a:t> END) AS total_6,</a:t>
            </a:r>
            <a:r>
              <a:rPr lang="en-IN" sz="1400" dirty="0">
                <a:latin typeface="Calibri" panose="020F0502020204030204" pitchFamily="34" charset="0"/>
                <a:cs typeface="Times New Roman" panose="02020603050405020304" pitchFamily="18" charset="0"/>
              </a:rPr>
              <a:t> </a:t>
            </a:r>
            <a:r>
              <a:rPr lang="en-US" sz="1400" dirty="0">
                <a:latin typeface="Calibri" panose="020F0502020204030204" pitchFamily="34" charset="0"/>
                <a:cs typeface="Times New Roman" panose="02020603050405020304" pitchFamily="18" charset="0"/>
              </a:rPr>
              <a:t>sum(</a:t>
            </a:r>
            <a:r>
              <a:rPr lang="en-US" sz="1400" dirty="0" err="1">
                <a:latin typeface="Calibri" panose="020F0502020204030204" pitchFamily="34" charset="0"/>
                <a:cs typeface="Times New Roman" panose="02020603050405020304" pitchFamily="18" charset="0"/>
              </a:rPr>
              <a:t>batsman_runs</a:t>
            </a:r>
            <a:r>
              <a:rPr lang="en-US" sz="1400" dirty="0">
                <a:latin typeface="Calibri" panose="020F0502020204030204" pitchFamily="34" charset="0"/>
                <a:cs typeface="Times New Roman" panose="02020603050405020304" pitchFamily="18" charset="0"/>
              </a:rPr>
              <a:t>) as total_run_by_boundries,</a:t>
            </a:r>
            <a:r>
              <a:rPr lang="en-IN" sz="1400" dirty="0">
                <a:latin typeface="Calibri" panose="020F0502020204030204" pitchFamily="34" charset="0"/>
                <a:cs typeface="Times New Roman" panose="02020603050405020304" pitchFamily="18" charset="0"/>
              </a:rPr>
              <a:t> </a:t>
            </a:r>
            <a:r>
              <a:rPr lang="en-US" sz="1400" dirty="0">
                <a:latin typeface="Calibri" panose="020F0502020204030204" pitchFamily="34" charset="0"/>
                <a:cs typeface="Times New Roman" panose="02020603050405020304" pitchFamily="18" charset="0"/>
              </a:rPr>
              <a:t>  count(distinct(extract(year from date))) as </a:t>
            </a:r>
            <a:r>
              <a:rPr lang="en-US" sz="1400" dirty="0" err="1">
                <a:latin typeface="Calibri" panose="020F0502020204030204" pitchFamily="34" charset="0"/>
                <a:cs typeface="Times New Roman" panose="02020603050405020304" pitchFamily="18" charset="0"/>
              </a:rPr>
              <a:t>total_ipl_season_played</a:t>
            </a:r>
            <a:r>
              <a:rPr lang="en-IN" sz="1400" dirty="0">
                <a:latin typeface="Calibri" panose="020F0502020204030204" pitchFamily="34" charset="0"/>
                <a:cs typeface="Times New Roman" panose="02020603050405020304" pitchFamily="18" charset="0"/>
              </a:rPr>
              <a:t> </a:t>
            </a:r>
          </a:p>
          <a:p>
            <a:pPr marL="228600">
              <a:lnSpc>
                <a:spcPct val="115000"/>
              </a:lnSpc>
            </a:pPr>
            <a:r>
              <a:rPr lang="en-US" sz="1400" dirty="0">
                <a:latin typeface="Calibri" panose="020F0502020204030204" pitchFamily="34" charset="0"/>
                <a:cs typeface="Times New Roman" panose="02020603050405020304" pitchFamily="18" charset="0"/>
              </a:rPr>
              <a:t>FROM </a:t>
            </a:r>
            <a:r>
              <a:rPr lang="en-US" sz="1400" dirty="0" err="1">
                <a:latin typeface="Calibri" panose="020F0502020204030204" pitchFamily="34" charset="0"/>
                <a:cs typeface="Times New Roman" panose="02020603050405020304" pitchFamily="18" charset="0"/>
              </a:rPr>
              <a:t>ipl_ball</a:t>
            </a:r>
            <a:r>
              <a:rPr lang="en-US" sz="1400" dirty="0">
                <a:latin typeface="Calibri" panose="020F0502020204030204" pitchFamily="34" charset="0"/>
                <a:cs typeface="Times New Roman" panose="02020603050405020304" pitchFamily="18" charset="0"/>
              </a:rPr>
              <a:t> b</a:t>
            </a:r>
            <a:r>
              <a:rPr lang="en-IN" sz="1400" dirty="0">
                <a:latin typeface="Calibri" panose="020F0502020204030204" pitchFamily="34" charset="0"/>
                <a:cs typeface="Times New Roman" panose="02020603050405020304" pitchFamily="18" charset="0"/>
              </a:rPr>
              <a:t> </a:t>
            </a:r>
          </a:p>
          <a:p>
            <a:pPr marL="228600">
              <a:lnSpc>
                <a:spcPct val="115000"/>
              </a:lnSpc>
            </a:pPr>
            <a:r>
              <a:rPr lang="en-US" sz="1400" dirty="0">
                <a:latin typeface="Calibri" panose="020F0502020204030204" pitchFamily="34" charset="0"/>
                <a:cs typeface="Times New Roman" panose="02020603050405020304" pitchFamily="18" charset="0"/>
              </a:rPr>
              <a:t>inner join </a:t>
            </a:r>
            <a:r>
              <a:rPr lang="en-US" sz="1400" dirty="0" err="1">
                <a:latin typeface="Calibri" panose="020F0502020204030204" pitchFamily="34" charset="0"/>
                <a:cs typeface="Times New Roman" panose="02020603050405020304" pitchFamily="18" charset="0"/>
              </a:rPr>
              <a:t>ipl_match</a:t>
            </a:r>
            <a:r>
              <a:rPr lang="en-US" sz="1400" dirty="0">
                <a:latin typeface="Calibri" panose="020F0502020204030204" pitchFamily="34" charset="0"/>
                <a:cs typeface="Times New Roman" panose="02020603050405020304" pitchFamily="18" charset="0"/>
              </a:rPr>
              <a:t> m</a:t>
            </a:r>
            <a:endParaRPr lang="en-IN" sz="1400" dirty="0">
              <a:latin typeface="Calibri" panose="020F0502020204030204" pitchFamily="34" charset="0"/>
              <a:cs typeface="Times New Roman" panose="02020603050405020304" pitchFamily="18" charset="0"/>
            </a:endParaRPr>
          </a:p>
          <a:p>
            <a:pPr marL="228600">
              <a:lnSpc>
                <a:spcPct val="115000"/>
              </a:lnSpc>
            </a:pPr>
            <a:r>
              <a:rPr lang="en-US" sz="1400" dirty="0">
                <a:latin typeface="Calibri" panose="020F0502020204030204" pitchFamily="34" charset="0"/>
                <a:cs typeface="Times New Roman" panose="02020603050405020304" pitchFamily="18" charset="0"/>
              </a:rPr>
              <a:t>on </a:t>
            </a:r>
            <a:r>
              <a:rPr lang="en-US" sz="1400" dirty="0" err="1">
                <a:latin typeface="Calibri" panose="020F0502020204030204" pitchFamily="34" charset="0"/>
                <a:cs typeface="Times New Roman" panose="02020603050405020304" pitchFamily="18" charset="0"/>
              </a:rPr>
              <a:t>b.id</a:t>
            </a:r>
            <a:r>
              <a:rPr lang="en-US" sz="1400" dirty="0">
                <a:latin typeface="Calibri" panose="020F0502020204030204" pitchFamily="34" charset="0"/>
                <a:cs typeface="Times New Roman" panose="02020603050405020304" pitchFamily="18" charset="0"/>
              </a:rPr>
              <a:t>=</a:t>
            </a:r>
            <a:r>
              <a:rPr lang="en-US" sz="1400" dirty="0" err="1">
                <a:latin typeface="Calibri" panose="020F0502020204030204" pitchFamily="34" charset="0"/>
                <a:cs typeface="Times New Roman" panose="02020603050405020304" pitchFamily="18" charset="0"/>
              </a:rPr>
              <a:t>m.id</a:t>
            </a:r>
            <a:r>
              <a:rPr lang="en-IN" sz="1400" dirty="0">
                <a:latin typeface="Calibri" panose="020F0502020204030204" pitchFamily="34" charset="0"/>
                <a:cs typeface="Times New Roman" panose="02020603050405020304" pitchFamily="18" charset="0"/>
              </a:rPr>
              <a:t> </a:t>
            </a:r>
            <a:r>
              <a:rPr lang="en-US" sz="1400" dirty="0">
                <a:latin typeface="Calibri" panose="020F0502020204030204" pitchFamily="34" charset="0"/>
                <a:cs typeface="Times New Roman" panose="02020603050405020304" pitchFamily="18" charset="0"/>
              </a:rPr>
              <a:t>where </a:t>
            </a:r>
            <a:r>
              <a:rPr lang="en-US" sz="1400" dirty="0" err="1">
                <a:latin typeface="Calibri" panose="020F0502020204030204" pitchFamily="34" charset="0"/>
                <a:cs typeface="Times New Roman" panose="02020603050405020304" pitchFamily="18" charset="0"/>
              </a:rPr>
              <a:t>batsman_runs</a:t>
            </a:r>
            <a:r>
              <a:rPr lang="en-US" sz="1400" dirty="0">
                <a:latin typeface="Calibri" panose="020F0502020204030204" pitchFamily="34" charset="0"/>
                <a:cs typeface="Times New Roman" panose="02020603050405020304" pitchFamily="18" charset="0"/>
              </a:rPr>
              <a:t> in(4,6)</a:t>
            </a:r>
            <a:endParaRPr lang="en-IN" sz="1400" dirty="0">
              <a:latin typeface="Calibri" panose="020F0502020204030204" pitchFamily="34" charset="0"/>
              <a:cs typeface="Times New Roman" panose="02020603050405020304" pitchFamily="18" charset="0"/>
            </a:endParaRPr>
          </a:p>
          <a:p>
            <a:pPr marL="228600">
              <a:lnSpc>
                <a:spcPct val="115000"/>
              </a:lnSpc>
            </a:pPr>
            <a:r>
              <a:rPr lang="en-US" sz="1400" dirty="0">
                <a:latin typeface="Calibri" panose="020F0502020204030204" pitchFamily="34" charset="0"/>
                <a:cs typeface="Times New Roman" panose="02020603050405020304" pitchFamily="18" charset="0"/>
              </a:rPr>
              <a:t>group by batsman </a:t>
            </a:r>
          </a:p>
          <a:p>
            <a:pPr marL="228600">
              <a:lnSpc>
                <a:spcPct val="115000"/>
              </a:lnSpc>
            </a:pPr>
            <a:r>
              <a:rPr lang="en-US" sz="1400" dirty="0">
                <a:latin typeface="Calibri" panose="020F0502020204030204" pitchFamily="34" charset="0"/>
                <a:cs typeface="Times New Roman" panose="02020603050405020304" pitchFamily="18" charset="0"/>
              </a:rPr>
              <a:t>having count(distinct(extract(year from date)))&gt;2</a:t>
            </a:r>
            <a:endParaRPr lang="en-IN" sz="1400" dirty="0">
              <a:latin typeface="Calibri" panose="020F0502020204030204" pitchFamily="34" charset="0"/>
              <a:cs typeface="Times New Roman" panose="02020603050405020304" pitchFamily="18" charset="0"/>
            </a:endParaRPr>
          </a:p>
          <a:p>
            <a:pPr marL="228600">
              <a:lnSpc>
                <a:spcPct val="115000"/>
              </a:lnSpc>
            </a:pPr>
            <a:r>
              <a:rPr lang="en-US" sz="1400" dirty="0">
                <a:latin typeface="Calibri" panose="020F0502020204030204" pitchFamily="34" charset="0"/>
                <a:cs typeface="Times New Roman" panose="02020603050405020304" pitchFamily="18" charset="0"/>
              </a:rPr>
              <a:t>order by total_run_by_boundries desc </a:t>
            </a:r>
          </a:p>
          <a:p>
            <a:pPr marL="228600">
              <a:lnSpc>
                <a:spcPct val="115000"/>
              </a:lnSpc>
            </a:pPr>
            <a:r>
              <a:rPr lang="en-US" sz="1400" dirty="0">
                <a:latin typeface="Calibri" panose="020F0502020204030204" pitchFamily="34" charset="0"/>
                <a:cs typeface="Times New Roman" panose="02020603050405020304" pitchFamily="18" charset="0"/>
              </a:rPr>
              <a:t>limit 10;</a:t>
            </a:r>
            <a:endParaRPr lang="en-IN" sz="1400" dirty="0">
              <a:latin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2A0DEFB-E24D-A87D-CF47-4FBD1E8E9684}"/>
              </a:ext>
            </a:extLst>
          </p:cNvPr>
          <p:cNvSpPr txBox="1"/>
          <p:nvPr/>
        </p:nvSpPr>
        <p:spPr>
          <a:xfrm>
            <a:off x="470210" y="6010647"/>
            <a:ext cx="11452302" cy="1020023"/>
          </a:xfrm>
          <a:prstGeom prst="rect">
            <a:avLst/>
          </a:prstGeom>
          <a:noFill/>
        </p:spPr>
        <p:txBody>
          <a:bodyPr wrap="square" rtlCol="0">
            <a:spAutoFit/>
          </a:bodyPr>
          <a:lstStyle/>
          <a:p>
            <a:pPr marL="228600">
              <a:lnSpc>
                <a:spcPct val="115000"/>
              </a:lnSpc>
              <a:spcAft>
                <a:spcPts val="100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Conclusion:</a:t>
            </a:r>
            <a:r>
              <a:rPr lang="en-IN" b="1" dirty="0">
                <a:latin typeface="Calibri" panose="020F0502020204030204" pitchFamily="34" charset="0"/>
                <a:ea typeface="Calibri" panose="020F0502020204030204" pitchFamily="34" charset="0"/>
                <a:cs typeface="Times New Roman" panose="02020603050405020304" pitchFamily="18" charset="0"/>
              </a:rPr>
              <a:t> </a:t>
            </a:r>
            <a:r>
              <a:rPr lang="en-US" sz="1400" b="1" dirty="0">
                <a:solidFill>
                  <a:srgbClr val="000000"/>
                </a:solidFill>
                <a:latin typeface="Calibri" panose="020F0502020204030204" pitchFamily="34" charset="0"/>
                <a:cs typeface="Times New Roman" panose="02020603050405020304" pitchFamily="18" charset="0"/>
              </a:rPr>
              <a:t>These players have all been able to consistently hit the ball a long way, which has helped their teams to win matches. They all have different strengths, but they all share a common goal of hitting big shots and scoring runs.</a:t>
            </a:r>
            <a:endParaRPr lang="en-IN" sz="1400" b="1" dirty="0">
              <a:solidFill>
                <a:srgbClr val="000000"/>
              </a:solidFill>
              <a:latin typeface="Calibri" panose="020F0502020204030204" pitchFamily="34" charset="0"/>
              <a:cs typeface="Times New Roman" panose="02020603050405020304" pitchFamily="18" charset="0"/>
            </a:endParaRPr>
          </a:p>
          <a:p>
            <a:pPr marL="228600">
              <a:lnSpc>
                <a:spcPct val="115000"/>
              </a:lnSpc>
              <a:spcAft>
                <a:spcPts val="10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413270B9-1F1C-11E7-78ED-B04E002759C1}"/>
              </a:ext>
            </a:extLst>
          </p:cNvPr>
          <p:cNvPicPr>
            <a:picLocks noChangeAspect="1"/>
          </p:cNvPicPr>
          <p:nvPr/>
        </p:nvPicPr>
        <p:blipFill>
          <a:blip r:embed="rId2"/>
          <a:stretch>
            <a:fillRect/>
          </a:stretch>
        </p:blipFill>
        <p:spPr>
          <a:xfrm>
            <a:off x="5625791" y="223017"/>
            <a:ext cx="6311879" cy="2274856"/>
          </a:xfrm>
          <a:prstGeom prst="rect">
            <a:avLst/>
          </a:prstGeom>
        </p:spPr>
      </p:pic>
      <p:graphicFrame>
        <p:nvGraphicFramePr>
          <p:cNvPr id="7" name="Chart 6">
            <a:extLst>
              <a:ext uri="{FF2B5EF4-FFF2-40B4-BE49-F238E27FC236}">
                <a16:creationId xmlns:a16="http://schemas.microsoft.com/office/drawing/2014/main" id="{BE0FCFCD-52F5-DBF5-4244-AAB6B7B05AA2}"/>
              </a:ext>
            </a:extLst>
          </p:cNvPr>
          <p:cNvGraphicFramePr/>
          <p:nvPr>
            <p:extLst>
              <p:ext uri="{D42A27DB-BD31-4B8C-83A1-F6EECF244321}">
                <p14:modId xmlns:p14="http://schemas.microsoft.com/office/powerpoint/2010/main" val="2879924434"/>
              </p:ext>
            </p:extLst>
          </p:nvPr>
        </p:nvGraphicFramePr>
        <p:xfrm>
          <a:off x="5625790" y="2747208"/>
          <a:ext cx="6095999" cy="31406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67188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2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3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3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67"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A91C511-8ADF-C731-7D25-277661B30E78}"/>
              </a:ext>
            </a:extLst>
          </p:cNvPr>
          <p:cNvSpPr>
            <a:spLocks noGrp="1"/>
          </p:cNvSpPr>
          <p:nvPr>
            <p:ph type="title"/>
          </p:nvPr>
        </p:nvSpPr>
        <p:spPr>
          <a:xfrm>
            <a:off x="138067" y="1403664"/>
            <a:ext cx="4418413" cy="4279709"/>
          </a:xfrm>
        </p:spPr>
        <p:txBody>
          <a:bodyPr anchor="ctr">
            <a:normAutofit/>
          </a:bodyPr>
          <a:lstStyle/>
          <a:p>
            <a:r>
              <a:rPr lang="en-US" sz="6000" dirty="0">
                <a:solidFill>
                  <a:schemeClr val="bg1"/>
                </a:solidFill>
                <a:cs typeface="Calibri Light"/>
              </a:rPr>
              <a:t>Bidding on Bowlers</a:t>
            </a:r>
            <a:r>
              <a:rPr lang="en-IN" sz="6000" dirty="0">
                <a:solidFill>
                  <a:schemeClr val="bg1"/>
                </a:solidFill>
                <a:cs typeface="Calibri Light"/>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sz="6000" dirty="0">
              <a:solidFill>
                <a:schemeClr val="bg1"/>
              </a:solidFill>
              <a:cs typeface="Calibri Light"/>
            </a:endParaRPr>
          </a:p>
        </p:txBody>
      </p:sp>
      <p:sp>
        <p:nvSpPr>
          <p:cNvPr id="3" name="Content Placeholder 2">
            <a:extLst>
              <a:ext uri="{FF2B5EF4-FFF2-40B4-BE49-F238E27FC236}">
                <a16:creationId xmlns:a16="http://schemas.microsoft.com/office/drawing/2014/main" id="{B2BB31C7-EF74-E140-4B4E-CD369AA5E88C}"/>
              </a:ext>
            </a:extLst>
          </p:cNvPr>
          <p:cNvSpPr>
            <a:spLocks noGrp="1"/>
          </p:cNvSpPr>
          <p:nvPr>
            <p:ph idx="1"/>
          </p:nvPr>
        </p:nvSpPr>
        <p:spPr>
          <a:xfrm>
            <a:off x="5242471" y="434898"/>
            <a:ext cx="6722787" cy="6063014"/>
          </a:xfrm>
        </p:spPr>
        <p:txBody>
          <a:bodyPr vert="horz" lIns="91440" tIns="45720" rIns="91440" bIns="45720" rtlCol="0" anchor="ctr">
            <a:noAutofit/>
          </a:bodyPr>
          <a:lstStyle/>
          <a:p>
            <a:pPr marL="342900" indent="-342900">
              <a:lnSpc>
                <a:spcPct val="115000"/>
              </a:lnSpc>
              <a:spcAft>
                <a:spcPts val="1000"/>
              </a:spcAft>
              <a:buFont typeface="+mj-lt"/>
              <a:buAutoNum type="arabicPeriod"/>
            </a:pPr>
            <a:r>
              <a:rPr lang="en-US" sz="1600" dirty="0">
                <a:solidFill>
                  <a:srgbClr val="484848"/>
                </a:solidFill>
                <a:cs typeface="Times New Roman" panose="02020603050405020304" pitchFamily="18" charset="0"/>
              </a:rPr>
              <a:t>Your first priority is to get 2-3 bowlers with good economy who have bowled at least 500 balls in IPL so far. To do that you have to make a list of 10 players you want to bid in the auction so that when you try to grab them in auction you should not pay the amount greater than you have in the purse for a particular player.</a:t>
            </a:r>
            <a:endParaRPr lang="en-IN" sz="1600" dirty="0">
              <a:solidFill>
                <a:srgbClr val="484848"/>
              </a:solidFill>
              <a:cs typeface="Times New Roman" panose="02020603050405020304" pitchFamily="18" charset="0"/>
            </a:endParaRPr>
          </a:p>
          <a:p>
            <a:pPr marL="342900" lvl="0" indent="-342900">
              <a:lnSpc>
                <a:spcPct val="115000"/>
              </a:lnSpc>
              <a:spcAft>
                <a:spcPts val="1000"/>
              </a:spcAft>
              <a:buFont typeface="+mj-lt"/>
              <a:buAutoNum type="arabicPeriod"/>
            </a:pPr>
            <a:r>
              <a:rPr lang="en-US" sz="1600" dirty="0">
                <a:solidFill>
                  <a:srgbClr val="484848"/>
                </a:solidFill>
                <a:effectLst/>
                <a:ea typeface="Calibri" panose="020F0502020204030204" pitchFamily="34" charset="0"/>
                <a:cs typeface="Times New Roman" panose="02020603050405020304" pitchFamily="18" charset="0"/>
              </a:rPr>
              <a:t> </a:t>
            </a:r>
            <a:r>
              <a:rPr lang="en-US" sz="1600" dirty="0">
                <a:solidFill>
                  <a:srgbClr val="000000"/>
                </a:solidFill>
                <a:cs typeface="Times New Roman" panose="02020603050405020304" pitchFamily="18" charset="0"/>
              </a:rPr>
              <a:t>Now you need to get 2-3 bowlers with the best strike rate and who have bowled at least 500 balls in IPL so far. To do that you have to make a list of 10 players you want to bid in the auction so that when you try to grab them in auction you should not pay the amount greater than you have in the purse for a particular player.</a:t>
            </a:r>
            <a:endParaRPr lang="en-IN" sz="1600" dirty="0">
              <a:solidFill>
                <a:srgbClr val="000000"/>
              </a:solidFill>
              <a:cs typeface="Times New Roman" panose="02020603050405020304" pitchFamily="18" charset="0"/>
            </a:endParaRPr>
          </a:p>
          <a:p>
            <a:pPr marL="0" lvl="0" indent="0">
              <a:lnSpc>
                <a:spcPct val="115000"/>
              </a:lnSpc>
              <a:spcAft>
                <a:spcPts val="1000"/>
              </a:spcAft>
              <a:buNone/>
            </a:pPr>
            <a:endParaRPr lang="en-US" sz="1600" dirty="0">
              <a:solidFill>
                <a:srgbClr val="484848"/>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0666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92716B-D323-F2AA-41DD-0009E1C94FD5}"/>
              </a:ext>
            </a:extLst>
          </p:cNvPr>
          <p:cNvSpPr txBox="1"/>
          <p:nvPr/>
        </p:nvSpPr>
        <p:spPr>
          <a:xfrm>
            <a:off x="626327" y="292540"/>
            <a:ext cx="5083097" cy="1922578"/>
          </a:xfrm>
          <a:prstGeom prst="rect">
            <a:avLst/>
          </a:prstGeom>
          <a:noFill/>
        </p:spPr>
        <p:txBody>
          <a:bodyPr wrap="square" rtlCol="0">
            <a:spAutoFit/>
          </a:bodyPr>
          <a:lstStyle/>
          <a:p>
            <a:pPr marL="342900" lvl="0" indent="-342900">
              <a:lnSpc>
                <a:spcPct val="115000"/>
              </a:lnSpc>
              <a:spcAft>
                <a:spcPts val="1000"/>
              </a:spcAft>
              <a:buFont typeface="+mj-lt"/>
              <a:buAutoNum type="arabicPeriod"/>
            </a:pPr>
            <a:r>
              <a:rPr lang="en-US" sz="1400" dirty="0">
                <a:solidFill>
                  <a:srgbClr val="484848"/>
                </a:solidFill>
                <a:cs typeface="Times New Roman" panose="02020603050405020304" pitchFamily="18" charset="0"/>
              </a:rPr>
              <a:t>Your first priority is to get 2-3 bowlers with good economy who have bowled at least 500 balls in IPL so far. To do that you have to make a list of 10 players you want to bid in the auction so that when you try to grab them in auction you should not pay the amount greater than you have in the purse for a particular player.</a:t>
            </a:r>
            <a:endParaRPr lang="en-IN" sz="1400" dirty="0">
              <a:solidFill>
                <a:srgbClr val="484848"/>
              </a:solidFill>
              <a:cs typeface="Times New Roman" panose="02020603050405020304" pitchFamily="18" charset="0"/>
            </a:endParaRPr>
          </a:p>
          <a:p>
            <a:endParaRPr lang="en-US" sz="1400" dirty="0"/>
          </a:p>
        </p:txBody>
      </p:sp>
      <p:sp>
        <p:nvSpPr>
          <p:cNvPr id="5" name="TextBox 4">
            <a:extLst>
              <a:ext uri="{FF2B5EF4-FFF2-40B4-BE49-F238E27FC236}">
                <a16:creationId xmlns:a16="http://schemas.microsoft.com/office/drawing/2014/main" id="{0ED589F9-1DBD-6048-C377-C6F1F140CB63}"/>
              </a:ext>
            </a:extLst>
          </p:cNvPr>
          <p:cNvSpPr txBox="1"/>
          <p:nvPr/>
        </p:nvSpPr>
        <p:spPr>
          <a:xfrm>
            <a:off x="470209" y="1851101"/>
            <a:ext cx="5352587" cy="4316887"/>
          </a:xfrm>
          <a:prstGeom prst="rect">
            <a:avLst/>
          </a:prstGeom>
          <a:noFill/>
        </p:spPr>
        <p:txBody>
          <a:bodyPr wrap="square" rtlCol="0">
            <a:spAutoFit/>
          </a:bodyPr>
          <a:lstStyle/>
          <a:p>
            <a:pPr marL="180340">
              <a:lnSpc>
                <a:spcPct val="115000"/>
              </a:lnSpc>
              <a:spcAft>
                <a:spcPts val="1000"/>
              </a:spcAft>
            </a:pPr>
            <a:r>
              <a:rPr lang="en-US" sz="1400" b="1" dirty="0">
                <a:solidFill>
                  <a:srgbClr val="484848"/>
                </a:solidFill>
                <a:cs typeface="Times New Roman" panose="02020603050405020304" pitchFamily="18" charset="0"/>
              </a:rPr>
              <a:t>Solution: </a:t>
            </a:r>
          </a:p>
          <a:p>
            <a:pPr marL="180340">
              <a:lnSpc>
                <a:spcPct val="115000"/>
              </a:lnSpc>
              <a:spcAft>
                <a:spcPts val="1000"/>
              </a:spcAft>
            </a:pPr>
            <a:r>
              <a:rPr lang="en-US" sz="1400" dirty="0">
                <a:solidFill>
                  <a:srgbClr val="484848"/>
                </a:solidFill>
                <a:cs typeface="Times New Roman" panose="02020603050405020304" pitchFamily="18" charset="0"/>
              </a:rPr>
              <a:t>Calculating a bowler's economy rate:</a:t>
            </a:r>
            <a:endParaRPr lang="en-IN" sz="1400" dirty="0">
              <a:solidFill>
                <a:srgbClr val="484848"/>
              </a:solidFill>
              <a:cs typeface="Times New Roman" panose="02020603050405020304" pitchFamily="18" charset="0"/>
            </a:endParaRPr>
          </a:p>
          <a:p>
            <a:pPr marL="180340">
              <a:lnSpc>
                <a:spcPct val="115000"/>
              </a:lnSpc>
              <a:spcAft>
                <a:spcPts val="1000"/>
              </a:spcAft>
            </a:pPr>
            <a:r>
              <a:rPr lang="en-US" sz="1400" b="1" dirty="0">
                <a:solidFill>
                  <a:srgbClr val="484848"/>
                </a:solidFill>
                <a:cs typeface="Times New Roman" panose="02020603050405020304" pitchFamily="18" charset="0"/>
              </a:rPr>
              <a:t>Economy rate = Runs conceded / Overs bowled</a:t>
            </a:r>
            <a:endParaRPr lang="en-IN" sz="1400" b="1" dirty="0">
              <a:solidFill>
                <a:srgbClr val="484848"/>
              </a:solidFill>
              <a:cs typeface="Times New Roman" panose="02020603050405020304" pitchFamily="18" charset="0"/>
            </a:endParaRPr>
          </a:p>
          <a:p>
            <a:pPr marL="180340">
              <a:lnSpc>
                <a:spcPct val="115000"/>
              </a:lnSpc>
              <a:spcAft>
                <a:spcPts val="1000"/>
              </a:spcAft>
            </a:pPr>
            <a:r>
              <a:rPr lang="en-US" sz="1400" b="1" dirty="0">
                <a:solidFill>
                  <a:srgbClr val="484848"/>
                </a:solidFill>
                <a:cs typeface="Times New Roman" panose="02020603050405020304" pitchFamily="18" charset="0"/>
              </a:rPr>
              <a:t>Query</a:t>
            </a:r>
            <a:r>
              <a:rPr lang="en-US" sz="1400" dirty="0">
                <a:solidFill>
                  <a:srgbClr val="484848"/>
                </a:solidFill>
                <a:cs typeface="Times New Roman" panose="02020603050405020304" pitchFamily="18" charset="0"/>
              </a:rPr>
              <a:t> : </a:t>
            </a:r>
          </a:p>
          <a:p>
            <a:pPr marL="228600">
              <a:lnSpc>
                <a:spcPct val="115000"/>
              </a:lnSpc>
            </a:pPr>
            <a:r>
              <a:rPr lang="en-US" sz="1200" dirty="0">
                <a:latin typeface="Calibri" panose="020F0502020204030204" pitchFamily="34" charset="0"/>
                <a:cs typeface="Times New Roman" panose="02020603050405020304" pitchFamily="18" charset="0"/>
              </a:rPr>
              <a:t>select bowler, (SELECT count(ball) FROM </a:t>
            </a:r>
            <a:r>
              <a:rPr lang="en-US" sz="1200" dirty="0" err="1">
                <a:latin typeface="Calibri" panose="020F0502020204030204" pitchFamily="34" charset="0"/>
                <a:cs typeface="Times New Roman" panose="02020603050405020304" pitchFamily="18" charset="0"/>
              </a:rPr>
              <a:t>ipl_ball</a:t>
            </a:r>
            <a:r>
              <a:rPr lang="en-US" sz="1200" dirty="0">
                <a:latin typeface="Calibri" panose="020F0502020204030204" pitchFamily="34" charset="0"/>
                <a:cs typeface="Times New Roman" panose="02020603050405020304" pitchFamily="18" charset="0"/>
              </a:rPr>
              <a:t> WHERE </a:t>
            </a:r>
            <a:r>
              <a:rPr lang="en-US" sz="1200" dirty="0" err="1">
                <a:latin typeface="Calibri" panose="020F0502020204030204" pitchFamily="34" charset="0"/>
                <a:cs typeface="Times New Roman" panose="02020603050405020304" pitchFamily="18" charset="0"/>
              </a:rPr>
              <a:t>ipl_ball.bowler</a:t>
            </a:r>
            <a:r>
              <a:rPr lang="en-US" sz="1200" dirty="0">
                <a:latin typeface="Calibri" panose="020F0502020204030204" pitchFamily="34" charset="0"/>
                <a:cs typeface="Times New Roman" panose="02020603050405020304" pitchFamily="18" charset="0"/>
              </a:rPr>
              <a:t> = </a:t>
            </a:r>
            <a:r>
              <a:rPr lang="en-US" sz="1200" dirty="0" err="1">
                <a:latin typeface="Calibri" panose="020F0502020204030204" pitchFamily="34" charset="0"/>
                <a:cs typeface="Times New Roman" panose="02020603050405020304" pitchFamily="18" charset="0"/>
              </a:rPr>
              <a:t>match.bowler</a:t>
            </a:r>
            <a:r>
              <a:rPr lang="en-US" sz="1200" dirty="0">
                <a:latin typeface="Calibri" panose="020F0502020204030204" pitchFamily="34" charset="0"/>
                <a:cs typeface="Times New Roman" panose="02020603050405020304" pitchFamily="18" charset="0"/>
              </a:rPr>
              <a:t>) AS </a:t>
            </a:r>
            <a:r>
              <a:rPr lang="en-US" sz="1200" dirty="0" err="1">
                <a:latin typeface="Calibri" panose="020F0502020204030204" pitchFamily="34" charset="0"/>
                <a:cs typeface="Times New Roman" panose="02020603050405020304" pitchFamily="18" charset="0"/>
              </a:rPr>
              <a:t>total_ball</a:t>
            </a:r>
            <a:r>
              <a:rPr lang="en-US" sz="1200" dirty="0">
                <a:latin typeface="Calibri" panose="020F0502020204030204" pitchFamily="34" charset="0"/>
                <a:cs typeface="Times New Roman" panose="02020603050405020304" pitchFamily="18" charset="0"/>
              </a:rPr>
              <a:t>, </a:t>
            </a:r>
            <a:r>
              <a:rPr lang="en-IN" sz="1200" dirty="0">
                <a:latin typeface="Calibri" panose="020F0502020204030204" pitchFamily="34" charset="0"/>
                <a:cs typeface="Times New Roman" panose="02020603050405020304" pitchFamily="18" charset="0"/>
              </a:rPr>
              <a:t> </a:t>
            </a:r>
          </a:p>
          <a:p>
            <a:pPr marL="228600">
              <a:lnSpc>
                <a:spcPct val="115000"/>
              </a:lnSpc>
            </a:pPr>
            <a:r>
              <a:rPr lang="en-US" sz="1200" dirty="0">
                <a:latin typeface="Calibri" panose="020F0502020204030204" pitchFamily="34" charset="0"/>
                <a:cs typeface="Times New Roman" panose="02020603050405020304" pitchFamily="18" charset="0"/>
              </a:rPr>
              <a:t>round(cast((SELECT count(ball) FROM </a:t>
            </a:r>
            <a:r>
              <a:rPr lang="en-US" sz="1200" dirty="0" err="1">
                <a:latin typeface="Calibri" panose="020F0502020204030204" pitchFamily="34" charset="0"/>
                <a:cs typeface="Times New Roman" panose="02020603050405020304" pitchFamily="18" charset="0"/>
              </a:rPr>
              <a:t>ipl_ball</a:t>
            </a:r>
            <a:r>
              <a:rPr lang="en-US" sz="1200" dirty="0">
                <a:latin typeface="Calibri" panose="020F0502020204030204" pitchFamily="34" charset="0"/>
                <a:cs typeface="Times New Roman" panose="02020603050405020304" pitchFamily="18" charset="0"/>
              </a:rPr>
              <a:t> WHERE </a:t>
            </a:r>
            <a:r>
              <a:rPr lang="en-US" sz="1200" dirty="0" err="1">
                <a:latin typeface="Calibri" panose="020F0502020204030204" pitchFamily="34" charset="0"/>
                <a:cs typeface="Times New Roman" panose="02020603050405020304" pitchFamily="18" charset="0"/>
              </a:rPr>
              <a:t>ipl_ball.bowler</a:t>
            </a:r>
            <a:r>
              <a:rPr lang="en-US" sz="1200" dirty="0">
                <a:latin typeface="Calibri" panose="020F0502020204030204" pitchFamily="34" charset="0"/>
                <a:cs typeface="Times New Roman" panose="02020603050405020304" pitchFamily="18" charset="0"/>
              </a:rPr>
              <a:t> = </a:t>
            </a:r>
            <a:r>
              <a:rPr lang="en-US" sz="1200" dirty="0" err="1">
                <a:latin typeface="Calibri" panose="020F0502020204030204" pitchFamily="34" charset="0"/>
                <a:cs typeface="Times New Roman" panose="02020603050405020304" pitchFamily="18" charset="0"/>
              </a:rPr>
              <a:t>match.bowler</a:t>
            </a:r>
            <a:r>
              <a:rPr lang="en-US" sz="1200" dirty="0">
                <a:latin typeface="Calibri" panose="020F0502020204030204" pitchFamily="34" charset="0"/>
                <a:cs typeface="Times New Roman" panose="02020603050405020304" pitchFamily="18" charset="0"/>
              </a:rPr>
              <a:t>)as double precision)/6) as </a:t>
            </a:r>
            <a:r>
              <a:rPr lang="en-US" sz="1200" dirty="0" err="1">
                <a:latin typeface="Calibri" panose="020F0502020204030204" pitchFamily="34" charset="0"/>
                <a:cs typeface="Times New Roman" panose="02020603050405020304" pitchFamily="18" charset="0"/>
              </a:rPr>
              <a:t>total_over</a:t>
            </a:r>
            <a:r>
              <a:rPr lang="en-US" sz="1200" dirty="0">
                <a:latin typeface="Calibri" panose="020F0502020204030204" pitchFamily="34" charset="0"/>
                <a:cs typeface="Times New Roman" panose="02020603050405020304" pitchFamily="18" charset="0"/>
              </a:rPr>
              <a:t>,</a:t>
            </a:r>
            <a:endParaRPr lang="en-IN" sz="1200" dirty="0">
              <a:latin typeface="Calibri" panose="020F0502020204030204" pitchFamily="34" charset="0"/>
              <a:cs typeface="Times New Roman" panose="02020603050405020304" pitchFamily="18" charset="0"/>
            </a:endParaRPr>
          </a:p>
          <a:p>
            <a:pPr marL="228600"/>
            <a:r>
              <a:rPr lang="en-US" sz="1200" dirty="0">
                <a:latin typeface="Calibri" panose="020F0502020204030204" pitchFamily="34" charset="0"/>
                <a:cs typeface="Times New Roman" panose="02020603050405020304" pitchFamily="18" charset="0"/>
              </a:rPr>
              <a:t> sum(</a:t>
            </a:r>
            <a:r>
              <a:rPr lang="en-US" sz="1200" dirty="0" err="1">
                <a:latin typeface="Calibri" panose="020F0502020204030204" pitchFamily="34" charset="0"/>
                <a:cs typeface="Times New Roman" panose="02020603050405020304" pitchFamily="18" charset="0"/>
              </a:rPr>
              <a:t>total_runs</a:t>
            </a:r>
            <a:r>
              <a:rPr lang="en-US" sz="1200" dirty="0">
                <a:latin typeface="Calibri" panose="020F0502020204030204" pitchFamily="34" charset="0"/>
                <a:cs typeface="Times New Roman" panose="02020603050405020304" pitchFamily="18" charset="0"/>
              </a:rPr>
              <a:t>) as </a:t>
            </a:r>
            <a:r>
              <a:rPr lang="en-US" sz="1200" dirty="0" err="1">
                <a:latin typeface="Calibri" panose="020F0502020204030204" pitchFamily="34" charset="0"/>
                <a:cs typeface="Times New Roman" panose="02020603050405020304" pitchFamily="18" charset="0"/>
              </a:rPr>
              <a:t>run_conced</a:t>
            </a:r>
            <a:r>
              <a:rPr lang="en-US" sz="1200" dirty="0">
                <a:latin typeface="Calibri" panose="020F0502020204030204" pitchFamily="34" charset="0"/>
                <a:cs typeface="Times New Roman" panose="02020603050405020304" pitchFamily="18" charset="0"/>
              </a:rPr>
              <a:t> ,</a:t>
            </a:r>
            <a:endParaRPr lang="en-IN" sz="1200" dirty="0">
              <a:latin typeface="Calibri" panose="020F0502020204030204" pitchFamily="34" charset="0"/>
              <a:cs typeface="Times New Roman" panose="02020603050405020304" pitchFamily="18" charset="0"/>
            </a:endParaRPr>
          </a:p>
          <a:p>
            <a:pPr marL="228600">
              <a:lnSpc>
                <a:spcPct val="115000"/>
              </a:lnSpc>
            </a:pPr>
            <a:r>
              <a:rPr lang="en-US" sz="1200" dirty="0">
                <a:latin typeface="Calibri" panose="020F0502020204030204" pitchFamily="34" charset="0"/>
                <a:cs typeface="Times New Roman" panose="02020603050405020304" pitchFamily="18" charset="0"/>
              </a:rPr>
              <a:t>cast(sum(</a:t>
            </a:r>
            <a:r>
              <a:rPr lang="en-US" sz="1200" dirty="0" err="1">
                <a:latin typeface="Calibri" panose="020F0502020204030204" pitchFamily="34" charset="0"/>
                <a:cs typeface="Times New Roman" panose="02020603050405020304" pitchFamily="18" charset="0"/>
              </a:rPr>
              <a:t>total_runs</a:t>
            </a:r>
            <a:r>
              <a:rPr lang="en-US" sz="1200" dirty="0">
                <a:latin typeface="Calibri" panose="020F0502020204030204" pitchFamily="34" charset="0"/>
                <a:cs typeface="Times New Roman" panose="02020603050405020304" pitchFamily="18" charset="0"/>
              </a:rPr>
              <a:t>) as double precision)/(cast((SELECT count(ball) FROM </a:t>
            </a:r>
            <a:r>
              <a:rPr lang="en-US" sz="1200" dirty="0" err="1">
                <a:latin typeface="Calibri" panose="020F0502020204030204" pitchFamily="34" charset="0"/>
                <a:cs typeface="Times New Roman" panose="02020603050405020304" pitchFamily="18" charset="0"/>
              </a:rPr>
              <a:t>ipl_ball</a:t>
            </a:r>
            <a:r>
              <a:rPr lang="en-US" sz="1200" dirty="0">
                <a:latin typeface="Calibri" panose="020F0502020204030204" pitchFamily="34" charset="0"/>
                <a:cs typeface="Times New Roman" panose="02020603050405020304" pitchFamily="18" charset="0"/>
              </a:rPr>
              <a:t> WHERE </a:t>
            </a:r>
            <a:r>
              <a:rPr lang="en-US" sz="1200" dirty="0" err="1">
                <a:latin typeface="Calibri" panose="020F0502020204030204" pitchFamily="34" charset="0"/>
                <a:cs typeface="Times New Roman" panose="02020603050405020304" pitchFamily="18" charset="0"/>
              </a:rPr>
              <a:t>ipl_ball.bowler</a:t>
            </a:r>
            <a:r>
              <a:rPr lang="en-US" sz="1200" dirty="0">
                <a:latin typeface="Calibri" panose="020F0502020204030204" pitchFamily="34" charset="0"/>
                <a:cs typeface="Times New Roman" panose="02020603050405020304" pitchFamily="18" charset="0"/>
              </a:rPr>
              <a:t> = </a:t>
            </a:r>
            <a:r>
              <a:rPr lang="en-US" sz="1200" dirty="0" err="1">
                <a:latin typeface="Calibri" panose="020F0502020204030204" pitchFamily="34" charset="0"/>
                <a:cs typeface="Times New Roman" panose="02020603050405020304" pitchFamily="18" charset="0"/>
              </a:rPr>
              <a:t>match.bowler</a:t>
            </a:r>
            <a:r>
              <a:rPr lang="en-US" sz="1200" dirty="0">
                <a:latin typeface="Calibri" panose="020F0502020204030204" pitchFamily="34" charset="0"/>
                <a:cs typeface="Times New Roman" panose="02020603050405020304" pitchFamily="18" charset="0"/>
              </a:rPr>
              <a:t>)as double precision)/6)</a:t>
            </a:r>
            <a:r>
              <a:rPr lang="en-IN" sz="1200" dirty="0">
                <a:latin typeface="Calibri" panose="020F0502020204030204" pitchFamily="34" charset="0"/>
                <a:cs typeface="Times New Roman" panose="02020603050405020304" pitchFamily="18" charset="0"/>
              </a:rPr>
              <a:t> </a:t>
            </a:r>
          </a:p>
          <a:p>
            <a:pPr marL="228600">
              <a:lnSpc>
                <a:spcPct val="115000"/>
              </a:lnSpc>
            </a:pPr>
            <a:r>
              <a:rPr lang="en-US" sz="1200" dirty="0">
                <a:latin typeface="Calibri" panose="020F0502020204030204" pitchFamily="34" charset="0"/>
                <a:cs typeface="Times New Roman" panose="02020603050405020304" pitchFamily="18" charset="0"/>
              </a:rPr>
              <a:t>as </a:t>
            </a:r>
            <a:r>
              <a:rPr lang="en-US" sz="1200" dirty="0" err="1">
                <a:latin typeface="Calibri" panose="020F0502020204030204" pitchFamily="34" charset="0"/>
                <a:cs typeface="Times New Roman" panose="02020603050405020304" pitchFamily="18" charset="0"/>
              </a:rPr>
              <a:t>economy_rate</a:t>
            </a:r>
            <a:r>
              <a:rPr lang="en-IN" sz="1200" dirty="0">
                <a:latin typeface="Calibri" panose="020F0502020204030204" pitchFamily="34" charset="0"/>
                <a:cs typeface="Times New Roman" panose="02020603050405020304" pitchFamily="18" charset="0"/>
              </a:rPr>
              <a:t> </a:t>
            </a:r>
          </a:p>
          <a:p>
            <a:pPr marL="228600">
              <a:lnSpc>
                <a:spcPct val="115000"/>
              </a:lnSpc>
            </a:pPr>
            <a:r>
              <a:rPr lang="en-US" sz="1200" dirty="0">
                <a:latin typeface="Calibri" panose="020F0502020204030204" pitchFamily="34" charset="0"/>
                <a:cs typeface="Times New Roman" panose="02020603050405020304" pitchFamily="18" charset="0"/>
              </a:rPr>
              <a:t>from </a:t>
            </a:r>
            <a:r>
              <a:rPr lang="en-US" sz="1200" dirty="0" err="1">
                <a:latin typeface="Calibri" panose="020F0502020204030204" pitchFamily="34" charset="0"/>
                <a:cs typeface="Times New Roman" panose="02020603050405020304" pitchFamily="18" charset="0"/>
              </a:rPr>
              <a:t>ipl_ball</a:t>
            </a:r>
            <a:r>
              <a:rPr lang="en-US" sz="1200" dirty="0">
                <a:latin typeface="Calibri" panose="020F0502020204030204" pitchFamily="34" charset="0"/>
                <a:cs typeface="Times New Roman" panose="02020603050405020304" pitchFamily="18" charset="0"/>
              </a:rPr>
              <a:t> as match </a:t>
            </a:r>
            <a:endParaRPr lang="en-IN" sz="1200" dirty="0">
              <a:latin typeface="Calibri" panose="020F0502020204030204" pitchFamily="34" charset="0"/>
              <a:cs typeface="Times New Roman" panose="02020603050405020304" pitchFamily="18" charset="0"/>
            </a:endParaRPr>
          </a:p>
          <a:p>
            <a:pPr marL="228600">
              <a:lnSpc>
                <a:spcPct val="115000"/>
              </a:lnSpc>
            </a:pPr>
            <a:r>
              <a:rPr lang="en-US" sz="1200" dirty="0">
                <a:latin typeface="Calibri" panose="020F0502020204030204" pitchFamily="34" charset="0"/>
                <a:cs typeface="Times New Roman" panose="02020603050405020304" pitchFamily="18" charset="0"/>
              </a:rPr>
              <a:t>where </a:t>
            </a:r>
            <a:r>
              <a:rPr lang="en-US" sz="1200" dirty="0" err="1">
                <a:latin typeface="Calibri" panose="020F0502020204030204" pitchFamily="34" charset="0"/>
                <a:cs typeface="Times New Roman" panose="02020603050405020304" pitchFamily="18" charset="0"/>
              </a:rPr>
              <a:t>extras_type</a:t>
            </a:r>
            <a:r>
              <a:rPr lang="en-US" sz="1200" dirty="0">
                <a:latin typeface="Calibri" panose="020F0502020204030204" pitchFamily="34" charset="0"/>
                <a:cs typeface="Times New Roman" panose="02020603050405020304" pitchFamily="18" charset="0"/>
              </a:rPr>
              <a:t> not in ('byes','</a:t>
            </a:r>
            <a:r>
              <a:rPr lang="en-US" sz="1200" dirty="0" err="1">
                <a:latin typeface="Calibri" panose="020F0502020204030204" pitchFamily="34" charset="0"/>
                <a:cs typeface="Times New Roman" panose="02020603050405020304" pitchFamily="18" charset="0"/>
              </a:rPr>
              <a:t>legbyes</a:t>
            </a:r>
            <a:r>
              <a:rPr lang="en-US" sz="1200" dirty="0">
                <a:latin typeface="Calibri" panose="020F0502020204030204" pitchFamily="34" charset="0"/>
                <a:cs typeface="Times New Roman" panose="02020603050405020304" pitchFamily="18" charset="0"/>
              </a:rPr>
              <a:t>','penalty’) </a:t>
            </a:r>
          </a:p>
          <a:p>
            <a:pPr marL="228600">
              <a:lnSpc>
                <a:spcPct val="115000"/>
              </a:lnSpc>
            </a:pPr>
            <a:r>
              <a:rPr lang="en-US" sz="1200" dirty="0">
                <a:latin typeface="Calibri" panose="020F0502020204030204" pitchFamily="34" charset="0"/>
                <a:cs typeface="Times New Roman" panose="02020603050405020304" pitchFamily="18" charset="0"/>
              </a:rPr>
              <a:t>group by bowler</a:t>
            </a:r>
            <a:r>
              <a:rPr lang="en-IN" sz="1200" dirty="0">
                <a:latin typeface="Calibri" panose="020F0502020204030204" pitchFamily="34" charset="0"/>
                <a:cs typeface="Times New Roman" panose="02020603050405020304" pitchFamily="18" charset="0"/>
              </a:rPr>
              <a:t>  </a:t>
            </a:r>
          </a:p>
          <a:p>
            <a:pPr marL="228600">
              <a:lnSpc>
                <a:spcPct val="115000"/>
              </a:lnSpc>
            </a:pPr>
            <a:r>
              <a:rPr lang="en-US" sz="1200" dirty="0">
                <a:latin typeface="Calibri" panose="020F0502020204030204" pitchFamily="34" charset="0"/>
                <a:cs typeface="Times New Roman" panose="02020603050405020304" pitchFamily="18" charset="0"/>
              </a:rPr>
              <a:t>having (SELECT count(ball) FROM </a:t>
            </a:r>
            <a:r>
              <a:rPr lang="en-US" sz="1200" dirty="0" err="1">
                <a:latin typeface="Calibri" panose="020F0502020204030204" pitchFamily="34" charset="0"/>
                <a:cs typeface="Times New Roman" panose="02020603050405020304" pitchFamily="18" charset="0"/>
              </a:rPr>
              <a:t>ipl_ball</a:t>
            </a:r>
            <a:r>
              <a:rPr lang="en-US" sz="1200" dirty="0">
                <a:latin typeface="Calibri" panose="020F0502020204030204" pitchFamily="34" charset="0"/>
                <a:cs typeface="Times New Roman" panose="02020603050405020304" pitchFamily="18" charset="0"/>
              </a:rPr>
              <a:t> WHERE </a:t>
            </a:r>
            <a:r>
              <a:rPr lang="en-US" sz="1200" dirty="0" err="1">
                <a:latin typeface="Calibri" panose="020F0502020204030204" pitchFamily="34" charset="0"/>
                <a:cs typeface="Times New Roman" panose="02020603050405020304" pitchFamily="18" charset="0"/>
              </a:rPr>
              <a:t>ipl_ball.bowler</a:t>
            </a:r>
            <a:r>
              <a:rPr lang="en-US" sz="1200" dirty="0">
                <a:latin typeface="Calibri" panose="020F0502020204030204" pitchFamily="34" charset="0"/>
                <a:cs typeface="Times New Roman" panose="02020603050405020304" pitchFamily="18" charset="0"/>
              </a:rPr>
              <a:t> = </a:t>
            </a:r>
            <a:r>
              <a:rPr lang="en-US" sz="1200" dirty="0" err="1">
                <a:latin typeface="Calibri" panose="020F0502020204030204" pitchFamily="34" charset="0"/>
                <a:cs typeface="Times New Roman" panose="02020603050405020304" pitchFamily="18" charset="0"/>
              </a:rPr>
              <a:t>match.bowler</a:t>
            </a:r>
            <a:r>
              <a:rPr lang="en-US" sz="1200" dirty="0">
                <a:latin typeface="Calibri" panose="020F0502020204030204" pitchFamily="34" charset="0"/>
                <a:cs typeface="Times New Roman" panose="02020603050405020304" pitchFamily="18" charset="0"/>
              </a:rPr>
              <a:t>) &gt;=500</a:t>
            </a:r>
            <a:r>
              <a:rPr lang="en-IN" sz="1200" dirty="0">
                <a:latin typeface="Calibri" panose="020F0502020204030204" pitchFamily="34" charset="0"/>
                <a:cs typeface="Times New Roman" panose="02020603050405020304" pitchFamily="18" charset="0"/>
              </a:rPr>
              <a:t>  </a:t>
            </a:r>
            <a:r>
              <a:rPr lang="en-US" sz="1200" dirty="0">
                <a:latin typeface="Calibri" panose="020F0502020204030204" pitchFamily="34" charset="0"/>
                <a:cs typeface="Times New Roman" panose="02020603050405020304" pitchFamily="18" charset="0"/>
              </a:rPr>
              <a:t>order by </a:t>
            </a:r>
            <a:r>
              <a:rPr lang="en-US" sz="1200" dirty="0" err="1">
                <a:latin typeface="Calibri" panose="020F0502020204030204" pitchFamily="34" charset="0"/>
                <a:cs typeface="Times New Roman" panose="02020603050405020304" pitchFamily="18" charset="0"/>
              </a:rPr>
              <a:t>economy_rate</a:t>
            </a:r>
            <a:r>
              <a:rPr lang="en-US" sz="1200" dirty="0">
                <a:latin typeface="Calibri" panose="020F0502020204030204" pitchFamily="34" charset="0"/>
                <a:cs typeface="Times New Roman" panose="02020603050405020304" pitchFamily="18" charset="0"/>
              </a:rPr>
              <a:t> limit 10;</a:t>
            </a:r>
            <a:endParaRPr lang="en-IN" sz="1200" dirty="0">
              <a:latin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2A0DEFB-E24D-A87D-CF47-4FBD1E8E9684}"/>
              </a:ext>
            </a:extLst>
          </p:cNvPr>
          <p:cNvSpPr txBox="1"/>
          <p:nvPr/>
        </p:nvSpPr>
        <p:spPr>
          <a:xfrm>
            <a:off x="470210" y="6010647"/>
            <a:ext cx="11452302" cy="1020023"/>
          </a:xfrm>
          <a:prstGeom prst="rect">
            <a:avLst/>
          </a:prstGeom>
          <a:noFill/>
        </p:spPr>
        <p:txBody>
          <a:bodyPr wrap="square" rtlCol="0">
            <a:spAutoFit/>
          </a:bodyPr>
          <a:lstStyle/>
          <a:p>
            <a:pPr>
              <a:lnSpc>
                <a:spcPct val="115000"/>
              </a:lnSpc>
              <a:spcBef>
                <a:spcPts val="1200"/>
              </a:spcBef>
              <a:spcAft>
                <a:spcPts val="100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Conclusion:</a:t>
            </a:r>
            <a:r>
              <a:rPr lang="en-IN" b="1" dirty="0">
                <a:latin typeface="Calibri" panose="020F0502020204030204" pitchFamily="34" charset="0"/>
                <a:ea typeface="Calibri" panose="020F0502020204030204" pitchFamily="34" charset="0"/>
                <a:cs typeface="Times New Roman" panose="02020603050405020304" pitchFamily="18" charset="0"/>
              </a:rPr>
              <a:t> </a:t>
            </a:r>
            <a:r>
              <a:rPr lang="en-US" sz="1400" b="1" dirty="0">
                <a:solidFill>
                  <a:srgbClr val="000000"/>
                </a:solidFill>
                <a:latin typeface="Calibri" panose="020F0502020204030204" pitchFamily="34" charset="0"/>
                <a:cs typeface="Times New Roman" panose="02020603050405020304" pitchFamily="18" charset="0"/>
              </a:rPr>
              <a:t>These bowlers have all been able to consistently restrict the scoring rate, which has helped their teams to win matches. They all have different strengths, but they all share a common goal of being economical and effective.</a:t>
            </a:r>
            <a:endParaRPr lang="en-IN" sz="1400" b="1" dirty="0">
              <a:solidFill>
                <a:srgbClr val="000000"/>
              </a:solidFill>
              <a:latin typeface="Calibri" panose="020F0502020204030204" pitchFamily="34" charset="0"/>
              <a:cs typeface="Times New Roman" panose="02020603050405020304" pitchFamily="18" charset="0"/>
            </a:endParaRPr>
          </a:p>
          <a:p>
            <a:pPr marL="228600">
              <a:lnSpc>
                <a:spcPct val="115000"/>
              </a:lnSpc>
              <a:spcAft>
                <a:spcPts val="10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BBA8158D-F0FD-E634-A220-C5E8AD6BA889}"/>
              </a:ext>
            </a:extLst>
          </p:cNvPr>
          <p:cNvPicPr>
            <a:picLocks noChangeAspect="1"/>
          </p:cNvPicPr>
          <p:nvPr/>
        </p:nvPicPr>
        <p:blipFill>
          <a:blip r:embed="rId2"/>
          <a:stretch>
            <a:fillRect/>
          </a:stretch>
        </p:blipFill>
        <p:spPr>
          <a:xfrm>
            <a:off x="5978911" y="292540"/>
            <a:ext cx="5943600" cy="2138426"/>
          </a:xfrm>
          <a:prstGeom prst="rect">
            <a:avLst/>
          </a:prstGeom>
        </p:spPr>
      </p:pic>
      <p:graphicFrame>
        <p:nvGraphicFramePr>
          <p:cNvPr id="7" name="Chart 6">
            <a:extLst>
              <a:ext uri="{FF2B5EF4-FFF2-40B4-BE49-F238E27FC236}">
                <a16:creationId xmlns:a16="http://schemas.microsoft.com/office/drawing/2014/main" id="{ECD61326-5B98-7778-5B80-A02D13F913F3}"/>
              </a:ext>
            </a:extLst>
          </p:cNvPr>
          <p:cNvGraphicFramePr/>
          <p:nvPr>
            <p:extLst>
              <p:ext uri="{D42A27DB-BD31-4B8C-83A1-F6EECF244321}">
                <p14:modId xmlns:p14="http://schemas.microsoft.com/office/powerpoint/2010/main" val="1859593454"/>
              </p:ext>
            </p:extLst>
          </p:nvPr>
        </p:nvGraphicFramePr>
        <p:xfrm>
          <a:off x="5978911" y="2645082"/>
          <a:ext cx="5742880" cy="30643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587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92716B-D323-F2AA-41DD-0009E1C94FD5}"/>
              </a:ext>
            </a:extLst>
          </p:cNvPr>
          <p:cNvSpPr txBox="1"/>
          <p:nvPr/>
        </p:nvSpPr>
        <p:spPr>
          <a:xfrm>
            <a:off x="626327" y="292540"/>
            <a:ext cx="5083097" cy="1674817"/>
          </a:xfrm>
          <a:prstGeom prst="rect">
            <a:avLst/>
          </a:prstGeom>
          <a:noFill/>
        </p:spPr>
        <p:txBody>
          <a:bodyPr wrap="square" rtlCol="0">
            <a:spAutoFit/>
          </a:bodyPr>
          <a:lstStyle/>
          <a:p>
            <a:pPr lvl="0">
              <a:lnSpc>
                <a:spcPct val="115000"/>
              </a:lnSpc>
              <a:spcAft>
                <a:spcPts val="1000"/>
              </a:spcAft>
            </a:pPr>
            <a:r>
              <a:rPr lang="en-US" sz="1400" dirty="0">
                <a:solidFill>
                  <a:srgbClr val="484848"/>
                </a:solidFill>
                <a:cs typeface="Times New Roman" panose="02020603050405020304" pitchFamily="18" charset="0"/>
              </a:rPr>
              <a:t>2.   Your Now you need to get 2-3 bowlers with the best strike rate and who have bowled at least 500 balls in IPL so far. To do that you have to make a list of 10 players you want to bid in the auction so that when you try to grab them in auction you should not pay the amount greater than you have in the purse for a particular player.</a:t>
            </a:r>
            <a:endParaRPr lang="en-IN" sz="1400" dirty="0">
              <a:solidFill>
                <a:srgbClr val="484848"/>
              </a:solidFill>
              <a:cs typeface="Times New Roman" panose="02020603050405020304" pitchFamily="18" charset="0"/>
            </a:endParaRPr>
          </a:p>
          <a:p>
            <a:endParaRPr lang="en-US" sz="1400" dirty="0"/>
          </a:p>
        </p:txBody>
      </p:sp>
      <p:sp>
        <p:nvSpPr>
          <p:cNvPr id="5" name="TextBox 4">
            <a:extLst>
              <a:ext uri="{FF2B5EF4-FFF2-40B4-BE49-F238E27FC236}">
                <a16:creationId xmlns:a16="http://schemas.microsoft.com/office/drawing/2014/main" id="{0ED589F9-1DBD-6048-C377-C6F1F140CB63}"/>
              </a:ext>
            </a:extLst>
          </p:cNvPr>
          <p:cNvSpPr txBox="1"/>
          <p:nvPr/>
        </p:nvSpPr>
        <p:spPr>
          <a:xfrm>
            <a:off x="470209" y="1851101"/>
            <a:ext cx="5352587" cy="4363054"/>
          </a:xfrm>
          <a:prstGeom prst="rect">
            <a:avLst/>
          </a:prstGeom>
          <a:noFill/>
        </p:spPr>
        <p:txBody>
          <a:bodyPr wrap="square" rtlCol="0">
            <a:spAutoFit/>
          </a:bodyPr>
          <a:lstStyle/>
          <a:p>
            <a:pPr marL="180340">
              <a:lnSpc>
                <a:spcPct val="115000"/>
              </a:lnSpc>
              <a:spcAft>
                <a:spcPts val="1000"/>
              </a:spcAft>
            </a:pPr>
            <a:r>
              <a:rPr lang="en-US" sz="1400" b="1" dirty="0">
                <a:solidFill>
                  <a:srgbClr val="484848"/>
                </a:solidFill>
                <a:cs typeface="Times New Roman" panose="02020603050405020304" pitchFamily="18" charset="0"/>
              </a:rPr>
              <a:t>Solution: </a:t>
            </a:r>
          </a:p>
          <a:p>
            <a:pPr marL="180340">
              <a:lnSpc>
                <a:spcPct val="115000"/>
              </a:lnSpc>
              <a:spcAft>
                <a:spcPts val="1000"/>
              </a:spcAft>
            </a:pPr>
            <a:r>
              <a:rPr lang="en-US" sz="1400" b="1" dirty="0">
                <a:solidFill>
                  <a:srgbClr val="484848"/>
                </a:solidFill>
                <a:cs typeface="Times New Roman" panose="02020603050405020304" pitchFamily="18" charset="0"/>
              </a:rPr>
              <a:t>Bowling strike rate is calculated as total balls bowled / wickets taken by bowler.</a:t>
            </a:r>
            <a:endParaRPr lang="en-IN" sz="1400" b="1" dirty="0">
              <a:solidFill>
                <a:srgbClr val="484848"/>
              </a:solidFill>
              <a:cs typeface="Times New Roman" panose="02020603050405020304" pitchFamily="18" charset="0"/>
            </a:endParaRPr>
          </a:p>
          <a:p>
            <a:pPr marL="180340">
              <a:lnSpc>
                <a:spcPct val="115000"/>
              </a:lnSpc>
              <a:spcAft>
                <a:spcPts val="1000"/>
              </a:spcAft>
            </a:pPr>
            <a:r>
              <a:rPr lang="en-US" sz="1400" b="1" dirty="0">
                <a:solidFill>
                  <a:srgbClr val="484848"/>
                </a:solidFill>
                <a:cs typeface="Times New Roman" panose="02020603050405020304" pitchFamily="18" charset="0"/>
              </a:rPr>
              <a:t>Query</a:t>
            </a:r>
            <a:r>
              <a:rPr lang="en-US" sz="1400" dirty="0">
                <a:solidFill>
                  <a:srgbClr val="484848"/>
                </a:solidFill>
                <a:cs typeface="Times New Roman" panose="02020603050405020304" pitchFamily="18" charset="0"/>
              </a:rPr>
              <a:t> : </a:t>
            </a:r>
          </a:p>
          <a:p>
            <a:pPr marL="180340">
              <a:lnSpc>
                <a:spcPct val="115000"/>
              </a:lnSpc>
              <a:spcAft>
                <a:spcPts val="400"/>
              </a:spcAft>
            </a:pPr>
            <a:r>
              <a:rPr lang="en-US" sz="1200" dirty="0">
                <a:latin typeface="Calibri" panose="020F0502020204030204" pitchFamily="34" charset="0"/>
                <a:cs typeface="Times New Roman" panose="02020603050405020304" pitchFamily="18" charset="0"/>
              </a:rPr>
              <a:t>select bowler, count(case when </a:t>
            </a:r>
            <a:r>
              <a:rPr lang="en-US" sz="1200" dirty="0" err="1">
                <a:latin typeface="Calibri" panose="020F0502020204030204" pitchFamily="34" charset="0"/>
                <a:cs typeface="Times New Roman" panose="02020603050405020304" pitchFamily="18" charset="0"/>
              </a:rPr>
              <a:t>is_wicket</a:t>
            </a:r>
            <a:r>
              <a:rPr lang="en-US" sz="1200" dirty="0">
                <a:latin typeface="Calibri" panose="020F0502020204030204" pitchFamily="34" charset="0"/>
                <a:cs typeface="Times New Roman" panose="02020603050405020304" pitchFamily="18" charset="0"/>
              </a:rPr>
              <a:t>=1 then 1 else null end) as </a:t>
            </a:r>
            <a:r>
              <a:rPr lang="en-US" sz="1200" dirty="0" err="1">
                <a:latin typeface="Calibri" panose="020F0502020204030204" pitchFamily="34" charset="0"/>
                <a:cs typeface="Times New Roman" panose="02020603050405020304" pitchFamily="18" charset="0"/>
              </a:rPr>
              <a:t>total_wicket</a:t>
            </a:r>
            <a:r>
              <a:rPr lang="en-US" sz="1200" dirty="0">
                <a:latin typeface="Calibri" panose="020F0502020204030204" pitchFamily="34" charset="0"/>
                <a:cs typeface="Times New Roman" panose="02020603050405020304" pitchFamily="18" charset="0"/>
              </a:rPr>
              <a:t>,</a:t>
            </a:r>
            <a:endParaRPr lang="en-IN" sz="1200" dirty="0">
              <a:latin typeface="Calibri" panose="020F0502020204030204" pitchFamily="34" charset="0"/>
              <a:cs typeface="Times New Roman" panose="02020603050405020304" pitchFamily="18" charset="0"/>
            </a:endParaRPr>
          </a:p>
          <a:p>
            <a:pPr marL="180340">
              <a:lnSpc>
                <a:spcPct val="115000"/>
              </a:lnSpc>
              <a:spcAft>
                <a:spcPts val="400"/>
              </a:spcAft>
            </a:pPr>
            <a:r>
              <a:rPr lang="en-US" sz="1200" dirty="0">
                <a:latin typeface="Calibri" panose="020F0502020204030204" pitchFamily="34" charset="0"/>
                <a:cs typeface="Times New Roman" panose="02020603050405020304" pitchFamily="18" charset="0"/>
              </a:rPr>
              <a:t>(SELECT count(ball) FROM </a:t>
            </a:r>
            <a:r>
              <a:rPr lang="en-US" sz="1200" dirty="0" err="1">
                <a:latin typeface="Calibri" panose="020F0502020204030204" pitchFamily="34" charset="0"/>
                <a:cs typeface="Times New Roman" panose="02020603050405020304" pitchFamily="18" charset="0"/>
              </a:rPr>
              <a:t>ipl_ball</a:t>
            </a:r>
            <a:r>
              <a:rPr lang="en-US" sz="1200" dirty="0">
                <a:latin typeface="Calibri" panose="020F0502020204030204" pitchFamily="34" charset="0"/>
                <a:cs typeface="Times New Roman" panose="02020603050405020304" pitchFamily="18" charset="0"/>
              </a:rPr>
              <a:t> WHERE </a:t>
            </a:r>
            <a:r>
              <a:rPr lang="en-US" sz="1200" dirty="0" err="1">
                <a:latin typeface="Calibri" panose="020F0502020204030204" pitchFamily="34" charset="0"/>
                <a:cs typeface="Times New Roman" panose="02020603050405020304" pitchFamily="18" charset="0"/>
              </a:rPr>
              <a:t>ipl_ball.bowler</a:t>
            </a:r>
            <a:r>
              <a:rPr lang="en-US" sz="1200" dirty="0">
                <a:latin typeface="Calibri" panose="020F0502020204030204" pitchFamily="34" charset="0"/>
                <a:cs typeface="Times New Roman" panose="02020603050405020304" pitchFamily="18" charset="0"/>
              </a:rPr>
              <a:t> = </a:t>
            </a:r>
            <a:r>
              <a:rPr lang="en-US" sz="1200" dirty="0" err="1">
                <a:latin typeface="Calibri" panose="020F0502020204030204" pitchFamily="34" charset="0"/>
                <a:cs typeface="Times New Roman" panose="02020603050405020304" pitchFamily="18" charset="0"/>
              </a:rPr>
              <a:t>match.bowler</a:t>
            </a:r>
            <a:r>
              <a:rPr lang="en-US" sz="1200" dirty="0">
                <a:latin typeface="Calibri" panose="020F0502020204030204" pitchFamily="34" charset="0"/>
                <a:cs typeface="Times New Roman" panose="02020603050405020304" pitchFamily="18" charset="0"/>
              </a:rPr>
              <a:t>) AS </a:t>
            </a:r>
            <a:r>
              <a:rPr lang="en-US" sz="1200" dirty="0" err="1">
                <a:latin typeface="Calibri" panose="020F0502020204030204" pitchFamily="34" charset="0"/>
                <a:cs typeface="Times New Roman" panose="02020603050405020304" pitchFamily="18" charset="0"/>
              </a:rPr>
              <a:t>total_ball</a:t>
            </a:r>
            <a:r>
              <a:rPr lang="en-US" sz="1200" dirty="0">
                <a:latin typeface="Calibri" panose="020F0502020204030204" pitchFamily="34" charset="0"/>
                <a:cs typeface="Times New Roman" panose="02020603050405020304" pitchFamily="18" charset="0"/>
              </a:rPr>
              <a:t>,</a:t>
            </a:r>
            <a:endParaRPr lang="en-IN" sz="1200" dirty="0">
              <a:latin typeface="Calibri" panose="020F0502020204030204" pitchFamily="34" charset="0"/>
              <a:cs typeface="Times New Roman" panose="02020603050405020304" pitchFamily="18" charset="0"/>
            </a:endParaRPr>
          </a:p>
          <a:p>
            <a:pPr marL="180340">
              <a:lnSpc>
                <a:spcPct val="115000"/>
              </a:lnSpc>
              <a:spcAft>
                <a:spcPts val="400"/>
              </a:spcAft>
            </a:pPr>
            <a:r>
              <a:rPr lang="en-US" sz="1200" dirty="0">
                <a:latin typeface="Calibri" panose="020F0502020204030204" pitchFamily="34" charset="0"/>
                <a:cs typeface="Times New Roman" panose="02020603050405020304" pitchFamily="18" charset="0"/>
              </a:rPr>
              <a:t>cast((SELECT count(ball) FROM </a:t>
            </a:r>
            <a:r>
              <a:rPr lang="en-US" sz="1200" dirty="0" err="1">
                <a:latin typeface="Calibri" panose="020F0502020204030204" pitchFamily="34" charset="0"/>
                <a:cs typeface="Times New Roman" panose="02020603050405020304" pitchFamily="18" charset="0"/>
              </a:rPr>
              <a:t>ipl_ball</a:t>
            </a:r>
            <a:r>
              <a:rPr lang="en-US" sz="1200" dirty="0">
                <a:latin typeface="Calibri" panose="020F0502020204030204" pitchFamily="34" charset="0"/>
                <a:cs typeface="Times New Roman" panose="02020603050405020304" pitchFamily="18" charset="0"/>
              </a:rPr>
              <a:t> WHERE </a:t>
            </a:r>
            <a:r>
              <a:rPr lang="en-US" sz="1200" dirty="0" err="1">
                <a:latin typeface="Calibri" panose="020F0502020204030204" pitchFamily="34" charset="0"/>
                <a:cs typeface="Times New Roman" panose="02020603050405020304" pitchFamily="18" charset="0"/>
              </a:rPr>
              <a:t>ipl_ball.bowler</a:t>
            </a:r>
            <a:r>
              <a:rPr lang="en-US" sz="1200" dirty="0">
                <a:latin typeface="Calibri" panose="020F0502020204030204" pitchFamily="34" charset="0"/>
                <a:cs typeface="Times New Roman" panose="02020603050405020304" pitchFamily="18" charset="0"/>
              </a:rPr>
              <a:t> = </a:t>
            </a:r>
            <a:r>
              <a:rPr lang="en-US" sz="1200" dirty="0" err="1">
                <a:latin typeface="Calibri" panose="020F0502020204030204" pitchFamily="34" charset="0"/>
                <a:cs typeface="Times New Roman" panose="02020603050405020304" pitchFamily="18" charset="0"/>
              </a:rPr>
              <a:t>match.bowler</a:t>
            </a:r>
            <a:r>
              <a:rPr lang="en-US" sz="1200" dirty="0">
                <a:latin typeface="Calibri" panose="020F0502020204030204" pitchFamily="34" charset="0"/>
                <a:cs typeface="Times New Roman" panose="02020603050405020304" pitchFamily="18" charset="0"/>
              </a:rPr>
              <a:t>) as double precision)/NULLIF(count(case when </a:t>
            </a:r>
            <a:r>
              <a:rPr lang="en-US" sz="1200" dirty="0" err="1">
                <a:latin typeface="Calibri" panose="020F0502020204030204" pitchFamily="34" charset="0"/>
                <a:cs typeface="Times New Roman" panose="02020603050405020304" pitchFamily="18" charset="0"/>
              </a:rPr>
              <a:t>is_wicket</a:t>
            </a:r>
            <a:r>
              <a:rPr lang="en-US" sz="1200" dirty="0">
                <a:latin typeface="Calibri" panose="020F0502020204030204" pitchFamily="34" charset="0"/>
                <a:cs typeface="Times New Roman" panose="02020603050405020304" pitchFamily="18" charset="0"/>
              </a:rPr>
              <a:t>=1 then 1 else null end),0)</a:t>
            </a:r>
            <a:r>
              <a:rPr lang="en-IN" sz="1200" dirty="0">
                <a:latin typeface="Calibri" panose="020F0502020204030204" pitchFamily="34" charset="0"/>
                <a:cs typeface="Times New Roman" panose="02020603050405020304" pitchFamily="18" charset="0"/>
              </a:rPr>
              <a:t> </a:t>
            </a:r>
            <a:r>
              <a:rPr lang="en-US" sz="1200" dirty="0">
                <a:latin typeface="Calibri" panose="020F0502020204030204" pitchFamily="34" charset="0"/>
                <a:cs typeface="Times New Roman" panose="02020603050405020304" pitchFamily="18" charset="0"/>
              </a:rPr>
              <a:t>as </a:t>
            </a:r>
            <a:r>
              <a:rPr lang="en-US" sz="1200" dirty="0" err="1">
                <a:latin typeface="Calibri" panose="020F0502020204030204" pitchFamily="34" charset="0"/>
                <a:cs typeface="Times New Roman" panose="02020603050405020304" pitchFamily="18" charset="0"/>
              </a:rPr>
              <a:t>Strike_rate</a:t>
            </a:r>
            <a:r>
              <a:rPr lang="en-US" sz="1200" dirty="0">
                <a:latin typeface="Calibri" panose="020F0502020204030204" pitchFamily="34" charset="0"/>
                <a:cs typeface="Times New Roman" panose="02020603050405020304" pitchFamily="18" charset="0"/>
              </a:rPr>
              <a:t> </a:t>
            </a:r>
          </a:p>
          <a:p>
            <a:pPr marL="180340">
              <a:lnSpc>
                <a:spcPct val="115000"/>
              </a:lnSpc>
              <a:spcAft>
                <a:spcPts val="400"/>
              </a:spcAft>
            </a:pPr>
            <a:r>
              <a:rPr lang="en-US" sz="1200" dirty="0">
                <a:latin typeface="Calibri" panose="020F0502020204030204" pitchFamily="34" charset="0"/>
                <a:cs typeface="Times New Roman" panose="02020603050405020304" pitchFamily="18" charset="0"/>
              </a:rPr>
              <a:t>from </a:t>
            </a:r>
            <a:r>
              <a:rPr lang="en-US" sz="1200" dirty="0" err="1">
                <a:latin typeface="Calibri" panose="020F0502020204030204" pitchFamily="34" charset="0"/>
                <a:cs typeface="Times New Roman" panose="02020603050405020304" pitchFamily="18" charset="0"/>
              </a:rPr>
              <a:t>ipl_ball</a:t>
            </a:r>
            <a:r>
              <a:rPr lang="en-US" sz="1200" dirty="0">
                <a:latin typeface="Calibri" panose="020F0502020204030204" pitchFamily="34" charset="0"/>
                <a:cs typeface="Times New Roman" panose="02020603050405020304" pitchFamily="18" charset="0"/>
              </a:rPr>
              <a:t> as match </a:t>
            </a:r>
          </a:p>
          <a:p>
            <a:pPr marL="180340">
              <a:lnSpc>
                <a:spcPct val="115000"/>
              </a:lnSpc>
              <a:spcAft>
                <a:spcPts val="400"/>
              </a:spcAft>
            </a:pPr>
            <a:r>
              <a:rPr lang="en-US" sz="1200" dirty="0">
                <a:latin typeface="Calibri" panose="020F0502020204030204" pitchFamily="34" charset="0"/>
                <a:cs typeface="Times New Roman" panose="02020603050405020304" pitchFamily="18" charset="0"/>
              </a:rPr>
              <a:t>Where</a:t>
            </a:r>
            <a:r>
              <a:rPr lang="en-IN" sz="1200" dirty="0">
                <a:latin typeface="Calibri" panose="020F0502020204030204" pitchFamily="34" charset="0"/>
                <a:cs typeface="Times New Roman" panose="02020603050405020304" pitchFamily="18" charset="0"/>
              </a:rPr>
              <a:t> </a:t>
            </a:r>
            <a:r>
              <a:rPr lang="en-US" sz="1200" dirty="0" err="1">
                <a:latin typeface="Calibri" panose="020F0502020204030204" pitchFamily="34" charset="0"/>
                <a:cs typeface="Times New Roman" panose="02020603050405020304" pitchFamily="18" charset="0"/>
              </a:rPr>
              <a:t>dismissal_kind</a:t>
            </a:r>
            <a:r>
              <a:rPr lang="en-US" sz="1200" dirty="0">
                <a:latin typeface="Calibri" panose="020F0502020204030204" pitchFamily="34" charset="0"/>
                <a:cs typeface="Times New Roman" panose="02020603050405020304" pitchFamily="18" charset="0"/>
              </a:rPr>
              <a:t> not in ('obstructing the </a:t>
            </a:r>
            <a:r>
              <a:rPr lang="en-US" sz="1200" dirty="0" err="1">
                <a:latin typeface="Calibri" panose="020F0502020204030204" pitchFamily="34" charset="0"/>
                <a:cs typeface="Times New Roman" panose="02020603050405020304" pitchFamily="18" charset="0"/>
              </a:rPr>
              <a:t>field','retired</a:t>
            </a:r>
            <a:r>
              <a:rPr lang="en-US" sz="1200" dirty="0">
                <a:latin typeface="Calibri" panose="020F0502020204030204" pitchFamily="34" charset="0"/>
                <a:cs typeface="Times New Roman" panose="02020603050405020304" pitchFamily="18" charset="0"/>
              </a:rPr>
              <a:t> </a:t>
            </a:r>
            <a:r>
              <a:rPr lang="en-US" sz="1200" dirty="0" err="1">
                <a:latin typeface="Calibri" panose="020F0502020204030204" pitchFamily="34" charset="0"/>
                <a:cs typeface="Times New Roman" panose="02020603050405020304" pitchFamily="18" charset="0"/>
              </a:rPr>
              <a:t>hurt','run</a:t>
            </a:r>
            <a:r>
              <a:rPr lang="en-US" sz="1200" dirty="0">
                <a:latin typeface="Calibri" panose="020F0502020204030204" pitchFamily="34" charset="0"/>
                <a:cs typeface="Times New Roman" panose="02020603050405020304" pitchFamily="18" charset="0"/>
              </a:rPr>
              <a:t> out')</a:t>
            </a:r>
            <a:endParaRPr lang="en-IN" sz="1200" dirty="0">
              <a:latin typeface="Calibri" panose="020F0502020204030204" pitchFamily="34" charset="0"/>
              <a:cs typeface="Times New Roman" panose="02020603050405020304" pitchFamily="18" charset="0"/>
            </a:endParaRPr>
          </a:p>
          <a:p>
            <a:pPr marL="180340">
              <a:lnSpc>
                <a:spcPct val="115000"/>
              </a:lnSpc>
              <a:spcAft>
                <a:spcPts val="400"/>
              </a:spcAft>
            </a:pPr>
            <a:r>
              <a:rPr lang="en-US" sz="1200" dirty="0">
                <a:latin typeface="Calibri" panose="020F0502020204030204" pitchFamily="34" charset="0"/>
                <a:cs typeface="Times New Roman" panose="02020603050405020304" pitchFamily="18" charset="0"/>
              </a:rPr>
              <a:t>group by bowler </a:t>
            </a:r>
          </a:p>
          <a:p>
            <a:pPr marL="180340">
              <a:lnSpc>
                <a:spcPct val="115000"/>
              </a:lnSpc>
              <a:spcAft>
                <a:spcPts val="400"/>
              </a:spcAft>
            </a:pPr>
            <a:r>
              <a:rPr lang="en-US" sz="1200" dirty="0">
                <a:latin typeface="Calibri" panose="020F0502020204030204" pitchFamily="34" charset="0"/>
                <a:cs typeface="Times New Roman" panose="02020603050405020304" pitchFamily="18" charset="0"/>
              </a:rPr>
              <a:t>having count(ball)&gt;=500 order by </a:t>
            </a:r>
            <a:r>
              <a:rPr lang="en-US" sz="1200" dirty="0" err="1">
                <a:latin typeface="Calibri" panose="020F0502020204030204" pitchFamily="34" charset="0"/>
                <a:cs typeface="Times New Roman" panose="02020603050405020304" pitchFamily="18" charset="0"/>
              </a:rPr>
              <a:t>Strike_rate</a:t>
            </a:r>
            <a:r>
              <a:rPr lang="en-US" sz="1200" dirty="0">
                <a:latin typeface="Calibri" panose="020F0502020204030204" pitchFamily="34" charset="0"/>
                <a:cs typeface="Times New Roman" panose="02020603050405020304" pitchFamily="18" charset="0"/>
              </a:rPr>
              <a:t> limit 10 ;</a:t>
            </a:r>
            <a:endParaRPr lang="en-IN" sz="1200" dirty="0">
              <a:latin typeface="Calibri" panose="020F0502020204030204" pitchFamily="34" charset="0"/>
              <a:cs typeface="Times New Roman" panose="02020603050405020304" pitchFamily="18" charset="0"/>
            </a:endParaRPr>
          </a:p>
          <a:p>
            <a:pPr marL="228600">
              <a:lnSpc>
                <a:spcPct val="115000"/>
              </a:lnSpc>
            </a:pPr>
            <a:endParaRPr lang="en-IN" sz="1200" dirty="0">
              <a:latin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2A0DEFB-E24D-A87D-CF47-4FBD1E8E9684}"/>
              </a:ext>
            </a:extLst>
          </p:cNvPr>
          <p:cNvSpPr txBox="1"/>
          <p:nvPr/>
        </p:nvSpPr>
        <p:spPr>
          <a:xfrm>
            <a:off x="470210" y="6010647"/>
            <a:ext cx="11452302" cy="1020023"/>
          </a:xfrm>
          <a:prstGeom prst="rect">
            <a:avLst/>
          </a:prstGeom>
          <a:noFill/>
        </p:spPr>
        <p:txBody>
          <a:bodyPr wrap="square" rtlCol="0">
            <a:spAutoFit/>
          </a:bodyPr>
          <a:lstStyle/>
          <a:p>
            <a:pPr marL="180340">
              <a:lnSpc>
                <a:spcPct val="115000"/>
              </a:lnSpc>
              <a:spcAft>
                <a:spcPts val="100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Conclusion:</a:t>
            </a:r>
            <a:r>
              <a:rPr lang="en-IN" b="1" dirty="0">
                <a:latin typeface="Calibri" panose="020F0502020204030204" pitchFamily="34" charset="0"/>
                <a:ea typeface="Calibri" panose="020F0502020204030204" pitchFamily="34" charset="0"/>
                <a:cs typeface="Times New Roman" panose="02020603050405020304" pitchFamily="18" charset="0"/>
              </a:rPr>
              <a:t> </a:t>
            </a:r>
            <a:r>
              <a:rPr lang="en-US" sz="1400" b="1" dirty="0">
                <a:solidFill>
                  <a:srgbClr val="000000"/>
                </a:solidFill>
                <a:latin typeface="Calibri" panose="020F0502020204030204" pitchFamily="34" charset="0"/>
                <a:cs typeface="Times New Roman" panose="02020603050405020304" pitchFamily="18" charset="0"/>
              </a:rPr>
              <a:t>These bowlers have all been able to consistently take wickets quickly, which has helped their teams to win matches. They all have different strengths, but they all share a common goal of being effective and taking wickets.</a:t>
            </a:r>
            <a:endParaRPr lang="en-IN" sz="1400" b="1" dirty="0">
              <a:solidFill>
                <a:srgbClr val="000000"/>
              </a:solidFill>
              <a:latin typeface="Calibri" panose="020F0502020204030204" pitchFamily="34" charset="0"/>
              <a:cs typeface="Times New Roman" panose="02020603050405020304" pitchFamily="18" charset="0"/>
            </a:endParaRPr>
          </a:p>
          <a:p>
            <a:pPr marL="228600">
              <a:lnSpc>
                <a:spcPct val="115000"/>
              </a:lnSpc>
              <a:spcAft>
                <a:spcPts val="10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8FF7BDBA-9BFE-C718-6E3F-5CD71C07E86F}"/>
              </a:ext>
            </a:extLst>
          </p:cNvPr>
          <p:cNvPicPr>
            <a:picLocks noChangeAspect="1"/>
          </p:cNvPicPr>
          <p:nvPr/>
        </p:nvPicPr>
        <p:blipFill>
          <a:blip r:embed="rId2"/>
          <a:stretch>
            <a:fillRect/>
          </a:stretch>
        </p:blipFill>
        <p:spPr>
          <a:xfrm>
            <a:off x="5919323" y="374207"/>
            <a:ext cx="6003189" cy="1972679"/>
          </a:xfrm>
          <a:prstGeom prst="rect">
            <a:avLst/>
          </a:prstGeom>
        </p:spPr>
      </p:pic>
      <p:graphicFrame>
        <p:nvGraphicFramePr>
          <p:cNvPr id="3" name="Chart 2">
            <a:extLst>
              <a:ext uri="{FF2B5EF4-FFF2-40B4-BE49-F238E27FC236}">
                <a16:creationId xmlns:a16="http://schemas.microsoft.com/office/drawing/2014/main" id="{CD0DFD80-09FF-E4A1-AF00-83DDC5EA8787}"/>
              </a:ext>
            </a:extLst>
          </p:cNvPr>
          <p:cNvGraphicFramePr/>
          <p:nvPr>
            <p:extLst>
              <p:ext uri="{D42A27DB-BD31-4B8C-83A1-F6EECF244321}">
                <p14:modId xmlns:p14="http://schemas.microsoft.com/office/powerpoint/2010/main" val="1231272010"/>
              </p:ext>
            </p:extLst>
          </p:nvPr>
        </p:nvGraphicFramePr>
        <p:xfrm>
          <a:off x="5919322" y="2681867"/>
          <a:ext cx="5677945" cy="31056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56475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2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3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3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67"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A91C511-8ADF-C731-7D25-277661B30E78}"/>
              </a:ext>
            </a:extLst>
          </p:cNvPr>
          <p:cNvSpPr>
            <a:spLocks noGrp="1"/>
          </p:cNvSpPr>
          <p:nvPr>
            <p:ph type="title"/>
          </p:nvPr>
        </p:nvSpPr>
        <p:spPr>
          <a:xfrm>
            <a:off x="138067" y="1403664"/>
            <a:ext cx="4418413" cy="4279709"/>
          </a:xfrm>
        </p:spPr>
        <p:txBody>
          <a:bodyPr anchor="ctr">
            <a:normAutofit/>
          </a:bodyPr>
          <a:lstStyle/>
          <a:p>
            <a:r>
              <a:rPr lang="en-US" sz="6000" dirty="0">
                <a:solidFill>
                  <a:schemeClr val="bg1"/>
                </a:solidFill>
                <a:cs typeface="Calibri Light"/>
              </a:rPr>
              <a:t>Bidding on </a:t>
            </a:r>
            <a:br>
              <a:rPr lang="en-US" sz="6000" dirty="0">
                <a:solidFill>
                  <a:schemeClr val="bg1"/>
                </a:solidFill>
                <a:cs typeface="Calibri Light"/>
              </a:rPr>
            </a:br>
            <a:r>
              <a:rPr lang="en-US" sz="6000" dirty="0">
                <a:solidFill>
                  <a:schemeClr val="bg1"/>
                </a:solidFill>
                <a:cs typeface="Calibri Light"/>
              </a:rPr>
              <a:t>All rounders</a:t>
            </a:r>
            <a:r>
              <a:rPr lang="en-IN" sz="6000" dirty="0">
                <a:solidFill>
                  <a:schemeClr val="bg1"/>
                </a:solidFill>
                <a:cs typeface="Calibri Light"/>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sz="6000" dirty="0">
              <a:solidFill>
                <a:schemeClr val="bg1"/>
              </a:solidFill>
              <a:cs typeface="Calibri Light"/>
            </a:endParaRPr>
          </a:p>
        </p:txBody>
      </p:sp>
      <p:sp>
        <p:nvSpPr>
          <p:cNvPr id="3" name="Content Placeholder 2">
            <a:extLst>
              <a:ext uri="{FF2B5EF4-FFF2-40B4-BE49-F238E27FC236}">
                <a16:creationId xmlns:a16="http://schemas.microsoft.com/office/drawing/2014/main" id="{B2BB31C7-EF74-E140-4B4E-CD369AA5E88C}"/>
              </a:ext>
            </a:extLst>
          </p:cNvPr>
          <p:cNvSpPr>
            <a:spLocks noGrp="1"/>
          </p:cNvSpPr>
          <p:nvPr>
            <p:ph idx="1"/>
          </p:nvPr>
        </p:nvSpPr>
        <p:spPr>
          <a:xfrm>
            <a:off x="5242471" y="434898"/>
            <a:ext cx="6722787" cy="6063014"/>
          </a:xfrm>
        </p:spPr>
        <p:txBody>
          <a:bodyPr vert="horz" lIns="91440" tIns="45720" rIns="91440" bIns="45720" rtlCol="0" anchor="ctr">
            <a:noAutofit/>
          </a:bodyPr>
          <a:lstStyle/>
          <a:p>
            <a:pPr>
              <a:lnSpc>
                <a:spcPct val="115000"/>
              </a:lnSpc>
              <a:spcAft>
                <a:spcPts val="1000"/>
              </a:spcAft>
            </a:pPr>
            <a:r>
              <a:rPr lang="en-US" sz="1600" dirty="0">
                <a:solidFill>
                  <a:srgbClr val="484848"/>
                </a:solidFill>
                <a:cs typeface="Times New Roman" panose="02020603050405020304" pitchFamily="18" charset="0"/>
              </a:rPr>
              <a:t>Now you need to get 2-3 Allrounders with the best batting as well as bowling strike rate and who have faced at least 500 balls in IPL so far and have bowled minimum 300 ball. To do that you have to make a list of 10 players you want to bid in the auction so that when you try to grab them in auction you should not pay the amount greater than you have in the purse for a particular player.</a:t>
            </a:r>
            <a:endParaRPr lang="en-IN" sz="1600" dirty="0">
              <a:solidFill>
                <a:srgbClr val="484848"/>
              </a:solidFill>
              <a:cs typeface="Times New Roman" panose="02020603050405020304" pitchFamily="18" charset="0"/>
            </a:endParaRPr>
          </a:p>
          <a:p>
            <a:pPr marL="0" lvl="0" indent="0">
              <a:lnSpc>
                <a:spcPct val="115000"/>
              </a:lnSpc>
              <a:spcAft>
                <a:spcPts val="1000"/>
              </a:spcAft>
              <a:buNone/>
            </a:pPr>
            <a:endParaRPr lang="en-US" sz="1600" dirty="0">
              <a:solidFill>
                <a:srgbClr val="484848"/>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47623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282</TotalTime>
  <Words>3450</Words>
  <Application>Microsoft Office PowerPoint</Application>
  <PresentationFormat>Widescreen</PresentationFormat>
  <Paragraphs>202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Bidding on batters </vt:lpstr>
      <vt:lpstr>PowerPoint Presentation</vt:lpstr>
      <vt:lpstr>PowerPoint Presentation</vt:lpstr>
      <vt:lpstr>PowerPoint Presentation</vt:lpstr>
      <vt:lpstr>Bidding on Bowlers  </vt:lpstr>
      <vt:lpstr>PowerPoint Presentation</vt:lpstr>
      <vt:lpstr>PowerPoint Presentation</vt:lpstr>
      <vt:lpstr>Bidding on  All rounders  </vt:lpstr>
      <vt:lpstr>PowerPoint Presentation</vt:lpstr>
      <vt:lpstr> Additional Questions for Final Assessment  </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Navin Kumar</dc:creator>
  <cp:keywords/>
  <dc:description/>
  <cp:lastModifiedBy>Navin kumar</cp:lastModifiedBy>
  <cp:revision>144</cp:revision>
  <dcterms:created xsi:type="dcterms:W3CDTF">2022-04-11T18:44:49Z</dcterms:created>
  <dcterms:modified xsi:type="dcterms:W3CDTF">2023-07-25T12:12:09Z</dcterms:modified>
  <cp:category/>
</cp:coreProperties>
</file>