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9" r:id="rId4"/>
    <p:sldId id="262" r:id="rId5"/>
    <p:sldId id="273" r:id="rId6"/>
    <p:sldId id="261" r:id="rId7"/>
    <p:sldId id="272" r:id="rId8"/>
    <p:sldId id="271" r:id="rId9"/>
    <p:sldId id="260" r:id="rId10"/>
    <p:sldId id="263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31A47-B45A-4A1F-B812-0F808A88B89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01427B-784C-4C50-AC49-191D138915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Evaluate Restaurant Performance</a:t>
          </a:r>
          <a:r>
            <a:rPr lang="en-US" b="0" i="0" baseline="0"/>
            <a:t>:</a:t>
          </a:r>
          <a:endParaRPr lang="en-US"/>
        </a:p>
      </dgm:t>
    </dgm:pt>
    <dgm:pt modelId="{ADBA845D-297D-49BC-89A8-3A8E78F104B8}" type="parTrans" cxnId="{E9897B32-56F3-4B3E-9C79-203555EB504E}">
      <dgm:prSet/>
      <dgm:spPr/>
      <dgm:t>
        <a:bodyPr/>
        <a:lstStyle/>
        <a:p>
          <a:endParaRPr lang="en-US"/>
        </a:p>
      </dgm:t>
    </dgm:pt>
    <dgm:pt modelId="{4F53A900-D4E2-45D6-9919-0D1E6972125F}" type="sibTrans" cxnId="{E9897B32-56F3-4B3E-9C79-203555EB504E}">
      <dgm:prSet/>
      <dgm:spPr/>
      <dgm:t>
        <a:bodyPr/>
        <a:lstStyle/>
        <a:p>
          <a:endParaRPr lang="en-US"/>
        </a:p>
      </dgm:t>
    </dgm:pt>
    <dgm:pt modelId="{95C50F66-AD52-4C70-88DB-5E0DAD2A3A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Analyze restaurant ratings for both dining and delivery experiences to identify top-performing restaurants and those with improvement opportunities.</a:t>
          </a:r>
          <a:endParaRPr lang="en-US" sz="1400"/>
        </a:p>
      </dgm:t>
    </dgm:pt>
    <dgm:pt modelId="{F1AD61BE-D39E-45ED-A1D3-3BC6D9C6CF6F}" type="parTrans" cxnId="{6E83ECD8-8C6F-48BE-B37D-834DD05C56B5}">
      <dgm:prSet/>
      <dgm:spPr/>
      <dgm:t>
        <a:bodyPr/>
        <a:lstStyle/>
        <a:p>
          <a:endParaRPr lang="en-US"/>
        </a:p>
      </dgm:t>
    </dgm:pt>
    <dgm:pt modelId="{291662D5-0BE3-48E2-B86B-E2510D71710D}" type="sibTrans" cxnId="{6E83ECD8-8C6F-48BE-B37D-834DD05C56B5}">
      <dgm:prSet/>
      <dgm:spPr/>
      <dgm:t>
        <a:bodyPr/>
        <a:lstStyle/>
        <a:p>
          <a:endParaRPr lang="en-US"/>
        </a:p>
      </dgm:t>
    </dgm:pt>
    <dgm:pt modelId="{797D6B62-777C-491E-9370-05CDA9C2ED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Understand Customer Preferences</a:t>
          </a:r>
          <a:r>
            <a:rPr lang="en-US" b="0" i="0" baseline="0"/>
            <a:t>:</a:t>
          </a:r>
          <a:endParaRPr lang="en-US"/>
        </a:p>
      </dgm:t>
    </dgm:pt>
    <dgm:pt modelId="{91AA8348-BC05-43A2-9CC4-CC457C1CEAA2}" type="parTrans" cxnId="{60B60500-7FE6-4DA0-9B76-C70F04A24544}">
      <dgm:prSet/>
      <dgm:spPr/>
      <dgm:t>
        <a:bodyPr/>
        <a:lstStyle/>
        <a:p>
          <a:endParaRPr lang="en-US"/>
        </a:p>
      </dgm:t>
    </dgm:pt>
    <dgm:pt modelId="{B6BE6FBB-FCC2-42DB-8089-C3ACF9686B47}" type="sibTrans" cxnId="{60B60500-7FE6-4DA0-9B76-C70F04A24544}">
      <dgm:prSet/>
      <dgm:spPr/>
      <dgm:t>
        <a:bodyPr/>
        <a:lstStyle/>
        <a:p>
          <a:endParaRPr lang="en-US"/>
        </a:p>
      </dgm:t>
    </dgm:pt>
    <dgm:pt modelId="{AB710AAD-FBAA-48D3-BE20-119EF65E29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Examine which cuisines, features, and pricing models are most popular among customers, and how they influence restaurant ratings and customer satisfaction.</a:t>
          </a:r>
          <a:endParaRPr lang="en-US" sz="1400"/>
        </a:p>
      </dgm:t>
    </dgm:pt>
    <dgm:pt modelId="{777905BE-57B1-4101-BCB4-F0BBEB49396C}" type="parTrans" cxnId="{B23AD3E5-1873-4D74-9E87-EB4EFEA8798B}">
      <dgm:prSet/>
      <dgm:spPr/>
      <dgm:t>
        <a:bodyPr/>
        <a:lstStyle/>
        <a:p>
          <a:endParaRPr lang="en-US"/>
        </a:p>
      </dgm:t>
    </dgm:pt>
    <dgm:pt modelId="{92E9EDF2-D441-4DC5-844C-1413F9EC5A08}" type="sibTrans" cxnId="{B23AD3E5-1873-4D74-9E87-EB4EFEA8798B}">
      <dgm:prSet/>
      <dgm:spPr/>
      <dgm:t>
        <a:bodyPr/>
        <a:lstStyle/>
        <a:p>
          <a:endParaRPr lang="en-US"/>
        </a:p>
      </dgm:t>
    </dgm:pt>
    <dgm:pt modelId="{FDED3A37-D0C3-44A1-AFAF-41CF891DD2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Location-Based Insights</a:t>
          </a:r>
          <a:r>
            <a:rPr lang="en-US" b="0" i="0" baseline="0"/>
            <a:t>:</a:t>
          </a:r>
          <a:endParaRPr lang="en-US"/>
        </a:p>
      </dgm:t>
    </dgm:pt>
    <dgm:pt modelId="{105C6964-5861-45AF-9DA1-0F4A1D71362B}" type="parTrans" cxnId="{C1864794-DA8D-4C05-8C73-1E145085C934}">
      <dgm:prSet/>
      <dgm:spPr/>
      <dgm:t>
        <a:bodyPr/>
        <a:lstStyle/>
        <a:p>
          <a:endParaRPr lang="en-US"/>
        </a:p>
      </dgm:t>
    </dgm:pt>
    <dgm:pt modelId="{C8BCBB4F-E070-4F9E-96C2-6BD270D574BF}" type="sibTrans" cxnId="{C1864794-DA8D-4C05-8C73-1E145085C934}">
      <dgm:prSet/>
      <dgm:spPr/>
      <dgm:t>
        <a:bodyPr/>
        <a:lstStyle/>
        <a:p>
          <a:endParaRPr lang="en-US"/>
        </a:p>
      </dgm:t>
    </dgm:pt>
    <dgm:pt modelId="{B4245A10-F685-4CDA-8396-AB192543A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Investigate how the geographical area affects restaurant performance and customer behavior, highlighting high-performing areas and potential growth opportunities.</a:t>
          </a:r>
          <a:endParaRPr lang="en-US" sz="1400"/>
        </a:p>
      </dgm:t>
    </dgm:pt>
    <dgm:pt modelId="{0563DAA3-E2E8-4263-9629-F018E5F07368}" type="parTrans" cxnId="{95E3AA4F-D6BB-41FD-B1E9-2272FE30AAB9}">
      <dgm:prSet/>
      <dgm:spPr/>
      <dgm:t>
        <a:bodyPr/>
        <a:lstStyle/>
        <a:p>
          <a:endParaRPr lang="en-US"/>
        </a:p>
      </dgm:t>
    </dgm:pt>
    <dgm:pt modelId="{4808BEA6-4380-4F63-980D-6FC41815797E}" type="sibTrans" cxnId="{95E3AA4F-D6BB-41FD-B1E9-2272FE30AAB9}">
      <dgm:prSet/>
      <dgm:spPr/>
      <dgm:t>
        <a:bodyPr/>
        <a:lstStyle/>
        <a:p>
          <a:endParaRPr lang="en-US"/>
        </a:p>
      </dgm:t>
    </dgm:pt>
    <dgm:pt modelId="{037B057A-9D3F-4EFF-AB9E-14E008624D98}" type="pres">
      <dgm:prSet presAssocID="{DE431A47-B45A-4A1F-B812-0F808A88B898}" presName="root" presStyleCnt="0">
        <dgm:presLayoutVars>
          <dgm:dir/>
          <dgm:resizeHandles val="exact"/>
        </dgm:presLayoutVars>
      </dgm:prSet>
      <dgm:spPr/>
    </dgm:pt>
    <dgm:pt modelId="{84E5EAA2-F719-481E-9F3E-D397D1BA5007}" type="pres">
      <dgm:prSet presAssocID="{B001427B-784C-4C50-AC49-191D1389151A}" presName="compNode" presStyleCnt="0"/>
      <dgm:spPr/>
    </dgm:pt>
    <dgm:pt modelId="{B2D54B57-339A-4D96-A144-3A2F261BE938}" type="pres">
      <dgm:prSet presAssocID="{B001427B-784C-4C50-AC49-191D13891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76B538D8-8F32-4F1D-BB3A-711FE46AA539}" type="pres">
      <dgm:prSet presAssocID="{B001427B-784C-4C50-AC49-191D1389151A}" presName="iconSpace" presStyleCnt="0"/>
      <dgm:spPr/>
    </dgm:pt>
    <dgm:pt modelId="{87AEC0AB-C298-4F3A-AB48-CC3925CE4A13}" type="pres">
      <dgm:prSet presAssocID="{B001427B-784C-4C50-AC49-191D1389151A}" presName="parTx" presStyleLbl="revTx" presStyleIdx="0" presStyleCnt="6">
        <dgm:presLayoutVars>
          <dgm:chMax val="0"/>
          <dgm:chPref val="0"/>
        </dgm:presLayoutVars>
      </dgm:prSet>
      <dgm:spPr/>
    </dgm:pt>
    <dgm:pt modelId="{5165E4CC-EFCD-4CD1-9718-F9D57D86B274}" type="pres">
      <dgm:prSet presAssocID="{B001427B-784C-4C50-AC49-191D1389151A}" presName="txSpace" presStyleCnt="0"/>
      <dgm:spPr/>
    </dgm:pt>
    <dgm:pt modelId="{27F6A467-A30F-448E-8DBC-F2AA33801D83}" type="pres">
      <dgm:prSet presAssocID="{B001427B-784C-4C50-AC49-191D1389151A}" presName="desTx" presStyleLbl="revTx" presStyleIdx="1" presStyleCnt="6">
        <dgm:presLayoutVars/>
      </dgm:prSet>
      <dgm:spPr/>
    </dgm:pt>
    <dgm:pt modelId="{3420A8FB-7C04-4239-BB00-135B1DDF837A}" type="pres">
      <dgm:prSet presAssocID="{4F53A900-D4E2-45D6-9919-0D1E6972125F}" presName="sibTrans" presStyleCnt="0"/>
      <dgm:spPr/>
    </dgm:pt>
    <dgm:pt modelId="{95BA67AC-665F-4F4D-99A1-62F4D4DABC84}" type="pres">
      <dgm:prSet presAssocID="{797D6B62-777C-491E-9370-05CDA9C2ED42}" presName="compNode" presStyleCnt="0"/>
      <dgm:spPr/>
    </dgm:pt>
    <dgm:pt modelId="{CFD05EF5-88CE-44A0-B15B-CE0FBF5675BA}" type="pres">
      <dgm:prSet presAssocID="{797D6B62-777C-491E-9370-05CDA9C2ED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DAB46E23-3F8C-4A0E-915F-8374D5F07E70}" type="pres">
      <dgm:prSet presAssocID="{797D6B62-777C-491E-9370-05CDA9C2ED42}" presName="iconSpace" presStyleCnt="0"/>
      <dgm:spPr/>
    </dgm:pt>
    <dgm:pt modelId="{259DAECC-C6BB-4857-AEF4-12C337C6DFD4}" type="pres">
      <dgm:prSet presAssocID="{797D6B62-777C-491E-9370-05CDA9C2ED42}" presName="parTx" presStyleLbl="revTx" presStyleIdx="2" presStyleCnt="6">
        <dgm:presLayoutVars>
          <dgm:chMax val="0"/>
          <dgm:chPref val="0"/>
        </dgm:presLayoutVars>
      </dgm:prSet>
      <dgm:spPr/>
    </dgm:pt>
    <dgm:pt modelId="{C3F8CE5B-2101-4816-8DBF-81E74781C60D}" type="pres">
      <dgm:prSet presAssocID="{797D6B62-777C-491E-9370-05CDA9C2ED42}" presName="txSpace" presStyleCnt="0"/>
      <dgm:spPr/>
    </dgm:pt>
    <dgm:pt modelId="{316709E7-31E6-4639-93BC-64C5101B4858}" type="pres">
      <dgm:prSet presAssocID="{797D6B62-777C-491E-9370-05CDA9C2ED42}" presName="desTx" presStyleLbl="revTx" presStyleIdx="3" presStyleCnt="6">
        <dgm:presLayoutVars/>
      </dgm:prSet>
      <dgm:spPr/>
    </dgm:pt>
    <dgm:pt modelId="{1C7146C9-A921-4922-A3C2-F81EBCA224AB}" type="pres">
      <dgm:prSet presAssocID="{B6BE6FBB-FCC2-42DB-8089-C3ACF9686B47}" presName="sibTrans" presStyleCnt="0"/>
      <dgm:spPr/>
    </dgm:pt>
    <dgm:pt modelId="{D19584C9-6E0C-4310-8659-7A3D7C8C11F1}" type="pres">
      <dgm:prSet presAssocID="{FDED3A37-D0C3-44A1-AFAF-41CF891DD2E5}" presName="compNode" presStyleCnt="0"/>
      <dgm:spPr/>
    </dgm:pt>
    <dgm:pt modelId="{E2531F54-AAF6-4FD3-9698-2CCDFE4A4261}" type="pres">
      <dgm:prSet presAssocID="{FDED3A37-D0C3-44A1-AFAF-41CF891DD2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296E32B9-2831-4803-AFCC-24A8CBDFCBBF}" type="pres">
      <dgm:prSet presAssocID="{FDED3A37-D0C3-44A1-AFAF-41CF891DD2E5}" presName="iconSpace" presStyleCnt="0"/>
      <dgm:spPr/>
    </dgm:pt>
    <dgm:pt modelId="{A379A3EE-A8E0-428C-99F7-CB4C31123BAB}" type="pres">
      <dgm:prSet presAssocID="{FDED3A37-D0C3-44A1-AFAF-41CF891DD2E5}" presName="parTx" presStyleLbl="revTx" presStyleIdx="4" presStyleCnt="6">
        <dgm:presLayoutVars>
          <dgm:chMax val="0"/>
          <dgm:chPref val="0"/>
        </dgm:presLayoutVars>
      </dgm:prSet>
      <dgm:spPr/>
    </dgm:pt>
    <dgm:pt modelId="{D1C54641-9469-4D21-AF54-5819F3963A4E}" type="pres">
      <dgm:prSet presAssocID="{FDED3A37-D0C3-44A1-AFAF-41CF891DD2E5}" presName="txSpace" presStyleCnt="0"/>
      <dgm:spPr/>
    </dgm:pt>
    <dgm:pt modelId="{EFA572B4-BBE3-4587-8BF8-52BEE337C11C}" type="pres">
      <dgm:prSet presAssocID="{FDED3A37-D0C3-44A1-AFAF-41CF891DD2E5}" presName="desTx" presStyleLbl="revTx" presStyleIdx="5" presStyleCnt="6">
        <dgm:presLayoutVars/>
      </dgm:prSet>
      <dgm:spPr/>
    </dgm:pt>
  </dgm:ptLst>
  <dgm:cxnLst>
    <dgm:cxn modelId="{60B60500-7FE6-4DA0-9B76-C70F04A24544}" srcId="{DE431A47-B45A-4A1F-B812-0F808A88B898}" destId="{797D6B62-777C-491E-9370-05CDA9C2ED42}" srcOrd="1" destOrd="0" parTransId="{91AA8348-BC05-43A2-9CC4-CC457C1CEAA2}" sibTransId="{B6BE6FBB-FCC2-42DB-8089-C3ACF9686B47}"/>
    <dgm:cxn modelId="{E9897B32-56F3-4B3E-9C79-203555EB504E}" srcId="{DE431A47-B45A-4A1F-B812-0F808A88B898}" destId="{B001427B-784C-4C50-AC49-191D1389151A}" srcOrd="0" destOrd="0" parTransId="{ADBA845D-297D-49BC-89A8-3A8E78F104B8}" sibTransId="{4F53A900-D4E2-45D6-9919-0D1E6972125F}"/>
    <dgm:cxn modelId="{15CDCB3B-BBE4-48E3-837F-A46B51606B47}" type="presOf" srcId="{FDED3A37-D0C3-44A1-AFAF-41CF891DD2E5}" destId="{A379A3EE-A8E0-428C-99F7-CB4C31123BAB}" srcOrd="0" destOrd="0" presId="urn:microsoft.com/office/officeart/2018/5/layout/CenteredIconLabelDescriptionList"/>
    <dgm:cxn modelId="{3CF9C93F-DB50-4877-BA19-5A6681EE46E7}" type="presOf" srcId="{B4245A10-F685-4CDA-8396-AB192543AEA2}" destId="{EFA572B4-BBE3-4587-8BF8-52BEE337C11C}" srcOrd="0" destOrd="0" presId="urn:microsoft.com/office/officeart/2018/5/layout/CenteredIconLabelDescriptionList"/>
    <dgm:cxn modelId="{95E3AA4F-D6BB-41FD-B1E9-2272FE30AAB9}" srcId="{FDED3A37-D0C3-44A1-AFAF-41CF891DD2E5}" destId="{B4245A10-F685-4CDA-8396-AB192543AEA2}" srcOrd="0" destOrd="0" parTransId="{0563DAA3-E2E8-4263-9629-F018E5F07368}" sibTransId="{4808BEA6-4380-4F63-980D-6FC41815797E}"/>
    <dgm:cxn modelId="{8D356559-23BA-4C77-BA4D-93CD6D021A2E}" type="presOf" srcId="{DE431A47-B45A-4A1F-B812-0F808A88B898}" destId="{037B057A-9D3F-4EFF-AB9E-14E008624D98}" srcOrd="0" destOrd="0" presId="urn:microsoft.com/office/officeart/2018/5/layout/CenteredIconLabelDescriptionList"/>
    <dgm:cxn modelId="{00E8B28D-1DAF-48CD-95ED-60324D488FF1}" type="presOf" srcId="{B001427B-784C-4C50-AC49-191D1389151A}" destId="{87AEC0AB-C298-4F3A-AB48-CC3925CE4A13}" srcOrd="0" destOrd="0" presId="urn:microsoft.com/office/officeart/2018/5/layout/CenteredIconLabelDescriptionList"/>
    <dgm:cxn modelId="{C1864794-DA8D-4C05-8C73-1E145085C934}" srcId="{DE431A47-B45A-4A1F-B812-0F808A88B898}" destId="{FDED3A37-D0C3-44A1-AFAF-41CF891DD2E5}" srcOrd="2" destOrd="0" parTransId="{105C6964-5861-45AF-9DA1-0F4A1D71362B}" sibTransId="{C8BCBB4F-E070-4F9E-96C2-6BD270D574BF}"/>
    <dgm:cxn modelId="{959DFB96-51BF-4290-BEC5-FCA002FB495B}" type="presOf" srcId="{AB710AAD-FBAA-48D3-BE20-119EF65E29FD}" destId="{316709E7-31E6-4639-93BC-64C5101B4858}" srcOrd="0" destOrd="0" presId="urn:microsoft.com/office/officeart/2018/5/layout/CenteredIconLabelDescriptionList"/>
    <dgm:cxn modelId="{13258AC4-7D74-4C88-8A36-A22C50009F83}" type="presOf" srcId="{95C50F66-AD52-4C70-88DB-5E0DAD2A3A2D}" destId="{27F6A467-A30F-448E-8DBC-F2AA33801D83}" srcOrd="0" destOrd="0" presId="urn:microsoft.com/office/officeart/2018/5/layout/CenteredIconLabelDescriptionList"/>
    <dgm:cxn modelId="{0830FFC6-FDD5-4F92-8F0B-583248AA8FC4}" type="presOf" srcId="{797D6B62-777C-491E-9370-05CDA9C2ED42}" destId="{259DAECC-C6BB-4857-AEF4-12C337C6DFD4}" srcOrd="0" destOrd="0" presId="urn:microsoft.com/office/officeart/2018/5/layout/CenteredIconLabelDescriptionList"/>
    <dgm:cxn modelId="{6E83ECD8-8C6F-48BE-B37D-834DD05C56B5}" srcId="{B001427B-784C-4C50-AC49-191D1389151A}" destId="{95C50F66-AD52-4C70-88DB-5E0DAD2A3A2D}" srcOrd="0" destOrd="0" parTransId="{F1AD61BE-D39E-45ED-A1D3-3BC6D9C6CF6F}" sibTransId="{291662D5-0BE3-48E2-B86B-E2510D71710D}"/>
    <dgm:cxn modelId="{B23AD3E5-1873-4D74-9E87-EB4EFEA8798B}" srcId="{797D6B62-777C-491E-9370-05CDA9C2ED42}" destId="{AB710AAD-FBAA-48D3-BE20-119EF65E29FD}" srcOrd="0" destOrd="0" parTransId="{777905BE-57B1-4101-BCB4-F0BBEB49396C}" sibTransId="{92E9EDF2-D441-4DC5-844C-1413F9EC5A08}"/>
    <dgm:cxn modelId="{B7630653-81EE-49A1-AD25-F5CE39F1B21D}" type="presParOf" srcId="{037B057A-9D3F-4EFF-AB9E-14E008624D98}" destId="{84E5EAA2-F719-481E-9F3E-D397D1BA5007}" srcOrd="0" destOrd="0" presId="urn:microsoft.com/office/officeart/2018/5/layout/CenteredIconLabelDescriptionList"/>
    <dgm:cxn modelId="{81F3544A-00ED-4978-B888-0306900D9CCB}" type="presParOf" srcId="{84E5EAA2-F719-481E-9F3E-D397D1BA5007}" destId="{B2D54B57-339A-4D96-A144-3A2F261BE938}" srcOrd="0" destOrd="0" presId="urn:microsoft.com/office/officeart/2018/5/layout/CenteredIconLabelDescriptionList"/>
    <dgm:cxn modelId="{880226BB-F52F-49B5-8E79-5A3BD557A87A}" type="presParOf" srcId="{84E5EAA2-F719-481E-9F3E-D397D1BA5007}" destId="{76B538D8-8F32-4F1D-BB3A-711FE46AA539}" srcOrd="1" destOrd="0" presId="urn:microsoft.com/office/officeart/2018/5/layout/CenteredIconLabelDescriptionList"/>
    <dgm:cxn modelId="{8A069E4C-F95C-4983-8E49-6C3DF1CB0B0F}" type="presParOf" srcId="{84E5EAA2-F719-481E-9F3E-D397D1BA5007}" destId="{87AEC0AB-C298-4F3A-AB48-CC3925CE4A13}" srcOrd="2" destOrd="0" presId="urn:microsoft.com/office/officeart/2018/5/layout/CenteredIconLabelDescriptionList"/>
    <dgm:cxn modelId="{0D4ABCA7-2839-4092-9DC1-F93AD02EDBED}" type="presParOf" srcId="{84E5EAA2-F719-481E-9F3E-D397D1BA5007}" destId="{5165E4CC-EFCD-4CD1-9718-F9D57D86B274}" srcOrd="3" destOrd="0" presId="urn:microsoft.com/office/officeart/2018/5/layout/CenteredIconLabelDescriptionList"/>
    <dgm:cxn modelId="{1ABF7BD4-91C6-4B61-8FEE-DB8311DDEDE2}" type="presParOf" srcId="{84E5EAA2-F719-481E-9F3E-D397D1BA5007}" destId="{27F6A467-A30F-448E-8DBC-F2AA33801D83}" srcOrd="4" destOrd="0" presId="urn:microsoft.com/office/officeart/2018/5/layout/CenteredIconLabelDescriptionList"/>
    <dgm:cxn modelId="{D5B31112-0C62-4B05-84E9-EFF7FC1CD732}" type="presParOf" srcId="{037B057A-9D3F-4EFF-AB9E-14E008624D98}" destId="{3420A8FB-7C04-4239-BB00-135B1DDF837A}" srcOrd="1" destOrd="0" presId="urn:microsoft.com/office/officeart/2018/5/layout/CenteredIconLabelDescriptionList"/>
    <dgm:cxn modelId="{15A17F08-9958-4830-95F9-85D293F59EB4}" type="presParOf" srcId="{037B057A-9D3F-4EFF-AB9E-14E008624D98}" destId="{95BA67AC-665F-4F4D-99A1-62F4D4DABC84}" srcOrd="2" destOrd="0" presId="urn:microsoft.com/office/officeart/2018/5/layout/CenteredIconLabelDescriptionList"/>
    <dgm:cxn modelId="{F4CE31DD-3ED2-4604-8AF9-B0866B434189}" type="presParOf" srcId="{95BA67AC-665F-4F4D-99A1-62F4D4DABC84}" destId="{CFD05EF5-88CE-44A0-B15B-CE0FBF5675BA}" srcOrd="0" destOrd="0" presId="urn:microsoft.com/office/officeart/2018/5/layout/CenteredIconLabelDescriptionList"/>
    <dgm:cxn modelId="{7C94083F-0F6E-48FF-84F9-A7537E33D842}" type="presParOf" srcId="{95BA67AC-665F-4F4D-99A1-62F4D4DABC84}" destId="{DAB46E23-3F8C-4A0E-915F-8374D5F07E70}" srcOrd="1" destOrd="0" presId="urn:microsoft.com/office/officeart/2018/5/layout/CenteredIconLabelDescriptionList"/>
    <dgm:cxn modelId="{EA97A7C3-9BF2-4CFB-A743-A59EED02BD79}" type="presParOf" srcId="{95BA67AC-665F-4F4D-99A1-62F4D4DABC84}" destId="{259DAECC-C6BB-4857-AEF4-12C337C6DFD4}" srcOrd="2" destOrd="0" presId="urn:microsoft.com/office/officeart/2018/5/layout/CenteredIconLabelDescriptionList"/>
    <dgm:cxn modelId="{653327FF-2F8A-474E-BF10-0045EA2282DF}" type="presParOf" srcId="{95BA67AC-665F-4F4D-99A1-62F4D4DABC84}" destId="{C3F8CE5B-2101-4816-8DBF-81E74781C60D}" srcOrd="3" destOrd="0" presId="urn:microsoft.com/office/officeart/2018/5/layout/CenteredIconLabelDescriptionList"/>
    <dgm:cxn modelId="{6E31C325-1579-4D14-B931-F21C8024BEF8}" type="presParOf" srcId="{95BA67AC-665F-4F4D-99A1-62F4D4DABC84}" destId="{316709E7-31E6-4639-93BC-64C5101B4858}" srcOrd="4" destOrd="0" presId="urn:microsoft.com/office/officeart/2018/5/layout/CenteredIconLabelDescriptionList"/>
    <dgm:cxn modelId="{17616851-52C5-4560-B9F1-B40519CCB421}" type="presParOf" srcId="{037B057A-9D3F-4EFF-AB9E-14E008624D98}" destId="{1C7146C9-A921-4922-A3C2-F81EBCA224AB}" srcOrd="3" destOrd="0" presId="urn:microsoft.com/office/officeart/2018/5/layout/CenteredIconLabelDescriptionList"/>
    <dgm:cxn modelId="{66DF18E4-1A59-4CBD-BA2B-7BFBF0BB767B}" type="presParOf" srcId="{037B057A-9D3F-4EFF-AB9E-14E008624D98}" destId="{D19584C9-6E0C-4310-8659-7A3D7C8C11F1}" srcOrd="4" destOrd="0" presId="urn:microsoft.com/office/officeart/2018/5/layout/CenteredIconLabelDescriptionList"/>
    <dgm:cxn modelId="{CCD32112-80A2-42D4-9B9B-7CC9C1D43E77}" type="presParOf" srcId="{D19584C9-6E0C-4310-8659-7A3D7C8C11F1}" destId="{E2531F54-AAF6-4FD3-9698-2CCDFE4A4261}" srcOrd="0" destOrd="0" presId="urn:microsoft.com/office/officeart/2018/5/layout/CenteredIconLabelDescriptionList"/>
    <dgm:cxn modelId="{5999D3B7-33CD-46AB-B35F-2F9229982406}" type="presParOf" srcId="{D19584C9-6E0C-4310-8659-7A3D7C8C11F1}" destId="{296E32B9-2831-4803-AFCC-24A8CBDFCBBF}" srcOrd="1" destOrd="0" presId="urn:microsoft.com/office/officeart/2018/5/layout/CenteredIconLabelDescriptionList"/>
    <dgm:cxn modelId="{E6851B6E-05A5-485A-A882-E7F2258BBEFD}" type="presParOf" srcId="{D19584C9-6E0C-4310-8659-7A3D7C8C11F1}" destId="{A379A3EE-A8E0-428C-99F7-CB4C31123BAB}" srcOrd="2" destOrd="0" presId="urn:microsoft.com/office/officeart/2018/5/layout/CenteredIconLabelDescriptionList"/>
    <dgm:cxn modelId="{DE3E9880-FFB4-42F3-80FD-FE71FFFE50C8}" type="presParOf" srcId="{D19584C9-6E0C-4310-8659-7A3D7C8C11F1}" destId="{D1C54641-9469-4D21-AF54-5819F3963A4E}" srcOrd="3" destOrd="0" presId="urn:microsoft.com/office/officeart/2018/5/layout/CenteredIconLabelDescriptionList"/>
    <dgm:cxn modelId="{D47AAE01-3940-4E12-A385-9453CDC96B4A}" type="presParOf" srcId="{D19584C9-6E0C-4310-8659-7A3D7C8C11F1}" destId="{EFA572B4-BBE3-4587-8BF8-52BEE337C1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54B57-339A-4D96-A144-3A2F261BE938}">
      <dsp:nvSpPr>
        <dsp:cNvPr id="0" name=""/>
        <dsp:cNvSpPr/>
      </dsp:nvSpPr>
      <dsp:spPr>
        <a:xfrm>
          <a:off x="1061437" y="64281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EC0AB-C298-4F3A-AB48-CC3925CE4A13}">
      <dsp:nvSpPr>
        <dsp:cNvPr id="0" name=""/>
        <dsp:cNvSpPr/>
      </dsp:nvSpPr>
      <dsp:spPr>
        <a:xfrm>
          <a:off x="1582" y="190920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 baseline="0"/>
            <a:t>Evaluate Restaurant Performance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1582" y="1909201"/>
        <a:ext cx="3261093" cy="489164"/>
      </dsp:txXfrm>
    </dsp:sp>
    <dsp:sp modelId="{27F6A467-A30F-448E-8DBC-F2AA33801D83}">
      <dsp:nvSpPr>
        <dsp:cNvPr id="0" name=""/>
        <dsp:cNvSpPr/>
      </dsp:nvSpPr>
      <dsp:spPr>
        <a:xfrm>
          <a:off x="1582" y="2456509"/>
          <a:ext cx="3261093" cy="109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Analyze restaurant ratings for both dining and delivery experiences to identify top-performing restaurants and those with improvement opportunities.</a:t>
          </a:r>
          <a:endParaRPr lang="en-US" sz="1400" kern="1200"/>
        </a:p>
      </dsp:txBody>
      <dsp:txXfrm>
        <a:off x="1582" y="2456509"/>
        <a:ext cx="3261093" cy="1093485"/>
      </dsp:txXfrm>
    </dsp:sp>
    <dsp:sp modelId="{CFD05EF5-88CE-44A0-B15B-CE0FBF5675BA}">
      <dsp:nvSpPr>
        <dsp:cNvPr id="0" name=""/>
        <dsp:cNvSpPr/>
      </dsp:nvSpPr>
      <dsp:spPr>
        <a:xfrm>
          <a:off x="4893223" y="64281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DAECC-C6BB-4857-AEF4-12C337C6DFD4}">
      <dsp:nvSpPr>
        <dsp:cNvPr id="0" name=""/>
        <dsp:cNvSpPr/>
      </dsp:nvSpPr>
      <dsp:spPr>
        <a:xfrm>
          <a:off x="3833367" y="190920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 baseline="0"/>
            <a:t>Understand Customer Preferences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3833367" y="1909201"/>
        <a:ext cx="3261093" cy="489164"/>
      </dsp:txXfrm>
    </dsp:sp>
    <dsp:sp modelId="{316709E7-31E6-4639-93BC-64C5101B4858}">
      <dsp:nvSpPr>
        <dsp:cNvPr id="0" name=""/>
        <dsp:cNvSpPr/>
      </dsp:nvSpPr>
      <dsp:spPr>
        <a:xfrm>
          <a:off x="3833367" y="2456509"/>
          <a:ext cx="3261093" cy="109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Examine which cuisines, features, and pricing models are most popular among customers, and how they influence restaurant ratings and customer satisfaction.</a:t>
          </a:r>
          <a:endParaRPr lang="en-US" sz="1400" kern="1200"/>
        </a:p>
      </dsp:txBody>
      <dsp:txXfrm>
        <a:off x="3833367" y="2456509"/>
        <a:ext cx="3261093" cy="1093485"/>
      </dsp:txXfrm>
    </dsp:sp>
    <dsp:sp modelId="{E2531F54-AAF6-4FD3-9698-2CCDFE4A4261}">
      <dsp:nvSpPr>
        <dsp:cNvPr id="0" name=""/>
        <dsp:cNvSpPr/>
      </dsp:nvSpPr>
      <dsp:spPr>
        <a:xfrm>
          <a:off x="8725008" y="64281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9A3EE-A8E0-428C-99F7-CB4C31123BAB}">
      <dsp:nvSpPr>
        <dsp:cNvPr id="0" name=""/>
        <dsp:cNvSpPr/>
      </dsp:nvSpPr>
      <dsp:spPr>
        <a:xfrm>
          <a:off x="7665152" y="190920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 baseline="0"/>
            <a:t>Location-Based Insights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7665152" y="1909201"/>
        <a:ext cx="3261093" cy="489164"/>
      </dsp:txXfrm>
    </dsp:sp>
    <dsp:sp modelId="{EFA572B4-BBE3-4587-8BF8-52BEE337C11C}">
      <dsp:nvSpPr>
        <dsp:cNvPr id="0" name=""/>
        <dsp:cNvSpPr/>
      </dsp:nvSpPr>
      <dsp:spPr>
        <a:xfrm>
          <a:off x="7665152" y="2456509"/>
          <a:ext cx="3261093" cy="109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Investigate how the geographical area affects restaurant performance and customer behavior, highlighting high-performing areas and potential growth opportunities.</a:t>
          </a:r>
          <a:endParaRPr lang="en-US" sz="1400" kern="1200"/>
        </a:p>
      </dsp:txBody>
      <dsp:txXfrm>
        <a:off x="7665152" y="2456509"/>
        <a:ext cx="3261093" cy="1093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9FAB-B92C-0B98-04A4-E5B74605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132C0-5663-938E-461F-AB665BE93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EF82-B5F2-1FAE-36DE-D2BCD54D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71C8-7101-90B9-FB25-5517D7F1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D94B-2F6D-1714-48F5-DFBD462B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8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8347-5BC9-6D98-64B7-B77E12B5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FD1F-D8D4-8A7B-8579-C6EC9DF46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EE0C-EB96-F081-C407-37A4678E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3065-16CB-030C-464F-3CE43A57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DF0C-D51A-EBC8-7FCE-416A316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5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21E8C-2814-24CB-B3E7-FEAA7C805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054D1-8986-F87A-51E4-4386CDB3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99F9-8C02-C552-9888-03A159CF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8173-80CC-1305-0AAD-197B5652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BA59-984E-C8EC-7A35-056CA551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3025-86CA-DCD0-3362-D8DDA17C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DD7F-BB92-01FC-E15F-40027B39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2CF1D-EEFF-7695-581C-A481026A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E24C-6D1B-B1F4-66B4-6C258A32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49C-CC1D-33BC-35A6-497691EC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2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03A3-84DC-2374-9B0C-CC4FFBF7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DAE8C-94BB-F8CC-BB77-074550B8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1EF6-3B2C-6631-014F-A419690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93B3-AE1C-D206-1323-304724C9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F9C6-741B-7E99-3736-FEE1E11A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2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D704-945B-B3B9-FD9A-00C7E574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ABEB-19C1-74DF-51BD-A43BC04F9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1890B-B58A-CA7D-4ABD-AE5FCD7D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7FD6-A6D8-3F6A-16BB-65979935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193C-6EF8-10A3-A09B-A1282ED4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1E3FD-977E-3401-C1F8-A81FF34B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2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73E8-3B49-1828-8AE2-01E6AA55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CD76-0512-D8A3-F01D-DF4E2972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C8FAF-FF12-BDCD-AF7F-D2E28867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6C7BA-2592-DF71-3A19-2A3812737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9343B-6B39-4BD5-D89B-87E428D84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99CCE-E8A2-5E67-3382-44D19CB9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96957-9A59-BC14-F604-FFEE6B2A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1D864-9BED-2370-AA3D-7C902C57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9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DEF-78F9-F164-3AD2-A0FAF4B2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6B3D8-3E60-B90C-6925-DD8FA5A7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9506A-9711-89AA-5C82-0C0D2994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A1BA8-7E94-830D-2FC8-B86B9E2F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410B6-30F9-447B-34D5-DEC6AABE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1CABE-B46D-C493-D1DF-329B936C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E36-65F0-EAB7-B8A0-753DDB51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8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2DE3-40F3-D181-BD5E-97C1F2B4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528E-68A7-0E6C-91C0-DD25365A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EBA7C-3AA2-70EE-4358-02BE12B2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CA310-4FC7-1498-3B04-C021C03C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FEFD4-BAFE-B0F6-0C17-6A17DC0C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B93B9-5066-3FAB-3DF2-ADFC56D3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63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E683-2F41-CB62-8D3B-C4BE5554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0AC92-4D0E-6D27-4605-026ECD7F8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C25A8-63DD-10AB-0937-6E38DB15A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5D239-2155-229C-654B-726C67A2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EEEFA-F2C2-EF32-1848-B106A9BF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8303-6454-EB49-A1AC-4FCADA0C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4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D42AC-6483-1F3F-37C4-EFE076BE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B788-2F2C-7619-76DA-A2F6EB5C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352F-D031-733A-99B3-E9FFBF4CF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F2E97-A19C-4EF0-B344-E8563D19A99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240B-EBEA-F5C8-B09C-71E1A00C2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AF55-B9BE-64CA-020B-4296C2873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51A05-A220-4FDB-A69F-18D51B515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9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DC0AB-C571-124D-DE77-E75F76443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Analysis on Restaurants in Chennai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D380F-C46F-FA37-8CA2-A2651D59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NAVIN KUMAR V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6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5B4A3-54E7-4F4B-5FF0-B575C23A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</a:rPr>
              <a:t>AREAS WITH MOST HIGH RATED RESTAURANTS</a:t>
            </a:r>
            <a:endParaRPr lang="en-IN" sz="37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FA95-75FD-0662-3F86-02D29794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7438823" cy="1779395"/>
          </a:xfrm>
        </p:spPr>
        <p:txBody>
          <a:bodyPr anchor="ctr">
            <a:normAutofit/>
          </a:bodyPr>
          <a:lstStyle/>
          <a:p>
            <a:r>
              <a:rPr lang="en-IN" sz="2000"/>
              <a:t>SELECT l.location, COUNT(*) AS high_rated_restaurants FROM              Location l JOIN Restaurants r ON l.location_id = r.location_id JOIN Rating rt ON r.Restaurant_id = rt.restaurant_id WHERE Dining_Rating &gt; 4.5 GROUP BY l.location ORDER BY high_rated_restaurants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C78E1-C53A-0C23-27EC-5E764B6B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2722607"/>
            <a:ext cx="3615776" cy="27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1EE675-D90D-9EFE-9993-673A4D4E2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EB09886-82F2-16E4-696A-9AC1C474A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8A1CE-757B-A829-8AEA-E3D80975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7E94D2-E5EC-3042-E5C5-DFA0A6594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218D3D-0E73-B152-9A13-C9D40291C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A039B56-10A5-2DE5-0F00-0B3A39BF3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202DF-E882-6088-B4F6-2ADA5248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31CA9-DAEA-E960-21C1-F445FCD7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586855"/>
            <a:ext cx="3384624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600" b="1">
                <a:solidFill>
                  <a:srgbClr val="FFFFFF"/>
                </a:solidFill>
              </a:rPr>
              <a:t>RESTAURANTS WITH </a:t>
            </a:r>
            <a:br>
              <a:rPr lang="en-US" sz="3600" b="1">
                <a:solidFill>
                  <a:srgbClr val="FFFFFF"/>
                </a:solidFill>
              </a:rPr>
            </a:br>
            <a:r>
              <a:rPr lang="en-US" sz="3600" b="1">
                <a:solidFill>
                  <a:srgbClr val="FFFFFF"/>
                </a:solidFill>
              </a:rPr>
              <a:t>“OUTDOOR SEATING” AND “BUFFET”</a:t>
            </a:r>
            <a:endParaRPr lang="en-IN" sz="36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5237-51D8-FACE-26AF-CFE7D410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7438823" cy="1779395"/>
          </a:xfrm>
        </p:spPr>
        <p:txBody>
          <a:bodyPr anchor="ctr">
            <a:normAutofit/>
          </a:bodyPr>
          <a:lstStyle/>
          <a:p>
            <a:r>
              <a:rPr lang="en-US" sz="2000"/>
              <a:t>SELECT restaurant_name, Dining_Rating FROM Restaurants r JOIN Rating rt ON r.Restaurant_id = rt.restaurant_id WHERE features LIKE '%outdoor seating%' AND features LIKE '%buffet%’  ORDER BY Dining_Rating DESC LIMIT 5;</a:t>
            </a:r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2D22A-94DB-C080-7E99-9F877A63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31" y="2859589"/>
            <a:ext cx="6174994" cy="25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4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2F6AA-8BAD-CFDC-C2A2-D44D6909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>
                <a:solidFill>
                  <a:srgbClr val="FFFFFF"/>
                </a:solidFill>
              </a:rPr>
              <a:t>COMPARING RESTAURANTS WITH </a:t>
            </a:r>
            <a:br>
              <a:rPr lang="en-US" sz="3400" b="1">
                <a:solidFill>
                  <a:srgbClr val="FFFFFF"/>
                </a:solidFill>
              </a:rPr>
            </a:br>
            <a:r>
              <a:rPr lang="en-US" sz="3400" b="1">
                <a:solidFill>
                  <a:srgbClr val="FFFFFF"/>
                </a:solidFill>
              </a:rPr>
              <a:t>SIMILAR CUISINES AND PRICE RANGES</a:t>
            </a:r>
            <a:endParaRPr lang="en-IN" sz="34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3D29-46E8-7F64-2460-B500A5C9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429173" cy="1531745"/>
          </a:xfrm>
        </p:spPr>
        <p:txBody>
          <a:bodyPr anchor="ctr">
            <a:normAutofit/>
          </a:bodyPr>
          <a:lstStyle/>
          <a:p>
            <a:r>
              <a:rPr lang="en-US" sz="2000"/>
              <a:t>SELECT restaurant_name, cuisine, price_for_two, Dining_Rating FROM Restaurants r JOIN Rating rt ON r.Restaurant_id = rt.restaurant_id WHERE price_for_two BETWEEN 500 AND 1000 AND cuisine LIKE '%South Indian%’ ORDER BY Dining_Rating DESC;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E2130-B875-9A57-316F-1A073C90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95" y="2481071"/>
            <a:ext cx="7464197" cy="26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B7B16-B972-AB47-D4A6-E32F923C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</a:rPr>
              <a:t>FEATURES THAT HIGH RATED RESTAURANTS HAVE</a:t>
            </a:r>
            <a:endParaRPr lang="en-IN" sz="37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82B4-966E-5B7A-34C9-49CF35F1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143423" cy="2007995"/>
          </a:xfrm>
        </p:spPr>
        <p:txBody>
          <a:bodyPr anchor="ctr">
            <a:normAutofit/>
          </a:bodyPr>
          <a:lstStyle/>
          <a:p>
            <a:r>
              <a:rPr lang="en-US" sz="2000"/>
              <a:t>SELECT features, COUNT(*) AS feature_count, ROUND(AVG(Dining_Rating),2) AS avg_rating FROM Restaurants r JOIN Rating rt ON r.Restaurant_id = rt.restaurant_id WHERE Dining_Rating &gt; 4.5 GROUP BY features ORDER BY feature_count DESC;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F759A-C2AA-5487-EB2C-60FB78AF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2912586"/>
            <a:ext cx="8075167" cy="22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1AE8E-3359-2004-6CF5-15AABA03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>
                <a:solidFill>
                  <a:srgbClr val="FFFFFF"/>
                </a:solidFill>
              </a:rPr>
              <a:t>RESTAURANTS WHERE DELIVERY RATING EXCEEDS DINING RATING SIGNIFICANTLY</a:t>
            </a:r>
            <a:endParaRPr lang="en-IN" sz="34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BF89-6ECC-80E4-50DF-31F5957DB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649481"/>
            <a:ext cx="7648575" cy="1693670"/>
          </a:xfrm>
        </p:spPr>
        <p:txBody>
          <a:bodyPr anchor="ctr">
            <a:normAutofit/>
          </a:bodyPr>
          <a:lstStyle/>
          <a:p>
            <a:r>
              <a:rPr lang="en-IN" sz="1800"/>
              <a:t>SELECT DISTINCT r.restaurant_name, l.location, rt.Dining_Rating, rt.Delivery_Rating,ROUND((rt.Delivery_Rating - rt.Dining_Rating),2) AS rating_difference FROM Restaurants r JOIN Rating rt ON r.Restaurant_id = rt.restaurant_id JOIN Location l ON r.location_id = l.location_id WHERE (rt.Delivery_Rating - rt.Dining_Rating) &gt; 1.5 ORDER BY rating_difference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AB03-4962-A010-29E4-25DF745F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05" y="2775028"/>
            <a:ext cx="6716819" cy="28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C63A1-0E44-B428-5FC7-7DB40018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MOST CUISINE VARIETIES IN AN AREA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F2B1-91B1-53D4-2E40-08CFD236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1"/>
            <a:ext cx="5933873" cy="1541270"/>
          </a:xfrm>
        </p:spPr>
        <p:txBody>
          <a:bodyPr anchor="ctr">
            <a:normAutofit/>
          </a:bodyPr>
          <a:lstStyle/>
          <a:p>
            <a:r>
              <a:rPr lang="en-IN" sz="2000"/>
              <a:t>SELECT l.location, COUNT(DISTINCT cuisine) AS cuisine_variety FROM Location l JOIN Restaurants r ON l.location_id = r.location_id GROUP BY l.location ORDER BY cuisine_variety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EEE6B-6686-CC45-CE5B-6CAE488F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75" y="2280603"/>
            <a:ext cx="3615776" cy="40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2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1E26B-DD98-FBB9-5E1C-96C46CB3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INTRODUCTION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2ACA-E23B-88A2-422E-C3F5317A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800"/>
              <a:t>This presentation explores the performance and customer satisfaction of restaurants using SQL-based analysis. </a:t>
            </a:r>
          </a:p>
          <a:p>
            <a:r>
              <a:rPr lang="en-US" sz="1800"/>
              <a:t>By examining restaurant ratings, features, pricing, and location data, we uncover key insights into the factors that drive success in the restaurant industry.</a:t>
            </a:r>
          </a:p>
          <a:p>
            <a:r>
              <a:rPr lang="en-US" sz="1800"/>
              <a:t>Our goal is to provide a data-driven perspective that highlights patterns, trends, and opportunities for optimizing restaurant operations and enhancing customer experiences.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9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E28B-5EB4-6DED-5158-2C9407C2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OBJECTIVES</a:t>
            </a:r>
            <a:endParaRPr lang="en-IN" sz="4000" b="1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D02E1AA-733F-463C-FA8E-5FCAC66BA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6255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20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3D1F6-495B-7894-BE58-05785D70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1A00581D-3B3C-263C-BF05-413A38931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4277" r="6285" b="6996"/>
          <a:stretch/>
        </p:blipFill>
        <p:spPr>
          <a:xfrm>
            <a:off x="2418375" y="1966293"/>
            <a:ext cx="735524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8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61209-676D-C634-6590-38050357A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84EFA-7D61-EA24-B2C0-49B8064C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D5C74-3ECC-7F09-BA11-4FE268AE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22" y="743181"/>
            <a:ext cx="7074055" cy="1291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EE28DA-5F7E-6047-7674-96BDFD047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5" t="3202" r="-1"/>
          <a:stretch/>
        </p:blipFill>
        <p:spPr>
          <a:xfrm>
            <a:off x="4495802" y="2901180"/>
            <a:ext cx="7304999" cy="1170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27B29E-EB93-05F7-DB3F-A45354ADFDC5}"/>
              </a:ext>
            </a:extLst>
          </p:cNvPr>
          <p:cNvSpPr txBox="1"/>
          <p:nvPr/>
        </p:nvSpPr>
        <p:spPr>
          <a:xfrm>
            <a:off x="6648450" y="2333625"/>
            <a:ext cx="28003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RATING TABLE</a:t>
            </a:r>
            <a:endParaRPr lang="en-IN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EB106-57E3-4437-D06A-43C25F1D4AC9}"/>
              </a:ext>
            </a:extLst>
          </p:cNvPr>
          <p:cNvSpPr txBox="1"/>
          <p:nvPr/>
        </p:nvSpPr>
        <p:spPr>
          <a:xfrm>
            <a:off x="6562725" y="318449"/>
            <a:ext cx="28003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LOCATION TABLE</a:t>
            </a:r>
            <a:endParaRPr lang="en-IN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DEBD6-1A6D-F245-FC5C-C0AD2EF73696}"/>
              </a:ext>
            </a:extLst>
          </p:cNvPr>
          <p:cNvSpPr txBox="1"/>
          <p:nvPr/>
        </p:nvSpPr>
        <p:spPr>
          <a:xfrm>
            <a:off x="6647987" y="4261903"/>
            <a:ext cx="28003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RESTAURANTS TABLE</a:t>
            </a:r>
            <a:endParaRPr lang="en-IN" b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015AA9-64E9-E224-647F-1738628FF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2" y="4944523"/>
            <a:ext cx="8153398" cy="11702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48AB75-1C62-21ED-3CF3-A4B2972F12F3}"/>
              </a:ext>
            </a:extLst>
          </p:cNvPr>
          <p:cNvSpPr txBox="1"/>
          <p:nvPr/>
        </p:nvSpPr>
        <p:spPr>
          <a:xfrm>
            <a:off x="4761894" y="2050919"/>
            <a:ext cx="230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…12032 Records</a:t>
            </a:r>
            <a:endParaRPr lang="en-IN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F3C25-74BC-3EBF-61FD-2A76B86C9DF1}"/>
              </a:ext>
            </a:extLst>
          </p:cNvPr>
          <p:cNvSpPr txBox="1"/>
          <p:nvPr/>
        </p:nvSpPr>
        <p:spPr>
          <a:xfrm>
            <a:off x="4656657" y="4105622"/>
            <a:ext cx="230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…12032 Records</a:t>
            </a:r>
            <a:endParaRPr lang="en-IN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CA652-0E52-4CF9-D0D4-91E744DCFB55}"/>
              </a:ext>
            </a:extLst>
          </p:cNvPr>
          <p:cNvSpPr txBox="1"/>
          <p:nvPr/>
        </p:nvSpPr>
        <p:spPr>
          <a:xfrm>
            <a:off x="4025476" y="6148965"/>
            <a:ext cx="230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…12032 Records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1901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7542E-6598-116E-0097-2BBBA8D0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</a:rPr>
              <a:t>HIGHEST DINING RATING</a:t>
            </a:r>
            <a:endParaRPr lang="en-IN" sz="37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6652-0BFB-8FD3-6A10-9D7D6033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183" y="746403"/>
            <a:ext cx="6739492" cy="1739622"/>
          </a:xfrm>
        </p:spPr>
        <p:txBody>
          <a:bodyPr anchor="ctr">
            <a:normAutofit/>
          </a:bodyPr>
          <a:lstStyle/>
          <a:p>
            <a:r>
              <a:rPr lang="en-US" sz="2000"/>
              <a:t>SELECT restaurant_name, Dining_Rating AS highest_dining_rating FROM Restaurants r JOIN Rating rt ON r.Restaurant_id = rt.restaurant_id WHERE Dining_rating = (SELECT MAX(dining_rating) FROM rating);</a:t>
            </a:r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3E003-AF87-F541-C285-3BB0056F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58" y="2723371"/>
            <a:ext cx="4776217" cy="23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7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BA48D9-EF7E-5B0C-505C-3D09AF280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03F42C-0679-02BD-7364-051334C2B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C3757-B438-7945-8A4F-6ED2FBD7B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2ACC52-9D94-8271-B484-31694F677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4C9F27-9AC7-1F25-42DC-AC734C3E0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91A231E-407A-5819-A8CB-4361B4584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B724B3-90AF-8E7A-37D5-F348735A5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74AD-236D-5DB6-DDB8-331726FF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</a:rPr>
              <a:t>HIGHEST DELIVERY RATING</a:t>
            </a:r>
            <a:endParaRPr lang="en-IN" sz="37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7F19-2206-CD56-CF62-9B468E6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746403"/>
            <a:ext cx="7242047" cy="1739622"/>
          </a:xfrm>
        </p:spPr>
        <p:txBody>
          <a:bodyPr anchor="ctr">
            <a:normAutofit/>
          </a:bodyPr>
          <a:lstStyle/>
          <a:p>
            <a:r>
              <a:rPr lang="en-US" sz="2000"/>
              <a:t>SELECT restaurant_name, Delivery_Rating AS highest_delivery_rating FROM Restaurants r JOIN Rating rt ON r.Restaurant_id = rt.restaurant_id WHERE Delivery_rating = (SELECT MAX(delivery_rating) FROM rating);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D0779-3DBC-EBCF-E10B-BA3AF956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29" y="2791101"/>
            <a:ext cx="5381956" cy="17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DA180-79AC-0DCC-EE37-0151CFFAA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EEB780-440C-949B-7D1B-2520E97E7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C9B26-1DC8-4664-B32E-5BDAAD1E6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C01D5-0B9D-ACFC-2425-7C27CCB7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B4F5F9-0B05-91FE-9104-10DCD858E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1DCA55-155D-423A-84F8-B7CE86C6A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4796C-3B4F-7E3A-44DD-CC96BAEC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14EE7-4507-1B4B-2C04-0F85B043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</a:rPr>
              <a:t>TOP AFFORDABLE RESTAURANTS</a:t>
            </a:r>
            <a:endParaRPr lang="en-IN" sz="37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76E-E872-D8AF-70F9-2EB49A67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183" y="746403"/>
            <a:ext cx="6438698" cy="1739622"/>
          </a:xfrm>
        </p:spPr>
        <p:txBody>
          <a:bodyPr anchor="ctr">
            <a:normAutofit/>
          </a:bodyPr>
          <a:lstStyle/>
          <a:p>
            <a:r>
              <a:rPr lang="en-US" sz="2000"/>
              <a:t> SELECT restaurant_name, price_for_two, Dining_Rating FROM Restaurants r JOIN Rating rt ON r.Restaurant_id = rt.restaurant_id WHERE price_for_two &lt; 600 ORDER BY Dining_Rating DESC LIMIT 10;</a:t>
            </a:r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53B3C-30E0-91E1-0A27-24378772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6" y="2546009"/>
            <a:ext cx="5124685" cy="25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5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9DF12-8FAE-8F81-9280-A3D2DBD4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POPULAR CUISINES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4356-0175-43C7-2F67-00645B28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352973" cy="1950845"/>
          </a:xfrm>
        </p:spPr>
        <p:txBody>
          <a:bodyPr anchor="ctr">
            <a:normAutofit/>
          </a:bodyPr>
          <a:lstStyle/>
          <a:p>
            <a:r>
              <a:rPr lang="en-IN" sz="2000"/>
              <a:t>SELECT cuisine, COUNT(*) AS num_restaurants, AVG(Dining_Rating) AS avg_rating FROM Restaurants r JOIN Rating rt ON r.Restaurant_id = rt.restaurant_id GROUP BY cuisine ORDER BY num_restaurants DESC;</a:t>
            </a:r>
          </a:p>
          <a:p>
            <a:endParaRPr lang="en-I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B9346-2925-8488-0C11-53BAB28C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86" y="2381249"/>
            <a:ext cx="4553271" cy="33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7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7F39C7F-C6D3-4236-A3CD-AAB586C1F67F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795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Analysis on Restaurants in Chennai</vt:lpstr>
      <vt:lpstr>INTRODUCTION</vt:lpstr>
      <vt:lpstr>OBJECTIVES</vt:lpstr>
      <vt:lpstr>ER DIAGRAM</vt:lpstr>
      <vt:lpstr>DATASET</vt:lpstr>
      <vt:lpstr>HIGHEST DINING RATING</vt:lpstr>
      <vt:lpstr>HIGHEST DELIVERY RATING</vt:lpstr>
      <vt:lpstr>TOP AFFORDABLE RESTAURANTS</vt:lpstr>
      <vt:lpstr>POPULAR CUISINES</vt:lpstr>
      <vt:lpstr>AREAS WITH MOST HIGH RATED RESTAURANTS</vt:lpstr>
      <vt:lpstr>RESTAURANTS WITH  “OUTDOOR SEATING” AND “BUFFET”</vt:lpstr>
      <vt:lpstr>COMPARING RESTAURANTS WITH  SIMILAR CUISINES AND PRICE RANGES</vt:lpstr>
      <vt:lpstr>FEATURES THAT HIGH RATED RESTAURANTS HAVE</vt:lpstr>
      <vt:lpstr>RESTAURANTS WHERE DELIVERY RATING EXCEEDS DINING RATING SIGNIFICANTLY</vt:lpstr>
      <vt:lpstr>MOST CUISINE VARIETIES IN AN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v</dc:creator>
  <cp:lastModifiedBy>navin v</cp:lastModifiedBy>
  <cp:revision>11</cp:revision>
  <dcterms:created xsi:type="dcterms:W3CDTF">2024-10-14T08:49:50Z</dcterms:created>
  <dcterms:modified xsi:type="dcterms:W3CDTF">2024-10-17T06:03:43Z</dcterms:modified>
</cp:coreProperties>
</file>