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39.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y="6858000" cx="12192000"/>
  <p:notesSz cx="6858000" cy="9144000"/>
  <p:custDataLst>
    <p:tags r:id="rId46"/>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7.xml"/><Relationship Id="rId20" Type="http://schemas.openxmlformats.org/officeDocument/2006/relationships/slide" Target="slides/slide17.xml"/><Relationship Id="rId42" Type="http://schemas.openxmlformats.org/officeDocument/2006/relationships/slide" Target="slides/slide39.xml"/><Relationship Id="rId41" Type="http://schemas.openxmlformats.org/officeDocument/2006/relationships/slide" Target="slides/slide38.xml"/><Relationship Id="rId22" Type="http://schemas.openxmlformats.org/officeDocument/2006/relationships/slide" Target="slides/slide19.xml"/><Relationship Id="rId44" Type="http://schemas.openxmlformats.org/officeDocument/2006/relationships/slide" Target="slides/slide41.xml"/><Relationship Id="rId21" Type="http://schemas.openxmlformats.org/officeDocument/2006/relationships/slide" Target="slides/slide18.xml"/><Relationship Id="rId43" Type="http://schemas.openxmlformats.org/officeDocument/2006/relationships/slide" Target="slides/slide40.xml"/><Relationship Id="rId24" Type="http://schemas.openxmlformats.org/officeDocument/2006/relationships/slide" Target="slides/slide21.xml"/><Relationship Id="rId46" Type="http://schemas.openxmlformats.org/officeDocument/2006/relationships/tags" Target="tags/tag1.xml"/><Relationship Id="rId23" Type="http://schemas.openxmlformats.org/officeDocument/2006/relationships/slide" Target="slides/slide20.xml"/><Relationship Id="rId45" Type="http://schemas.openxmlformats.org/officeDocument/2006/relationships/slide" Target="slides/slide42.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25" Type="http://schemas.openxmlformats.org/officeDocument/2006/relationships/slide" Target="slides/slide22.xml"/><Relationship Id="rId28" Type="http://schemas.openxmlformats.org/officeDocument/2006/relationships/slide" Target="slides/slide25.xml"/><Relationship Id="rId27" Type="http://schemas.openxmlformats.org/officeDocument/2006/relationships/slide" Target="slides/slide24.xml"/><Relationship Id="rId5" Type="http://schemas.openxmlformats.org/officeDocument/2006/relationships/slide" Target="slides/slide2.xml"/><Relationship Id="rId6" Type="http://schemas.openxmlformats.org/officeDocument/2006/relationships/slide" Target="slides/slide3.xml"/><Relationship Id="rId29" Type="http://schemas.openxmlformats.org/officeDocument/2006/relationships/slide" Target="slides/slide26.xml"/><Relationship Id="rId7" Type="http://schemas.openxmlformats.org/officeDocument/2006/relationships/slide" Target="slides/slide4.xml"/><Relationship Id="rId8" Type="http://schemas.openxmlformats.org/officeDocument/2006/relationships/slide" Target="slides/slide5.xml"/><Relationship Id="rId31" Type="http://schemas.openxmlformats.org/officeDocument/2006/relationships/slide" Target="slides/slide28.xml"/><Relationship Id="rId30" Type="http://schemas.openxmlformats.org/officeDocument/2006/relationships/slide" Target="slides/slide27.xml"/><Relationship Id="rId11" Type="http://schemas.openxmlformats.org/officeDocument/2006/relationships/slide" Target="slides/slide8.xml"/><Relationship Id="rId33" Type="http://schemas.openxmlformats.org/officeDocument/2006/relationships/slide" Target="slides/slide30.xml"/><Relationship Id="rId10" Type="http://schemas.openxmlformats.org/officeDocument/2006/relationships/slide" Target="slides/slide7.xml"/><Relationship Id="rId32" Type="http://schemas.openxmlformats.org/officeDocument/2006/relationships/slide" Target="slides/slide29.xml"/><Relationship Id="rId13" Type="http://schemas.openxmlformats.org/officeDocument/2006/relationships/slide" Target="slides/slide10.xml"/><Relationship Id="rId35" Type="http://schemas.openxmlformats.org/officeDocument/2006/relationships/slide" Target="slides/slide32.xml"/><Relationship Id="rId12" Type="http://schemas.openxmlformats.org/officeDocument/2006/relationships/slide" Target="slides/slide9.xml"/><Relationship Id="rId34" Type="http://schemas.openxmlformats.org/officeDocument/2006/relationships/slide" Target="slides/slide31.xml"/><Relationship Id="rId15" Type="http://schemas.openxmlformats.org/officeDocument/2006/relationships/slide" Target="slides/slide12.xml"/><Relationship Id="rId37" Type="http://schemas.openxmlformats.org/officeDocument/2006/relationships/slide" Target="slides/slide34.xml"/><Relationship Id="rId14" Type="http://schemas.openxmlformats.org/officeDocument/2006/relationships/slide" Target="slides/slide11.xml"/><Relationship Id="rId36" Type="http://schemas.openxmlformats.org/officeDocument/2006/relationships/slide" Target="slides/slide33.xml"/><Relationship Id="rId17" Type="http://schemas.openxmlformats.org/officeDocument/2006/relationships/slide" Target="slides/slide14.xml"/><Relationship Id="rId39" Type="http://schemas.openxmlformats.org/officeDocument/2006/relationships/slide" Target="slides/slide36.xml"/><Relationship Id="rId16" Type="http://schemas.openxmlformats.org/officeDocument/2006/relationships/slide" Target="slides/slide13.xml"/><Relationship Id="rId38" Type="http://schemas.openxmlformats.org/officeDocument/2006/relationships/slide" Target="slides/slide35.xml"/><Relationship Id="rId19" Type="http://schemas.openxmlformats.org/officeDocument/2006/relationships/slide" Target="slides/slide16.xml"/><Relationship Id="rId18"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F05139D-9322-4F52-8C5F-4595D6E8A5B9}" type="datetimeFigureOut">
              <a:rPr lang="en-IN" smtClean="0"/>
              <a:t>29-09-2022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415048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05139D-9322-4F52-8C5F-4595D6E8A5B9}"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360057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F05139D-9322-4F52-8C5F-4595D6E8A5B9}" type="datetimeFigureOut">
              <a:rPr lang="en-IN" smtClean="0"/>
              <a:t>29-09-2022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3850586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F05139D-9322-4F52-8C5F-4595D6E8A5B9}" type="datetimeFigureOut">
              <a:rPr lang="en-IN" smtClean="0"/>
              <a:t>29-09-2022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BA81B00-C8CC-4973-A8A6-C788F9776197}"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96567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F05139D-9322-4F52-8C5F-4595D6E8A5B9}" type="datetimeFigureOut">
              <a:rPr lang="en-IN" smtClean="0"/>
              <a:t>29-09-2022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771853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05139D-9322-4F52-8C5F-4595D6E8A5B9}"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1260537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05139D-9322-4F52-8C5F-4595D6E8A5B9}"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980229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5139D-9322-4F52-8C5F-4595D6E8A5B9}"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4114910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F05139D-9322-4F52-8C5F-4595D6E8A5B9}" type="datetimeFigureOut">
              <a:rPr lang="en-IN" smtClean="0"/>
              <a:t>29-09-2022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365468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5139D-9322-4F52-8C5F-4595D6E8A5B9}"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282711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F05139D-9322-4F52-8C5F-4595D6E8A5B9}" type="datetimeFigureOut">
              <a:rPr lang="en-IN" smtClean="0"/>
              <a:t>29-09-2022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126122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05139D-9322-4F52-8C5F-4595D6E8A5B9}"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3491367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05139D-9322-4F52-8C5F-4595D6E8A5B9}" type="datetimeFigureOut">
              <a:rPr lang="en-IN" smtClean="0"/>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3038300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05139D-9322-4F52-8C5F-4595D6E8A5B9}"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70416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5139D-9322-4F52-8C5F-4595D6E8A5B9}" type="datetimeFigureOut">
              <a:rPr lang="en-IN" smtClean="0"/>
              <a:t>29-09-2022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365816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05139D-9322-4F52-8C5F-4595D6E8A5B9}"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2249786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05139D-9322-4F52-8C5F-4595D6E8A5B9}"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81B00-C8CC-4973-A8A6-C788F9776197}" type="slidenum">
              <a:rPr lang="en-IN" smtClean="0"/>
              <a:t>‹#›</a:t>
            </a:fld>
            <a:endParaRPr lang="en-IN"/>
          </a:p>
        </p:txBody>
      </p:sp>
    </p:spTree>
    <p:extLst>
      <p:ext uri="{BB962C8B-B14F-4D97-AF65-F5344CB8AC3E}">
        <p14:creationId xmlns:p14="http://schemas.microsoft.com/office/powerpoint/2010/main" val="72246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05139D-9322-4F52-8C5F-4595D6E8A5B9}" type="datetimeFigureOut">
              <a:rPr lang="en-IN" smtClean="0"/>
              <a:t>29-09-2022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A81B00-C8CC-4973-A8A6-C788F9776197}" type="slidenum">
              <a:rPr lang="en-IN" smtClean="0"/>
              <a:t>‹#›</a:t>
            </a:fld>
            <a:endParaRPr lang="en-IN"/>
          </a:p>
        </p:txBody>
      </p:sp>
    </p:spTree>
    <p:extLst>
      <p:ext uri="{BB962C8B-B14F-4D97-AF65-F5344CB8AC3E}">
        <p14:creationId xmlns:p14="http://schemas.microsoft.com/office/powerpoint/2010/main" val="4291768125"/>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bloomberg.com/news/articles/2018-02-15/austrian-bitcoin-scam-triggers-police-search-across-europe?srnd=cryptocurriences" TargetMode="External"/><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8" name="Shape 6148"/>
        <p:cNvGrpSpPr/>
        <p:nvPr/>
      </p:nvGrpSpPr>
      <p:grpSpPr>
        <a:xfrm>
          <a:off x="0" y="0"/>
          <a:ext cx="0" cy="0"/>
          <a:chOff x="0" y="0"/>
          <a:chExt cx="0" cy="0"/>
        </a:xfrm>
      </p:grpSpPr>
      <p:sp>
        <p:nvSpPr>
          <p:cNvPr id="6149" name="Google Shape;6149;p1"/>
          <p:cNvSpPr txBox="1"/>
          <p:nvPr>
            <p:ph type="ctrTitle"/>
          </p:nvPr>
        </p:nvSpPr>
        <p:spPr>
          <a:xfrm>
            <a:off x="1371600" y="1803405"/>
            <a:ext cx="9448800" cy="1825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Algerian"/>
              <a:buNone/>
            </a:pPr>
            <a:r>
              <a:rPr lang="en-US" sz="5400">
                <a:latin typeface="Algerian"/>
                <a:ea typeface="Algerian"/>
                <a:cs typeface="Algerian"/>
                <a:sym typeface="Algerian"/>
              </a:rPr>
              <a:t>ONLINE JOBS AND ITS IMPACT</a:t>
            </a:r>
            <a:endParaRPr sz="5400">
              <a:latin typeface="Algerian"/>
              <a:ea typeface="Algerian"/>
              <a:cs typeface="Algerian"/>
              <a:sym typeface="Algerian"/>
            </a:endParaRPr>
          </a:p>
        </p:txBody>
      </p:sp>
      <p:sp>
        <p:nvSpPr>
          <p:cNvPr id="6150" name="Google Shape;6150;p1"/>
          <p:cNvSpPr txBox="1"/>
          <p:nvPr>
            <p:ph idx="1" type="subTitle"/>
          </p:nvPr>
        </p:nvSpPr>
        <p:spPr>
          <a:xfrm>
            <a:off x="3168772" y="3628512"/>
            <a:ext cx="9144000" cy="2222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rPr lang="en-US"/>
              <a:t>NAME : P.NAVIN RAAJAN (192124109)</a:t>
            </a:r>
            <a:endParaRPr/>
          </a:p>
          <a:p>
            <a:pPr indent="0" lvl="0" marL="0" rtl="0" algn="l">
              <a:lnSpc>
                <a:spcPct val="90000"/>
              </a:lnSpc>
              <a:spcBef>
                <a:spcPts val="1000"/>
              </a:spcBef>
              <a:spcAft>
                <a:spcPts val="0"/>
              </a:spcAft>
              <a:buClr>
                <a:schemeClr val="lt1"/>
              </a:buClr>
              <a:buSzPts val="2000"/>
              <a:buNone/>
            </a:pPr>
            <a:r>
              <a:t/>
            </a:r>
            <a:endParaRPr/>
          </a:p>
          <a:p>
            <a:pPr indent="0" lvl="0" marL="0" rtl="0" algn="l">
              <a:lnSpc>
                <a:spcPct val="90000"/>
              </a:lnSpc>
              <a:spcBef>
                <a:spcPts val="1000"/>
              </a:spcBef>
              <a:spcAft>
                <a:spcPts val="0"/>
              </a:spcAft>
              <a:buClr>
                <a:schemeClr val="lt1"/>
              </a:buClr>
              <a:buSzPts val="2000"/>
              <a:buNone/>
            </a:pPr>
            <a:r>
              <a:rPr lang="en-US"/>
              <a:t>              S.AJAY(192124147)</a:t>
            </a:r>
            <a:endParaRPr/>
          </a:p>
          <a:p>
            <a:pPr indent="0" lvl="0" marL="0" rtl="0" algn="l">
              <a:lnSpc>
                <a:spcPct val="90000"/>
              </a:lnSpc>
              <a:spcBef>
                <a:spcPts val="1000"/>
              </a:spcBef>
              <a:spcAft>
                <a:spcPts val="0"/>
              </a:spcAft>
              <a:buClr>
                <a:schemeClr val="lt1"/>
              </a:buClr>
              <a:buSzPts val="2000"/>
              <a:buNone/>
            </a:pPr>
            <a:r>
              <a:rPr lang="en-US"/>
              <a:t> COURSE : PRINCIPLES OF MANAGEMENT</a:t>
            </a:r>
            <a:endParaRPr/>
          </a:p>
          <a:p>
            <a:pPr indent="0" lvl="0" marL="0" rtl="0" algn="l">
              <a:lnSpc>
                <a:spcPct val="90000"/>
              </a:lnSpc>
              <a:spcBef>
                <a:spcPts val="1000"/>
              </a:spcBef>
              <a:spcAft>
                <a:spcPts val="0"/>
              </a:spcAft>
              <a:buClr>
                <a:schemeClr val="lt1"/>
              </a:buClr>
              <a:buSzPts val="2000"/>
              <a:buNone/>
            </a:pPr>
            <a:r>
              <a:rPr lang="en-US"/>
              <a:t> COURSE CODE : UBA3366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04BAC-3936-78F2-82A9-C486FEB0C839}"/>
              </a:ext>
            </a:extLst>
          </p:cNvPr>
          <p:cNvSpPr>
            <a:spLocks noGrp="1"/>
          </p:cNvSpPr>
          <p:nvPr>
            <p:ph type="title"/>
          </p:nvPr>
        </p:nvSpPr>
        <p:spPr/>
        <p:txBody>
          <a:bodyPr/>
          <a:lstStyle/>
          <a:p>
            <a:pPr algn="just"/>
            <a:r>
              <a:rPr lang="en-US" dirty="0"/>
              <a:t>TYPES OF ONLINE JOBS</a:t>
            </a:r>
            <a:endParaRPr lang="en-IN" dirty="0"/>
          </a:p>
        </p:txBody>
      </p:sp>
      <p:sp>
        <p:nvSpPr>
          <p:cNvPr id="3" name="Content Placeholder 2">
            <a:extLst>
              <a:ext uri="{FF2B5EF4-FFF2-40B4-BE49-F238E27FC236}">
                <a16:creationId xmlns:a16="http://schemas.microsoft.com/office/drawing/2014/main" id="{A086C359-44F4-3FF1-8267-3BF33E44303B}"/>
              </a:ext>
            </a:extLst>
          </p:cNvPr>
          <p:cNvSpPr>
            <a:spLocks noGrp="1"/>
          </p:cNvSpPr>
          <p:nvPr>
            <p:ph idx="1"/>
          </p:nvPr>
        </p:nvSpPr>
        <p:spPr/>
        <p:txBody>
          <a:bodyPr>
            <a:normAutofit/>
          </a:bodyPr>
          <a:lstStyle/>
          <a:p>
            <a:r>
              <a:rPr lang="en-IN" sz="3600" dirty="0">
                <a:ln w="0"/>
                <a:gradFill>
                  <a:gsLst>
                    <a:gs pos="21000">
                      <a:srgbClr val="53575C"/>
                    </a:gs>
                    <a:gs pos="88000">
                      <a:srgbClr val="C5C7CA"/>
                    </a:gs>
                  </a:gsLst>
                  <a:lin ang="5400000"/>
                </a:gradFill>
                <a:latin typeface="Bodoni MT" panose="02070603080606020203" pitchFamily="18" charset="0"/>
                <a:ea typeface="Calibri" panose="020F0502020204030204" pitchFamily="34" charset="0"/>
                <a:cs typeface="Times New Roman" panose="02020603050405020304" pitchFamily="18" charset="0"/>
              </a:rPr>
              <a:t>There are various types of online jobs available on the Internet. </a:t>
            </a:r>
          </a:p>
          <a:p>
            <a:endParaRPr lang="en-IN" sz="3600" dirty="0">
              <a:ln w="0"/>
              <a:gradFill>
                <a:gsLst>
                  <a:gs pos="21000">
                    <a:srgbClr val="53575C"/>
                  </a:gs>
                  <a:gs pos="88000">
                    <a:srgbClr val="C5C7CA"/>
                  </a:gs>
                </a:gsLst>
                <a:lin ang="5400000"/>
              </a:gradFill>
              <a:latin typeface="Bodoni MT" panose="02070603080606020203" pitchFamily="18" charset="0"/>
              <a:ea typeface="Calibri" panose="020F0502020204030204" pitchFamily="34" charset="0"/>
              <a:cs typeface="Times New Roman" panose="02020603050405020304" pitchFamily="18" charset="0"/>
            </a:endParaRPr>
          </a:p>
          <a:p>
            <a:r>
              <a:rPr lang="en-IN" sz="3600" dirty="0">
                <a:ln w="0"/>
                <a:gradFill>
                  <a:gsLst>
                    <a:gs pos="21000">
                      <a:srgbClr val="53575C"/>
                    </a:gs>
                    <a:gs pos="88000">
                      <a:srgbClr val="C5C7CA"/>
                    </a:gs>
                  </a:gsLst>
                  <a:lin ang="5400000"/>
                </a:gradFill>
                <a:latin typeface="Bodoni MT" panose="02070603080606020203" pitchFamily="18" charset="0"/>
                <a:ea typeface="Calibri" panose="020F0502020204030204" pitchFamily="34" charset="0"/>
                <a:cs typeface="Times New Roman" panose="02020603050405020304" pitchFamily="18" charset="0"/>
              </a:rPr>
              <a:t>You get Paid for doing some simple tasks, data entry, technical part-time jobs of your niche, surveys, etc.</a:t>
            </a:r>
            <a:endParaRPr lang="en-IN" sz="3600" dirty="0">
              <a:latin typeface="Bodoni MT" panose="02070603080606020203" pitchFamily="18" charset="0"/>
            </a:endParaRPr>
          </a:p>
        </p:txBody>
      </p:sp>
    </p:spTree>
    <p:extLst>
      <p:ext uri="{BB962C8B-B14F-4D97-AF65-F5344CB8AC3E}">
        <p14:creationId xmlns:p14="http://schemas.microsoft.com/office/powerpoint/2010/main" val="396026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B2C0-33C1-6F71-0146-5616214359AC}"/>
              </a:ext>
            </a:extLst>
          </p:cNvPr>
          <p:cNvSpPr>
            <a:spLocks noGrp="1"/>
          </p:cNvSpPr>
          <p:nvPr>
            <p:ph type="title"/>
          </p:nvPr>
        </p:nvSpPr>
        <p:spPr/>
        <p:txBody>
          <a:bodyPr/>
          <a:lstStyle/>
          <a:p>
            <a:pPr algn="just"/>
            <a:r>
              <a:rPr lang="en-US" dirty="0"/>
              <a:t>TYPES OF ONLINE JOBS</a:t>
            </a:r>
            <a:endParaRPr lang="en-IN" dirty="0"/>
          </a:p>
        </p:txBody>
      </p:sp>
      <p:sp>
        <p:nvSpPr>
          <p:cNvPr id="3" name="Text Placeholder 2">
            <a:extLst>
              <a:ext uri="{FF2B5EF4-FFF2-40B4-BE49-F238E27FC236}">
                <a16:creationId xmlns:a16="http://schemas.microsoft.com/office/drawing/2014/main" id="{67F389CF-88C0-7C2F-E142-36E359EA05F2}"/>
              </a:ext>
            </a:extLst>
          </p:cNvPr>
          <p:cNvSpPr>
            <a:spLocks noGrp="1"/>
          </p:cNvSpPr>
          <p:nvPr>
            <p:ph type="body" idx="1"/>
          </p:nvPr>
        </p:nvSpPr>
        <p:spPr/>
        <p:txBody>
          <a:bodyPr/>
          <a:lstStyle/>
          <a:p>
            <a:r>
              <a:rPr lang="en-US" dirty="0"/>
              <a:t>PROFESSIONAL BLOGGER</a:t>
            </a:r>
            <a:endParaRPr lang="en-IN" dirty="0"/>
          </a:p>
        </p:txBody>
      </p:sp>
      <p:pic>
        <p:nvPicPr>
          <p:cNvPr id="8" name="Content Placeholder 7">
            <a:extLst>
              <a:ext uri="{FF2B5EF4-FFF2-40B4-BE49-F238E27FC236}">
                <a16:creationId xmlns:a16="http://schemas.microsoft.com/office/drawing/2014/main" id="{9173B36F-0E86-8136-91B5-676C97E4300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89764" y="3281819"/>
            <a:ext cx="4258849" cy="2814181"/>
          </a:xfrm>
        </p:spPr>
      </p:pic>
      <p:sp>
        <p:nvSpPr>
          <p:cNvPr id="5" name="Text Placeholder 4">
            <a:extLst>
              <a:ext uri="{FF2B5EF4-FFF2-40B4-BE49-F238E27FC236}">
                <a16:creationId xmlns:a16="http://schemas.microsoft.com/office/drawing/2014/main" id="{DE29D245-0439-D9FC-4EC4-9FFE8AE71ED3}"/>
              </a:ext>
            </a:extLst>
          </p:cNvPr>
          <p:cNvSpPr>
            <a:spLocks noGrp="1"/>
          </p:cNvSpPr>
          <p:nvPr>
            <p:ph type="body" sz="quarter" idx="3"/>
          </p:nvPr>
        </p:nvSpPr>
        <p:spPr/>
        <p:txBody>
          <a:bodyPr/>
          <a:lstStyle/>
          <a:p>
            <a:r>
              <a:rPr lang="en-US" dirty="0"/>
              <a:t>ONLINE TUTOR</a:t>
            </a:r>
            <a:endParaRPr lang="en-IN" dirty="0"/>
          </a:p>
        </p:txBody>
      </p:sp>
      <p:pic>
        <p:nvPicPr>
          <p:cNvPr id="10" name="Content Placeholder 9">
            <a:extLst>
              <a:ext uri="{FF2B5EF4-FFF2-40B4-BE49-F238E27FC236}">
                <a16:creationId xmlns:a16="http://schemas.microsoft.com/office/drawing/2014/main" id="{AB8D5D11-E4F6-CC26-93B1-72B8E08ED28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12910" y="3281820"/>
            <a:ext cx="3795385" cy="2814180"/>
          </a:xfrm>
        </p:spPr>
      </p:pic>
    </p:spTree>
    <p:extLst>
      <p:ext uri="{BB962C8B-B14F-4D97-AF65-F5344CB8AC3E}">
        <p14:creationId xmlns:p14="http://schemas.microsoft.com/office/powerpoint/2010/main" val="3640506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8E35-08B3-2691-1359-E0DA29E64C2C}"/>
              </a:ext>
            </a:extLst>
          </p:cNvPr>
          <p:cNvSpPr>
            <a:spLocks noGrp="1"/>
          </p:cNvSpPr>
          <p:nvPr>
            <p:ph type="title"/>
          </p:nvPr>
        </p:nvSpPr>
        <p:spPr/>
        <p:txBody>
          <a:bodyPr/>
          <a:lstStyle/>
          <a:p>
            <a:pPr algn="just"/>
            <a:r>
              <a:rPr lang="en-US" dirty="0"/>
              <a:t>TYPES OF ONLINE JOBS</a:t>
            </a:r>
            <a:endParaRPr lang="en-IN" dirty="0"/>
          </a:p>
        </p:txBody>
      </p:sp>
      <p:sp>
        <p:nvSpPr>
          <p:cNvPr id="3" name="Text Placeholder 2">
            <a:extLst>
              <a:ext uri="{FF2B5EF4-FFF2-40B4-BE49-F238E27FC236}">
                <a16:creationId xmlns:a16="http://schemas.microsoft.com/office/drawing/2014/main" id="{C0E41E71-7E26-DE29-E7A2-E59807FF9275}"/>
              </a:ext>
            </a:extLst>
          </p:cNvPr>
          <p:cNvSpPr>
            <a:spLocks noGrp="1"/>
          </p:cNvSpPr>
          <p:nvPr>
            <p:ph type="body" idx="1"/>
          </p:nvPr>
        </p:nvSpPr>
        <p:spPr/>
        <p:txBody>
          <a:bodyPr>
            <a:normAutofit/>
          </a:bodyPr>
          <a:lstStyle/>
          <a:p>
            <a:r>
              <a:rPr lang="en-US" dirty="0"/>
              <a:t>SOCIAL MEDIA MANAGER</a:t>
            </a:r>
            <a:endParaRPr lang="en-IN" dirty="0"/>
          </a:p>
        </p:txBody>
      </p:sp>
      <p:pic>
        <p:nvPicPr>
          <p:cNvPr id="8" name="Content Placeholder 7">
            <a:extLst>
              <a:ext uri="{FF2B5EF4-FFF2-40B4-BE49-F238E27FC236}">
                <a16:creationId xmlns:a16="http://schemas.microsoft.com/office/drawing/2014/main" id="{F4CC98F3-7E93-2CE6-015B-2656EC6F9D7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4409" y="3231714"/>
            <a:ext cx="4333996" cy="2864285"/>
          </a:xfrm>
        </p:spPr>
      </p:pic>
      <p:sp>
        <p:nvSpPr>
          <p:cNvPr id="5" name="Text Placeholder 4">
            <a:extLst>
              <a:ext uri="{FF2B5EF4-FFF2-40B4-BE49-F238E27FC236}">
                <a16:creationId xmlns:a16="http://schemas.microsoft.com/office/drawing/2014/main" id="{9DE30519-A1EB-3750-4987-D2023FCC680A}"/>
              </a:ext>
            </a:extLst>
          </p:cNvPr>
          <p:cNvSpPr>
            <a:spLocks noGrp="1"/>
          </p:cNvSpPr>
          <p:nvPr>
            <p:ph type="body" sz="quarter" idx="3"/>
          </p:nvPr>
        </p:nvSpPr>
        <p:spPr/>
        <p:txBody>
          <a:bodyPr>
            <a:normAutofit/>
          </a:bodyPr>
          <a:lstStyle/>
          <a:p>
            <a:r>
              <a:rPr lang="en-US" dirty="0"/>
              <a:t>RESUME WRITER</a:t>
            </a:r>
            <a:endParaRPr lang="en-IN" dirty="0"/>
          </a:p>
        </p:txBody>
      </p:sp>
      <p:pic>
        <p:nvPicPr>
          <p:cNvPr id="10" name="Content Placeholder 9">
            <a:extLst>
              <a:ext uri="{FF2B5EF4-FFF2-40B4-BE49-F238E27FC236}">
                <a16:creationId xmlns:a16="http://schemas.microsoft.com/office/drawing/2014/main" id="{D8E37286-7515-F277-BCF2-6370ACD31AC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00800" y="3231714"/>
            <a:ext cx="3530600" cy="2768599"/>
          </a:xfrm>
        </p:spPr>
      </p:pic>
    </p:spTree>
    <p:extLst>
      <p:ext uri="{BB962C8B-B14F-4D97-AF65-F5344CB8AC3E}">
        <p14:creationId xmlns:p14="http://schemas.microsoft.com/office/powerpoint/2010/main" val="2628617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4BDC-A9AC-95E7-F7F4-EE56FCD2ACB2}"/>
              </a:ext>
            </a:extLst>
          </p:cNvPr>
          <p:cNvSpPr>
            <a:spLocks noGrp="1"/>
          </p:cNvSpPr>
          <p:nvPr>
            <p:ph type="title"/>
          </p:nvPr>
        </p:nvSpPr>
        <p:spPr/>
        <p:txBody>
          <a:bodyPr/>
          <a:lstStyle/>
          <a:p>
            <a:pPr algn="just"/>
            <a:r>
              <a:rPr lang="en-US" dirty="0"/>
              <a:t>TYPES OF ONLINE JOBS</a:t>
            </a:r>
            <a:endParaRPr lang="en-IN" dirty="0"/>
          </a:p>
        </p:txBody>
      </p:sp>
      <p:sp>
        <p:nvSpPr>
          <p:cNvPr id="3" name="Text Placeholder 2">
            <a:extLst>
              <a:ext uri="{FF2B5EF4-FFF2-40B4-BE49-F238E27FC236}">
                <a16:creationId xmlns:a16="http://schemas.microsoft.com/office/drawing/2014/main" id="{8EE14CC3-7505-96E4-555D-2A09D726213E}"/>
              </a:ext>
            </a:extLst>
          </p:cNvPr>
          <p:cNvSpPr>
            <a:spLocks noGrp="1"/>
          </p:cNvSpPr>
          <p:nvPr>
            <p:ph type="body" idx="1"/>
          </p:nvPr>
        </p:nvSpPr>
        <p:spPr/>
        <p:txBody>
          <a:bodyPr/>
          <a:lstStyle/>
          <a:p>
            <a:r>
              <a:rPr lang="en-US" dirty="0"/>
              <a:t>FREELANCE WEB DESIGNER</a:t>
            </a:r>
            <a:endParaRPr lang="en-IN" dirty="0"/>
          </a:p>
        </p:txBody>
      </p:sp>
      <p:pic>
        <p:nvPicPr>
          <p:cNvPr id="8" name="Content Placeholder 7">
            <a:extLst>
              <a:ext uri="{FF2B5EF4-FFF2-40B4-BE49-F238E27FC236}">
                <a16:creationId xmlns:a16="http://schemas.microsoft.com/office/drawing/2014/main" id="{F86C70F9-7F8E-65C7-50A7-D9D91021B16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81100" y="3341688"/>
            <a:ext cx="3860800" cy="2666999"/>
          </a:xfrm>
        </p:spPr>
      </p:pic>
      <p:sp>
        <p:nvSpPr>
          <p:cNvPr id="5" name="Text Placeholder 4">
            <a:extLst>
              <a:ext uri="{FF2B5EF4-FFF2-40B4-BE49-F238E27FC236}">
                <a16:creationId xmlns:a16="http://schemas.microsoft.com/office/drawing/2014/main" id="{AB5905B3-00CA-F970-9973-D7DD4DC1D608}"/>
              </a:ext>
            </a:extLst>
          </p:cNvPr>
          <p:cNvSpPr>
            <a:spLocks noGrp="1"/>
          </p:cNvSpPr>
          <p:nvPr>
            <p:ph type="body" sz="quarter" idx="3"/>
          </p:nvPr>
        </p:nvSpPr>
        <p:spPr/>
        <p:txBody>
          <a:bodyPr/>
          <a:lstStyle/>
          <a:p>
            <a:r>
              <a:rPr lang="en-US" dirty="0"/>
              <a:t>WEB DEVELOPER</a:t>
            </a:r>
            <a:endParaRPr lang="en-IN" dirty="0"/>
          </a:p>
        </p:txBody>
      </p:sp>
      <p:pic>
        <p:nvPicPr>
          <p:cNvPr id="10" name="Content Placeholder 9">
            <a:extLst>
              <a:ext uri="{FF2B5EF4-FFF2-40B4-BE49-F238E27FC236}">
                <a16:creationId xmlns:a16="http://schemas.microsoft.com/office/drawing/2014/main" id="{6F032A14-B1AC-71EF-12B3-43B216AF225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3341687"/>
            <a:ext cx="4508500" cy="2667000"/>
          </a:xfrm>
        </p:spPr>
      </p:pic>
    </p:spTree>
    <p:extLst>
      <p:ext uri="{BB962C8B-B14F-4D97-AF65-F5344CB8AC3E}">
        <p14:creationId xmlns:p14="http://schemas.microsoft.com/office/powerpoint/2010/main" val="12475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1FAE-7AF1-EF4F-8C62-5BF9DF6D1517}"/>
              </a:ext>
            </a:extLst>
          </p:cNvPr>
          <p:cNvSpPr>
            <a:spLocks noGrp="1"/>
          </p:cNvSpPr>
          <p:nvPr>
            <p:ph type="title"/>
          </p:nvPr>
        </p:nvSpPr>
        <p:spPr/>
        <p:txBody>
          <a:bodyPr/>
          <a:lstStyle/>
          <a:p>
            <a:pPr algn="just"/>
            <a:r>
              <a:rPr lang="en-US" dirty="0"/>
              <a:t>TYPES OF ONLINE JOBS</a:t>
            </a:r>
            <a:endParaRPr lang="en-IN" dirty="0"/>
          </a:p>
        </p:txBody>
      </p:sp>
      <p:sp>
        <p:nvSpPr>
          <p:cNvPr id="3" name="Text Placeholder 2">
            <a:extLst>
              <a:ext uri="{FF2B5EF4-FFF2-40B4-BE49-F238E27FC236}">
                <a16:creationId xmlns:a16="http://schemas.microsoft.com/office/drawing/2014/main" id="{C55FCDAE-6743-62FF-E6D7-F4E5045ED10C}"/>
              </a:ext>
            </a:extLst>
          </p:cNvPr>
          <p:cNvSpPr>
            <a:spLocks noGrp="1"/>
          </p:cNvSpPr>
          <p:nvPr>
            <p:ph type="body" idx="1"/>
          </p:nvPr>
        </p:nvSpPr>
        <p:spPr/>
        <p:txBody>
          <a:bodyPr/>
          <a:lstStyle/>
          <a:p>
            <a:r>
              <a:rPr lang="en-US" dirty="0"/>
              <a:t>TRANSCRIPTIONST</a:t>
            </a:r>
            <a:endParaRPr lang="en-IN" dirty="0"/>
          </a:p>
        </p:txBody>
      </p:sp>
      <p:pic>
        <p:nvPicPr>
          <p:cNvPr id="9" name="Content Placeholder 8">
            <a:extLst>
              <a:ext uri="{FF2B5EF4-FFF2-40B4-BE49-F238E27FC236}">
                <a16:creationId xmlns:a16="http://schemas.microsoft.com/office/drawing/2014/main" id="{FEC9D072-F51B-0E21-BC2A-FD5BC781031E}"/>
              </a:ext>
            </a:extLst>
          </p:cNvPr>
          <p:cNvPicPr>
            <a:picLocks noGrp="1" noChangeAspect="1"/>
          </p:cNvPicPr>
          <p:nvPr>
            <p:ph sz="half" idx="2"/>
          </p:nvPr>
        </p:nvPicPr>
        <p:blipFill>
          <a:blip r:embed="rId2"/>
          <a:stretch>
            <a:fillRect/>
          </a:stretch>
        </p:blipFill>
        <p:spPr>
          <a:xfrm>
            <a:off x="685800" y="3180022"/>
            <a:ext cx="5311775" cy="2990332"/>
          </a:xfrm>
          <a:prstGeom prst="rect">
            <a:avLst/>
          </a:prstGeom>
        </p:spPr>
      </p:pic>
      <p:sp>
        <p:nvSpPr>
          <p:cNvPr id="5" name="Text Placeholder 4">
            <a:extLst>
              <a:ext uri="{FF2B5EF4-FFF2-40B4-BE49-F238E27FC236}">
                <a16:creationId xmlns:a16="http://schemas.microsoft.com/office/drawing/2014/main" id="{B9C618D7-F0F0-2ADC-DE3A-8C29D90F85CB}"/>
              </a:ext>
            </a:extLst>
          </p:cNvPr>
          <p:cNvSpPr>
            <a:spLocks noGrp="1"/>
          </p:cNvSpPr>
          <p:nvPr>
            <p:ph type="body" sz="quarter" idx="3"/>
          </p:nvPr>
        </p:nvSpPr>
        <p:spPr/>
        <p:txBody>
          <a:bodyPr/>
          <a:lstStyle/>
          <a:p>
            <a:r>
              <a:rPr lang="en-US" dirty="0"/>
              <a:t>ONLINE AFFLIATE</a:t>
            </a:r>
            <a:endParaRPr lang="en-IN" dirty="0"/>
          </a:p>
        </p:txBody>
      </p:sp>
      <p:pic>
        <p:nvPicPr>
          <p:cNvPr id="11" name="Content Placeholder 10">
            <a:extLst>
              <a:ext uri="{FF2B5EF4-FFF2-40B4-BE49-F238E27FC236}">
                <a16:creationId xmlns:a16="http://schemas.microsoft.com/office/drawing/2014/main" id="{BBEB4ADF-EF3A-1020-8222-5DAA24A18D1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410450" y="3875088"/>
            <a:ext cx="2857500" cy="1600200"/>
          </a:xfrm>
        </p:spPr>
      </p:pic>
    </p:spTree>
    <p:extLst>
      <p:ext uri="{BB962C8B-B14F-4D97-AF65-F5344CB8AC3E}">
        <p14:creationId xmlns:p14="http://schemas.microsoft.com/office/powerpoint/2010/main" val="1680358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0576-E800-234F-4F07-A9F2AE4B3C3D}"/>
              </a:ext>
            </a:extLst>
          </p:cNvPr>
          <p:cNvSpPr>
            <a:spLocks noGrp="1"/>
          </p:cNvSpPr>
          <p:nvPr>
            <p:ph type="title"/>
          </p:nvPr>
        </p:nvSpPr>
        <p:spPr/>
        <p:txBody>
          <a:bodyPr/>
          <a:lstStyle/>
          <a:p>
            <a:pPr algn="just"/>
            <a:r>
              <a:rPr lang="en-US" dirty="0"/>
              <a:t>TYPES OF ONLINE JOBS</a:t>
            </a:r>
            <a:endParaRPr lang="en-IN" dirty="0"/>
          </a:p>
        </p:txBody>
      </p:sp>
      <p:sp>
        <p:nvSpPr>
          <p:cNvPr id="3" name="Text Placeholder 2">
            <a:extLst>
              <a:ext uri="{FF2B5EF4-FFF2-40B4-BE49-F238E27FC236}">
                <a16:creationId xmlns:a16="http://schemas.microsoft.com/office/drawing/2014/main" id="{71AF323C-43BA-15DC-945E-2B40FCCAF77C}"/>
              </a:ext>
            </a:extLst>
          </p:cNvPr>
          <p:cNvSpPr>
            <a:spLocks noGrp="1"/>
          </p:cNvSpPr>
          <p:nvPr>
            <p:ph type="body" idx="1"/>
          </p:nvPr>
        </p:nvSpPr>
        <p:spPr/>
        <p:txBody>
          <a:bodyPr/>
          <a:lstStyle/>
          <a:p>
            <a:r>
              <a:rPr lang="en-US" dirty="0"/>
              <a:t>MEDICAL CODER</a:t>
            </a:r>
            <a:endParaRPr lang="en-IN" dirty="0"/>
          </a:p>
        </p:txBody>
      </p:sp>
      <p:pic>
        <p:nvPicPr>
          <p:cNvPr id="8" name="Content Placeholder 7">
            <a:extLst>
              <a:ext uri="{FF2B5EF4-FFF2-40B4-BE49-F238E27FC236}">
                <a16:creationId xmlns:a16="http://schemas.microsoft.com/office/drawing/2014/main" id="{1DF0F31B-7F6C-EC7F-FB72-25E5E62CCC9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5000" y="3132138"/>
            <a:ext cx="4533900" cy="3086100"/>
          </a:xfrm>
        </p:spPr>
      </p:pic>
      <p:sp>
        <p:nvSpPr>
          <p:cNvPr id="5" name="Text Placeholder 4">
            <a:extLst>
              <a:ext uri="{FF2B5EF4-FFF2-40B4-BE49-F238E27FC236}">
                <a16:creationId xmlns:a16="http://schemas.microsoft.com/office/drawing/2014/main" id="{A4183C32-BF40-34E0-9D2C-7204000949F4}"/>
              </a:ext>
            </a:extLst>
          </p:cNvPr>
          <p:cNvSpPr>
            <a:spLocks noGrp="1"/>
          </p:cNvSpPr>
          <p:nvPr>
            <p:ph type="body" sz="quarter" idx="3"/>
          </p:nvPr>
        </p:nvSpPr>
        <p:spPr/>
        <p:txBody>
          <a:bodyPr/>
          <a:lstStyle/>
          <a:p>
            <a:r>
              <a:rPr lang="en-US" dirty="0"/>
              <a:t>ONLINE COURSES</a:t>
            </a:r>
            <a:endParaRPr lang="en-IN" dirty="0"/>
          </a:p>
        </p:txBody>
      </p:sp>
      <p:pic>
        <p:nvPicPr>
          <p:cNvPr id="10" name="Content Placeholder 9">
            <a:extLst>
              <a:ext uri="{FF2B5EF4-FFF2-40B4-BE49-F238E27FC236}">
                <a16:creationId xmlns:a16="http://schemas.microsoft.com/office/drawing/2014/main" id="{59969163-C3AD-CB03-2911-44DD5ED8460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2322" y="3132138"/>
            <a:ext cx="5093756" cy="3086100"/>
          </a:xfrm>
        </p:spPr>
      </p:pic>
    </p:spTree>
    <p:extLst>
      <p:ext uri="{BB962C8B-B14F-4D97-AF65-F5344CB8AC3E}">
        <p14:creationId xmlns:p14="http://schemas.microsoft.com/office/powerpoint/2010/main" val="196354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7086-805A-7B37-354D-732A4746FCDA}"/>
              </a:ext>
            </a:extLst>
          </p:cNvPr>
          <p:cNvSpPr>
            <a:spLocks noGrp="1"/>
          </p:cNvSpPr>
          <p:nvPr>
            <p:ph type="title"/>
          </p:nvPr>
        </p:nvSpPr>
        <p:spPr/>
        <p:txBody>
          <a:bodyPr/>
          <a:lstStyle/>
          <a:p>
            <a:pPr algn="just"/>
            <a:r>
              <a:rPr lang="en-US" dirty="0"/>
              <a:t>TYPES OF ONLINE JOBS </a:t>
            </a:r>
            <a:endParaRPr lang="en-IN" dirty="0"/>
          </a:p>
        </p:txBody>
      </p:sp>
      <p:sp>
        <p:nvSpPr>
          <p:cNvPr id="3" name="Text Placeholder 2">
            <a:extLst>
              <a:ext uri="{FF2B5EF4-FFF2-40B4-BE49-F238E27FC236}">
                <a16:creationId xmlns:a16="http://schemas.microsoft.com/office/drawing/2014/main" id="{408FA0A6-51B7-1716-5D9B-74CEB15E4EEB}"/>
              </a:ext>
            </a:extLst>
          </p:cNvPr>
          <p:cNvSpPr>
            <a:spLocks noGrp="1"/>
          </p:cNvSpPr>
          <p:nvPr>
            <p:ph type="body" idx="1"/>
          </p:nvPr>
        </p:nvSpPr>
        <p:spPr/>
        <p:txBody>
          <a:bodyPr/>
          <a:lstStyle/>
          <a:p>
            <a:r>
              <a:rPr lang="en-US" dirty="0"/>
              <a:t>DATA ENTRY</a:t>
            </a:r>
            <a:endParaRPr lang="en-IN" dirty="0"/>
          </a:p>
        </p:txBody>
      </p:sp>
      <p:pic>
        <p:nvPicPr>
          <p:cNvPr id="8" name="Content Placeholder 7">
            <a:extLst>
              <a:ext uri="{FF2B5EF4-FFF2-40B4-BE49-F238E27FC236}">
                <a16:creationId xmlns:a16="http://schemas.microsoft.com/office/drawing/2014/main" id="{3737B8BC-BE93-3D2B-0684-12999B17A58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800" y="3369752"/>
            <a:ext cx="5311775" cy="2610872"/>
          </a:xfrm>
        </p:spPr>
      </p:pic>
      <p:sp>
        <p:nvSpPr>
          <p:cNvPr id="5" name="Text Placeholder 4">
            <a:extLst>
              <a:ext uri="{FF2B5EF4-FFF2-40B4-BE49-F238E27FC236}">
                <a16:creationId xmlns:a16="http://schemas.microsoft.com/office/drawing/2014/main" id="{9D3266CE-91B8-D60A-B903-0BD013413183}"/>
              </a:ext>
            </a:extLst>
          </p:cNvPr>
          <p:cNvSpPr>
            <a:spLocks noGrp="1"/>
          </p:cNvSpPr>
          <p:nvPr>
            <p:ph type="body" sz="quarter" idx="3"/>
          </p:nvPr>
        </p:nvSpPr>
        <p:spPr>
          <a:xfrm>
            <a:off x="6695261" y="2183802"/>
            <a:ext cx="5105400" cy="823912"/>
          </a:xfrm>
        </p:spPr>
        <p:txBody>
          <a:bodyPr/>
          <a:lstStyle/>
          <a:p>
            <a:r>
              <a:rPr lang="en-US" dirty="0"/>
              <a:t>E – COMMERCE</a:t>
            </a:r>
            <a:endParaRPr lang="en-IN" dirty="0"/>
          </a:p>
        </p:txBody>
      </p:sp>
      <p:pic>
        <p:nvPicPr>
          <p:cNvPr id="10" name="Content Placeholder 9">
            <a:extLst>
              <a:ext uri="{FF2B5EF4-FFF2-40B4-BE49-F238E27FC236}">
                <a16:creationId xmlns:a16="http://schemas.microsoft.com/office/drawing/2014/main" id="{05328DC5-5D04-C220-B911-E1226CA4292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95261" y="3132138"/>
            <a:ext cx="4287878" cy="3086100"/>
          </a:xfrm>
        </p:spPr>
      </p:pic>
    </p:spTree>
    <p:extLst>
      <p:ext uri="{BB962C8B-B14F-4D97-AF65-F5344CB8AC3E}">
        <p14:creationId xmlns:p14="http://schemas.microsoft.com/office/powerpoint/2010/main" val="2201923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32CC5F-8613-25A6-31F6-8E7BE1ABB112}"/>
              </a:ext>
            </a:extLst>
          </p:cNvPr>
          <p:cNvSpPr>
            <a:spLocks noGrp="1"/>
          </p:cNvSpPr>
          <p:nvPr>
            <p:ph type="title"/>
          </p:nvPr>
        </p:nvSpPr>
        <p:spPr>
          <a:xfrm>
            <a:off x="1966064" y="1252260"/>
            <a:ext cx="8610600" cy="1293028"/>
          </a:xfrm>
        </p:spPr>
        <p:txBody>
          <a:bodyPr>
            <a:normAutofit/>
          </a:bodyPr>
          <a:lstStyle/>
          <a:p>
            <a:pPr algn="just"/>
            <a:r>
              <a:rPr lang="en-US" dirty="0"/>
              <a:t>DO I NEED TO MAKE ANY INVESTMENT</a:t>
            </a:r>
            <a:endParaRPr lang="en-IN" dirty="0"/>
          </a:p>
        </p:txBody>
      </p:sp>
      <p:sp>
        <p:nvSpPr>
          <p:cNvPr id="5" name="Content Placeholder 4">
            <a:extLst>
              <a:ext uri="{FF2B5EF4-FFF2-40B4-BE49-F238E27FC236}">
                <a16:creationId xmlns:a16="http://schemas.microsoft.com/office/drawing/2014/main" id="{755C35B4-6B93-8629-6E59-16E91BC7E1D8}"/>
              </a:ext>
            </a:extLst>
          </p:cNvPr>
          <p:cNvSpPr>
            <a:spLocks noGrp="1"/>
          </p:cNvSpPr>
          <p:nvPr>
            <p:ph idx="1"/>
          </p:nvPr>
        </p:nvSpPr>
        <p:spPr>
          <a:xfrm>
            <a:off x="861164" y="2833875"/>
            <a:ext cx="10820400" cy="4024125"/>
          </a:xfrm>
        </p:spPr>
        <p:txBody>
          <a:bodyPr/>
          <a:lstStyle/>
          <a:p>
            <a:pPr algn="just">
              <a:buFont typeface="Wingdings" panose="05000000000000000000" pitchFamily="2" charset="2"/>
              <a:buChar char="v"/>
            </a:pPr>
            <a:r>
              <a:rPr lang="en-IN" sz="3200" dirty="0">
                <a:effectLst/>
                <a:latin typeface="Bodoni MT" panose="02070603080606020203" pitchFamily="18" charset="0"/>
                <a:ea typeface="Calibri" panose="020F0502020204030204" pitchFamily="34" charset="0"/>
                <a:cs typeface="Times New Roman" panose="02020603050405020304" pitchFamily="18" charset="0"/>
              </a:rPr>
              <a:t>No, you do not have to make investments to earn online. There are many jobs online which require you to make certain deposits or pay software charges. Most of them are fake.</a:t>
            </a:r>
            <a:endParaRPr lang="en-IN" sz="3200" dirty="0">
              <a:latin typeface="Bodoni MT" panose="02070603080606020203" pitchFamily="18" charset="0"/>
            </a:endParaRPr>
          </a:p>
        </p:txBody>
      </p:sp>
    </p:spTree>
    <p:extLst>
      <p:ext uri="{BB962C8B-B14F-4D97-AF65-F5344CB8AC3E}">
        <p14:creationId xmlns:p14="http://schemas.microsoft.com/office/powerpoint/2010/main" val="3648639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8C0DE-B6B3-B90F-66AF-BDB07774A190}"/>
              </a:ext>
            </a:extLst>
          </p:cNvPr>
          <p:cNvSpPr>
            <a:spLocks noGrp="1"/>
          </p:cNvSpPr>
          <p:nvPr>
            <p:ph type="title"/>
          </p:nvPr>
        </p:nvSpPr>
        <p:spPr>
          <a:xfrm>
            <a:off x="682668" y="639316"/>
            <a:ext cx="6873240" cy="1600200"/>
          </a:xfrm>
        </p:spPr>
        <p:txBody>
          <a:bodyPr/>
          <a:lstStyle/>
          <a:p>
            <a:r>
              <a:rPr lang="en-US" dirty="0"/>
              <a:t>WORK AT HOME SCAM</a:t>
            </a:r>
            <a:endParaRPr lang="en-IN" dirty="0"/>
          </a:p>
        </p:txBody>
      </p:sp>
      <p:pic>
        <p:nvPicPr>
          <p:cNvPr id="8" name="Picture Placeholder 7">
            <a:extLst>
              <a:ext uri="{FF2B5EF4-FFF2-40B4-BE49-F238E27FC236}">
                <a16:creationId xmlns:a16="http://schemas.microsoft.com/office/drawing/2014/main" id="{E9A29D53-0897-3BE6-743B-1D103CAC0A8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p:pic>
      <p:sp>
        <p:nvSpPr>
          <p:cNvPr id="6" name="Text Placeholder 5">
            <a:extLst>
              <a:ext uri="{FF2B5EF4-FFF2-40B4-BE49-F238E27FC236}">
                <a16:creationId xmlns:a16="http://schemas.microsoft.com/office/drawing/2014/main" id="{BADA262C-D992-D8FF-8B64-2C1FC2DDD59F}"/>
              </a:ext>
            </a:extLst>
          </p:cNvPr>
          <p:cNvSpPr>
            <a:spLocks noGrp="1"/>
          </p:cNvSpPr>
          <p:nvPr>
            <p:ph type="body" sz="half" idx="2"/>
          </p:nvPr>
        </p:nvSpPr>
        <p:spPr/>
        <p:txBody>
          <a:bodyPr>
            <a:normAutofit fontScale="85000" lnSpcReduction="20000"/>
          </a:bodyPr>
          <a:lstStyle/>
          <a:p>
            <a:pPr marL="342900" indent="-342900">
              <a:buFont typeface="Wingdings" panose="05000000000000000000" pitchFamily="2" charset="2"/>
              <a:buChar char="q"/>
            </a:pPr>
            <a:r>
              <a:rPr lang="en-IN" sz="2400" dirty="0">
                <a:effectLst/>
                <a:latin typeface="Bodoni MT" panose="02070603080606020203" pitchFamily="18" charset="0"/>
                <a:ea typeface="Times New Roman" panose="02020603050405020304" pitchFamily="18" charset="0"/>
                <a:cs typeface="Arial" panose="020B0604020202020204" pitchFamily="34" charset="0"/>
              </a:rPr>
              <a:t>Working from home has so many draws and is a major lifestyle goal for many people. </a:t>
            </a:r>
          </a:p>
          <a:p>
            <a:pPr marL="342900" indent="-342900">
              <a:buFont typeface="Wingdings" panose="05000000000000000000" pitchFamily="2" charset="2"/>
              <a:buChar char="q"/>
            </a:pPr>
            <a:endParaRPr lang="en-IN" sz="2400" dirty="0">
              <a:latin typeface="Bodoni MT" panose="02070603080606020203" pitchFamily="18"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q"/>
            </a:pPr>
            <a:r>
              <a:rPr lang="en-IN" sz="2400" dirty="0">
                <a:effectLst/>
                <a:latin typeface="Bodoni MT" panose="02070603080606020203" pitchFamily="18" charset="0"/>
                <a:ea typeface="Times New Roman" panose="02020603050405020304" pitchFamily="18" charset="0"/>
                <a:cs typeface="Arial" panose="020B0604020202020204" pitchFamily="34" charset="0"/>
              </a:rPr>
              <a:t>Scam artists capitalize on the dreams of these would-be remote workers by luring them with fantastic yet realistic-sounding work-at-home job opportunities.</a:t>
            </a:r>
          </a:p>
          <a:p>
            <a:pPr marL="342900" indent="-342900">
              <a:buFont typeface="Wingdings" panose="05000000000000000000" pitchFamily="2" charset="2"/>
              <a:buChar char="q"/>
            </a:pPr>
            <a:endParaRPr lang="en-IN" sz="2400" dirty="0">
              <a:effectLst/>
              <a:latin typeface="Bodoni MT" panose="02070603080606020203" pitchFamily="18" charset="0"/>
              <a:ea typeface="Times New Roman" panose="02020603050405020304" pitchFamily="18" charset="0"/>
            </a:endParaRPr>
          </a:p>
          <a:p>
            <a:pPr marL="342900" indent="-342900">
              <a:buFont typeface="Wingdings" panose="05000000000000000000" pitchFamily="2" charset="2"/>
              <a:buChar char="q"/>
            </a:pPr>
            <a:r>
              <a:rPr lang="en-IN" sz="2400" dirty="0">
                <a:effectLst/>
                <a:latin typeface="Bodoni MT" panose="02070603080606020203" pitchFamily="18" charset="0"/>
                <a:ea typeface="Times New Roman" panose="02020603050405020304" pitchFamily="18" charset="0"/>
                <a:cs typeface="Arial" panose="020B0604020202020204" pitchFamily="34" charset="0"/>
              </a:rPr>
              <a:t>The catch? They just need to send a wire transfer or money order upfront to pay for some equipment or educational materials before they can get started, but these never arrive, and there is no actual job.</a:t>
            </a:r>
            <a:endParaRPr lang="en-IN" sz="2400" dirty="0">
              <a:effectLst/>
              <a:latin typeface="Bodoni MT" panose="02070603080606020203"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59203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AFD8-E95E-A814-F6A7-38AC03E42D10}"/>
              </a:ext>
            </a:extLst>
          </p:cNvPr>
          <p:cNvSpPr>
            <a:spLocks noGrp="1"/>
          </p:cNvSpPr>
          <p:nvPr>
            <p:ph type="title"/>
          </p:nvPr>
        </p:nvSpPr>
        <p:spPr>
          <a:xfrm>
            <a:off x="695195" y="751241"/>
            <a:ext cx="6873240" cy="1600200"/>
          </a:xfrm>
        </p:spPr>
        <p:txBody>
          <a:bodyPr/>
          <a:lstStyle/>
          <a:p>
            <a:r>
              <a:rPr lang="en-US" dirty="0"/>
              <a:t>PYRAMID MARKETING SCAM</a:t>
            </a:r>
            <a:endParaRPr lang="en-IN" dirty="0"/>
          </a:p>
        </p:txBody>
      </p:sp>
      <p:pic>
        <p:nvPicPr>
          <p:cNvPr id="6" name="Picture Placeholder 5">
            <a:extLst>
              <a:ext uri="{FF2B5EF4-FFF2-40B4-BE49-F238E27FC236}">
                <a16:creationId xmlns:a16="http://schemas.microsoft.com/office/drawing/2014/main" id="{B68BABB5-574A-DBF1-E9E5-C53AAB53E5D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16" t="40709" r="232" b="988"/>
          <a:stretch/>
        </p:blipFill>
        <p:spPr>
          <a:xfrm>
            <a:off x="7771635" y="2148241"/>
            <a:ext cx="3937765" cy="3187700"/>
          </a:xfrm>
        </p:spPr>
      </p:pic>
      <p:sp>
        <p:nvSpPr>
          <p:cNvPr id="4" name="Text Placeholder 3">
            <a:extLst>
              <a:ext uri="{FF2B5EF4-FFF2-40B4-BE49-F238E27FC236}">
                <a16:creationId xmlns:a16="http://schemas.microsoft.com/office/drawing/2014/main" id="{6B63A2DD-1C6E-C06A-D9F9-A89AE875BA2F}"/>
              </a:ext>
            </a:extLst>
          </p:cNvPr>
          <p:cNvSpPr>
            <a:spLocks noGrp="1"/>
          </p:cNvSpPr>
          <p:nvPr>
            <p:ph type="body" sz="half" idx="2"/>
          </p:nvPr>
        </p:nvSpPr>
        <p:spPr/>
        <p:txBody>
          <a:bodyPr>
            <a:normAutofit/>
          </a:bodyPr>
          <a:lstStyle/>
          <a:p>
            <a:pPr marL="342900" indent="-342900">
              <a:buFont typeface="Courier New" panose="02070309020205020404" pitchFamily="49" charset="0"/>
              <a:buChar char="o"/>
            </a:pPr>
            <a:r>
              <a:rPr lang="en-IN" sz="2400" dirty="0">
                <a:effectLst/>
                <a:latin typeface="Bodoni MT" panose="02070603080606020203" pitchFamily="18" charset="0"/>
                <a:ea typeface="Calibri" panose="020F0502020204030204" pitchFamily="34" charset="0"/>
                <a:cs typeface="Times New Roman" panose="02020603050405020304" pitchFamily="18" charset="0"/>
              </a:rPr>
              <a:t>Pyramid marketing is illegal and has no basis in real commerce . There is no product involved in a pyramid marketing scheme, just the exchange of money. </a:t>
            </a:r>
          </a:p>
          <a:p>
            <a:pPr marL="342900" indent="-342900">
              <a:buFont typeface="Courier New" panose="02070309020205020404" pitchFamily="49" charset="0"/>
              <a:buChar char="o"/>
            </a:pPr>
            <a:r>
              <a:rPr lang="en-IN" sz="2400" dirty="0">
                <a:effectLst/>
                <a:latin typeface="Bodoni MT" panose="02070603080606020203" pitchFamily="18" charset="0"/>
                <a:ea typeface="Calibri" panose="020F0502020204030204" pitchFamily="34" charset="0"/>
                <a:cs typeface="Times New Roman" panose="02020603050405020304" pitchFamily="18" charset="0"/>
              </a:rPr>
              <a:t>people invest in pyramid marketing because they believe they will benefit from investments made by people who follow them into the program. </a:t>
            </a:r>
          </a:p>
          <a:p>
            <a:pPr marL="342900" indent="-342900">
              <a:buFont typeface="Courier New" panose="02070309020205020404" pitchFamily="49" charset="0"/>
              <a:buChar char="o"/>
            </a:pPr>
            <a:endParaRPr lang="en-IN" sz="2400" dirty="0">
              <a:effectLst/>
              <a:latin typeface="Bodoni MT" panose="02070603080606020203" pitchFamily="18" charset="0"/>
              <a:ea typeface="Calibri" panose="020F0502020204030204" pitchFamily="34" charset="0"/>
              <a:cs typeface="Times New Roman" panose="02020603050405020304" pitchFamily="18" charset="0"/>
            </a:endParaRPr>
          </a:p>
          <a:p>
            <a:endParaRPr lang="en-IN" sz="2400" dirty="0">
              <a:latin typeface="Bodoni MT" panose="02070603080606020203" pitchFamily="18" charset="0"/>
            </a:endParaRPr>
          </a:p>
        </p:txBody>
      </p:sp>
    </p:spTree>
    <p:extLst>
      <p:ext uri="{BB962C8B-B14F-4D97-AF65-F5344CB8AC3E}">
        <p14:creationId xmlns:p14="http://schemas.microsoft.com/office/powerpoint/2010/main" val="2467328974"/>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1" name="Shape 6151"/>
        <p:cNvGrpSpPr/>
        <p:nvPr/>
      </p:nvGrpSpPr>
      <p:grpSpPr>
        <a:xfrm>
          <a:off x="0" y="0"/>
          <a:ext cx="0" cy="0"/>
          <a:chOff x="0" y="0"/>
          <a:chExt cx="0" cy="0"/>
        </a:xfrm>
      </p:grpSpPr>
      <p:sp>
        <p:nvSpPr>
          <p:cNvPr id="6152" name="Google Shape;6152;p2"/>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lt1"/>
              </a:buClr>
              <a:buSzPts val="4000"/>
              <a:buFont typeface="Century Gothic"/>
              <a:buNone/>
            </a:pPr>
            <a:r>
              <a:rPr lang="en-US"/>
              <a:t>ABSTRACT :</a:t>
            </a:r>
            <a:endParaRPr/>
          </a:p>
        </p:txBody>
      </p:sp>
      <p:sp>
        <p:nvSpPr>
          <p:cNvPr id="6153" name="Google Shape;6153;p2"/>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3200"/>
              <a:buChar char="•"/>
            </a:pPr>
            <a:r>
              <a:rPr lang="en-US" sz="3200">
                <a:latin typeface="Bell MT"/>
                <a:ea typeface="Bell MT"/>
                <a:cs typeface="Bell MT"/>
                <a:sym typeface="Bell MT"/>
              </a:rPr>
              <a:t>This report is purely tells about the futuristic world where we can earn from home comfortably without any risk and investment through online.</a:t>
            </a:r>
            <a:endParaRPr/>
          </a:p>
          <a:p>
            <a:pPr indent="-25400" lvl="0" marL="228600" rtl="0" algn="l">
              <a:lnSpc>
                <a:spcPct val="90000"/>
              </a:lnSpc>
              <a:spcBef>
                <a:spcPts val="1000"/>
              </a:spcBef>
              <a:spcAft>
                <a:spcPts val="0"/>
              </a:spcAft>
              <a:buClr>
                <a:schemeClr val="lt1"/>
              </a:buClr>
              <a:buSzPts val="3200"/>
              <a:buNone/>
            </a:pPr>
            <a:r>
              <a:t/>
            </a:r>
            <a:endParaRPr sz="3200">
              <a:latin typeface="Bell MT"/>
              <a:ea typeface="Bell MT"/>
              <a:cs typeface="Bell MT"/>
              <a:sym typeface="Bell MT"/>
            </a:endParaRPr>
          </a:p>
          <a:p>
            <a:pPr indent="-228600" lvl="0" marL="228600" rtl="0" algn="l">
              <a:lnSpc>
                <a:spcPct val="90000"/>
              </a:lnSpc>
              <a:spcBef>
                <a:spcPts val="1000"/>
              </a:spcBef>
              <a:spcAft>
                <a:spcPts val="0"/>
              </a:spcAft>
              <a:buClr>
                <a:schemeClr val="lt1"/>
              </a:buClr>
              <a:buSzPts val="3200"/>
              <a:buChar char="•"/>
            </a:pPr>
            <a:r>
              <a:rPr lang="en-US" sz="3200">
                <a:latin typeface="Bell MT"/>
                <a:ea typeface="Bell MT"/>
                <a:cs typeface="Bell MT"/>
                <a:sym typeface="Bell MT"/>
              </a:rPr>
              <a:t>In this project we are going see explore about </a:t>
            </a:r>
            <a:r>
              <a:rPr b="1" lang="en-US" sz="3200">
                <a:latin typeface="Bell MT"/>
                <a:ea typeface="Bell MT"/>
                <a:cs typeface="Bell MT"/>
                <a:sym typeface="Bell MT"/>
              </a:rPr>
              <a:t>“online jobs and</a:t>
            </a:r>
            <a:r>
              <a:rPr lang="en-US" sz="3200">
                <a:latin typeface="Bell MT"/>
                <a:ea typeface="Bell MT"/>
                <a:cs typeface="Bell MT"/>
                <a:sym typeface="Bell MT"/>
              </a:rPr>
              <a:t> </a:t>
            </a:r>
            <a:r>
              <a:rPr b="1" lang="en-US" sz="3200">
                <a:latin typeface="Bell MT"/>
                <a:ea typeface="Bell MT"/>
                <a:cs typeface="Bell MT"/>
                <a:sym typeface="Bell MT"/>
              </a:rPr>
              <a:t>its impact”</a:t>
            </a:r>
            <a:endParaRPr b="1"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9D0D-6C55-0271-18AB-438E4DA3E31B}"/>
              </a:ext>
            </a:extLst>
          </p:cNvPr>
          <p:cNvSpPr>
            <a:spLocks noGrp="1"/>
          </p:cNvSpPr>
          <p:nvPr>
            <p:ph type="title"/>
          </p:nvPr>
        </p:nvSpPr>
        <p:spPr>
          <a:xfrm>
            <a:off x="685800" y="639316"/>
            <a:ext cx="6873240" cy="1600200"/>
          </a:xfrm>
        </p:spPr>
        <p:txBody>
          <a:bodyPr/>
          <a:lstStyle/>
          <a:p>
            <a:r>
              <a:rPr lang="en-US" dirty="0"/>
              <a:t>CRYPTO CUURENCY SCHEME</a:t>
            </a:r>
            <a:endParaRPr lang="en-IN" dirty="0"/>
          </a:p>
        </p:txBody>
      </p:sp>
      <p:pic>
        <p:nvPicPr>
          <p:cNvPr id="5" name="Picture Placeholder 4">
            <a:extLst>
              <a:ext uri="{FF2B5EF4-FFF2-40B4-BE49-F238E27FC236}">
                <a16:creationId xmlns:a16="http://schemas.microsoft.com/office/drawing/2014/main" id="{84A3939D-94E7-1307-E774-A7D0114300D4}"/>
              </a:ext>
            </a:extLst>
          </p:cNvPr>
          <p:cNvPicPr>
            <a:picLocks noGrp="1" noChangeAspect="1"/>
          </p:cNvPicPr>
          <p:nvPr>
            <p:ph type="pic" idx="1"/>
          </p:nvPr>
        </p:nvPicPr>
        <p:blipFill rotWithShape="1">
          <a:blip r:embed="rId2"/>
          <a:srcRect l="2898" r="6032"/>
          <a:stretch/>
        </p:blipFill>
        <p:spPr>
          <a:xfrm>
            <a:off x="7559040" y="990600"/>
            <a:ext cx="4343400" cy="5228084"/>
          </a:xfrm>
          <a:prstGeom prst="rect">
            <a:avLst/>
          </a:prstGeom>
        </p:spPr>
      </p:pic>
      <p:sp>
        <p:nvSpPr>
          <p:cNvPr id="4" name="Text Placeholder 3">
            <a:extLst>
              <a:ext uri="{FF2B5EF4-FFF2-40B4-BE49-F238E27FC236}">
                <a16:creationId xmlns:a16="http://schemas.microsoft.com/office/drawing/2014/main" id="{DE893801-7042-55EF-7279-C5798BC378EA}"/>
              </a:ext>
            </a:extLst>
          </p:cNvPr>
          <p:cNvSpPr>
            <a:spLocks noGrp="1"/>
          </p:cNvSpPr>
          <p:nvPr>
            <p:ph type="body" sz="half" idx="2"/>
          </p:nvPr>
        </p:nvSpPr>
        <p:spPr/>
        <p:txBody>
          <a:bodyPr>
            <a:normAutofit fontScale="85000" lnSpcReduction="20000"/>
          </a:bodyPr>
          <a:lstStyle/>
          <a:p>
            <a:pPr marL="457200" indent="-457200">
              <a:buFont typeface="Wingdings" panose="05000000000000000000" pitchFamily="2" charset="2"/>
              <a:buChar char="q"/>
            </a:pPr>
            <a:r>
              <a:rPr lang="en-IN" sz="2800" dirty="0">
                <a:effectLst/>
                <a:latin typeface="Bodoni MT" panose="02070603080606020203" pitchFamily="18" charset="0"/>
                <a:ea typeface="Calibri" panose="020F0502020204030204" pitchFamily="34" charset="0"/>
                <a:cs typeface="Arial" panose="020B0604020202020204" pitchFamily="34" charset="0"/>
              </a:rPr>
              <a:t>With the cryptocurrency market being so volatile, it’s not uncommon to hear about massive gains over a short period of time. This makes classic pyramid or Ponzi schemes an easier sell to investors as people are less likely to view them as “too good to be true”.</a:t>
            </a:r>
          </a:p>
          <a:p>
            <a:pPr algn="ctr"/>
            <a:r>
              <a:rPr lang="en-IN" sz="1800" dirty="0">
                <a:solidFill>
                  <a:srgbClr val="2F5496"/>
                </a:solidFill>
                <a:effectLst/>
                <a:latin typeface="Bell MT" panose="02020503060305020303" pitchFamily="18" charset="0"/>
                <a:ea typeface="Times New Roman" panose="02020603050405020304" pitchFamily="18" charset="0"/>
                <a:cs typeface="Arial" panose="020B0604020202020204" pitchFamily="34" charset="0"/>
              </a:rPr>
              <a:t> </a:t>
            </a:r>
            <a:endParaRPr lang="en-IN" sz="1800" dirty="0">
              <a:effectLst/>
              <a:latin typeface="Times New Roman" panose="02020603050405020304" pitchFamily="18" charset="0"/>
              <a:ea typeface="Times New Roman" panose="02020603050405020304" pitchFamily="18" charset="0"/>
            </a:endParaRPr>
          </a:p>
          <a:p>
            <a:pPr algn="ctr">
              <a:lnSpc>
                <a:spcPct val="107000"/>
              </a:lnSpc>
              <a:spcAft>
                <a:spcPts val="800"/>
              </a:spcAft>
            </a:pPr>
            <a:r>
              <a:rPr lang="en-IN" sz="2200" b="1" dirty="0">
                <a:solidFill>
                  <a:schemeClr val="accent1"/>
                </a:solidFill>
                <a:effectLst/>
                <a:latin typeface="Bell MT" panose="02020503060305020303" pitchFamily="18" charset="0"/>
                <a:ea typeface="Times New Roman" panose="02020603050405020304" pitchFamily="18" charset="0"/>
                <a:cs typeface="Arial" panose="020B0604020202020204" pitchFamily="34" charset="0"/>
              </a:rPr>
              <a:t>Austrian investment scheme </a:t>
            </a:r>
            <a:r>
              <a:rPr lang="en-IN" sz="2200" b="1" u="sng" dirty="0">
                <a:solidFill>
                  <a:schemeClr val="accent1"/>
                </a:solidFill>
                <a:effectLst/>
                <a:latin typeface="Bell MT" panose="02020503060305020303" pitchFamily="18"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 promised a whopping</a:t>
            </a:r>
            <a:r>
              <a:rPr lang="en-IN" sz="2200" b="1" dirty="0">
                <a:solidFill>
                  <a:schemeClr val="accent1"/>
                </a:solidFill>
                <a:effectLst/>
                <a:latin typeface="Bell MT" panose="02020503060305020303" pitchFamily="18" charset="0"/>
                <a:ea typeface="Times New Roman" panose="02020603050405020304" pitchFamily="18" charset="0"/>
                <a:cs typeface="Arial" panose="020B0604020202020204" pitchFamily="34" charset="0"/>
              </a:rPr>
              <a:t> 4 percent weekly return to some investors and ended up reportedly stealing more than 12,000 bitcoins.</a:t>
            </a:r>
            <a:endParaRPr lang="en-IN" sz="22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q"/>
            </a:pPr>
            <a:endParaRPr lang="en-IN" sz="2800" dirty="0">
              <a:latin typeface="Bodoni MT" panose="02070603080606020203" pitchFamily="18" charset="0"/>
            </a:endParaRPr>
          </a:p>
        </p:txBody>
      </p:sp>
    </p:spTree>
    <p:extLst>
      <p:ext uri="{BB962C8B-B14F-4D97-AF65-F5344CB8AC3E}">
        <p14:creationId xmlns:p14="http://schemas.microsoft.com/office/powerpoint/2010/main" val="2010928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79BB-FED0-779F-88FC-0AE81AC3231A}"/>
              </a:ext>
            </a:extLst>
          </p:cNvPr>
          <p:cNvSpPr>
            <a:spLocks noGrp="1"/>
          </p:cNvSpPr>
          <p:nvPr>
            <p:ph type="title"/>
          </p:nvPr>
        </p:nvSpPr>
        <p:spPr>
          <a:xfrm>
            <a:off x="685800" y="409184"/>
            <a:ext cx="6873240" cy="1600200"/>
          </a:xfrm>
        </p:spPr>
        <p:txBody>
          <a:bodyPr/>
          <a:lstStyle/>
          <a:p>
            <a:r>
              <a:rPr lang="en-US" dirty="0"/>
              <a:t>STUFFING ENVELOPS</a:t>
            </a:r>
            <a:endParaRPr lang="en-IN" dirty="0"/>
          </a:p>
        </p:txBody>
      </p:sp>
      <p:pic>
        <p:nvPicPr>
          <p:cNvPr id="6" name="Picture Placeholder 5">
            <a:extLst>
              <a:ext uri="{FF2B5EF4-FFF2-40B4-BE49-F238E27FC236}">
                <a16:creationId xmlns:a16="http://schemas.microsoft.com/office/drawing/2014/main" id="{C5D6E236-7ED1-4BA1-A75E-F0B274DB748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1250" r="31250"/>
          <a:stretch/>
        </p:blipFill>
        <p:spPr/>
      </p:pic>
      <p:sp>
        <p:nvSpPr>
          <p:cNvPr id="4" name="Text Placeholder 3">
            <a:extLst>
              <a:ext uri="{FF2B5EF4-FFF2-40B4-BE49-F238E27FC236}">
                <a16:creationId xmlns:a16="http://schemas.microsoft.com/office/drawing/2014/main" id="{FA2F5E4F-3852-55CE-33FB-A4ADB0EF50B5}"/>
              </a:ext>
            </a:extLst>
          </p:cNvPr>
          <p:cNvSpPr>
            <a:spLocks noGrp="1"/>
          </p:cNvSpPr>
          <p:nvPr>
            <p:ph type="body" sz="half" idx="2"/>
          </p:nvPr>
        </p:nvSpPr>
        <p:spPr>
          <a:xfrm>
            <a:off x="685800" y="2760944"/>
            <a:ext cx="6873240" cy="3094485"/>
          </a:xfrm>
        </p:spPr>
        <p:txBody>
          <a:bodyPr>
            <a:normAutofit/>
          </a:bodyPr>
          <a:lstStyle/>
          <a:p>
            <a:pPr marL="342900" indent="-342900">
              <a:buFont typeface="Wingdings" panose="05000000000000000000" pitchFamily="2" charset="2"/>
              <a:buChar char="v"/>
            </a:pPr>
            <a:r>
              <a:rPr lang="en-IN" sz="2400" dirty="0">
                <a:effectLst/>
                <a:latin typeface="Bodoni MT" panose="02070603080606020203" pitchFamily="18" charset="0"/>
                <a:ea typeface="Calibri" panose="020F0502020204030204" pitchFamily="34" charset="0"/>
                <a:cs typeface="Times New Roman" panose="02020603050405020304" pitchFamily="18" charset="0"/>
              </a:rPr>
              <a:t>This scam typically involves signing up and paying a fee to “stuff envelopes from home.” </a:t>
            </a:r>
          </a:p>
          <a:p>
            <a:pPr marL="342900" indent="-342900">
              <a:buFont typeface="Wingdings" panose="05000000000000000000" pitchFamily="2" charset="2"/>
              <a:buChar char="v"/>
            </a:pPr>
            <a:r>
              <a:rPr lang="en-IN" sz="2400" dirty="0">
                <a:effectLst/>
                <a:latin typeface="Bodoni MT" panose="02070603080606020203" pitchFamily="18" charset="0"/>
                <a:ea typeface="Calibri" panose="020F0502020204030204" pitchFamily="34" charset="0"/>
                <a:cs typeface="Times New Roman" panose="02020603050405020304" pitchFamily="18" charset="0"/>
              </a:rPr>
              <a:t>Once enrolled, you receive a document explaining how to get others to buy the same envelope-stuffing opportunity you did. </a:t>
            </a:r>
          </a:p>
          <a:p>
            <a:pPr marL="342900" indent="-342900">
              <a:buFont typeface="Wingdings" panose="05000000000000000000" pitchFamily="2" charset="2"/>
              <a:buChar char="v"/>
            </a:pPr>
            <a:r>
              <a:rPr lang="en-IN" sz="2400" dirty="0">
                <a:effectLst/>
                <a:latin typeface="Bodoni MT" panose="02070603080606020203" pitchFamily="18" charset="0"/>
                <a:ea typeface="Calibri" panose="020F0502020204030204" pitchFamily="34" charset="0"/>
                <a:cs typeface="Times New Roman" panose="02020603050405020304" pitchFamily="18" charset="0"/>
              </a:rPr>
              <a:t>You earn a small commission when someone else falls for the scam and pays the non refundable fee.</a:t>
            </a:r>
          </a:p>
          <a:p>
            <a:pPr marL="342900" indent="-342900">
              <a:buFont typeface="Wingdings" panose="05000000000000000000" pitchFamily="2" charset="2"/>
              <a:buChar char="v"/>
            </a:pPr>
            <a:endParaRPr lang="en-IN" sz="2400" dirty="0">
              <a:solidFill>
                <a:srgbClr val="2F5496"/>
              </a:solidFill>
              <a:latin typeface="Bodoni MT" panose="02070603080606020203" pitchFamily="18" charset="0"/>
              <a:cs typeface="Times New Roman" panose="02020603050405020304" pitchFamily="18" charset="0"/>
            </a:endParaRPr>
          </a:p>
          <a:p>
            <a:pPr marL="342900" indent="-342900">
              <a:buFont typeface="Wingdings" panose="05000000000000000000" pitchFamily="2" charset="2"/>
              <a:buChar char="v"/>
            </a:pPr>
            <a:endParaRPr lang="en-IN" sz="2400" dirty="0">
              <a:solidFill>
                <a:srgbClr val="2F5496"/>
              </a:solidFill>
              <a:latin typeface="Bodoni MT" panose="02070603080606020203" pitchFamily="18" charset="0"/>
              <a:cs typeface="Times New Roman" panose="02020603050405020304" pitchFamily="18" charset="0"/>
            </a:endParaRPr>
          </a:p>
          <a:p>
            <a:pPr marL="342900" indent="-342900">
              <a:buFont typeface="Wingdings" panose="05000000000000000000" pitchFamily="2" charset="2"/>
              <a:buChar char="v"/>
            </a:pPr>
            <a:endParaRPr lang="en-IN" sz="2400" dirty="0">
              <a:solidFill>
                <a:srgbClr val="2F5496"/>
              </a:solidFill>
              <a:latin typeface="Bodoni MT" panose="02070603080606020203" pitchFamily="18" charset="0"/>
              <a:cs typeface="Times New Roman" panose="02020603050405020304" pitchFamily="18" charset="0"/>
            </a:endParaRPr>
          </a:p>
          <a:p>
            <a:pPr marL="342900" indent="-342900">
              <a:buFont typeface="Wingdings" panose="05000000000000000000" pitchFamily="2" charset="2"/>
              <a:buChar char="v"/>
            </a:pPr>
            <a:endParaRPr lang="en-IN" sz="2400" dirty="0">
              <a:solidFill>
                <a:srgbClr val="2F5496"/>
              </a:solidFill>
              <a:latin typeface="Bodoni MT" panose="02070603080606020203" pitchFamily="18" charset="0"/>
              <a:cs typeface="Times New Roman" panose="02020603050405020304" pitchFamily="18" charset="0"/>
            </a:endParaRPr>
          </a:p>
          <a:p>
            <a:pPr marL="342900" indent="-342900">
              <a:buFont typeface="Wingdings" panose="05000000000000000000" pitchFamily="2" charset="2"/>
              <a:buChar char="v"/>
            </a:pPr>
            <a:endParaRPr lang="en-IN" sz="2400" dirty="0">
              <a:latin typeface="Bodoni MT" panose="02070603080606020203" pitchFamily="18" charset="0"/>
            </a:endParaRPr>
          </a:p>
        </p:txBody>
      </p:sp>
    </p:spTree>
    <p:extLst>
      <p:ext uri="{BB962C8B-B14F-4D97-AF65-F5344CB8AC3E}">
        <p14:creationId xmlns:p14="http://schemas.microsoft.com/office/powerpoint/2010/main" val="2423170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1065-72A6-BCDD-E219-843FDD1056CE}"/>
              </a:ext>
            </a:extLst>
          </p:cNvPr>
          <p:cNvSpPr>
            <a:spLocks noGrp="1"/>
          </p:cNvSpPr>
          <p:nvPr>
            <p:ph type="title"/>
          </p:nvPr>
        </p:nvSpPr>
        <p:spPr>
          <a:xfrm>
            <a:off x="695195" y="639316"/>
            <a:ext cx="6873240" cy="1600200"/>
          </a:xfrm>
        </p:spPr>
        <p:txBody>
          <a:bodyPr/>
          <a:lstStyle/>
          <a:p>
            <a:r>
              <a:rPr lang="en-US" dirty="0"/>
              <a:t>USING FAKE URLS</a:t>
            </a:r>
            <a:endParaRPr lang="en-IN" dirty="0"/>
          </a:p>
        </p:txBody>
      </p:sp>
      <p:pic>
        <p:nvPicPr>
          <p:cNvPr id="6" name="Picture Placeholder 5">
            <a:extLst>
              <a:ext uri="{FF2B5EF4-FFF2-40B4-BE49-F238E27FC236}">
                <a16:creationId xmlns:a16="http://schemas.microsoft.com/office/drawing/2014/main" id="{6F4D0E15-E107-EEC4-5C9E-5953CEAC991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82" r="24630"/>
          <a:stretch/>
        </p:blipFill>
        <p:spPr>
          <a:xfrm>
            <a:off x="7568435" y="1077727"/>
            <a:ext cx="4394200" cy="5140957"/>
          </a:xfrm>
        </p:spPr>
      </p:pic>
      <p:sp>
        <p:nvSpPr>
          <p:cNvPr id="4" name="Text Placeholder 3">
            <a:extLst>
              <a:ext uri="{FF2B5EF4-FFF2-40B4-BE49-F238E27FC236}">
                <a16:creationId xmlns:a16="http://schemas.microsoft.com/office/drawing/2014/main" id="{5E1C31F4-FF82-6F16-3DC6-A6696A03C025}"/>
              </a:ext>
            </a:extLst>
          </p:cNvPr>
          <p:cNvSpPr>
            <a:spLocks noGrp="1"/>
          </p:cNvSpPr>
          <p:nvPr>
            <p:ph type="body" sz="half" idx="2"/>
          </p:nvPr>
        </p:nvSpPr>
        <p:spPr>
          <a:xfrm>
            <a:off x="695195" y="2685788"/>
            <a:ext cx="6873240" cy="3094485"/>
          </a:xfrm>
        </p:spPr>
        <p:txBody>
          <a:bodyPr>
            <a:normAutofit lnSpcReduction="10000"/>
          </a:bodyPr>
          <a:lstStyle/>
          <a:p>
            <a:pPr marL="342900" indent="-342900">
              <a:buFont typeface="Courier New" panose="02070309020205020404" pitchFamily="49" charset="0"/>
              <a:buChar char="o"/>
            </a:pPr>
            <a:r>
              <a:rPr lang="en-IN" sz="2400" dirty="0">
                <a:effectLst/>
                <a:latin typeface="Bodoni MT" panose="02070603080606020203" pitchFamily="18" charset="0"/>
                <a:ea typeface="Calibri" panose="020F0502020204030204" pitchFamily="34" charset="0"/>
                <a:cs typeface="Times New Roman" panose="02020603050405020304" pitchFamily="18" charset="0"/>
              </a:rPr>
              <a:t>Scammers will try to recreate the legitimate company’s website by slightly altering the web address. </a:t>
            </a:r>
          </a:p>
          <a:p>
            <a:pPr marL="342900" indent="-342900">
              <a:buFont typeface="Courier New" panose="02070309020205020404" pitchFamily="49" charset="0"/>
              <a:buChar char="o"/>
            </a:pPr>
            <a:r>
              <a:rPr lang="en-IN" sz="2400" dirty="0">
                <a:effectLst/>
                <a:latin typeface="Bodoni MT" panose="02070603080606020203" pitchFamily="18" charset="0"/>
                <a:ea typeface="Calibri" panose="020F0502020204030204" pitchFamily="34" charset="0"/>
                <a:cs typeface="Times New Roman" panose="02020603050405020304" pitchFamily="18" charset="0"/>
              </a:rPr>
              <a:t>For example, a real company website might have the address, companyname.com. </a:t>
            </a:r>
          </a:p>
          <a:p>
            <a:pPr marL="342900" indent="-342900">
              <a:buFont typeface="Courier New" panose="02070309020205020404" pitchFamily="49" charset="0"/>
              <a:buChar char="o"/>
            </a:pPr>
            <a:r>
              <a:rPr lang="en-IN" sz="2400" dirty="0">
                <a:effectLst/>
                <a:latin typeface="Bodoni MT" panose="02070603080606020203" pitchFamily="18" charset="0"/>
                <a:ea typeface="Calibri" panose="020F0502020204030204" pitchFamily="34" charset="0"/>
                <a:cs typeface="Times New Roman" panose="02020603050405020304" pitchFamily="18" charset="0"/>
              </a:rPr>
              <a:t>But, when you’re looking at the fake website, the address is company-name.com. It’s a subtle change, but it could indicate you’re not on the company’s real website.</a:t>
            </a:r>
            <a:endParaRPr lang="en-IN" sz="2400" dirty="0">
              <a:latin typeface="Bodoni MT" panose="02070603080606020203" pitchFamily="18" charset="0"/>
            </a:endParaRPr>
          </a:p>
        </p:txBody>
      </p:sp>
    </p:spTree>
    <p:extLst>
      <p:ext uri="{BB962C8B-B14F-4D97-AF65-F5344CB8AC3E}">
        <p14:creationId xmlns:p14="http://schemas.microsoft.com/office/powerpoint/2010/main" val="4164922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DDE25-0073-C134-51B8-69DA84C3236A}"/>
              </a:ext>
            </a:extLst>
          </p:cNvPr>
          <p:cNvSpPr>
            <a:spLocks noGrp="1"/>
          </p:cNvSpPr>
          <p:nvPr>
            <p:ph type="title"/>
          </p:nvPr>
        </p:nvSpPr>
        <p:spPr>
          <a:xfrm>
            <a:off x="685800" y="751241"/>
            <a:ext cx="6873240" cy="1600200"/>
          </a:xfrm>
        </p:spPr>
        <p:txBody>
          <a:bodyPr/>
          <a:lstStyle/>
          <a:p>
            <a:r>
              <a:rPr lang="en-US" dirty="0"/>
              <a:t>FAKE COIN EXCHANGE</a:t>
            </a:r>
            <a:endParaRPr lang="en-IN" dirty="0"/>
          </a:p>
        </p:txBody>
      </p:sp>
      <p:pic>
        <p:nvPicPr>
          <p:cNvPr id="10" name="Picture Placeholder 9">
            <a:extLst>
              <a:ext uri="{FF2B5EF4-FFF2-40B4-BE49-F238E27FC236}">
                <a16:creationId xmlns:a16="http://schemas.microsoft.com/office/drawing/2014/main" id="{D82F3C72-9EF1-2169-A779-3B0080E732F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94" r="10588"/>
          <a:stretch/>
        </p:blipFill>
        <p:spPr>
          <a:xfrm>
            <a:off x="7559040" y="1068741"/>
            <a:ext cx="4178300" cy="5467443"/>
          </a:xfrm>
        </p:spPr>
      </p:pic>
      <p:sp>
        <p:nvSpPr>
          <p:cNvPr id="4" name="Text Placeholder 3">
            <a:extLst>
              <a:ext uri="{FF2B5EF4-FFF2-40B4-BE49-F238E27FC236}">
                <a16:creationId xmlns:a16="http://schemas.microsoft.com/office/drawing/2014/main" id="{2A23AB04-49E1-365A-1B24-7DC8C995CF5A}"/>
              </a:ext>
            </a:extLst>
          </p:cNvPr>
          <p:cNvSpPr>
            <a:spLocks noGrp="1"/>
          </p:cNvSpPr>
          <p:nvPr>
            <p:ph type="body" sz="half" idx="2"/>
          </p:nvPr>
        </p:nvSpPr>
        <p:spPr/>
        <p:txBody>
          <a:bodyPr>
            <a:normAutofit/>
          </a:bodyPr>
          <a:lstStyle/>
          <a:p>
            <a:pPr marL="457200" indent="-457200">
              <a:buFont typeface="Wingdings" panose="05000000000000000000" pitchFamily="2" charset="2"/>
              <a:buChar char="q"/>
            </a:pPr>
            <a:r>
              <a:rPr lang="en-IN" sz="2800" dirty="0">
                <a:effectLst/>
                <a:latin typeface="Bodoni MT" panose="02070603080606020203" pitchFamily="18" charset="0"/>
                <a:ea typeface="Calibri" panose="020F0502020204030204" pitchFamily="34" charset="0"/>
                <a:cs typeface="Arial" panose="020B0604020202020204" pitchFamily="34" charset="0"/>
              </a:rPr>
              <a:t>Since so many cryptocurrency-related businesses are relatively new, it’s difficult to know which ones are legit.</a:t>
            </a:r>
          </a:p>
          <a:p>
            <a:pPr marL="457200" indent="-457200">
              <a:buFont typeface="Wingdings" panose="05000000000000000000" pitchFamily="2" charset="2"/>
              <a:buChar char="q"/>
            </a:pPr>
            <a:r>
              <a:rPr lang="en-IN" sz="2800" dirty="0">
                <a:effectLst/>
                <a:latin typeface="Bodoni MT" panose="02070603080606020203" pitchFamily="18" charset="0"/>
                <a:ea typeface="Calibri" panose="020F0502020204030204" pitchFamily="34" charset="0"/>
                <a:cs typeface="Arial" panose="020B0604020202020204" pitchFamily="34" charset="0"/>
              </a:rPr>
              <a:t> Criminals have capitalized on this and simply take people’s money through fake or questionable exchanges.</a:t>
            </a:r>
            <a:endParaRPr lang="en-IN" sz="2800" dirty="0">
              <a:latin typeface="Bodoni MT" panose="02070603080606020203" pitchFamily="18" charset="0"/>
            </a:endParaRPr>
          </a:p>
        </p:txBody>
      </p:sp>
    </p:spTree>
    <p:extLst>
      <p:ext uri="{BB962C8B-B14F-4D97-AF65-F5344CB8AC3E}">
        <p14:creationId xmlns:p14="http://schemas.microsoft.com/office/powerpoint/2010/main" val="1333009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BD9DE8-33A3-093D-7261-5EE0C0746470}"/>
              </a:ext>
            </a:extLst>
          </p:cNvPr>
          <p:cNvSpPr>
            <a:spLocks noGrp="1"/>
          </p:cNvSpPr>
          <p:nvPr>
            <p:ph type="title"/>
          </p:nvPr>
        </p:nvSpPr>
        <p:spPr>
          <a:xfrm>
            <a:off x="2444663" y="1127000"/>
            <a:ext cx="8610600" cy="1293028"/>
          </a:xfrm>
        </p:spPr>
        <p:txBody>
          <a:bodyPr/>
          <a:lstStyle/>
          <a:p>
            <a:pPr algn="just"/>
            <a:r>
              <a:rPr lang="en-US" dirty="0"/>
              <a:t>HOW TO IDENTIFY JOB SCAMS:</a:t>
            </a:r>
            <a:endParaRPr lang="en-IN" dirty="0"/>
          </a:p>
        </p:txBody>
      </p:sp>
      <p:sp>
        <p:nvSpPr>
          <p:cNvPr id="6" name="Content Placeholder 5">
            <a:extLst>
              <a:ext uri="{FF2B5EF4-FFF2-40B4-BE49-F238E27FC236}">
                <a16:creationId xmlns:a16="http://schemas.microsoft.com/office/drawing/2014/main" id="{9BF9A1B3-4D84-2E12-6058-D0E61F9C3F42}"/>
              </a:ext>
            </a:extLst>
          </p:cNvPr>
          <p:cNvSpPr>
            <a:spLocks noGrp="1"/>
          </p:cNvSpPr>
          <p:nvPr>
            <p:ph idx="1"/>
          </p:nvPr>
        </p:nvSpPr>
        <p:spPr/>
        <p:txBody>
          <a:bodyPr>
            <a:normAutofit/>
          </a:bodyPr>
          <a:lstStyle/>
          <a:p>
            <a:pPr marL="0" indent="0" algn="ctr">
              <a:buNone/>
            </a:pPr>
            <a:endParaRPr lang="en-IN" sz="3600" dirty="0">
              <a:effectLst/>
              <a:latin typeface="Bodoni MT" panose="02070603080606020203" pitchFamily="18" charset="0"/>
              <a:ea typeface="Times New Roman" panose="02020603050405020304" pitchFamily="18" charset="0"/>
            </a:endParaRPr>
          </a:p>
          <a:p>
            <a:pPr lvl="0" algn="ctr">
              <a:lnSpc>
                <a:spcPct val="107000"/>
              </a:lnSpc>
              <a:spcAft>
                <a:spcPts val="800"/>
              </a:spcAft>
              <a:buSzPts val="1000"/>
              <a:buFont typeface="Wingdings" panose="05000000000000000000" pitchFamily="2" charset="2"/>
              <a:buChar char="q"/>
              <a:tabLst>
                <a:tab pos="457200" algn="l"/>
              </a:tabLst>
            </a:pPr>
            <a:r>
              <a:rPr lang="en-IN" sz="3600" dirty="0">
                <a:effectLst/>
                <a:latin typeface="Bodoni MT" panose="02070603080606020203" pitchFamily="18" charset="0"/>
                <a:ea typeface="Calibri" panose="020F0502020204030204" pitchFamily="34" charset="0"/>
                <a:cs typeface="Times New Roman" panose="02020603050405020304" pitchFamily="18" charset="0"/>
              </a:rPr>
              <a:t>The ad uses words that are probably too good to be        true: quick money, unlimited earning potential, free work-from-home jobs.</a:t>
            </a:r>
          </a:p>
          <a:p>
            <a:pPr marL="342900" lvl="0" indent="-342900">
              <a:lnSpc>
                <a:spcPct val="107000"/>
              </a:lnSpc>
              <a:spcAft>
                <a:spcPts val="800"/>
              </a:spcAft>
              <a:buSzPts val="1000"/>
              <a:buFont typeface="Symbol" panose="05050102010706020507" pitchFamily="18" charset="2"/>
              <a:buChar char=""/>
              <a:tabLst>
                <a:tab pos="457200" algn="l"/>
              </a:tabLst>
            </a:pPr>
            <a:endParaRPr lang="en-IN" sz="3600" dirty="0">
              <a:solidFill>
                <a:srgbClr val="538135"/>
              </a:solidFill>
              <a:effectLst/>
              <a:latin typeface="Bodoni MT" panose="020706030806060202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13885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B1DBC6-0E81-E2BF-D870-A1C6C4235F0B}"/>
              </a:ext>
            </a:extLst>
          </p:cNvPr>
          <p:cNvSpPr txBox="1"/>
          <p:nvPr/>
        </p:nvSpPr>
        <p:spPr>
          <a:xfrm>
            <a:off x="3512507" y="2075608"/>
            <a:ext cx="6093912" cy="3049809"/>
          </a:xfrm>
          <a:prstGeom prst="rect">
            <a:avLst/>
          </a:prstGeom>
          <a:noFill/>
        </p:spPr>
        <p:txBody>
          <a:bodyPr wrap="square">
            <a:spAutoFit/>
          </a:bodyPr>
          <a:lstStyle/>
          <a:p>
            <a:pPr marL="514350" lvl="0" indent="-514350">
              <a:lnSpc>
                <a:spcPct val="107000"/>
              </a:lnSpc>
              <a:spcAft>
                <a:spcPts val="800"/>
              </a:spcAft>
              <a:buSzPts val="1000"/>
              <a:buFont typeface="Wingdings" panose="05000000000000000000" pitchFamily="2" charset="2"/>
              <a:buChar char="v"/>
              <a:tabLst>
                <a:tab pos="457200" algn="l"/>
              </a:tabLst>
            </a:pPr>
            <a:r>
              <a:rPr lang="en-IN" sz="2800" dirty="0">
                <a:effectLst/>
                <a:latin typeface="Bodoni MT" panose="02070603080606020203" pitchFamily="18" charset="0"/>
                <a:ea typeface="Calibri" panose="020F0502020204030204" pitchFamily="34" charset="0"/>
                <a:cs typeface="Times New Roman" panose="02020603050405020304" pitchFamily="18" charset="0"/>
              </a:rPr>
              <a:t>There is a sense of urgency, or the recruiter is pushing you to accept the job now. </a:t>
            </a:r>
          </a:p>
          <a:p>
            <a:pPr marL="514350" lvl="0" indent="-514350">
              <a:lnSpc>
                <a:spcPct val="107000"/>
              </a:lnSpc>
              <a:spcAft>
                <a:spcPts val="800"/>
              </a:spcAft>
              <a:buSzPts val="1000"/>
              <a:buFont typeface="Wingdings" panose="05000000000000000000" pitchFamily="2" charset="2"/>
              <a:buChar char="v"/>
              <a:tabLst>
                <a:tab pos="457200" algn="l"/>
              </a:tabLst>
            </a:pPr>
            <a:r>
              <a:rPr lang="en-IN" sz="2800" dirty="0">
                <a:effectLst/>
                <a:latin typeface="Bodoni MT" panose="02070603080606020203" pitchFamily="18" charset="0"/>
                <a:ea typeface="Calibri" panose="020F0502020204030204" pitchFamily="34" charset="0"/>
                <a:cs typeface="Times New Roman" panose="02020603050405020304" pitchFamily="18" charset="0"/>
              </a:rPr>
              <a:t>The job post or email has obvious grammatical or spelling errors.</a:t>
            </a:r>
          </a:p>
          <a:p>
            <a:pPr marL="514350" lvl="0" indent="-514350">
              <a:lnSpc>
                <a:spcPct val="107000"/>
              </a:lnSpc>
              <a:spcAft>
                <a:spcPts val="800"/>
              </a:spcAft>
              <a:buSzPts val="1000"/>
              <a:buFont typeface="Wingdings" panose="05000000000000000000" pitchFamily="2" charset="2"/>
              <a:buChar char="v"/>
              <a:tabLst>
                <a:tab pos="457200" algn="l"/>
              </a:tabLst>
            </a:pPr>
            <a:endParaRPr lang="en-IN" sz="2800" dirty="0">
              <a:effectLst/>
              <a:latin typeface="Bodoni MT" panose="020706030806060202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2767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1EA0C-61E4-1C81-3E50-888D28EF7496}"/>
              </a:ext>
            </a:extLst>
          </p:cNvPr>
          <p:cNvSpPr txBox="1"/>
          <p:nvPr/>
        </p:nvSpPr>
        <p:spPr>
          <a:xfrm>
            <a:off x="3046956" y="2546761"/>
            <a:ext cx="6093912" cy="2722605"/>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400" dirty="0">
                <a:effectLst/>
                <a:latin typeface="Bodoni MT" panose="02070603080606020203" pitchFamily="18" charset="0"/>
                <a:ea typeface="Calibri" panose="020F0502020204030204" pitchFamily="34" charset="0"/>
                <a:cs typeface="Times New Roman" panose="02020603050405020304" pitchFamily="18" charset="0"/>
              </a:rPr>
              <a:t>You’re offered the job without a recruiter </a:t>
            </a:r>
            <a:r>
              <a:rPr lang="en-IN" sz="2800" dirty="0">
                <a:effectLst/>
                <a:latin typeface="Bodoni MT" panose="02070603080606020203" pitchFamily="18" charset="0"/>
                <a:ea typeface="Calibri" panose="020F0502020204030204" pitchFamily="34" charset="0"/>
                <a:cs typeface="Times New Roman" panose="02020603050405020304" pitchFamily="18" charset="0"/>
              </a:rPr>
              <a:t>verifying</a:t>
            </a:r>
            <a:r>
              <a:rPr lang="en-IN" sz="2400" dirty="0">
                <a:effectLst/>
                <a:latin typeface="Bodoni MT" panose="02070603080606020203" pitchFamily="18" charset="0"/>
                <a:ea typeface="Calibri" panose="020F0502020204030204" pitchFamily="34" charset="0"/>
                <a:cs typeface="Times New Roman" panose="02020603050405020304" pitchFamily="18" charset="0"/>
              </a:rPr>
              <a:t> your work experience or asking for references.</a:t>
            </a:r>
          </a:p>
          <a:p>
            <a:pPr marL="342900" lvl="0" indent="-342900">
              <a:lnSpc>
                <a:spcPct val="107000"/>
              </a:lnSpc>
              <a:spcAft>
                <a:spcPts val="800"/>
              </a:spcAft>
              <a:buSzPts val="1000"/>
              <a:buFont typeface="Symbol" panose="05050102010706020507" pitchFamily="18" charset="2"/>
              <a:buChar char=""/>
              <a:tabLst>
                <a:tab pos="457200" algn="l"/>
              </a:tabLst>
            </a:pPr>
            <a:r>
              <a:rPr lang="en-IN" sz="2400" dirty="0">
                <a:effectLst/>
                <a:latin typeface="Bodoni MT" panose="02070603080606020203" pitchFamily="18" charset="0"/>
                <a:ea typeface="Calibri" panose="020F0502020204030204" pitchFamily="34" charset="0"/>
                <a:cs typeface="Times New Roman" panose="02020603050405020304" pitchFamily="18" charset="0"/>
              </a:rPr>
              <a:t>The “company” has an email domain from g mail or other popular providers.</a:t>
            </a:r>
          </a:p>
          <a:p>
            <a:pPr marL="342900" lvl="0" indent="-342900">
              <a:lnSpc>
                <a:spcPct val="107000"/>
              </a:lnSpc>
              <a:spcAft>
                <a:spcPts val="800"/>
              </a:spcAft>
              <a:buSzPts val="1000"/>
              <a:buFont typeface="Symbol" panose="05050102010706020507" pitchFamily="18" charset="2"/>
              <a:buChar char=""/>
              <a:tabLst>
                <a:tab pos="457200" algn="l"/>
              </a:tabLst>
            </a:pPr>
            <a:r>
              <a:rPr lang="en-IN" sz="2400" dirty="0">
                <a:effectLst/>
                <a:latin typeface="Bodoni MT" panose="02070603080606020203" pitchFamily="18" charset="0"/>
                <a:ea typeface="Calibri" panose="020F0502020204030204" pitchFamily="34" charset="0"/>
                <a:cs typeface="Times New Roman" panose="02020603050405020304" pitchFamily="18" charset="0"/>
              </a:rPr>
              <a:t>The job description is unusually vague.</a:t>
            </a:r>
          </a:p>
        </p:txBody>
      </p:sp>
    </p:spTree>
    <p:extLst>
      <p:ext uri="{BB962C8B-B14F-4D97-AF65-F5344CB8AC3E}">
        <p14:creationId xmlns:p14="http://schemas.microsoft.com/office/powerpoint/2010/main" val="2758640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oronavirus job scam email">
            <a:extLst>
              <a:ext uri="{FF2B5EF4-FFF2-40B4-BE49-F238E27FC236}">
                <a16:creationId xmlns:a16="http://schemas.microsoft.com/office/drawing/2014/main" id="{7F120B86-987D-9486-AF6D-FA8560E93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38" y="1396652"/>
            <a:ext cx="5734050" cy="447074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6">
            <a:extLst>
              <a:ext uri="{FF2B5EF4-FFF2-40B4-BE49-F238E27FC236}">
                <a16:creationId xmlns:a16="http://schemas.microsoft.com/office/drawing/2014/main" id="{592F132E-3D5C-D33F-6EA5-C7602A6A2D0A}"/>
              </a:ext>
            </a:extLst>
          </p:cNvPr>
          <p:cNvSpPr>
            <a:spLocks noChangeArrowheads="1"/>
          </p:cNvSpPr>
          <p:nvPr/>
        </p:nvSpPr>
        <p:spPr bwMode="auto">
          <a:xfrm>
            <a:off x="0" y="41814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8">
            <a:extLst>
              <a:ext uri="{FF2B5EF4-FFF2-40B4-BE49-F238E27FC236}">
                <a16:creationId xmlns:a16="http://schemas.microsoft.com/office/drawing/2014/main" id="{B2BCEAE2-AFFB-863E-7B0E-0DF6B5CD6489}"/>
              </a:ext>
            </a:extLst>
          </p:cNvPr>
          <p:cNvSpPr>
            <a:spLocks noChangeArrowheads="1"/>
          </p:cNvSpPr>
          <p:nvPr/>
        </p:nvSpPr>
        <p:spPr bwMode="auto">
          <a:xfrm>
            <a:off x="3295620" y="742421"/>
            <a:ext cx="6882081"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4F6D"/>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kumimoji="0" lang="en-US" altLang="en-US" sz="1200" b="1" i="0" u="none" strike="noStrike" cap="none" normalizeH="0" baseline="0">
                <a:ln>
                  <a:noFill/>
                </a:ln>
                <a:solidFill>
                  <a:srgbClr val="004F6D"/>
                </a:solidFill>
                <a:effectLst/>
                <a:latin typeface="Helvetica" panose="020B0604020202020204" pitchFamily="34" charset="0"/>
                <a:ea typeface="Times New Roman" panose="02020603050405020304" pitchFamily="18" charset="0"/>
                <a:cs typeface="Times New Roman" panose="02020603050405020304" pitchFamily="18" charset="0"/>
              </a:rPr>
              <a:t>Company</a:t>
            </a:r>
            <a:r>
              <a:rPr kumimoji="0" lang="en-US" altLang="en-US" sz="1200" b="1" i="0" u="none" strike="noStrike" cap="none" normalizeH="0" baseline="0">
                <a:ln>
                  <a:noFill/>
                </a:ln>
                <a:solidFill>
                  <a:srgbClr val="004F6D"/>
                </a:solidFill>
                <a:effectLst/>
                <a:latin typeface="Calibri Light" panose="020F0302020204030204" pitchFamily="34" charset="0"/>
                <a:ea typeface="Times New Roman" panose="02020603050405020304" pitchFamily="18" charset="0"/>
                <a:cs typeface="Times New Roman" panose="02020603050405020304" pitchFamily="18" charset="0"/>
              </a:rPr>
              <a:t>”</a:t>
            </a:r>
            <a:r>
              <a:rPr kumimoji="0" lang="en-US" altLang="en-US" sz="1200" b="1" i="0" u="none" strike="noStrike" cap="none" normalizeH="0" baseline="0">
                <a:ln>
                  <a:noFill/>
                </a:ln>
                <a:solidFill>
                  <a:srgbClr val="004F6D"/>
                </a:solidFill>
                <a:effectLst/>
                <a:latin typeface="Helvetica" panose="020B0604020202020204" pitchFamily="34" charset="0"/>
                <a:ea typeface="Times New Roman" panose="02020603050405020304" pitchFamily="18" charset="0"/>
                <a:cs typeface="Times New Roman" panose="02020603050405020304" pitchFamily="18" charset="0"/>
              </a:rPr>
              <a:t> Domain Uses Gmail; Inconsistencies Within Email; Interviews via Text</a:t>
            </a:r>
            <a:endParaRPr kumimoji="0" lang="en-US" altLang="en-US"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1" name="Picture 3" descr="job scam email to applicant">
            <a:extLst>
              <a:ext uri="{FF2B5EF4-FFF2-40B4-BE49-F238E27FC236}">
                <a16:creationId xmlns:a16="http://schemas.microsoft.com/office/drawing/2014/main" id="{961484FB-DB17-FAA7-ECE9-BF6FF9DC7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726" y="1396647"/>
            <a:ext cx="5730875" cy="447074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9">
            <a:extLst>
              <a:ext uri="{FF2B5EF4-FFF2-40B4-BE49-F238E27FC236}">
                <a16:creationId xmlns:a16="http://schemas.microsoft.com/office/drawing/2014/main" id="{0FA796BC-AC3F-724E-C5CE-C719974F655F}"/>
              </a:ext>
            </a:extLst>
          </p:cNvPr>
          <p:cNvSpPr>
            <a:spLocks noChangeArrowheads="1"/>
          </p:cNvSpPr>
          <p:nvPr/>
        </p:nvSpPr>
        <p:spPr bwMode="auto">
          <a:xfrm>
            <a:off x="6059726" y="2247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7194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60B57CB-55EA-8F64-58B6-DA8305B1E837}"/>
              </a:ext>
            </a:extLst>
          </p:cNvPr>
          <p:cNvSpPr>
            <a:spLocks noChangeArrowheads="1"/>
          </p:cNvSpPr>
          <p:nvPr/>
        </p:nvSpPr>
        <p:spPr bwMode="auto">
          <a:xfrm>
            <a:off x="317500" y="1498566"/>
            <a:ext cx="4813300" cy="5334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4F6D"/>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4F6D"/>
                </a:solidFill>
                <a:effectLst/>
                <a:latin typeface="Helvetica" panose="020B0604020202020204" pitchFamily="34" charset="0"/>
                <a:ea typeface="Times New Roman" panose="02020603050405020304" pitchFamily="18" charset="0"/>
                <a:cs typeface="Times New Roman" panose="02020603050405020304" pitchFamily="18" charset="0"/>
              </a:rPr>
              <a:t>Vague Job Listing</a:t>
            </a:r>
            <a:r>
              <a:rPr kumimoji="0" lang="en-US" altLang="en-US" sz="1200" b="1" i="0" u="none" strike="noStrike" cap="none" normalizeH="0" baseline="0" dirty="0">
                <a:ln>
                  <a:noFill/>
                </a:ln>
                <a:solidFill>
                  <a:srgbClr val="004F6D"/>
                </a:solidFill>
                <a:effectLst/>
                <a:latin typeface="Calibri Light" panose="020F0302020204030204" pitchFamily="34" charset="0"/>
                <a:ea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rgbClr val="004F6D"/>
                </a:solidFill>
                <a:effectLst/>
                <a:latin typeface="Helvetica" panose="020B0604020202020204" pitchFamily="34" charset="0"/>
                <a:ea typeface="Times New Roman" panose="02020603050405020304" pitchFamily="18" charset="0"/>
                <a:cs typeface="Times New Roman" panose="02020603050405020304" pitchFamily="18" charset="0"/>
              </a:rPr>
              <a:t>No Company Name, No Job Duties Listed</a:t>
            </a:r>
            <a:endParaRPr kumimoji="0" lang="en-US" altLang="en-US"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2" descr="job search scam cbd">
            <a:extLst>
              <a:ext uri="{FF2B5EF4-FFF2-40B4-BE49-F238E27FC236}">
                <a16:creationId xmlns:a16="http://schemas.microsoft.com/office/drawing/2014/main" id="{57F75C8A-4B7C-1FF9-EF22-1A4A21DC0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913" y="2235200"/>
            <a:ext cx="5448300" cy="3695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86A0F420-F1CE-53C3-24A6-2E22715543CC}"/>
              </a:ext>
            </a:extLst>
          </p:cNvPr>
          <p:cNvSpPr>
            <a:spLocks noChangeArrowheads="1"/>
          </p:cNvSpPr>
          <p:nvPr/>
        </p:nvSpPr>
        <p:spPr bwMode="auto">
          <a:xfrm>
            <a:off x="0" y="5149850"/>
            <a:ext cx="11584426"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F29A7FEA-AEDA-D1E6-43D6-1CF508730F9E}"/>
              </a:ext>
            </a:extLst>
          </p:cNvPr>
          <p:cNvSpPr>
            <a:spLocks noChangeArrowheads="1"/>
          </p:cNvSpPr>
          <p:nvPr/>
        </p:nvSpPr>
        <p:spPr bwMode="auto">
          <a:xfrm>
            <a:off x="6680200" y="1441413"/>
            <a:ext cx="4559300" cy="5334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4F6D"/>
                </a:solidFill>
                <a:effectLst/>
                <a:latin typeface="Helvetica" panose="020B0604020202020204" pitchFamily="34" charset="0"/>
                <a:ea typeface="Times New Roman" panose="02020603050405020304" pitchFamily="18" charset="0"/>
                <a:cs typeface="Times New Roman" panose="02020603050405020304" pitchFamily="18" charset="0"/>
              </a:rPr>
              <a:t>Common Flyers Posted Publicly</a:t>
            </a:r>
            <a:endParaRPr kumimoji="0" lang="en-US" altLang="en-US"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6" descr="flyers in public job search scam">
            <a:extLst>
              <a:ext uri="{FF2B5EF4-FFF2-40B4-BE49-F238E27FC236}">
                <a16:creationId xmlns:a16="http://schemas.microsoft.com/office/drawing/2014/main" id="{17DCC517-4DF3-9817-0BBA-E60E23DDD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600" y="2235200"/>
            <a:ext cx="4660900" cy="369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9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8B18-F04D-47CD-87E3-787CA010C46A}"/>
              </a:ext>
            </a:extLst>
          </p:cNvPr>
          <p:cNvSpPr>
            <a:spLocks noGrp="1"/>
          </p:cNvSpPr>
          <p:nvPr>
            <p:ph type="title"/>
          </p:nvPr>
        </p:nvSpPr>
        <p:spPr/>
        <p:txBody>
          <a:bodyPr/>
          <a:lstStyle/>
          <a:p>
            <a:pPr algn="just"/>
            <a:r>
              <a:rPr lang="en-US" dirty="0"/>
              <a:t>6 SIGNS OF ONLINE JOBS SCAM</a:t>
            </a:r>
            <a:endParaRPr lang="en-IN" dirty="0"/>
          </a:p>
        </p:txBody>
      </p:sp>
      <p:sp>
        <p:nvSpPr>
          <p:cNvPr id="3" name="Content Placeholder 2">
            <a:extLst>
              <a:ext uri="{FF2B5EF4-FFF2-40B4-BE49-F238E27FC236}">
                <a16:creationId xmlns:a16="http://schemas.microsoft.com/office/drawing/2014/main" id="{A5E2CCB6-5649-4182-6E55-4B1BB097EDE8}"/>
              </a:ext>
            </a:extLst>
          </p:cNvPr>
          <p:cNvSpPr>
            <a:spLocks noGrp="1"/>
          </p:cNvSpPr>
          <p:nvPr>
            <p:ph idx="1"/>
          </p:nvPr>
        </p:nvSpPr>
        <p:spPr/>
        <p:txBody>
          <a:bodyPr>
            <a:normAutofit/>
          </a:bodyPr>
          <a:lstStyle/>
          <a:p>
            <a:r>
              <a:rPr lang="en-IN" sz="3200" spc="-50" dirty="0">
                <a:effectLst/>
                <a:latin typeface="Bodoni MT" panose="02070603080606020203" pitchFamily="18" charset="0"/>
                <a:ea typeface="Times New Roman" panose="02020603050405020304" pitchFamily="18" charset="0"/>
                <a:cs typeface="Times New Roman" panose="02020603050405020304" pitchFamily="18" charset="0"/>
              </a:rPr>
              <a:t>1. The Job Pays Way Too Much:</a:t>
            </a:r>
            <a:endParaRPr lang="en-IN" sz="3200" dirty="0">
              <a:effectLst/>
              <a:latin typeface="Bodoni MT" panose="02070603080606020203" pitchFamily="18" charset="0"/>
              <a:ea typeface="Times New Roman" panose="02020603050405020304" pitchFamily="18" charset="0"/>
              <a:cs typeface="Times New Roman" panose="02020603050405020304" pitchFamily="18" charset="0"/>
            </a:endParaRPr>
          </a:p>
          <a:p>
            <a:r>
              <a:rPr lang="en-IN" sz="3200" spc="-50" dirty="0">
                <a:effectLst/>
                <a:latin typeface="Bodoni MT" panose="02070603080606020203" pitchFamily="18" charset="0"/>
                <a:ea typeface="Times New Roman" panose="02020603050405020304" pitchFamily="18" charset="0"/>
                <a:cs typeface="Times New Roman" panose="02020603050405020304" pitchFamily="18" charset="0"/>
              </a:rPr>
              <a:t>2. The Name of the Company Is Questionable:</a:t>
            </a:r>
            <a:endParaRPr lang="en-IN" sz="3200" dirty="0">
              <a:effectLst/>
              <a:latin typeface="Bodoni MT" panose="02070603080606020203" pitchFamily="18" charset="0"/>
              <a:ea typeface="Times New Roman" panose="02020603050405020304" pitchFamily="18" charset="0"/>
              <a:cs typeface="Times New Roman" panose="02020603050405020304" pitchFamily="18" charset="0"/>
            </a:endParaRPr>
          </a:p>
          <a:p>
            <a:r>
              <a:rPr lang="en-IN" sz="3200" spc="-50" dirty="0">
                <a:effectLst/>
                <a:latin typeface="Bodoni MT" panose="02070603080606020203" pitchFamily="18" charset="0"/>
                <a:ea typeface="Times New Roman" panose="02020603050405020304" pitchFamily="18" charset="0"/>
                <a:cs typeface="Times New Roman" panose="02020603050405020304" pitchFamily="18" charset="0"/>
              </a:rPr>
              <a:t>3. You’re Offered the Job Much Too Soon:</a:t>
            </a:r>
            <a:endParaRPr lang="en-IN" sz="3200" dirty="0">
              <a:effectLst/>
              <a:latin typeface="Bodoni MT" panose="02070603080606020203" pitchFamily="18" charset="0"/>
              <a:ea typeface="Times New Roman" panose="02020603050405020304" pitchFamily="18" charset="0"/>
              <a:cs typeface="Times New Roman" panose="02020603050405020304" pitchFamily="18" charset="0"/>
            </a:endParaRPr>
          </a:p>
          <a:p>
            <a:r>
              <a:rPr lang="en-IN" sz="3200" spc="-50" dirty="0">
                <a:effectLst/>
                <a:latin typeface="Bodoni MT" panose="02070603080606020203" pitchFamily="18" charset="0"/>
                <a:ea typeface="Times New Roman" panose="02020603050405020304" pitchFamily="18" charset="0"/>
                <a:cs typeface="Times New Roman" panose="02020603050405020304" pitchFamily="18" charset="0"/>
              </a:rPr>
              <a:t>4. You’re Asked for Personal Information Too Early:</a:t>
            </a:r>
            <a:endParaRPr lang="en-IN" sz="3200" dirty="0">
              <a:effectLst/>
              <a:latin typeface="Bodoni MT" panose="02070603080606020203" pitchFamily="18" charset="0"/>
              <a:ea typeface="Times New Roman" panose="02020603050405020304" pitchFamily="18" charset="0"/>
              <a:cs typeface="Times New Roman" panose="02020603050405020304" pitchFamily="18" charset="0"/>
            </a:endParaRPr>
          </a:p>
          <a:p>
            <a:r>
              <a:rPr lang="en-IN" sz="3200" spc="-50" dirty="0">
                <a:effectLst/>
                <a:latin typeface="Bodoni MT" panose="02070603080606020203" pitchFamily="18" charset="0"/>
                <a:ea typeface="Times New Roman" panose="02020603050405020304" pitchFamily="18" charset="0"/>
                <a:cs typeface="Times New Roman" panose="02020603050405020304" pitchFamily="18" charset="0"/>
              </a:rPr>
              <a:t>5. There Are Grammatical and Spelling Errors:</a:t>
            </a:r>
            <a:endParaRPr lang="en-IN" sz="3200" dirty="0">
              <a:effectLst/>
              <a:latin typeface="Bodoni MT" panose="02070603080606020203" pitchFamily="18" charset="0"/>
              <a:ea typeface="Times New Roman" panose="02020603050405020304" pitchFamily="18" charset="0"/>
              <a:cs typeface="Times New Roman" panose="02020603050405020304" pitchFamily="18" charset="0"/>
            </a:endParaRPr>
          </a:p>
          <a:p>
            <a:r>
              <a:rPr lang="en-IN" sz="3200" spc="-50" dirty="0">
                <a:effectLst/>
                <a:latin typeface="Bodoni MT" panose="02070603080606020203" pitchFamily="18" charset="0"/>
                <a:ea typeface="Times New Roman" panose="02020603050405020304" pitchFamily="18" charset="0"/>
                <a:cs typeface="Times New Roman" panose="02020603050405020304" pitchFamily="18" charset="0"/>
              </a:rPr>
              <a:t>6. The Contact Information Is Not Professional:</a:t>
            </a:r>
            <a:endParaRPr lang="en-IN" sz="3200" dirty="0">
              <a:effectLst/>
              <a:latin typeface="Bodoni MT" panose="02070603080606020203" pitchFamily="18" charset="0"/>
              <a:ea typeface="Times New Roman" panose="02020603050405020304" pitchFamily="18" charset="0"/>
              <a:cs typeface="Times New Roman" panose="02020603050405020304" pitchFamily="18" charset="0"/>
            </a:endParaRPr>
          </a:p>
          <a:p>
            <a:endParaRPr lang="en-IN" sz="3200" dirty="0">
              <a:latin typeface="Bodoni MT" panose="02070603080606020203" pitchFamily="18" charset="0"/>
            </a:endParaRPr>
          </a:p>
        </p:txBody>
      </p:sp>
    </p:spTree>
    <p:extLst>
      <p:ext uri="{BB962C8B-B14F-4D97-AF65-F5344CB8AC3E}">
        <p14:creationId xmlns:p14="http://schemas.microsoft.com/office/powerpoint/2010/main" val="228225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249A31-6EF3-8854-9A5F-E7B555F6CA68}"/>
              </a:ext>
            </a:extLst>
          </p:cNvPr>
          <p:cNvSpPr>
            <a:spLocks noGrp="1"/>
          </p:cNvSpPr>
          <p:nvPr>
            <p:ph idx="4294967295"/>
          </p:nvPr>
        </p:nvSpPr>
        <p:spPr>
          <a:xfrm>
            <a:off x="0" y="2193925"/>
            <a:ext cx="10820400" cy="4024313"/>
          </a:xfrm>
        </p:spPr>
        <p:txBody>
          <a:bodyPr>
            <a:normAutofit/>
          </a:bodyPr>
          <a:lstStyle/>
          <a:p>
            <a:r>
              <a:rPr lang="en-US" sz="2800" dirty="0"/>
              <a:t>This project involves about what types of online jobs are there and how it influenced the modern world.</a:t>
            </a:r>
          </a:p>
          <a:p>
            <a:endParaRPr lang="en-US" sz="2800" dirty="0"/>
          </a:p>
          <a:p>
            <a:r>
              <a:rPr lang="en-US" sz="2800" dirty="0"/>
              <a:t>Thereby we are going to see about online scammers and how we can protect ourself from those scammers.</a:t>
            </a:r>
          </a:p>
          <a:p>
            <a:endParaRPr lang="en-US" sz="2800" dirty="0"/>
          </a:p>
          <a:p>
            <a:r>
              <a:rPr lang="en-US" sz="2800" dirty="0"/>
              <a:t>We are going to take some survey about online jobs from students.</a:t>
            </a:r>
            <a:endParaRPr lang="en-IN" sz="2800" dirty="0"/>
          </a:p>
        </p:txBody>
      </p:sp>
    </p:spTree>
    <p:extLst>
      <p:ext uri="{BB962C8B-B14F-4D97-AF65-F5344CB8AC3E}">
        <p14:creationId xmlns:p14="http://schemas.microsoft.com/office/powerpoint/2010/main" val="3020719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8EE2-D1A5-75DF-8096-A585730F7AE7}"/>
              </a:ext>
            </a:extLst>
          </p:cNvPr>
          <p:cNvSpPr>
            <a:spLocks noGrp="1"/>
          </p:cNvSpPr>
          <p:nvPr>
            <p:ph type="title"/>
          </p:nvPr>
        </p:nvSpPr>
        <p:spPr>
          <a:xfrm>
            <a:off x="4356100" y="777073"/>
            <a:ext cx="8610600" cy="1293028"/>
          </a:xfrm>
        </p:spPr>
        <p:txBody>
          <a:bodyPr/>
          <a:lstStyle/>
          <a:p>
            <a:pPr algn="just"/>
            <a:r>
              <a:rPr lang="en-US" dirty="0"/>
              <a:t>SURVEY</a:t>
            </a:r>
            <a:endParaRPr lang="en-IN" dirty="0"/>
          </a:p>
        </p:txBody>
      </p:sp>
      <p:sp>
        <p:nvSpPr>
          <p:cNvPr id="3" name="Content Placeholder 2">
            <a:extLst>
              <a:ext uri="{FF2B5EF4-FFF2-40B4-BE49-F238E27FC236}">
                <a16:creationId xmlns:a16="http://schemas.microsoft.com/office/drawing/2014/main" id="{1F81FB77-4DAB-780A-4621-66B586D485D4}"/>
              </a:ext>
            </a:extLst>
          </p:cNvPr>
          <p:cNvSpPr>
            <a:spLocks noGrp="1"/>
          </p:cNvSpPr>
          <p:nvPr>
            <p:ph idx="1"/>
          </p:nvPr>
        </p:nvSpPr>
        <p:spPr/>
        <p:txBody>
          <a:bodyPr>
            <a:normAutofit/>
          </a:bodyPr>
          <a:lstStyle/>
          <a:p>
            <a:r>
              <a:rPr lang="en-IN" sz="2800" dirty="0">
                <a:solidFill>
                  <a:srgbClr val="FF0000"/>
                </a:solidFill>
                <a:effectLst/>
                <a:latin typeface="Cooper Black" panose="0208090404030B020404" pitchFamily="18" charset="0"/>
                <a:ea typeface="Times New Roman" panose="02020603050405020304" pitchFamily="18" charset="0"/>
              </a:rPr>
              <a:t>“ACCORDING TO FLEXJOBS RECENT ANNUAL SURVEY IT FOUND THAT MORE THAN 80% OF JOB SEEKERS REPORT BEING ON GUARD OR VERY CONCERNED ABOUT SCAMS ON OTHER JOB BOARDS. ACCORDING TO THE SAME SURVEY, ALMOST 20% OF JOB SEEKERS HAVE BEEN A VICTIM OF A JOB SCAM (UP FROM 13% IN 2016), WITH 22% OF JOB SEEKERS KNOWING SOMEBODY WHO HAS BEEN VICTIM OF A JOB SCAM.”</a:t>
            </a:r>
            <a:endParaRPr lang="en-IN" sz="2800" dirty="0">
              <a:effectLst/>
              <a:latin typeface="Times New Roman" panose="02020603050405020304" pitchFamily="18" charset="0"/>
              <a:ea typeface="Times New Roman" panose="02020603050405020304" pitchFamily="18" charset="0"/>
            </a:endParaRPr>
          </a:p>
          <a:p>
            <a:endParaRPr lang="en-IN" sz="2800" dirty="0"/>
          </a:p>
        </p:txBody>
      </p:sp>
    </p:spTree>
    <p:extLst>
      <p:ext uri="{BB962C8B-B14F-4D97-AF65-F5344CB8AC3E}">
        <p14:creationId xmlns:p14="http://schemas.microsoft.com/office/powerpoint/2010/main" val="2563835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E5BE20-E7B3-1920-0E3C-360151E6E408}"/>
              </a:ext>
            </a:extLst>
          </p:cNvPr>
          <p:cNvSpPr>
            <a:spLocks noGrp="1"/>
          </p:cNvSpPr>
          <p:nvPr>
            <p:ph type="title"/>
          </p:nvPr>
        </p:nvSpPr>
        <p:spPr/>
        <p:txBody>
          <a:bodyPr/>
          <a:lstStyle/>
          <a:p>
            <a:pPr algn="just"/>
            <a:r>
              <a:rPr lang="en-US" dirty="0"/>
              <a:t>ONLINE JOBS</a:t>
            </a:r>
            <a:endParaRPr lang="en-IN" dirty="0"/>
          </a:p>
        </p:txBody>
      </p:sp>
      <p:sp>
        <p:nvSpPr>
          <p:cNvPr id="5" name="Text Placeholder 4">
            <a:extLst>
              <a:ext uri="{FF2B5EF4-FFF2-40B4-BE49-F238E27FC236}">
                <a16:creationId xmlns:a16="http://schemas.microsoft.com/office/drawing/2014/main" id="{B6F03E0E-2F6E-B763-0149-C6A286D09A02}"/>
              </a:ext>
            </a:extLst>
          </p:cNvPr>
          <p:cNvSpPr>
            <a:spLocks noGrp="1"/>
          </p:cNvSpPr>
          <p:nvPr>
            <p:ph type="body" idx="1"/>
          </p:nvPr>
        </p:nvSpPr>
        <p:spPr/>
        <p:txBody>
          <a:bodyPr/>
          <a:lstStyle/>
          <a:p>
            <a:r>
              <a:rPr lang="en-US" dirty="0"/>
              <a:t>ADVANTAGES</a:t>
            </a:r>
            <a:endParaRPr lang="en-IN" dirty="0"/>
          </a:p>
        </p:txBody>
      </p:sp>
      <p:sp>
        <p:nvSpPr>
          <p:cNvPr id="6" name="Content Placeholder 5">
            <a:extLst>
              <a:ext uri="{FF2B5EF4-FFF2-40B4-BE49-F238E27FC236}">
                <a16:creationId xmlns:a16="http://schemas.microsoft.com/office/drawing/2014/main" id="{82268FFE-742E-0A73-3ACD-44889F08CD14}"/>
              </a:ext>
            </a:extLst>
          </p:cNvPr>
          <p:cNvSpPr>
            <a:spLocks noGrp="1"/>
          </p:cNvSpPr>
          <p:nvPr>
            <p:ph sz="half" idx="2"/>
          </p:nvPr>
        </p:nvSpPr>
        <p:spPr/>
        <p:txBody>
          <a:bodyPr>
            <a:noAutofit/>
          </a:bodyPr>
          <a:lstStyle/>
          <a:p>
            <a:r>
              <a:rPr lang="en-IN" sz="2400" dirty="0">
                <a:effectLst/>
                <a:latin typeface="Bodoni MT" panose="02070603080606020203" pitchFamily="18" charset="0"/>
                <a:ea typeface="Times New Roman" panose="02020603050405020304" pitchFamily="18" charset="0"/>
                <a:cs typeface="Times New Roman" panose="02020603050405020304" pitchFamily="18" charset="0"/>
              </a:rPr>
              <a:t>Work at Your Own Pace, In Your Own Space</a:t>
            </a:r>
          </a:p>
          <a:p>
            <a:pPr algn="just"/>
            <a:r>
              <a:rPr lang="en-IN" sz="2400" dirty="0">
                <a:effectLst/>
                <a:latin typeface="Bodoni MT" panose="02070603080606020203" pitchFamily="18" charset="0"/>
                <a:ea typeface="Times New Roman" panose="02020603050405020304" pitchFamily="18" charset="0"/>
                <a:cs typeface="Times New Roman" panose="02020603050405020304" pitchFamily="18" charset="0"/>
              </a:rPr>
              <a:t>Say goodbye to long commutes:</a:t>
            </a:r>
          </a:p>
          <a:p>
            <a:r>
              <a:rPr lang="en-IN" sz="2400" dirty="0">
                <a:effectLst/>
                <a:latin typeface="Bodoni MT" panose="02070603080606020203" pitchFamily="18" charset="0"/>
                <a:ea typeface="Times New Roman" panose="02020603050405020304" pitchFamily="18" charset="0"/>
                <a:cs typeface="Times New Roman" panose="02020603050405020304" pitchFamily="18" charset="0"/>
              </a:rPr>
              <a:t>Spend more time with your loved ones:</a:t>
            </a:r>
          </a:p>
          <a:p>
            <a:r>
              <a:rPr lang="en-IN" sz="2400" dirty="0">
                <a:effectLst/>
                <a:latin typeface="Bodoni MT" panose="02070603080606020203" pitchFamily="18" charset="0"/>
                <a:ea typeface="Times New Roman" panose="02020603050405020304" pitchFamily="18" charset="0"/>
                <a:cs typeface="Times New Roman" panose="02020603050405020304" pitchFamily="18" charset="0"/>
              </a:rPr>
              <a:t>Get to wear comfortable clothes:</a:t>
            </a:r>
          </a:p>
          <a:p>
            <a:pPr>
              <a:spcAft>
                <a:spcPts val="1950"/>
              </a:spcAft>
            </a:pPr>
            <a:r>
              <a:rPr lang="en-IN" sz="2400" dirty="0">
                <a:effectLst/>
                <a:latin typeface="Bodoni MT" panose="02070603080606020203" pitchFamily="18" charset="0"/>
                <a:ea typeface="Times New Roman" panose="02020603050405020304" pitchFamily="18" charset="0"/>
                <a:cs typeface="Times New Roman" panose="02020603050405020304" pitchFamily="18" charset="0"/>
              </a:rPr>
              <a:t>Minimal supervision:</a:t>
            </a:r>
          </a:p>
          <a:p>
            <a:pPr>
              <a:spcAft>
                <a:spcPts val="1950"/>
              </a:spcAft>
            </a:pPr>
            <a:endParaRPr lang="en-IN" sz="2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sz="2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sz="2400" dirty="0"/>
          </a:p>
        </p:txBody>
      </p:sp>
      <p:sp>
        <p:nvSpPr>
          <p:cNvPr id="7" name="Text Placeholder 6">
            <a:extLst>
              <a:ext uri="{FF2B5EF4-FFF2-40B4-BE49-F238E27FC236}">
                <a16:creationId xmlns:a16="http://schemas.microsoft.com/office/drawing/2014/main" id="{26028F70-27EF-88F9-5EEF-6B052E586619}"/>
              </a:ext>
            </a:extLst>
          </p:cNvPr>
          <p:cNvSpPr>
            <a:spLocks noGrp="1"/>
          </p:cNvSpPr>
          <p:nvPr>
            <p:ph type="body" sz="quarter" idx="3"/>
          </p:nvPr>
        </p:nvSpPr>
        <p:spPr/>
        <p:txBody>
          <a:bodyPr/>
          <a:lstStyle/>
          <a:p>
            <a:r>
              <a:rPr lang="en-US" dirty="0"/>
              <a:t>DISADVANTAGES</a:t>
            </a:r>
            <a:endParaRPr lang="en-IN" dirty="0"/>
          </a:p>
        </p:txBody>
      </p:sp>
      <p:sp>
        <p:nvSpPr>
          <p:cNvPr id="8" name="Content Placeholder 7">
            <a:extLst>
              <a:ext uri="{FF2B5EF4-FFF2-40B4-BE49-F238E27FC236}">
                <a16:creationId xmlns:a16="http://schemas.microsoft.com/office/drawing/2014/main" id="{B766D61D-10DC-38DA-B94B-E37BAEB44B8C}"/>
              </a:ext>
            </a:extLst>
          </p:cNvPr>
          <p:cNvSpPr>
            <a:spLocks noGrp="1"/>
          </p:cNvSpPr>
          <p:nvPr>
            <p:ph sz="quarter" idx="4"/>
          </p:nvPr>
        </p:nvSpPr>
        <p:spPr/>
        <p:txBody>
          <a:bodyPr>
            <a:noAutofit/>
          </a:bodyPr>
          <a:lstStyle/>
          <a:p>
            <a:pPr>
              <a:spcAft>
                <a:spcPts val="1950"/>
              </a:spcAft>
            </a:pPr>
            <a:r>
              <a:rPr lang="en-IN" sz="2400" dirty="0">
                <a:effectLst/>
                <a:latin typeface="Bodoni MT" panose="02070603080606020203" pitchFamily="18" charset="0"/>
                <a:ea typeface="Times New Roman" panose="02020603050405020304" pitchFamily="18" charset="0"/>
              </a:rPr>
              <a:t>:</a:t>
            </a:r>
            <a:r>
              <a:rPr lang="en-IN" sz="2400" dirty="0">
                <a:effectLst/>
                <a:latin typeface="Bodoni MT" panose="02070603080606020203" pitchFamily="18" charset="0"/>
                <a:ea typeface="Calibri" panose="020F0502020204030204" pitchFamily="34" charset="0"/>
                <a:cs typeface="Times New Roman" panose="02020603050405020304" pitchFamily="18" charset="0"/>
              </a:rPr>
              <a:t>Internet is life</a:t>
            </a:r>
            <a:endParaRPr lang="en-IN" sz="2400" dirty="0">
              <a:latin typeface="Bodoni MT" panose="02070603080606020203" pitchFamily="18" charset="0"/>
              <a:ea typeface="Calibri" panose="020F0502020204030204" pitchFamily="34" charset="0"/>
              <a:cs typeface="Times New Roman" panose="02020603050405020304" pitchFamily="18" charset="0"/>
            </a:endParaRPr>
          </a:p>
          <a:p>
            <a:pPr>
              <a:spcAft>
                <a:spcPts val="1950"/>
              </a:spcAft>
            </a:pPr>
            <a:r>
              <a:rPr lang="en-IN" sz="2400" dirty="0">
                <a:effectLst/>
                <a:latin typeface="Bodoni MT" panose="02070603080606020203" pitchFamily="18" charset="0"/>
                <a:ea typeface="Calibri" panose="020F0502020204030204" pitchFamily="34" charset="0"/>
                <a:cs typeface="Times New Roman" panose="02020603050405020304" pitchFamily="18" charset="0"/>
              </a:rPr>
              <a:t>Distractions everywhere</a:t>
            </a:r>
          </a:p>
          <a:p>
            <a:pPr>
              <a:spcAft>
                <a:spcPts val="1950"/>
              </a:spcAft>
            </a:pPr>
            <a:r>
              <a:rPr lang="en-IN" sz="2400" dirty="0">
                <a:effectLst/>
                <a:latin typeface="Bodoni MT" panose="02070603080606020203" pitchFamily="18" charset="0"/>
                <a:ea typeface="Calibri" panose="020F0502020204030204" pitchFamily="34" charset="0"/>
                <a:cs typeface="Times New Roman" panose="02020603050405020304" pitchFamily="18" charset="0"/>
              </a:rPr>
              <a:t>You shoulder all expenses</a:t>
            </a:r>
            <a:endParaRPr lang="en-IN" sz="2400" dirty="0">
              <a:latin typeface="Bodoni MT" panose="02070603080606020203" pitchFamily="18" charset="0"/>
              <a:ea typeface="Calibri" panose="020F0502020204030204" pitchFamily="34" charset="0"/>
              <a:cs typeface="Times New Roman" panose="02020603050405020304" pitchFamily="18" charset="0"/>
            </a:endParaRPr>
          </a:p>
          <a:p>
            <a:pPr>
              <a:spcAft>
                <a:spcPts val="1950"/>
              </a:spcAft>
            </a:pPr>
            <a:r>
              <a:rPr lang="en-IN" sz="2400" dirty="0">
                <a:effectLst/>
                <a:latin typeface="Bodoni MT" panose="02070603080606020203" pitchFamily="18" charset="0"/>
                <a:ea typeface="Calibri" panose="020F0502020204030204" pitchFamily="34" charset="0"/>
                <a:cs typeface="Times New Roman" panose="02020603050405020304" pitchFamily="18" charset="0"/>
              </a:rPr>
              <a:t>Social isolation</a:t>
            </a:r>
          </a:p>
          <a:p>
            <a:pPr>
              <a:spcAft>
                <a:spcPts val="1950"/>
              </a:spcAft>
            </a:pPr>
            <a:r>
              <a:rPr lang="en-IN" sz="2400" dirty="0">
                <a:effectLst/>
                <a:latin typeface="Bodoni MT" panose="02070603080606020203" pitchFamily="18" charset="0"/>
                <a:ea typeface="Calibri" panose="020F0502020204030204" pitchFamily="34" charset="0"/>
                <a:cs typeface="Times New Roman" panose="02020603050405020304" pitchFamily="18" charset="0"/>
              </a:rPr>
              <a:t>Motivation can be difficult to find</a:t>
            </a:r>
            <a:endParaRPr lang="en-IN" sz="2400" dirty="0">
              <a:effectLst/>
              <a:latin typeface="Bodoni MT" panose="02070603080606020203" pitchFamily="18" charset="0"/>
              <a:ea typeface="Times New Roman" panose="02020603050405020304" pitchFamily="18" charset="0"/>
            </a:endParaRPr>
          </a:p>
        </p:txBody>
      </p:sp>
    </p:spTree>
    <p:extLst>
      <p:ext uri="{BB962C8B-B14F-4D97-AF65-F5344CB8AC3E}">
        <p14:creationId xmlns:p14="http://schemas.microsoft.com/office/powerpoint/2010/main" val="204454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9BE79F6-0FE2-BE61-5E94-6882F93CE92B}"/>
              </a:ext>
            </a:extLst>
          </p:cNvPr>
          <p:cNvSpPr>
            <a:spLocks noGrp="1"/>
          </p:cNvSpPr>
          <p:nvPr>
            <p:ph type="title"/>
          </p:nvPr>
        </p:nvSpPr>
        <p:spPr>
          <a:xfrm>
            <a:off x="2895600" y="319873"/>
            <a:ext cx="8610600" cy="1293028"/>
          </a:xfrm>
        </p:spPr>
        <p:txBody>
          <a:bodyPr>
            <a:normAutofit fontScale="90000"/>
          </a:bodyPr>
          <a:lstStyle/>
          <a:p>
            <a:pPr algn="ctr"/>
            <a:r>
              <a:rPr lang="en-US" sz="2800" b="1" u="sng" dirty="0"/>
              <a:t>SAGE JOURNELS</a:t>
            </a:r>
            <a:br>
              <a:rPr lang="en-US" sz="2800" b="1" u="sng" dirty="0"/>
            </a:br>
            <a:br>
              <a:rPr lang="en-US" sz="2800" dirty="0"/>
            </a:br>
            <a:r>
              <a:rPr lang="en-US" sz="2800" dirty="0"/>
              <a:t>Reducing Average Job Completion Time for DAG-style Jobs by Adding Idle Slots </a:t>
            </a:r>
            <a:endParaRPr lang="en-IN" sz="2800" dirty="0"/>
          </a:p>
        </p:txBody>
      </p:sp>
      <p:sp>
        <p:nvSpPr>
          <p:cNvPr id="11" name="Content Placeholder 10">
            <a:extLst>
              <a:ext uri="{FF2B5EF4-FFF2-40B4-BE49-F238E27FC236}">
                <a16:creationId xmlns:a16="http://schemas.microsoft.com/office/drawing/2014/main" id="{501DD8D6-6EF8-4308-EB11-F64F8A16476A}"/>
              </a:ext>
            </a:extLst>
          </p:cNvPr>
          <p:cNvSpPr>
            <a:spLocks noGrp="1"/>
          </p:cNvSpPr>
          <p:nvPr>
            <p:ph idx="1"/>
          </p:nvPr>
        </p:nvSpPr>
        <p:spPr/>
        <p:txBody>
          <a:bodyPr>
            <a:normAutofit/>
          </a:bodyPr>
          <a:lstStyle/>
          <a:p>
            <a:pPr>
              <a:buFont typeface="Wingdings" panose="05000000000000000000" pitchFamily="2" charset="2"/>
              <a:buChar char="q"/>
            </a:pPr>
            <a:r>
              <a:rPr lang="en-IN" dirty="0"/>
              <a:t>Alexandrea J </a:t>
            </a:r>
            <a:r>
              <a:rPr lang="en-IN" dirty="0" err="1"/>
              <a:t>Ravenelle</a:t>
            </a:r>
            <a:r>
              <a:rPr lang="en-IN" dirty="0"/>
              <a:t>, Erica Janko, Ken Cai Kowalski new media &amp; society 24 (7), 1591-1610, 2022</a:t>
            </a:r>
          </a:p>
          <a:p>
            <a:pPr>
              <a:buFont typeface="Wingdings" panose="05000000000000000000" pitchFamily="2" charset="2"/>
              <a:buChar char="q"/>
            </a:pPr>
            <a:endParaRPr lang="en-IN" dirty="0"/>
          </a:p>
          <a:p>
            <a:pPr>
              <a:buFont typeface="Wingdings" panose="05000000000000000000" pitchFamily="2" charset="2"/>
              <a:buChar char="q"/>
            </a:pPr>
            <a:r>
              <a:rPr lang="en-US" dirty="0"/>
              <a:t> IEEE Global Communications Conference (GLOBECOM 2022), 2022 Sizes of data processing jobs in cloud clusters have been growing rapidly in the big data era. It is critical to execute those jobs efficiently</a:t>
            </a:r>
          </a:p>
          <a:p>
            <a:pPr>
              <a:buFont typeface="Wingdings" panose="05000000000000000000" pitchFamily="2" charset="2"/>
              <a:buChar char="q"/>
            </a:pPr>
            <a:endParaRPr lang="en-US" dirty="0"/>
          </a:p>
          <a:p>
            <a:pPr>
              <a:buFont typeface="Wingdings" panose="05000000000000000000" pitchFamily="2" charset="2"/>
              <a:buChar char="q"/>
            </a:pPr>
            <a:r>
              <a:rPr lang="en-US" dirty="0"/>
              <a:t>. We analyze the benefits of inserting idle time for simple cases theoretically and show the condition in which idle slots should be inserted for two adjacent jobs. In addition, we adapt the RL-based scheduler by integrating the observation. </a:t>
            </a:r>
            <a:endParaRPr lang="en-IN" dirty="0"/>
          </a:p>
        </p:txBody>
      </p:sp>
    </p:spTree>
    <p:extLst>
      <p:ext uri="{BB962C8B-B14F-4D97-AF65-F5344CB8AC3E}">
        <p14:creationId xmlns:p14="http://schemas.microsoft.com/office/powerpoint/2010/main" val="314401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DC20-DED4-7831-65F1-4C5D90FEFF90}"/>
              </a:ext>
            </a:extLst>
          </p:cNvPr>
          <p:cNvSpPr>
            <a:spLocks noGrp="1"/>
          </p:cNvSpPr>
          <p:nvPr>
            <p:ph type="title"/>
          </p:nvPr>
        </p:nvSpPr>
        <p:spPr>
          <a:xfrm>
            <a:off x="2895600" y="355600"/>
            <a:ext cx="8610600" cy="1701801"/>
          </a:xfrm>
        </p:spPr>
        <p:txBody>
          <a:bodyPr>
            <a:noAutofit/>
          </a:bodyPr>
          <a:lstStyle/>
          <a:p>
            <a:pPr algn="ctr"/>
            <a:r>
              <a:rPr lang="en-US" sz="2400" b="1" u="sng" dirty="0">
                <a:latin typeface="Bodoni MT" panose="02070603080606020203" pitchFamily="18" charset="0"/>
              </a:rPr>
              <a:t>SAGE JOURNELS</a:t>
            </a:r>
            <a:br>
              <a:rPr lang="en-US" sz="2400" b="1" u="sng" dirty="0">
                <a:latin typeface="Bodoni MT" panose="02070603080606020203" pitchFamily="18" charset="0"/>
              </a:rPr>
            </a:br>
            <a:br>
              <a:rPr lang="en-US" sz="2400" b="1" u="sng" dirty="0">
                <a:latin typeface="Bodoni MT" panose="02070603080606020203" pitchFamily="18" charset="0"/>
              </a:rPr>
            </a:br>
            <a:r>
              <a:rPr lang="en-US" sz="2400" dirty="0">
                <a:latin typeface="Bodoni MT" panose="02070603080606020203" pitchFamily="18" charset="0"/>
              </a:rPr>
              <a:t>Good jobs, scam jobs: Detecting, normalizing, and internalizing online job scams </a:t>
            </a:r>
            <a:endParaRPr lang="en-IN" sz="2400" b="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id="{2B006D71-764F-637F-73FE-29DC96F75C0E}"/>
              </a:ext>
            </a:extLst>
          </p:cNvPr>
          <p:cNvSpPr>
            <a:spLocks noGrp="1"/>
          </p:cNvSpPr>
          <p:nvPr>
            <p:ph idx="1"/>
          </p:nvPr>
        </p:nvSpPr>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In this article, based on in-depth interviews conducted between April and July 2020 with nearly 200 precarious workers, we find that precarious workers regularly encountered fraudulent job advertisements via digital media</a:t>
            </a:r>
          </a:p>
          <a:p>
            <a:pPr>
              <a:buFont typeface="Wingdings" panose="05000000000000000000" pitchFamily="2" charset="2"/>
              <a:buChar char="Ø"/>
            </a:pPr>
            <a:endParaRPr lang="en-US" dirty="0"/>
          </a:p>
          <a:p>
            <a:pPr>
              <a:buFont typeface="Wingdings" panose="05000000000000000000" pitchFamily="2" charset="2"/>
              <a:buChar char="Ø"/>
            </a:pPr>
            <a:r>
              <a:rPr lang="en-US" dirty="0"/>
              <a:t>In addition, the discovery that advertised “good jobs” are often scams affecting workers’ desire to continue job hunting and perceptions of potential future success. </a:t>
            </a:r>
            <a:endParaRPr lang="en-IN" dirty="0"/>
          </a:p>
        </p:txBody>
      </p:sp>
    </p:spTree>
    <p:extLst>
      <p:ext uri="{BB962C8B-B14F-4D97-AF65-F5344CB8AC3E}">
        <p14:creationId xmlns:p14="http://schemas.microsoft.com/office/powerpoint/2010/main" val="723752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298F-5ABC-63EC-8871-2AB0900ECE71}"/>
              </a:ext>
            </a:extLst>
          </p:cNvPr>
          <p:cNvSpPr>
            <a:spLocks noGrp="1"/>
          </p:cNvSpPr>
          <p:nvPr>
            <p:ph type="title"/>
          </p:nvPr>
        </p:nvSpPr>
        <p:spPr>
          <a:xfrm>
            <a:off x="2895600" y="537715"/>
            <a:ext cx="8610600" cy="1293028"/>
          </a:xfrm>
        </p:spPr>
        <p:txBody>
          <a:bodyPr>
            <a:normAutofit fontScale="90000"/>
          </a:bodyPr>
          <a:lstStyle/>
          <a:p>
            <a:pPr algn="ctr"/>
            <a:r>
              <a:rPr lang="en-US" sz="2400" b="1" u="sng" dirty="0">
                <a:latin typeface="Bodoni MT" panose="02070603080606020203" pitchFamily="18" charset="0"/>
              </a:rPr>
              <a:t>JRASET JOURNELS</a:t>
            </a:r>
            <a:br>
              <a:rPr lang="en-US" sz="2400" b="1" u="sng" dirty="0">
                <a:latin typeface="Bodoni MT" panose="02070603080606020203" pitchFamily="18" charset="0"/>
              </a:rPr>
            </a:br>
            <a:br>
              <a:rPr lang="en-US" sz="2400" b="1" u="sng" dirty="0">
                <a:latin typeface="Bodoni MT" panose="02070603080606020203" pitchFamily="18" charset="0"/>
              </a:rPr>
            </a:br>
            <a:r>
              <a:rPr lang="en-US" sz="2400" dirty="0">
                <a:latin typeface="Bodoni MT" panose="02070603080606020203" pitchFamily="18" charset="0"/>
              </a:rPr>
              <a:t>Online Job Portal-A Better Way for Finding Jobs in the COVID-19 Pandemic</a:t>
            </a:r>
            <a:endParaRPr lang="en-IN" sz="2400" b="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id="{56337841-AAE4-F86E-36E2-25EB9A63F310}"/>
              </a:ext>
            </a:extLst>
          </p:cNvPr>
          <p:cNvSpPr>
            <a:spLocks noGrp="1"/>
          </p:cNvSpPr>
          <p:nvPr>
            <p:ph idx="1"/>
          </p:nvPr>
        </p:nvSpPr>
        <p:spPr/>
        <p:txBody>
          <a:bodyPr>
            <a:normAutofit/>
          </a:bodyPr>
          <a:lstStyle/>
          <a:p>
            <a:pPr>
              <a:buFont typeface="Wingdings" panose="05000000000000000000" pitchFamily="2" charset="2"/>
              <a:buChar char="ü"/>
            </a:pPr>
            <a:r>
              <a:rPr lang="en-US" dirty="0"/>
              <a:t>Due to the COVID-19 pandemic unemployment broke all the previous records. Due to the pandemic students cannot go to colleges and have no option of campus placements. The only option available for them is to find a job through online job portals</a:t>
            </a:r>
          </a:p>
          <a:p>
            <a:pPr>
              <a:buFont typeface="Wingdings" panose="05000000000000000000" pitchFamily="2" charset="2"/>
              <a:buChar char="ü"/>
            </a:pPr>
            <a:endParaRPr lang="en-US" dirty="0"/>
          </a:p>
          <a:p>
            <a:pPr>
              <a:buFont typeface="Wingdings" panose="05000000000000000000" pitchFamily="2" charset="2"/>
              <a:buChar char="ü"/>
            </a:pPr>
            <a:r>
              <a:rPr lang="en-US" dirty="0"/>
              <a:t>In this paper we present the online recruitment framework that enables different companies to post their job vacancies, which jobseekers can consider while searching for jobs.</a:t>
            </a:r>
          </a:p>
          <a:p>
            <a:pPr>
              <a:buFont typeface="Wingdings" panose="05000000000000000000" pitchFamily="2" charset="2"/>
              <a:buChar char="ü"/>
            </a:pPr>
            <a:endParaRPr lang="en-US" dirty="0"/>
          </a:p>
          <a:p>
            <a:pPr>
              <a:buFont typeface="Wingdings" panose="05000000000000000000" pitchFamily="2" charset="2"/>
              <a:buChar char="ü"/>
            </a:pPr>
            <a:r>
              <a:rPr lang="en-US" dirty="0"/>
              <a:t>The main aim of this job portal is to connect the employers and jobseekers as an e-recruitment to help jobseekers find the right</a:t>
            </a:r>
            <a:endParaRPr lang="en-IN" dirty="0"/>
          </a:p>
        </p:txBody>
      </p:sp>
    </p:spTree>
    <p:extLst>
      <p:ext uri="{BB962C8B-B14F-4D97-AF65-F5344CB8AC3E}">
        <p14:creationId xmlns:p14="http://schemas.microsoft.com/office/powerpoint/2010/main" val="126081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orms response chart. Question title: QUALIFICATION . Number of responses: 24 responses.">
            <a:extLst>
              <a:ext uri="{FF2B5EF4-FFF2-40B4-BE49-F238E27FC236}">
                <a16:creationId xmlns:a16="http://schemas.microsoft.com/office/drawing/2014/main" id="{437C0CD5-511D-B01C-0F76-0F82D15EE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49400"/>
            <a:ext cx="6184900" cy="51292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orms response chart. Question title: YEAR OF STUDY&#10;. Number of responses: 24 responses.">
            <a:extLst>
              <a:ext uri="{FF2B5EF4-FFF2-40B4-BE49-F238E27FC236}">
                <a16:creationId xmlns:a16="http://schemas.microsoft.com/office/drawing/2014/main" id="{E8BE2698-281B-91D6-5AB0-B54E7DA93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0" y="1549399"/>
            <a:ext cx="5549900" cy="512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341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orms response chart. Question title: DID U EVER EXPERIENCED WITH ONLINE JOB&#10;. Number of responses: 24 responses.">
            <a:extLst>
              <a:ext uri="{FF2B5EF4-FFF2-40B4-BE49-F238E27FC236}">
                <a16:creationId xmlns:a16="http://schemas.microsoft.com/office/drawing/2014/main" id="{16439B66-E152-2C5A-415E-2D6023E6E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536700"/>
            <a:ext cx="6096000" cy="502761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orms response chart. Question title: WHICH TYPE OF JOB DID U EXPERIENCED&#10;. Number of responses: 17 responses.">
            <a:extLst>
              <a:ext uri="{FF2B5EF4-FFF2-40B4-BE49-F238E27FC236}">
                <a16:creationId xmlns:a16="http://schemas.microsoft.com/office/drawing/2014/main" id="{F7E22BC0-1E46-0860-5486-AD178908B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536700"/>
            <a:ext cx="5003800" cy="5027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392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orms response chart. Question title: DID U HAVE INTEREST TO DO ONLINE JOBS ?&#10;. Number of responses: 24 responses.">
            <a:extLst>
              <a:ext uri="{FF2B5EF4-FFF2-40B4-BE49-F238E27FC236}">
                <a16:creationId xmlns:a16="http://schemas.microsoft.com/office/drawing/2014/main" id="{D65D0DD5-B650-C883-A5DD-FD94479BC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65300"/>
            <a:ext cx="5956300" cy="47101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orms response chart. Question title: IS ONLINE JOB NECESSARY FOR THIS GENERATION&#10;. Number of responses: 24 responses.">
            <a:extLst>
              <a:ext uri="{FF2B5EF4-FFF2-40B4-BE49-F238E27FC236}">
                <a16:creationId xmlns:a16="http://schemas.microsoft.com/office/drawing/2014/main" id="{6D4A91D6-FB23-398E-4ED3-0B268FBAE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0" y="1765300"/>
            <a:ext cx="5359400" cy="471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622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orms response chart. Question title: WHAT TYPE OF ONLINE JOB U HAVE INTEREST TO DO ?&#10;. Number of responses: 24 responses.">
            <a:extLst>
              <a:ext uri="{FF2B5EF4-FFF2-40B4-BE49-F238E27FC236}">
                <a16:creationId xmlns:a16="http://schemas.microsoft.com/office/drawing/2014/main" id="{0A2A06D8-F1A2-9424-4336-90DE07F16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400" y="1346200"/>
            <a:ext cx="7988300" cy="512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506329"/>
      </p:ext>
    </p:extLst>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4" name="Shape 6154"/>
        <p:cNvGrpSpPr/>
        <p:nvPr/>
      </p:nvGrpSpPr>
      <p:grpSpPr>
        <a:xfrm>
          <a:off x="0" y="0"/>
          <a:ext cx="0" cy="0"/>
          <a:chOff x="0" y="0"/>
          <a:chExt cx="0" cy="0"/>
        </a:xfrm>
      </p:grpSpPr>
      <p:sp>
        <p:nvSpPr>
          <p:cNvPr id="6155" name="Google Shape;6155;p3"/>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lt1"/>
              </a:buClr>
              <a:buSzPts val="4000"/>
              <a:buFont typeface="Century Gothic"/>
              <a:buNone/>
            </a:pPr>
            <a:r>
              <a:rPr lang="en-US"/>
              <a:t>PROBLEM STATEMENT</a:t>
            </a:r>
            <a:endParaRPr/>
          </a:p>
        </p:txBody>
      </p:sp>
      <p:sp>
        <p:nvSpPr>
          <p:cNvPr id="6156" name="Google Shape;6156;p3"/>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Clr>
                <a:schemeClr val="lt1"/>
              </a:buClr>
              <a:buSzPct val="100000"/>
              <a:buNone/>
            </a:pPr>
            <a:r>
              <a:rPr lang="en-US">
                <a:latin typeface="arial"/>
                <a:ea typeface="arial"/>
                <a:cs typeface="arial"/>
                <a:sym typeface="arial"/>
              </a:rPr>
              <a:t>.</a:t>
            </a:r>
            <a:endParaRPr>
              <a:latin typeface="arial"/>
              <a:ea typeface="arial"/>
              <a:cs typeface="arial"/>
              <a:sym typeface="arial"/>
            </a:endParaRPr>
          </a:p>
          <a:p>
            <a:pPr indent="0" lvl="0" marL="0" rtl="0" algn="l">
              <a:lnSpc>
                <a:spcPct val="90000"/>
              </a:lnSpc>
              <a:spcBef>
                <a:spcPts val="1000"/>
              </a:spcBef>
              <a:spcAft>
                <a:spcPts val="0"/>
              </a:spcAft>
              <a:buClr>
                <a:schemeClr val="lt1"/>
              </a:buClr>
              <a:buSzPct val="100000"/>
              <a:buNone/>
            </a:pPr>
            <a:r>
              <a:t/>
            </a:r>
            <a:endParaRPr>
              <a:latin typeface="arial"/>
              <a:ea typeface="arial"/>
              <a:cs typeface="arial"/>
              <a:sym typeface="arial"/>
            </a:endParaRPr>
          </a:p>
          <a:p>
            <a:pPr indent="0" lvl="0" marL="0" rtl="0" algn="l">
              <a:lnSpc>
                <a:spcPct val="90000"/>
              </a:lnSpc>
              <a:spcBef>
                <a:spcPts val="1000"/>
              </a:spcBef>
              <a:spcAft>
                <a:spcPts val="0"/>
              </a:spcAft>
              <a:buClr>
                <a:schemeClr val="lt1"/>
              </a:buClr>
              <a:buSzPct val="100000"/>
              <a:buNone/>
            </a:pPr>
            <a:r>
              <a:rPr lang="en-US">
                <a:latin typeface="arial"/>
                <a:ea typeface="arial"/>
                <a:cs typeface="arial"/>
                <a:sym typeface="arial"/>
              </a:rPr>
              <a:t>You're pressed for time. ...</a:t>
            </a:r>
            <a:endParaRPr>
              <a:latin typeface="arial"/>
              <a:ea typeface="arial"/>
              <a:cs typeface="arial"/>
              <a:sym typeface="arial"/>
            </a:endParaRPr>
          </a:p>
          <a:p>
            <a:pPr indent="0" lvl="0" marL="0" rtl="0" algn="l">
              <a:lnSpc>
                <a:spcPct val="90000"/>
              </a:lnSpc>
              <a:spcBef>
                <a:spcPts val="1000"/>
              </a:spcBef>
              <a:spcAft>
                <a:spcPts val="0"/>
              </a:spcAft>
              <a:buClr>
                <a:schemeClr val="lt1"/>
              </a:buClr>
              <a:buSzPct val="100000"/>
              <a:buNone/>
            </a:pPr>
            <a:r>
              <a:rPr lang="en-US">
                <a:latin typeface="arial"/>
                <a:ea typeface="arial"/>
                <a:cs typeface="arial"/>
                <a:sym typeface="arial"/>
              </a:rPr>
              <a:t>You lack a strong online presence. ...</a:t>
            </a:r>
            <a:endParaRPr>
              <a:latin typeface="arial"/>
              <a:ea typeface="arial"/>
              <a:cs typeface="arial"/>
              <a:sym typeface="arial"/>
            </a:endParaRPr>
          </a:p>
          <a:p>
            <a:pPr indent="0" lvl="0" marL="0" rtl="0" algn="l">
              <a:lnSpc>
                <a:spcPct val="90000"/>
              </a:lnSpc>
              <a:spcBef>
                <a:spcPts val="1000"/>
              </a:spcBef>
              <a:spcAft>
                <a:spcPts val="0"/>
              </a:spcAft>
              <a:buClr>
                <a:schemeClr val="lt1"/>
              </a:buClr>
              <a:buSzPct val="100000"/>
              <a:buNone/>
            </a:pPr>
            <a:r>
              <a:rPr lang="en-US">
                <a:latin typeface="arial"/>
                <a:ea typeface="arial"/>
                <a:cs typeface="arial"/>
                <a:sym typeface="arial"/>
              </a:rPr>
              <a:t>You don't have a network. ...</a:t>
            </a:r>
            <a:endParaRPr>
              <a:latin typeface="arial"/>
              <a:ea typeface="arial"/>
              <a:cs typeface="arial"/>
              <a:sym typeface="arial"/>
            </a:endParaRPr>
          </a:p>
          <a:p>
            <a:pPr indent="0" lvl="0" marL="0" rtl="0" algn="l">
              <a:lnSpc>
                <a:spcPct val="90000"/>
              </a:lnSpc>
              <a:spcBef>
                <a:spcPts val="1000"/>
              </a:spcBef>
              <a:spcAft>
                <a:spcPts val="0"/>
              </a:spcAft>
              <a:buClr>
                <a:schemeClr val="lt1"/>
              </a:buClr>
              <a:buSzPct val="100000"/>
              <a:buNone/>
            </a:pPr>
            <a:r>
              <a:rPr lang="en-US">
                <a:latin typeface="arial"/>
                <a:ea typeface="arial"/>
                <a:cs typeface="arial"/>
                <a:sym typeface="arial"/>
              </a:rPr>
              <a:t>You're not getting interviews. ...</a:t>
            </a:r>
            <a:endParaRPr>
              <a:latin typeface="arial"/>
              <a:ea typeface="arial"/>
              <a:cs typeface="arial"/>
              <a:sym typeface="arial"/>
            </a:endParaRPr>
          </a:p>
          <a:p>
            <a:pPr indent="0" lvl="0" marL="0" rtl="0" algn="l">
              <a:lnSpc>
                <a:spcPct val="90000"/>
              </a:lnSpc>
              <a:spcBef>
                <a:spcPts val="1000"/>
              </a:spcBef>
              <a:spcAft>
                <a:spcPts val="0"/>
              </a:spcAft>
              <a:buClr>
                <a:schemeClr val="lt1"/>
              </a:buClr>
              <a:buSzPct val="100000"/>
              <a:buNone/>
            </a:pPr>
            <a:r>
              <a:rPr lang="en-US">
                <a:latin typeface="arial"/>
                <a:ea typeface="arial"/>
                <a:cs typeface="arial"/>
                <a:sym typeface="arial"/>
              </a:rPr>
              <a:t>You're getting interviews but no offers. ...</a:t>
            </a:r>
            <a:endParaRPr>
              <a:latin typeface="arial"/>
              <a:ea typeface="arial"/>
              <a:cs typeface="arial"/>
              <a:sym typeface="arial"/>
            </a:endParaRPr>
          </a:p>
          <a:p>
            <a:pPr indent="0" lvl="0" marL="0" rtl="0" algn="l">
              <a:lnSpc>
                <a:spcPct val="90000"/>
              </a:lnSpc>
              <a:spcBef>
                <a:spcPts val="1000"/>
              </a:spcBef>
              <a:spcAft>
                <a:spcPts val="0"/>
              </a:spcAft>
              <a:buClr>
                <a:schemeClr val="lt1"/>
              </a:buClr>
              <a:buSzPct val="100000"/>
              <a:buNone/>
            </a:pPr>
            <a:r>
              <a:rPr lang="en-US">
                <a:latin typeface="arial"/>
                <a:ea typeface="arial"/>
                <a:cs typeface="arial"/>
                <a:sym typeface="arial"/>
              </a:rPr>
              <a:t>You don't know where to look. ...</a:t>
            </a:r>
            <a:endParaRPr>
              <a:latin typeface="arial"/>
              <a:ea typeface="arial"/>
              <a:cs typeface="arial"/>
              <a:sym typeface="arial"/>
            </a:endParaRPr>
          </a:p>
          <a:p>
            <a:pPr indent="0" lvl="0" marL="0" rtl="0" algn="l">
              <a:lnSpc>
                <a:spcPct val="90000"/>
              </a:lnSpc>
              <a:spcBef>
                <a:spcPts val="1000"/>
              </a:spcBef>
              <a:spcAft>
                <a:spcPts val="0"/>
              </a:spcAft>
              <a:buClr>
                <a:schemeClr val="lt1"/>
              </a:buClr>
              <a:buSzPct val="100000"/>
              <a:buNone/>
            </a:pPr>
            <a:r>
              <a:rPr lang="en-US">
                <a:latin typeface="arial"/>
                <a:ea typeface="arial"/>
                <a:cs typeface="arial"/>
                <a:sym typeface="arial"/>
              </a:rPr>
              <a:t>You're competing with too many people. ...</a:t>
            </a:r>
            <a:endParaRPr>
              <a:latin typeface="arial"/>
              <a:ea typeface="arial"/>
              <a:cs typeface="arial"/>
              <a:sym typeface="arial"/>
            </a:endParaRPr>
          </a:p>
          <a:p>
            <a:pPr indent="0" lvl="0" marL="0" rtl="0" algn="l">
              <a:lnSpc>
                <a:spcPct val="90000"/>
              </a:lnSpc>
              <a:spcBef>
                <a:spcPts val="1000"/>
              </a:spcBef>
              <a:spcAft>
                <a:spcPts val="0"/>
              </a:spcAft>
              <a:buClr>
                <a:schemeClr val="lt1"/>
              </a:buClr>
              <a:buSzPct val="100000"/>
              <a:buNone/>
            </a:pPr>
            <a:r>
              <a:rPr lang="en-US">
                <a:latin typeface="arial"/>
                <a:ea typeface="arial"/>
                <a:cs typeface="arial"/>
                <a:sym typeface="arial"/>
              </a:rPr>
              <a:t>You lack confidence</a:t>
            </a:r>
            <a:endParaRPr>
              <a:latin typeface="arial"/>
              <a:ea typeface="arial"/>
              <a:cs typeface="arial"/>
              <a:sym typeface="arial"/>
            </a:endParaRPr>
          </a:p>
          <a:p>
            <a:pPr indent="0" lvl="0" marL="0" rtl="0" algn="l">
              <a:lnSpc>
                <a:spcPct val="90000"/>
              </a:lnSpc>
              <a:spcBef>
                <a:spcPts val="1000"/>
              </a:spcBef>
              <a:spcAft>
                <a:spcPts val="0"/>
              </a:spcAft>
              <a:buClr>
                <a:schemeClr val="lt1"/>
              </a:buClr>
              <a:buSzPct val="100000"/>
              <a:buNone/>
            </a:pPr>
            <a:r>
              <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EA88-6C14-F6A5-9AE7-5532FE988607}"/>
              </a:ext>
            </a:extLst>
          </p:cNvPr>
          <p:cNvSpPr>
            <a:spLocks noGrp="1"/>
          </p:cNvSpPr>
          <p:nvPr>
            <p:ph type="title"/>
          </p:nvPr>
        </p:nvSpPr>
        <p:spPr/>
        <p:txBody>
          <a:bodyPr/>
          <a:lstStyle/>
          <a:p>
            <a:pPr algn="just"/>
            <a:r>
              <a:rPr lang="en-US" dirty="0"/>
              <a:t>OBJECTIVES:</a:t>
            </a:r>
            <a:endParaRPr lang="en-IN" dirty="0"/>
          </a:p>
        </p:txBody>
      </p:sp>
      <p:sp>
        <p:nvSpPr>
          <p:cNvPr id="3" name="Content Placeholder 2">
            <a:extLst>
              <a:ext uri="{FF2B5EF4-FFF2-40B4-BE49-F238E27FC236}">
                <a16:creationId xmlns:a16="http://schemas.microsoft.com/office/drawing/2014/main" id="{F6732D07-5A78-E8AB-BAAF-CAC6CC44E58C}"/>
              </a:ext>
            </a:extLst>
          </p:cNvPr>
          <p:cNvSpPr>
            <a:spLocks noGrp="1"/>
          </p:cNvSpPr>
          <p:nvPr>
            <p:ph idx="1"/>
          </p:nvPr>
        </p:nvSpPr>
        <p:spPr/>
        <p:txBody>
          <a:bodyPr>
            <a:normAutofit/>
          </a:bodyPr>
          <a:lstStyle/>
          <a:p>
            <a:r>
              <a:rPr lang="en-US" sz="3200" dirty="0"/>
              <a:t>Create awareness about online scammers</a:t>
            </a:r>
          </a:p>
          <a:p>
            <a:r>
              <a:rPr lang="en-US" sz="3200" dirty="0"/>
              <a:t>Create awareness about how online based jobs and industries will boom in future</a:t>
            </a:r>
          </a:p>
          <a:p>
            <a:r>
              <a:rPr lang="en-US" sz="3200" dirty="0"/>
              <a:t>Survey about online jobs </a:t>
            </a:r>
          </a:p>
          <a:p>
            <a:r>
              <a:rPr lang="en-US" sz="3200" dirty="0"/>
              <a:t>Generation profit from online jobs</a:t>
            </a:r>
          </a:p>
          <a:p>
            <a:r>
              <a:rPr lang="en-US" sz="3200" dirty="0"/>
              <a:t>Types of online jobs without any investment</a:t>
            </a:r>
            <a:r>
              <a:rPr lang="en-US" dirty="0"/>
              <a:t> </a:t>
            </a:r>
            <a:endParaRPr lang="en-IN" dirty="0"/>
          </a:p>
        </p:txBody>
      </p:sp>
    </p:spTree>
    <p:extLst>
      <p:ext uri="{BB962C8B-B14F-4D97-AF65-F5344CB8AC3E}">
        <p14:creationId xmlns:p14="http://schemas.microsoft.com/office/powerpoint/2010/main" val="3710524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C765-6A8B-27E8-60E4-0DA75D5348B3}"/>
              </a:ext>
            </a:extLst>
          </p:cNvPr>
          <p:cNvSpPr>
            <a:spLocks noGrp="1"/>
          </p:cNvSpPr>
          <p:nvPr>
            <p:ph type="title"/>
          </p:nvPr>
        </p:nvSpPr>
        <p:spPr/>
        <p:txBody>
          <a:bodyPr/>
          <a:lstStyle/>
          <a:p>
            <a:pPr algn="just"/>
            <a:r>
              <a:rPr lang="en-US" dirty="0"/>
              <a:t>CONCLUSION</a:t>
            </a:r>
            <a:endParaRPr lang="en-IN" dirty="0"/>
          </a:p>
        </p:txBody>
      </p:sp>
      <p:sp>
        <p:nvSpPr>
          <p:cNvPr id="3" name="Content Placeholder 2">
            <a:extLst>
              <a:ext uri="{FF2B5EF4-FFF2-40B4-BE49-F238E27FC236}">
                <a16:creationId xmlns:a16="http://schemas.microsoft.com/office/drawing/2014/main" id="{BA170E40-038F-E78A-01AF-BAF9AE2087E2}"/>
              </a:ext>
            </a:extLst>
          </p:cNvPr>
          <p:cNvSpPr>
            <a:spLocks noGrp="1"/>
          </p:cNvSpPr>
          <p:nvPr>
            <p:ph idx="1"/>
          </p:nvPr>
        </p:nvSpPr>
        <p:spPr/>
        <p:txBody>
          <a:bodyPr>
            <a:normAutofit lnSpcReduction="10000"/>
          </a:bodyPr>
          <a:lstStyle/>
          <a:p>
            <a:r>
              <a:rPr lang="en-IN" sz="2400" dirty="0">
                <a:effectLst/>
                <a:latin typeface="Bodoni MT" panose="02070603080606020203" pitchFamily="18" charset="0"/>
                <a:ea typeface="Times New Roman" panose="02020603050405020304" pitchFamily="18" charset="0"/>
                <a:cs typeface="Times New Roman" panose="02020603050405020304" pitchFamily="18" charset="0"/>
              </a:rPr>
              <a:t>There are both pros and cons in online jobs , Now the world is moving towards online so we have to adapt ourselves to that technology change so we have to be aware of those scams which were proceed above and have to practice by doing small online jibs for our extra income source. </a:t>
            </a:r>
          </a:p>
          <a:p>
            <a:r>
              <a:rPr lang="en-IN" sz="2400" dirty="0">
                <a:effectLst/>
                <a:latin typeface="Bodoni MT" panose="02070603080606020203" pitchFamily="18" charset="0"/>
                <a:ea typeface="Times New Roman" panose="02020603050405020304" pitchFamily="18" charset="0"/>
                <a:cs typeface="Times New Roman" panose="02020603050405020304" pitchFamily="18" charset="0"/>
              </a:rPr>
              <a:t>Online jobs are very useful for passive income stream by spending little amount of time to that specific work it will generate you a income till you works. So all the developed countries were adapted themselves for online based jobs , </a:t>
            </a:r>
            <a:r>
              <a:rPr lang="en-IN" sz="2400" dirty="0" err="1">
                <a:effectLst/>
                <a:latin typeface="Bodoni MT" panose="02070603080606020203" pitchFamily="18" charset="0"/>
                <a:ea typeface="Times New Roman" panose="02020603050405020304" pitchFamily="18" charset="0"/>
                <a:cs typeface="Times New Roman" panose="02020603050405020304" pitchFamily="18" charset="0"/>
              </a:rPr>
              <a:t>bussiness</a:t>
            </a:r>
            <a:r>
              <a:rPr lang="en-IN" sz="2400" dirty="0">
                <a:effectLst/>
                <a:latin typeface="Bodoni MT" panose="02070603080606020203" pitchFamily="18" charset="0"/>
                <a:ea typeface="Times New Roman" panose="02020603050405020304" pitchFamily="18" charset="0"/>
                <a:cs typeface="Times New Roman" panose="02020603050405020304" pitchFamily="18" charset="0"/>
              </a:rPr>
              <a:t> , conference . </a:t>
            </a:r>
          </a:p>
          <a:p>
            <a:r>
              <a:rPr lang="en-IN" sz="2400" dirty="0">
                <a:effectLst/>
                <a:latin typeface="Bodoni MT" panose="02070603080606020203" pitchFamily="18" charset="0"/>
                <a:ea typeface="Times New Roman" panose="02020603050405020304" pitchFamily="18" charset="0"/>
                <a:cs typeface="Times New Roman" panose="02020603050405020304" pitchFamily="18" charset="0"/>
              </a:rPr>
              <a:t>As we are the youngsters of our country we have to enhance the important of online for future industry . </a:t>
            </a:r>
          </a:p>
          <a:p>
            <a:pPr algn="ctr"/>
            <a:r>
              <a:rPr lang="en-IN" sz="2000" b="1" dirty="0">
                <a:solidFill>
                  <a:srgbClr val="538135"/>
                </a:solidFill>
                <a:effectLst/>
                <a:latin typeface="Copperplate Gothic Bold" panose="020E0705020206020404" pitchFamily="34" charset="0"/>
                <a:ea typeface="Times New Roman" panose="02020603050405020304" pitchFamily="18" charset="0"/>
                <a:cs typeface="Times New Roman" panose="02020603050405020304" pitchFamily="18" charset="0"/>
              </a:rPr>
              <a:t>“JAI HIND”</a:t>
            </a:r>
            <a:endParaRPr lang="en-IN" sz="2000" b="1" dirty="0">
              <a:latin typeface="Copperplate Gothic Bold" panose="020E0705020206020404" pitchFamily="34" charset="0"/>
            </a:endParaRPr>
          </a:p>
        </p:txBody>
      </p:sp>
    </p:spTree>
    <p:extLst>
      <p:ext uri="{BB962C8B-B14F-4D97-AF65-F5344CB8AC3E}">
        <p14:creationId xmlns:p14="http://schemas.microsoft.com/office/powerpoint/2010/main" val="1608583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C505-82F8-D41E-C77D-FF0E8ED6A0D1}"/>
              </a:ext>
            </a:extLst>
          </p:cNvPr>
          <p:cNvSpPr>
            <a:spLocks noGrp="1"/>
          </p:cNvSpPr>
          <p:nvPr>
            <p:ph type="title"/>
          </p:nvPr>
        </p:nvSpPr>
        <p:spPr/>
        <p:txBody>
          <a:bodyPr/>
          <a:lstStyle/>
          <a:p>
            <a:pPr algn="just"/>
            <a:r>
              <a:rPr lang="en-US" dirty="0"/>
              <a:t>REFERENCES</a:t>
            </a:r>
            <a:endParaRPr lang="en-IN" dirty="0"/>
          </a:p>
        </p:txBody>
      </p:sp>
      <p:sp>
        <p:nvSpPr>
          <p:cNvPr id="3" name="Content Placeholder 2">
            <a:extLst>
              <a:ext uri="{FF2B5EF4-FFF2-40B4-BE49-F238E27FC236}">
                <a16:creationId xmlns:a16="http://schemas.microsoft.com/office/drawing/2014/main" id="{92F4F30B-3B74-9948-2DE9-02BD7E94724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91253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1D4F25-34F7-3D53-170A-9D932C604D89}"/>
              </a:ext>
            </a:extLst>
          </p:cNvPr>
          <p:cNvSpPr txBox="1"/>
          <p:nvPr/>
        </p:nvSpPr>
        <p:spPr>
          <a:xfrm>
            <a:off x="3149600" y="2551837"/>
            <a:ext cx="6096000" cy="1754326"/>
          </a:xfrm>
          <a:prstGeom prst="rect">
            <a:avLst/>
          </a:prstGeom>
          <a:noFill/>
          <a:ln>
            <a:solidFill>
              <a:schemeClr val="accent1">
                <a:lumMod val="75000"/>
              </a:schemeClr>
            </a:solidFill>
          </a:ln>
        </p:spPr>
        <p:txBody>
          <a:bodyPr wrap="square">
            <a:spAutoFit/>
          </a:bodyPr>
          <a:lstStyle/>
          <a:p>
            <a:pPr algn="ctr"/>
            <a:r>
              <a:rPr lang="en-US" sz="5400" dirty="0">
                <a:solidFill>
                  <a:schemeClr val="accent3">
                    <a:lumMod val="60000"/>
                    <a:lumOff val="40000"/>
                  </a:schemeClr>
                </a:solidFill>
                <a:latin typeface="Gloucester MT Extra Condensed" panose="02030808020601010101" pitchFamily="18" charset="0"/>
              </a:rPr>
              <a:t>THANK YOU FOR YOUR KIND ATTENDTION</a:t>
            </a:r>
            <a:endParaRPr lang="en-IN" sz="5400" dirty="0">
              <a:solidFill>
                <a:schemeClr val="accent3">
                  <a:lumMod val="60000"/>
                  <a:lumOff val="40000"/>
                </a:schemeClr>
              </a:solidFill>
            </a:endParaRPr>
          </a:p>
        </p:txBody>
      </p:sp>
    </p:spTree>
    <p:extLst>
      <p:ext uri="{BB962C8B-B14F-4D97-AF65-F5344CB8AC3E}">
        <p14:creationId xmlns:p14="http://schemas.microsoft.com/office/powerpoint/2010/main" val="1367025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42A3-02A3-2BD7-78F7-25AE6AD83494}"/>
              </a:ext>
            </a:extLst>
          </p:cNvPr>
          <p:cNvSpPr>
            <a:spLocks noGrp="1"/>
          </p:cNvSpPr>
          <p:nvPr>
            <p:ph type="title"/>
          </p:nvPr>
        </p:nvSpPr>
        <p:spPr/>
        <p:txBody>
          <a:bodyPr/>
          <a:lstStyle/>
          <a:p>
            <a:pPr algn="just"/>
            <a:r>
              <a:rPr lang="en-US" dirty="0"/>
              <a:t>INTRODUCTION:</a:t>
            </a:r>
            <a:endParaRPr lang="en-IN" dirty="0"/>
          </a:p>
        </p:txBody>
      </p:sp>
      <p:sp>
        <p:nvSpPr>
          <p:cNvPr id="3" name="Content Placeholder 2">
            <a:extLst>
              <a:ext uri="{FF2B5EF4-FFF2-40B4-BE49-F238E27FC236}">
                <a16:creationId xmlns:a16="http://schemas.microsoft.com/office/drawing/2014/main" id="{58614E80-DAF5-0C2E-308F-2F9231780111}"/>
              </a:ext>
            </a:extLst>
          </p:cNvPr>
          <p:cNvSpPr>
            <a:spLocks noGrp="1"/>
          </p:cNvSpPr>
          <p:nvPr>
            <p:ph idx="1"/>
          </p:nvPr>
        </p:nvSpPr>
        <p:spPr/>
        <p:txBody>
          <a:bodyPr>
            <a:normAutofit/>
          </a:bodyPr>
          <a:lstStyle/>
          <a:p>
            <a:r>
              <a:rPr lang="en-IN" sz="3200" dirty="0">
                <a:effectLst/>
                <a:latin typeface="Bodoni MT" panose="02070603080606020203" pitchFamily="18" charset="0"/>
                <a:ea typeface="Calibri" panose="020F0502020204030204" pitchFamily="34" charset="0"/>
                <a:cs typeface="Times New Roman" panose="02020603050405020304" pitchFamily="18" charset="0"/>
              </a:rPr>
              <a:t>The Internet has become an integral part of our lives. With just a click of the mouse, you can </a:t>
            </a:r>
            <a:r>
              <a:rPr lang="en-IN" sz="3200" b="1" dirty="0">
                <a:effectLst/>
                <a:latin typeface="Bodoni MT" panose="02070603080606020203" pitchFamily="18" charset="0"/>
                <a:ea typeface="Calibri" panose="020F0502020204030204" pitchFamily="34" charset="0"/>
                <a:cs typeface="Times New Roman" panose="02020603050405020304" pitchFamily="18" charset="0"/>
              </a:rPr>
              <a:t>get all the information</a:t>
            </a:r>
            <a:r>
              <a:rPr lang="en-IN" sz="3200" dirty="0">
                <a:effectLst/>
                <a:latin typeface="Bodoni MT" panose="02070603080606020203" pitchFamily="18" charset="0"/>
                <a:ea typeface="Calibri" panose="020F0502020204030204" pitchFamily="34" charset="0"/>
                <a:cs typeface="Times New Roman" panose="02020603050405020304" pitchFamily="18" charset="0"/>
              </a:rPr>
              <a:t> you need.</a:t>
            </a:r>
          </a:p>
          <a:p>
            <a:endParaRPr lang="en-IN" sz="3200" dirty="0">
              <a:latin typeface="Bodoni MT" panose="02070603080606020203" pitchFamily="18" charset="0"/>
              <a:cs typeface="Times New Roman" panose="02020603050405020304" pitchFamily="18" charset="0"/>
            </a:endParaRPr>
          </a:p>
          <a:p>
            <a:r>
              <a:rPr lang="en-IN" sz="3200" dirty="0">
                <a:effectLst/>
                <a:latin typeface="Bodoni MT" panose="02070603080606020203" pitchFamily="18" charset="0"/>
                <a:ea typeface="Calibri" panose="020F0502020204030204" pitchFamily="34" charset="0"/>
                <a:cs typeface="Times New Roman" panose="02020603050405020304" pitchFamily="18" charset="0"/>
              </a:rPr>
              <a:t>It’s a perfect medium to communicate with people through e-mails, chats, social websites. You can get news, </a:t>
            </a:r>
            <a:r>
              <a:rPr lang="en-IN" sz="3200" b="1" dirty="0">
                <a:effectLst/>
                <a:latin typeface="Bodoni MT" panose="02070603080606020203" pitchFamily="18" charset="0"/>
                <a:ea typeface="Calibri" panose="020F0502020204030204" pitchFamily="34" charset="0"/>
                <a:cs typeface="Times New Roman" panose="02020603050405020304" pitchFamily="18" charset="0"/>
              </a:rPr>
              <a:t>play online games</a:t>
            </a:r>
            <a:r>
              <a:rPr lang="en-IN" sz="3200" dirty="0">
                <a:effectLst/>
                <a:latin typeface="Bodoni MT" panose="02070603080606020203" pitchFamily="18" charset="0"/>
                <a:ea typeface="Calibri" panose="020F0502020204030204" pitchFamily="34" charset="0"/>
                <a:cs typeface="Times New Roman" panose="02020603050405020304" pitchFamily="18" charset="0"/>
              </a:rPr>
              <a:t>, do the shopping and much more.</a:t>
            </a:r>
          </a:p>
          <a:p>
            <a:endParaRPr lang="en-IN" sz="1800" dirty="0">
              <a:solidFill>
                <a:srgbClr val="2F5496"/>
              </a:solidFill>
              <a:latin typeface="Amazon Ember"/>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5612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18F72-CE2C-6806-8022-1498C02FF3CC}"/>
              </a:ext>
            </a:extLst>
          </p:cNvPr>
          <p:cNvSpPr>
            <a:spLocks noGrp="1"/>
          </p:cNvSpPr>
          <p:nvPr>
            <p:ph idx="4294967295"/>
          </p:nvPr>
        </p:nvSpPr>
        <p:spPr>
          <a:xfrm>
            <a:off x="1371600" y="1830388"/>
            <a:ext cx="10820400" cy="4024312"/>
          </a:xfrm>
        </p:spPr>
        <p:txBody>
          <a:bodyPr>
            <a:normAutofit fontScale="92500" lnSpcReduction="20000"/>
          </a:bodyPr>
          <a:lstStyle/>
          <a:p>
            <a:r>
              <a:rPr lang="en-IN" sz="3200" dirty="0">
                <a:effectLst/>
                <a:latin typeface="Bell MT" panose="02020503060305020303" pitchFamily="18" charset="0"/>
                <a:ea typeface="Calibri" panose="020F0502020204030204" pitchFamily="34" charset="0"/>
                <a:cs typeface="Times New Roman" panose="02020603050405020304" pitchFamily="18" charset="0"/>
              </a:rPr>
              <a:t>Before the pandemic time our daily routine is fully offline but during and after COVID pandemic this situation become totally different. All the private and public sectors become digitalisation.</a:t>
            </a:r>
          </a:p>
          <a:p>
            <a:endParaRPr lang="en-IN" sz="3200" dirty="0">
              <a:latin typeface="Bell MT" panose="02020503060305020303" pitchFamily="18" charset="0"/>
              <a:cs typeface="Times New Roman" panose="02020603050405020304" pitchFamily="18" charset="0"/>
            </a:endParaRPr>
          </a:p>
          <a:p>
            <a:pPr>
              <a:lnSpc>
                <a:spcPct val="107000"/>
              </a:lnSpc>
              <a:spcAft>
                <a:spcPts val="800"/>
              </a:spcAft>
            </a:pPr>
            <a:r>
              <a:rPr lang="en-IN" sz="3200" dirty="0">
                <a:effectLst/>
                <a:latin typeface="Bell MT" panose="02020503060305020303" pitchFamily="18" charset="0"/>
                <a:ea typeface="Calibri" panose="020F0502020204030204" pitchFamily="34" charset="0"/>
                <a:cs typeface="Times New Roman" panose="02020603050405020304" pitchFamily="18" charset="0"/>
              </a:rPr>
              <a:t>For example: Online classes , work from home , online data entries , online reservations , online payments. </a:t>
            </a:r>
          </a:p>
          <a:p>
            <a:pPr>
              <a:lnSpc>
                <a:spcPct val="107000"/>
              </a:lnSpc>
              <a:spcAft>
                <a:spcPts val="800"/>
              </a:spcAft>
            </a:pPr>
            <a:r>
              <a:rPr lang="en-IN" sz="3200" dirty="0">
                <a:effectLst/>
                <a:latin typeface="Bell MT" panose="02020503060305020303" pitchFamily="18" charset="0"/>
                <a:ea typeface="Calibri" panose="020F0502020204030204" pitchFamily="34" charset="0"/>
                <a:cs typeface="Times New Roman" panose="02020603050405020304" pitchFamily="18" charset="0"/>
              </a:rPr>
              <a:t>So, now – a – days most of the youngsters including school students are showing their interest towards online based job and passive income stream.</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7415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ABD351-A5FA-3D0B-A681-2DDFEA4F2BDE}"/>
              </a:ext>
            </a:extLst>
          </p:cNvPr>
          <p:cNvSpPr txBox="1"/>
          <p:nvPr/>
        </p:nvSpPr>
        <p:spPr>
          <a:xfrm>
            <a:off x="3049044" y="1202157"/>
            <a:ext cx="6093912" cy="4524315"/>
          </a:xfrm>
          <a:prstGeom prst="rect">
            <a:avLst/>
          </a:prstGeom>
          <a:noFill/>
        </p:spPr>
        <p:txBody>
          <a:bodyPr wrap="square">
            <a:spAutoFit/>
          </a:bodyPr>
          <a:lstStyle/>
          <a:p>
            <a:pPr marL="285750" indent="-285750">
              <a:buFont typeface="Wingdings" panose="05000000000000000000" pitchFamily="2" charset="2"/>
              <a:buChar char="v"/>
            </a:pPr>
            <a:r>
              <a:rPr lang="en-US" dirty="0">
                <a:latin typeface="Bodoni MT" panose="02070603080606020203" pitchFamily="18" charset="0"/>
              </a:rPr>
              <a:t> </a:t>
            </a:r>
            <a:r>
              <a:rPr lang="en-US" sz="3200" dirty="0">
                <a:latin typeface="Bodoni MT" panose="02070603080606020203" pitchFamily="18" charset="0"/>
              </a:rPr>
              <a:t>Mark Zuckerberg, the 7th richest person in this world is an example of how successful you can be if you use it very wisely. </a:t>
            </a:r>
          </a:p>
          <a:p>
            <a:endParaRPr lang="en-US" sz="3200" dirty="0">
              <a:latin typeface="Bodoni MT" panose="02070603080606020203" pitchFamily="18" charset="0"/>
            </a:endParaRPr>
          </a:p>
          <a:p>
            <a:pPr marL="457200" indent="-457200">
              <a:buFont typeface="Wingdings" panose="05000000000000000000" pitchFamily="2" charset="2"/>
              <a:buChar char="v"/>
            </a:pPr>
            <a:r>
              <a:rPr lang="en-US" sz="3200" dirty="0">
                <a:latin typeface="Bodoni MT" panose="02070603080606020203" pitchFamily="18" charset="0"/>
              </a:rPr>
              <a:t>Indians are not far behind either. Many Indian bloggers making as high as $80,000 per month. </a:t>
            </a:r>
            <a:endParaRPr lang="en-IN" sz="3200" dirty="0">
              <a:latin typeface="Bodoni MT" panose="02070603080606020203" pitchFamily="18" charset="0"/>
            </a:endParaRPr>
          </a:p>
        </p:txBody>
      </p:sp>
    </p:spTree>
    <p:extLst>
      <p:ext uri="{BB962C8B-B14F-4D97-AF65-F5344CB8AC3E}">
        <p14:creationId xmlns:p14="http://schemas.microsoft.com/office/powerpoint/2010/main" val="347636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B6DE-F2B7-C81A-456D-F85AE1AFB62A}"/>
              </a:ext>
            </a:extLst>
          </p:cNvPr>
          <p:cNvSpPr>
            <a:spLocks noGrp="1"/>
          </p:cNvSpPr>
          <p:nvPr>
            <p:ph type="title" idx="4294967295"/>
          </p:nvPr>
        </p:nvSpPr>
        <p:spPr>
          <a:xfrm>
            <a:off x="2895600" y="1028700"/>
            <a:ext cx="6873875" cy="1600200"/>
          </a:xfrm>
        </p:spPr>
        <p:txBody>
          <a:bodyPr/>
          <a:lstStyle/>
          <a:p>
            <a:r>
              <a:rPr lang="en-IN" sz="2400" b="1" u="sng" dirty="0">
                <a:effectLst/>
                <a:latin typeface="Century" panose="02040604050505020304" pitchFamily="18" charset="0"/>
                <a:ea typeface="Calibri" panose="020F0502020204030204" pitchFamily="34" charset="0"/>
                <a:cs typeface="Times New Roman" panose="02020603050405020304" pitchFamily="18" charset="0"/>
              </a:rPr>
              <a:t>WHO CAN EARN THROUGH ONLINE: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B3A14C32-4BC2-DCC3-2771-7FC00F9250CE}"/>
              </a:ext>
            </a:extLst>
          </p:cNvPr>
          <p:cNvSpPr>
            <a:spLocks noGrp="1"/>
          </p:cNvSpPr>
          <p:nvPr>
            <p:ph type="body" sz="half" idx="4294967295"/>
          </p:nvPr>
        </p:nvSpPr>
        <p:spPr>
          <a:xfrm>
            <a:off x="3136900" y="2527300"/>
            <a:ext cx="6873875" cy="3094038"/>
          </a:xfrm>
        </p:spPr>
        <p:txBody>
          <a:bodyPr>
            <a:normAutofit fontScale="92500" lnSpcReduction="10000"/>
          </a:bodyPr>
          <a:lstStyle/>
          <a:p>
            <a:pPr>
              <a:lnSpc>
                <a:spcPct val="107000"/>
              </a:lnSpc>
              <a:spcAft>
                <a:spcPts val="800"/>
              </a:spcAft>
            </a:pPr>
            <a:r>
              <a:rPr lang="en-IN" sz="3200" b="1" dirty="0">
                <a:effectLst/>
                <a:latin typeface="Bodoni MT" panose="02070603080606020203" pitchFamily="18" charset="0"/>
                <a:ea typeface="Calibri" panose="020F0502020204030204" pitchFamily="34" charset="0"/>
                <a:cs typeface="Times New Roman" panose="02020603050405020304" pitchFamily="18" charset="0"/>
              </a:rPr>
              <a:t>ONLINE JOBS ARE FOR EVERYONE</a:t>
            </a:r>
            <a:endParaRPr lang="en-IN" sz="3200" dirty="0">
              <a:effectLst/>
              <a:latin typeface="Bodoni MT" panose="02070603080606020203" pitchFamily="18" charset="0"/>
              <a:ea typeface="Calibri" panose="020F0502020204030204" pitchFamily="34" charset="0"/>
              <a:cs typeface="Times New Roman" panose="02020603050405020304" pitchFamily="18" charset="0"/>
            </a:endParaRPr>
          </a:p>
          <a:p>
            <a:pPr marL="457200" indent="-457200">
              <a:lnSpc>
                <a:spcPct val="107000"/>
              </a:lnSpc>
              <a:spcAft>
                <a:spcPts val="800"/>
              </a:spcAft>
              <a:buFont typeface="Wingdings" panose="05000000000000000000" pitchFamily="2" charset="2"/>
              <a:buChar char="ü"/>
            </a:pPr>
            <a:r>
              <a:rPr lang="en-IN" sz="3200" dirty="0">
                <a:effectLst/>
                <a:latin typeface="Bodoni MT" panose="02070603080606020203" pitchFamily="18" charset="0"/>
                <a:ea typeface="Calibri" panose="020F0502020204030204" pitchFamily="34" charset="0"/>
                <a:cs typeface="Times New Roman" panose="02020603050405020304" pitchFamily="18" charset="0"/>
              </a:rPr>
              <a:t>From working people who want extra income including students, old age people, daily job workers, housewives, everyone can earn online.</a:t>
            </a:r>
            <a:br>
              <a:rPr lang="en-IN" sz="3200" dirty="0">
                <a:effectLst/>
                <a:latin typeface="Bodoni MT" panose="02070603080606020203" pitchFamily="18" charset="0"/>
                <a:ea typeface="Calibri" panose="020F0502020204030204" pitchFamily="34" charset="0"/>
                <a:cs typeface="Times New Roman" panose="02020603050405020304" pitchFamily="18" charset="0"/>
              </a:rPr>
            </a:br>
            <a:endParaRPr lang="en-IN" sz="3200" dirty="0">
              <a:effectLst/>
              <a:latin typeface="Bodoni MT" panose="020706030806060202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72270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E8BA34-1DA8-9BC2-925D-9DD851A99C84}"/>
              </a:ext>
            </a:extLst>
          </p:cNvPr>
          <p:cNvSpPr>
            <a:spLocks noGrp="1"/>
          </p:cNvSpPr>
          <p:nvPr>
            <p:ph type="body" sz="half" idx="4294967295"/>
          </p:nvPr>
        </p:nvSpPr>
        <p:spPr>
          <a:xfrm>
            <a:off x="2760662" y="2222500"/>
            <a:ext cx="6670675" cy="3006725"/>
          </a:xfrm>
        </p:spPr>
        <p:txBody>
          <a:bodyPr>
            <a:normAutofit/>
          </a:bodyPr>
          <a:lstStyle/>
          <a:p>
            <a:pPr marL="457200" indent="-457200">
              <a:buFont typeface="Wingdings" panose="05000000000000000000" pitchFamily="2" charset="2"/>
              <a:buChar char="v"/>
            </a:pPr>
            <a:r>
              <a:rPr lang="en-IN" sz="3200" dirty="0">
                <a:effectLst/>
                <a:latin typeface="Bodoni MT" panose="02070603080606020203" pitchFamily="18" charset="0"/>
                <a:ea typeface="Calibri" panose="020F0502020204030204" pitchFamily="34" charset="0"/>
                <a:cs typeface="Times New Roman" panose="02020603050405020304" pitchFamily="18" charset="0"/>
              </a:rPr>
              <a:t>For people who prefer </a:t>
            </a:r>
            <a:r>
              <a:rPr lang="en-IN" sz="3200" b="1" dirty="0">
                <a:effectLst/>
                <a:latin typeface="Bodoni MT" panose="02070603080606020203" pitchFamily="18" charset="0"/>
                <a:ea typeface="Calibri" panose="020F0502020204030204" pitchFamily="34" charset="0"/>
                <a:cs typeface="Times New Roman" panose="02020603050405020304" pitchFamily="18" charset="0"/>
              </a:rPr>
              <a:t>working full-time online</a:t>
            </a:r>
            <a:r>
              <a:rPr lang="en-IN" sz="3200" dirty="0">
                <a:effectLst/>
                <a:latin typeface="Bodoni MT" panose="02070603080606020203" pitchFamily="18" charset="0"/>
                <a:ea typeface="Calibri" panose="020F0502020204030204" pitchFamily="34" charset="0"/>
                <a:cs typeface="Times New Roman" panose="02020603050405020304" pitchFamily="18" charset="0"/>
              </a:rPr>
              <a:t> from the comfort of their homes, online jobs can be the best option.</a:t>
            </a:r>
          </a:p>
          <a:p>
            <a:pPr marL="457200" indent="-457200">
              <a:buFont typeface="Wingdings" panose="05000000000000000000" pitchFamily="2" charset="2"/>
              <a:buChar char="v"/>
            </a:pPr>
            <a:endParaRPr lang="en-IN" sz="3200" dirty="0">
              <a:latin typeface="Bodoni MT" panose="02070603080606020203" pitchFamily="18"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v"/>
            </a:pPr>
            <a:r>
              <a:rPr lang="en-IN" sz="3200" dirty="0">
                <a:latin typeface="Bodoni MT" panose="02070603080606020203" pitchFamily="18" charset="0"/>
                <a:ea typeface="Calibri" panose="020F0502020204030204" pitchFamily="34" charset="0"/>
                <a:cs typeface="Times New Roman" panose="02020603050405020304" pitchFamily="18" charset="0"/>
              </a:rPr>
              <a:t>L</a:t>
            </a:r>
            <a:r>
              <a:rPr lang="en-IN" sz="3200" dirty="0">
                <a:effectLst/>
                <a:latin typeface="Bodoni MT" panose="02070603080606020203" pitchFamily="18" charset="0"/>
                <a:ea typeface="Calibri" panose="020F0502020204030204" pitchFamily="34" charset="0"/>
                <a:cs typeface="Times New Roman" panose="02020603050405020304" pitchFamily="18" charset="0"/>
              </a:rPr>
              <a:t>et’s see some types of online jobs</a:t>
            </a:r>
          </a:p>
          <a:p>
            <a:endParaRPr lang="en-IN" dirty="0"/>
          </a:p>
        </p:txBody>
      </p:sp>
    </p:spTree>
    <p:extLst>
      <p:ext uri="{BB962C8B-B14F-4D97-AF65-F5344CB8AC3E}">
        <p14:creationId xmlns:p14="http://schemas.microsoft.com/office/powerpoint/2010/main" val="39042238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39.xml" val="2690347957"/>
  <p:tag name="ppt/slides/slide1.xml" val="750798168"/>
  <p:tag name="ppt/slides/slide2.xml" val="283161179"/>
  <p:tag name="ppt/slides/slide3.xml" val="3582928921"/>
  <p:tag name="ppt/slides/slide4.xml" val="2454524113"/>
  <p:tag name="ppt/slides/slide5.xml" val="1448890391"/>
  <p:tag name="ppt/slides/slide6.xml" val="3405965596"/>
  <p:tag name="ppt/slides/slide7.xml" val="3433618035"/>
  <p:tag name="ppt/slides/slide8.xml" val="606800035"/>
  <p:tag name="ppt/slides/slide9.xml" val="49907406"/>
  <p:tag name="ppt/slides/slide10.xml" val="3349119632"/>
  <p:tag name="ppt/slides/slide11.xml" val="2047623674"/>
  <p:tag name="ppt/slides/slide12.xml" val="876757120"/>
  <p:tag name="ppt/slides/slide13.xml" val="2314475434"/>
  <p:tag name="ppt/slides/slide14.xml" val="1781586027"/>
  <p:tag name="ppt/slides/slide15.xml" val="4111816939"/>
  <p:tag name="ppt/slides/slide16.xml" val="664158314"/>
  <p:tag name="ppt/slides/slide17.xml" val="2197762104"/>
  <p:tag name="ppt/slides/slide18.xml" val="3038209589"/>
  <p:tag name="ppt/slides/slide19.xml" val="2293620813"/>
  <p:tag name="ppt/slides/slide20.xml" val="1169075945"/>
  <p:tag name="ppt/slides/slide21.xml" val="698466911"/>
  <p:tag name="ppt/slides/slide22.xml" val="1515068238"/>
  <p:tag name="ppt/slides/slide23.xml" val="2773876761"/>
  <p:tag name="ppt/slides/slide24.xml" val="2788123808"/>
  <p:tag name="ppt/slides/slide25.xml" val="658044998"/>
  <p:tag name="ppt/slides/slide26.xml" val="372941697"/>
  <p:tag name="ppt/slides/slide27.xml" val="3262303614"/>
  <p:tag name="ppt/slides/slide28.xml" val="1402509894"/>
  <p:tag name="ppt/slides/slide29.xml" val="1727361284"/>
  <p:tag name="ppt/slides/slide30.xml" val="2378481775"/>
  <p:tag name="ppt/slides/slide31.xml" val="2929510215"/>
  <p:tag name="ppt/slides/slide32.xml" val="553264663"/>
  <p:tag name="ppt/slides/slide33.xml" val="2966732583"/>
  <p:tag name="ppt/slides/slide34.xml" val="1171789360"/>
  <p:tag name="ppt/slides/slide35.xml" val="3780396374"/>
  <p:tag name="ppt/slides/slide36.xml" val="2537044917"/>
  <p:tag name="ppt/slides/slide37.xml" val="3689741804"/>
  <p:tag name="ppt/slides/slide38.xml" val="974929771"/>
  <p:tag name="ppt/slides/slide40.xml" val="2053829552"/>
  <p:tag name="ppt/slides/slide41.xml" val="4208441521"/>
  <p:tag name="ppt/slides/slide42.xml" val="2237442028"/>
  <p:tag name="ppt/slideMasters/slideMaster1.xml" val="391805664"/>
  <p:tag name="ppt/slideLayouts/slideLayout17.xml" val="3106525988"/>
  <p:tag name="ppt/slideLayouts/slideLayout13.xml" val="2474030982"/>
  <p:tag name="ppt/slideLayouts/slideLayout1.xml" val="1526691734"/>
  <p:tag name="ppt/slideLayouts/slideLayout2.xml" val="2121128646"/>
  <p:tag name="ppt/slideLayouts/slideLayout3.xml" val="3087762619"/>
  <p:tag name="ppt/slideLayouts/slideLayout4.xml" val="3044623521"/>
  <p:tag name="ppt/slideLayouts/slideLayout5.xml" val="3961755989"/>
  <p:tag name="ppt/slideLayouts/slideLayout6.xml" val="3468713894"/>
  <p:tag name="ppt/slideLayouts/slideLayout7.xml" val="3556956759"/>
  <p:tag name="ppt/slideLayouts/slideLayout8.xml" val="879772265"/>
  <p:tag name="ppt/slideLayouts/slideLayout9.xml" val="3197366871"/>
  <p:tag name="ppt/slideLayouts/slideLayout10.xml" val="2815229511"/>
  <p:tag name="ppt/slideLayouts/slideLayout11.xml" val="652751586"/>
  <p:tag name="ppt/slideLayouts/slideLayout12.xml" val="2646619095"/>
  <p:tag name="ppt/slideLayouts/slideLayout14.xml" val="1254366756"/>
  <p:tag name="ppt/slideLayouts/slideLayout15.xml" val="3705495335"/>
  <p:tag name="ppt/slideLayouts/slideLayout16.xml" val="2316933189"/>
  <p:tag name="ppt/media/image16.jpg" val="3852549303"/>
  <p:tag name="ppt/media/image17.png" val="3472137119"/>
  <p:tag name="ppt/media/image18.jpg" val="3800896778"/>
  <p:tag name="ppt/media/image19.jpeg" val="291727019"/>
  <p:tag name="ppt/media/image20.png" val="420517422"/>
  <p:tag name="ppt/media/image21.png" val="2029437"/>
  <p:tag name="ppt/media/image22.png" val="321400404"/>
  <p:tag name="ppt/media/image23.png" val="471627210"/>
  <p:tag name="ppt/media/image24.png" val="753870223"/>
  <p:tag name="ppt/media/image25.png" val="2593469957"/>
  <p:tag name="ppt/media/image26.png" val="3046987304"/>
  <p:tag name="ppt/media/image27.png" val="3779928907"/>
  <p:tag name="ppt/media/image28.png" val="1898598950"/>
  <p:tag name="ppt/media/image29.png" val="1272735241"/>
  <p:tag name="ppt/media/image30.png" val="1893643351"/>
  <p:tag name="ppt/media/image31.png" val="2811210046"/>
  <p:tag name="ppt/theme/theme1.xml" val="4134665543"/>
  <p:tag name="ppt/media/image1.png" val="2709956922"/>
  <p:tag name="ppt/media/image2.png" val="4004649864"/>
  <p:tag name="ppt/media/image3.jpeg" val="1864604477"/>
  <p:tag name="ppt/media/image4.jpeg" val="3933677244"/>
  <p:tag name="ppt/media/image5.jpeg" val="18141783"/>
  <p:tag name="ppt/media/image15.jpg" val="814913038"/>
  <p:tag name="ppt/media/image6.jpg" val="342527337"/>
  <p:tag name="ppt/media/image7.jpeg" val="2733110513"/>
  <p:tag name="ppt/media/image8.jpg" val="4046736059"/>
  <p:tag name="ppt/media/image9.png" val="206668358"/>
  <p:tag name="ppt/media/image10.jpeg" val="3088529351"/>
  <p:tag name="ppt/media/image11.jpeg" val="1669585619"/>
  <p:tag name="ppt/media/image12.jpg" val="244174846"/>
  <p:tag name="ppt/media/image13.jpg" val="648044510"/>
  <p:tag name="ppt/media/image14.png" val="1658236013"/>
</p:tagLst>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