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30"/>
  </p:handoutMasterIdLst>
  <p:sldIdLst>
    <p:sldId id="287" r:id="rId3"/>
    <p:sldId id="295" r:id="rId5"/>
    <p:sldId id="296" r:id="rId6"/>
    <p:sldId id="297" r:id="rId7"/>
    <p:sldId id="318" r:id="rId8"/>
    <p:sldId id="298" r:id="rId9"/>
    <p:sldId id="299" r:id="rId10"/>
    <p:sldId id="300" r:id="rId11"/>
    <p:sldId id="301" r:id="rId12"/>
    <p:sldId id="302" r:id="rId13"/>
    <p:sldId id="303" r:id="rId14"/>
    <p:sldId id="339" r:id="rId15"/>
    <p:sldId id="341" r:id="rId16"/>
    <p:sldId id="306" r:id="rId17"/>
    <p:sldId id="342" r:id="rId18"/>
    <p:sldId id="305" r:id="rId19"/>
    <p:sldId id="307" r:id="rId20"/>
    <p:sldId id="308" r:id="rId21"/>
    <p:sldId id="309" r:id="rId22"/>
    <p:sldId id="310" r:id="rId23"/>
    <p:sldId id="311" r:id="rId24"/>
    <p:sldId id="312" r:id="rId25"/>
    <p:sldId id="313" r:id="rId26"/>
    <p:sldId id="317" r:id="rId27"/>
    <p:sldId id="343" r:id="rId28"/>
    <p:sldId id="294" r:id="rId29"/>
  </p:sldIdLst>
  <p:sldSz cx="18288000" cy="10287000"/>
  <p:notesSz cx="9144000" cy="6858000"/>
  <p:embeddedFontLst>
    <p:embeddedFont>
      <p:font typeface="Calibri" panose="020F0502020204030204" pitchFamily="34" charset="0"/>
      <p:regular r:id="rId34"/>
    </p:embeddedFont>
    <p:embeddedFont>
      <p:font typeface="Calibri" panose="020F0502020204030204"/>
      <p:regular r:id="rId3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snapToGrid="0">
      <p:cViewPr varScale="1">
        <p:scale>
          <a:sx n="46" d="100"/>
          <a:sy n="46" d="100"/>
        </p:scale>
        <p:origin x="-74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6"/>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600"/>
            </a:lvl1pPr>
          </a:lstStyle>
          <a:p>
            <a:fld id="{1076B784-4FB6-471C-91EA-1AAA7047F172}" type="slidenum">
              <a:rPr lang="en-IN" smtClean="0"/>
            </a:fld>
            <a:endParaRPr lang="en-IN"/>
          </a:p>
        </p:txBody>
      </p:sp>
      <p:sp>
        <p:nvSpPr>
          <p:cNvPr id="9" name="Header Placeholder 8"/>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600"/>
            </a:lvl1pPr>
          </a:lstStyle>
          <a:p>
            <a:r>
              <a:rPr lang="en-IN" dirty="0" err="1"/>
              <a:t>xvs</a:t>
            </a:r>
            <a:endParaRPr lang="en-IN" dirty="0"/>
          </a:p>
        </p:txBody>
      </p:sp>
      <p:sp>
        <p:nvSpPr>
          <p:cNvPr id="12" name="Date Placeholder 11"/>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600"/>
            </a:lvl1pPr>
          </a:lstStyle>
          <a:p>
            <a:fld id="{10F12033-2EDF-405D-A660-8698D41E1567}" type="datetime1">
              <a:rPr lang="en-US" smtClean="0"/>
            </a:fld>
            <a:endParaRPr lang="en-IN"/>
          </a:p>
        </p:txBody>
      </p:sp>
      <p:sp>
        <p:nvSpPr>
          <p:cNvPr id="14" name="Footer Placeholder 1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600"/>
            </a:lvl1pPr>
          </a:lstStyle>
          <a:p>
            <a:r>
              <a:rPr lang="en-IN"/>
              <a:t>SAD</a:t>
            </a:r>
            <a:endParaRPr lang="en-IN"/>
          </a:p>
        </p:txBody>
      </p:sp>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57866" y="514350"/>
            <a:ext cx="3429169"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hf hd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A4A78-AB98-4C27-A03B-1FDB5F943EB5}"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613E0C0-228A-4082-81D2-A22D1B3A4D51}"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4138729-B38B-4E7B-A4F9-C7D61D129B30}"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1D00544-B2CB-480A-8E68-8A818093FCE5}"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EC21569-787D-4B28-BF58-C15BD049FF4C}" type="datetime4">
              <a:rPr lang="en-US" smtClean="0"/>
            </a:fld>
            <a:endParaRPr lang="en-US"/>
          </a:p>
        </p:txBody>
      </p:sp>
      <p:sp>
        <p:nvSpPr>
          <p:cNvPr id="5" name="Footer Placeholder 4"/>
          <p:cNvSpPr>
            <a:spLocks noGrp="1"/>
          </p:cNvSpPr>
          <p:nvPr>
            <p:ph type="ftr" sz="quarter" idx="11"/>
          </p:nvPr>
        </p:nvSpPr>
        <p:spPr/>
        <p:txBody>
          <a:bodyPr/>
          <a:lstStyle/>
          <a:p>
            <a:r>
              <a:rPr lang="en-IN"/>
              <a:t>DEPARTMENT OF COMPUTER SCIENCE &amp; ENGINEERING   / PROJECT TITLE</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C689255-858F-4E3D-94A1-E1E39F87E4E8}" type="datetime4">
              <a:rPr lang="en-US" smtClean="0"/>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A81B212C-96E6-4A1C-BD8B-5A9E1F64C4D6}" type="datetime4">
              <a:rPr lang="en-US" smtClean="0"/>
            </a:fld>
            <a:endParaRPr lang="en-US"/>
          </a:p>
        </p:txBody>
      </p:sp>
      <p:sp>
        <p:nvSpPr>
          <p:cNvPr id="11" name="Footer Placeholder 10"/>
          <p:cNvSpPr>
            <a:spLocks noGrp="1"/>
          </p:cNvSpPr>
          <p:nvPr>
            <p:ph type="ftr" sz="quarter" idx="11"/>
          </p:nvPr>
        </p:nvSpPr>
        <p:spPr/>
        <p:txBody>
          <a:bodyPr/>
          <a:lstStyle/>
          <a:p>
            <a:r>
              <a:rPr lang="en-IN"/>
              <a:t>DEPARTMENT OF COMPUTER SCIENCE &amp; ENGINEERING   / PROJECT TITLE</a:t>
            </a:r>
            <a:endParaRPr lang="en-IN"/>
          </a:p>
        </p:txBody>
      </p:sp>
      <p:sp>
        <p:nvSpPr>
          <p:cNvPr id="12" name="Slide Number Placeholder 1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3FEEA-94A0-4780-8034-6B4F50182C72}" type="datetime4">
              <a:rPr lang="en-US" smtClean="0"/>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5A61ED53-1557-48CE-8123-0F97BD6F5650}" type="datetime4">
              <a:rPr lang="en-US" smtClean="0"/>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IN"/>
              <a:t>DEPARTMENT OF COMPUTER SCIENCE &amp; ENGINEERING   / PROJECT TITLE</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6FC48DB-39AD-497D-8330-7463C2179DE1}" type="datetime4">
              <a:rPr lang="en-US" smtClean="0"/>
            </a:fld>
            <a:endParaRPr lang="en-US"/>
          </a:p>
        </p:txBody>
      </p:sp>
      <p:sp>
        <p:nvSpPr>
          <p:cNvPr id="6" name="Footer Placeholder 5"/>
          <p:cNvSpPr>
            <a:spLocks noGrp="1"/>
          </p:cNvSpPr>
          <p:nvPr>
            <p:ph type="ftr" sz="quarter" idx="11"/>
          </p:nvPr>
        </p:nvSpPr>
        <p:spPr/>
        <p:txBody>
          <a:bodyPr/>
          <a:lstStyle/>
          <a:p>
            <a:r>
              <a:rPr lang="en-IN"/>
              <a:t>DEPARTMENT OF COMPUTER SCIENCE &amp; ENGINEERING   / PROJECT TITLE</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04A8CDA6-3F51-4CAD-8EC3-2E80C1A81474}" type="datetime4">
              <a:rPr lang="en-US" smtClean="0"/>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IN"/>
              <a:t>DEPARTMENT OF COMPUTER SCIENCE &amp; ENGINEERING   / PROJECT TITLE</a:t>
            </a:r>
            <a:endParaRPr lang="en-IN"/>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pPr marL="0" lvl="0" indent="0" algn="r" rtl="0">
              <a:spcBef>
                <a:spcPts val="0"/>
              </a:spcBef>
              <a:spcAft>
                <a:spcPts val="0"/>
              </a:spcAft>
              <a:buNone/>
            </a:pPr>
            <a:fld id="{00000000-1234-1234-1234-123412341234}" type="slidenum">
              <a:rPr lang="en-US" smtClean="0"/>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descr="C:\Users\Sharad\Desktop\download veltech.png"/>
          <p:cNvPicPr>
            <a:picLocks noChangeAspect="1" noChangeArrowheads="1"/>
          </p:cNvPicPr>
          <p:nvPr/>
        </p:nvPicPr>
        <p:blipFill>
          <a:blip r:embed="rId1"/>
          <a:srcRect/>
          <a:stretch>
            <a:fillRect/>
          </a:stretch>
        </p:blipFill>
        <p:spPr bwMode="auto">
          <a:xfrm>
            <a:off x="6826102" y="0"/>
            <a:ext cx="4295554" cy="1438275"/>
          </a:xfrm>
          <a:prstGeom prst="rect">
            <a:avLst/>
          </a:prstGeom>
          <a:noFill/>
        </p:spPr>
      </p:pic>
      <p:sp>
        <p:nvSpPr>
          <p:cNvPr id="22" name="Rectangle 21"/>
          <p:cNvSpPr/>
          <p:nvPr/>
        </p:nvSpPr>
        <p:spPr>
          <a:xfrm>
            <a:off x="602672" y="2009983"/>
            <a:ext cx="17415164" cy="3112135"/>
          </a:xfrm>
          <a:prstGeom prst="rect">
            <a:avLst/>
          </a:prstGeom>
        </p:spPr>
        <p:txBody>
          <a:bodyPr wrap="square">
            <a:spAutoFit/>
          </a:bodyPr>
          <a:lstStyle/>
          <a:p>
            <a:pPr marL="12065" marR="5080" algn="ctr">
              <a:lnSpc>
                <a:spcPct val="102000"/>
              </a:lnSpc>
              <a:spcBef>
                <a:spcPts val="70"/>
              </a:spcBef>
            </a:pPr>
            <a:r>
              <a:rPr lang="en-IN" sz="2000" b="1" spc="-25" dirty="0">
                <a:latin typeface="Times New Roman" panose="02020603050405020304" pitchFamily="18" charset="0"/>
                <a:cs typeface="Times New Roman" panose="02020603050405020304" pitchFamily="18" charset="0"/>
              </a:rPr>
              <a:t>DEPARTMENT </a:t>
            </a:r>
            <a:r>
              <a:rPr lang="en-IN" sz="2000" b="1" spc="-5" dirty="0">
                <a:latin typeface="Times New Roman" panose="02020603050405020304" pitchFamily="18" charset="0"/>
                <a:cs typeface="Times New Roman" panose="02020603050405020304" pitchFamily="18" charset="0"/>
              </a:rPr>
              <a:t>OF </a:t>
            </a:r>
            <a:r>
              <a:rPr lang="en-IN" sz="2000" b="1" spc="-5" dirty="0" smtClean="0">
                <a:latin typeface="Times New Roman" panose="02020603050405020304" pitchFamily="18" charset="0"/>
                <a:cs typeface="Times New Roman" panose="02020603050405020304" pitchFamily="18" charset="0"/>
              </a:rPr>
              <a:t>COMPUTER SCIENCE  AND  DESIGN</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SCHOOL OF COMPUTING  </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000" b="1" dirty="0" smtClean="0">
                <a:latin typeface="Times New Roman" panose="02020603050405020304" pitchFamily="18" charset="0"/>
                <a:cs typeface="Times New Roman" panose="02020603050405020304" pitchFamily="18" charset="0"/>
              </a:rPr>
              <a:t>10214CD601 </a:t>
            </a:r>
            <a:r>
              <a:rPr lang="en-IN" sz="2000" b="1" spc="-5" dirty="0">
                <a:latin typeface="Times New Roman" panose="02020603050405020304" pitchFamily="18" charset="0"/>
                <a:cs typeface="Times New Roman" panose="02020603050405020304" pitchFamily="18" charset="0"/>
              </a:rPr>
              <a:t>MINOR PROJECT -1</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000" b="1" spc="-5" dirty="0">
                <a:latin typeface="Times New Roman" panose="02020603050405020304" pitchFamily="18" charset="0"/>
                <a:cs typeface="Times New Roman" panose="02020603050405020304" pitchFamily="18" charset="0"/>
              </a:rPr>
              <a:t>SUMMER SEMESTER(2023-2024)  </a:t>
            </a:r>
            <a:endParaRPr lang="en-IN" sz="2000" b="1" spc="-5" dirty="0">
              <a:latin typeface="Times New Roman" panose="02020603050405020304" pitchFamily="18" charset="0"/>
              <a:cs typeface="Times New Roman" panose="02020603050405020304" pitchFamily="18" charset="0"/>
            </a:endParaRPr>
          </a:p>
          <a:p>
            <a:pPr marL="12065" marR="5080" algn="ctr">
              <a:lnSpc>
                <a:spcPct val="102000"/>
              </a:lnSpc>
              <a:spcBef>
                <a:spcPts val="70"/>
              </a:spcBef>
            </a:pPr>
            <a:r>
              <a:rPr lang="en-IN" sz="2400" b="1" spc="-5" dirty="0">
                <a:latin typeface="Times New Roman" panose="02020603050405020304" pitchFamily="18" charset="0"/>
                <a:cs typeface="Times New Roman" panose="02020603050405020304" pitchFamily="18" charset="0"/>
              </a:rPr>
              <a:t>REVIEW-1</a:t>
            </a:r>
            <a:endParaRPr lang="en-IN" sz="24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marL="758190"/>
            <a:endParaRPr lang="en-IN" sz="20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marL="758190"/>
            <a:r>
              <a:rPr lang="en-IN" sz="20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“OPINION MINING AND SENTIMENT ANALYSIS ON SOCIAL MEDIA</a:t>
            </a:r>
            <a:r>
              <a:rPr lang="en-IN" sz="2800" b="1" spc="-5"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29" name="Slide Number Placeholder 3"/>
          <p:cNvSpPr txBox="1"/>
          <p:nvPr/>
        </p:nvSpPr>
        <p:spPr>
          <a:xfrm>
            <a:off x="15740698" y="275977"/>
            <a:ext cx="2133600" cy="365125"/>
          </a:xfrm>
          <a:prstGeom prst="rect">
            <a:avLst/>
          </a:prstGeom>
          <a:noFill/>
          <a:ln>
            <a:noFill/>
          </a:ln>
        </p:spPr>
        <p:txBody>
          <a:bodyPr spcFirstLastPara="1" wrap="square"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panose="020B0604020202020204"/>
              <a:buNone/>
              <a:defRPr/>
            </a:pPr>
            <a:endParaRPr kumimoji="0" lang="en-US" sz="2000" b="0" i="0" u="none" strike="noStrike" kern="0" cap="none" spc="0" normalizeH="0" baseline="0" noProof="0" dirty="0">
              <a:ln>
                <a:noFill/>
              </a:ln>
              <a:solidFill>
                <a:schemeClr val="tx1"/>
              </a:solidFill>
              <a:effectLst/>
              <a:uLnTx/>
              <a:uFillTx/>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 name="Rectangle 30"/>
          <p:cNvSpPr/>
          <p:nvPr/>
        </p:nvSpPr>
        <p:spPr>
          <a:xfrm>
            <a:off x="311727" y="7704404"/>
            <a:ext cx="9144000" cy="1014730"/>
          </a:xfrm>
          <a:prstGeom prst="rect">
            <a:avLst/>
          </a:prstGeom>
        </p:spPr>
        <p:txBody>
          <a:bodyPr>
            <a:spAutoFit/>
          </a:bodyPr>
          <a:lstStyle/>
          <a:p>
            <a:r>
              <a:rPr lang="en-IN" sz="2000" dirty="0">
                <a:latin typeface="Times New Roman" panose="02020603050405020304" pitchFamily="18" charset="0"/>
                <a:cs typeface="Times New Roman" panose="02020603050405020304" pitchFamily="18" charset="0"/>
              </a:rPr>
              <a:t>1.</a:t>
            </a:r>
            <a:r>
              <a:rPr lang="en-US" altLang="en-IN" sz="2000" dirty="0">
                <a:latin typeface="Times New Roman" panose="02020603050405020304" pitchFamily="18" charset="0"/>
                <a:cs typeface="Times New Roman" panose="02020603050405020304" pitchFamily="18" charset="0"/>
              </a:rPr>
              <a:t>NANDYALA NAVEEN REDDY</a:t>
            </a:r>
            <a:r>
              <a:rPr lang="en-IN" sz="2000" dirty="0">
                <a:latin typeface="Times New Roman" panose="02020603050405020304" pitchFamily="18" charset="0"/>
                <a:cs typeface="Times New Roman" panose="02020603050405020304" pitchFamily="18" charset="0"/>
              </a:rPr>
              <a:t> (V</a:t>
            </a:r>
            <a:r>
              <a:rPr lang="en-US" altLang="en-IN" sz="2000" dirty="0">
                <a:latin typeface="Times New Roman" panose="02020603050405020304" pitchFamily="18" charset="0"/>
                <a:cs typeface="Times New Roman" panose="02020603050405020304" pitchFamily="18" charset="0"/>
              </a:rPr>
              <a:t>TU20906</a:t>
            </a:r>
            <a:r>
              <a:rPr 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rPr>
              <a:t>21UEDL0020</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a:t>
            </a:r>
            <a:r>
              <a:rPr lang="en-US" altLang="en-IN" sz="2000" dirty="0">
                <a:latin typeface="Times New Roman" panose="02020603050405020304" pitchFamily="18" charset="0"/>
                <a:cs typeface="Times New Roman" panose="02020603050405020304" pitchFamily="18" charset="0"/>
              </a:rPr>
              <a:t>DALLI AKASH REDDY</a:t>
            </a:r>
            <a:r>
              <a:rPr lang="en-IN" sz="2000" dirty="0">
                <a:latin typeface="Times New Roman" panose="02020603050405020304" pitchFamily="18" charset="0"/>
                <a:cs typeface="Times New Roman" panose="02020603050405020304" pitchFamily="18" charset="0"/>
              </a:rPr>
              <a:t> (VTU</a:t>
            </a:r>
            <a:r>
              <a:rPr lang="en-US" altLang="en-IN" sz="2000" dirty="0">
                <a:latin typeface="Times New Roman" panose="02020603050405020304" pitchFamily="18" charset="0"/>
                <a:cs typeface="Times New Roman" panose="02020603050405020304" pitchFamily="18" charset="0"/>
              </a:rPr>
              <a:t>20933</a:t>
            </a:r>
            <a:r>
              <a:rPr 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rPr>
              <a:t>(21UEDL0008</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3.</a:t>
            </a:r>
            <a:r>
              <a:rPr lang="en-US" altLang="en-IN" sz="2000" dirty="0">
                <a:latin typeface="Times New Roman" panose="02020603050405020304" pitchFamily="18" charset="0"/>
                <a:cs typeface="Times New Roman" panose="02020603050405020304" pitchFamily="18" charset="0"/>
              </a:rPr>
              <a:t>G SIVA GANGADHAR</a:t>
            </a:r>
            <a:r>
              <a:rPr lang="en-IN" sz="2000" dirty="0">
                <a:latin typeface="Times New Roman" panose="02020603050405020304" pitchFamily="18" charset="0"/>
                <a:cs typeface="Times New Roman" panose="02020603050405020304" pitchFamily="18" charset="0"/>
              </a:rPr>
              <a:t> (VTU</a:t>
            </a:r>
            <a:r>
              <a:rPr lang="en-US" altLang="en-IN" sz="2000" dirty="0">
                <a:latin typeface="Times New Roman" panose="02020603050405020304" pitchFamily="18" charset="0"/>
                <a:cs typeface="Times New Roman" panose="02020603050405020304" pitchFamily="18" charset="0"/>
              </a:rPr>
              <a:t>20690</a:t>
            </a:r>
            <a:r>
              <a:rPr lang="en-IN" sz="2000" dirty="0">
                <a:latin typeface="Times New Roman" panose="02020603050405020304" pitchFamily="18" charset="0"/>
                <a:cs typeface="Times New Roman" panose="02020603050405020304" pitchFamily="18" charset="0"/>
              </a:rPr>
              <a:t>)(</a:t>
            </a:r>
            <a:r>
              <a:rPr lang="en-US" altLang="en-IN" sz="2000" dirty="0">
                <a:latin typeface="Times New Roman" panose="02020603050405020304" pitchFamily="18" charset="0"/>
                <a:cs typeface="Times New Roman" panose="02020603050405020304" pitchFamily="18" charset="0"/>
              </a:rPr>
              <a:t>21UECE0022</a:t>
            </a:r>
            <a:r>
              <a:rPr lang="en-IN" sz="2000" dirty="0"/>
              <a:t>)</a:t>
            </a:r>
            <a:endParaRPr lang="en-IN" sz="2000" dirty="0"/>
          </a:p>
        </p:txBody>
      </p:sp>
      <p:sp>
        <p:nvSpPr>
          <p:cNvPr id="32" name="TextBox 31"/>
          <p:cNvSpPr txBox="1"/>
          <p:nvPr/>
        </p:nvSpPr>
        <p:spPr>
          <a:xfrm>
            <a:off x="351841" y="7003473"/>
            <a:ext cx="434485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2258371" y="6583970"/>
            <a:ext cx="316850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SUPERVISED BY</a:t>
            </a:r>
            <a:endParaRPr lang="en-IN" sz="2000" b="1"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11884301" y="7199210"/>
            <a:ext cx="5884154" cy="398780"/>
          </a:xfrm>
          <a:prstGeom prst="rect">
            <a:avLst/>
          </a:prstGeom>
          <a:noFill/>
        </p:spPr>
        <p:txBody>
          <a:bodyPr wrap="square" rtlCol="0">
            <a:spAutoFit/>
          </a:bodyPr>
          <a:lstStyle/>
          <a:p>
            <a:r>
              <a:rPr lang="en-IN" sz="2000" dirty="0"/>
              <a:t>Dr.</a:t>
            </a:r>
            <a:r>
              <a:rPr lang="en-US" altLang="en-IN" sz="2000" dirty="0"/>
              <a:t> A . Bhagyalakshmi</a:t>
            </a:r>
            <a:r>
              <a:rPr lang="en-IN" sz="2000" dirty="0" err="1" smtClean="0"/>
              <a:t>,ME</a:t>
            </a:r>
            <a:r>
              <a:rPr lang="en-US" altLang="en-IN" sz="2000" dirty="0" err="1" smtClean="0"/>
              <a:t>.</a:t>
            </a:r>
            <a:r>
              <a:rPr lang="en-IN" sz="2000" dirty="0" err="1" smtClean="0"/>
              <a:t>,PhD</a:t>
            </a:r>
            <a:endParaRPr lang="en-US" altLang="en-IN" sz="2000" dirty="0" err="1" smtClean="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4" name="Footer Placeholder 3"/>
          <p:cNvSpPr>
            <a:spLocks noGrp="1"/>
          </p:cNvSpPr>
          <p:nvPr>
            <p:ph type="ftr" sz="quarter" idx="11"/>
          </p:nvPr>
        </p:nvSpPr>
        <p:spPr/>
        <p:txBody>
          <a:bodyPr/>
          <a:lstStyle/>
          <a:p>
            <a:r>
              <a:rPr lang="en-IN"/>
              <a:t>DEPARTMENT OF COMPUTER SCIENCE &amp; ENGINEERING   / PROJECT TITLE</a:t>
            </a:r>
            <a:endParaRPr lang="en-IN" dirty="0"/>
          </a:p>
        </p:txBody>
      </p:sp>
      <p:sp>
        <p:nvSpPr>
          <p:cNvPr id="5" name="Date Placeholder 4"/>
          <p:cNvSpPr>
            <a:spLocks noGrp="1"/>
          </p:cNvSpPr>
          <p:nvPr>
            <p:ph type="dt" sz="half" idx="10"/>
          </p:nvPr>
        </p:nvSpPr>
        <p:spPr/>
        <p:txBody>
          <a:bodyPr/>
          <a:lstStyle/>
          <a:p>
            <a:fld id="{E4D1627A-24AB-481F-9D74-76C2593C9111}" type="datetime4">
              <a:rPr lang="en-US" smtClean="0"/>
            </a:fld>
            <a:endParaRPr lang="en-US"/>
          </a:p>
        </p:txBody>
      </p:sp>
      <p:pic>
        <p:nvPicPr>
          <p:cNvPr id="13" name="Picture 2" descr="C:\Users\Sharad\Desktop\Logo-Final-A veltech.png"/>
          <p:cNvPicPr>
            <a:picLocks noChangeAspect="1" noChangeArrowheads="1"/>
          </p:cNvPicPr>
          <p:nvPr/>
        </p:nvPicPr>
        <p:blipFill>
          <a:blip r:embed="rId2"/>
          <a:srcRect/>
          <a:stretch>
            <a:fillRect/>
          </a:stretch>
        </p:blipFill>
        <p:spPr bwMode="auto">
          <a:xfrm>
            <a:off x="15597269" y="293828"/>
            <a:ext cx="1160907" cy="1223246"/>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Rectangle 5"/>
          <p:cNvSpPr/>
          <p:nvPr/>
        </p:nvSpPr>
        <p:spPr>
          <a:xfrm>
            <a:off x="801060" y="877631"/>
            <a:ext cx="16988176" cy="6985635"/>
          </a:xfrm>
          <a:prstGeom prst="rect">
            <a:avLst/>
          </a:prstGeom>
        </p:spPr>
        <p:txBody>
          <a:bodyPr wrap="square">
            <a:spAutoFit/>
          </a:bodyPr>
          <a:lstStyle/>
          <a:p>
            <a:pPr algn="ctr"/>
            <a:r>
              <a:rPr lang="en-US" sz="3600" b="1" dirty="0" smtClean="0">
                <a:latin typeface="Times New Roman" panose="02020603050405020304" pitchFamily="18" charset="0"/>
                <a:cs typeface="Times New Roman" panose="02020603050405020304" pitchFamily="18" charset="0"/>
              </a:rPr>
              <a:t>    MODULE 1</a:t>
            </a:r>
            <a:endParaRPr lang="en-US" sz="2800" b="1"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sz="3200" b="1" dirty="0" smtClean="0">
                <a:latin typeface="Times New Roman" panose="02020603050405020304" pitchFamily="18" charset="0"/>
                <a:cs typeface="Times New Roman" panose="02020603050405020304" pitchFamily="18" charset="0"/>
              </a:rPr>
              <a:t>Step:1 Upload Module</a:t>
            </a:r>
            <a:endParaRPr lang="en-US" sz="3200" b="1" dirty="0" smtClean="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It is a module in which the people post any topic related to them. This posting of topic will make the others users to see the topic. So that the users who view that posted topic can comment their opinion about the posted topic.</a:t>
            </a:r>
            <a:endParaRPr lang="en-US" sz="28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sym typeface="+mn-ea"/>
              </a:rPr>
              <a:t> we download the dataset from Kaggle and extracted the dataset. The data set we download  will </a:t>
            </a:r>
            <a:r>
              <a:rPr lang="en-US" sz="2800" dirty="0" err="1">
                <a:latin typeface="Times New Roman" panose="02020603050405020304" pitchFamily="18" charset="0"/>
                <a:cs typeface="Times New Roman" panose="02020603050405020304" pitchFamily="18" charset="0"/>
                <a:sym typeface="+mn-ea"/>
              </a:rPr>
              <a:t>apapear</a:t>
            </a:r>
            <a:r>
              <a:rPr lang="en-US" sz="2800" dirty="0">
                <a:latin typeface="Times New Roman" panose="02020603050405020304" pitchFamily="18" charset="0"/>
                <a:cs typeface="Times New Roman" panose="02020603050405020304" pitchFamily="18" charset="0"/>
                <a:sym typeface="+mn-ea"/>
              </a:rPr>
              <a:t> as follows</a:t>
            </a:r>
            <a:endParaRPr lang="en-US" sz="2800" dirty="0">
              <a:latin typeface="Times New Roman" panose="02020603050405020304" pitchFamily="18" charset="0"/>
              <a:cs typeface="Times New Roman" panose="02020603050405020304" pitchFamily="18" charset="0"/>
            </a:endParaRPr>
          </a:p>
          <a:p>
            <a:pPr marL="342900" indent="-342900"/>
            <a:endParaRPr lang="en-IN" sz="24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703356" y="1068478"/>
            <a:ext cx="16631681" cy="1506855"/>
          </a:xfrm>
          <a:prstGeom prst="rect">
            <a:avLst/>
          </a:prstGeom>
        </p:spPr>
        <p:txBody>
          <a:bodyPr wrap="square">
            <a:spAutoFit/>
          </a:bodyPr>
          <a:lstStyle/>
          <a:p>
            <a:r>
              <a:rPr lang="en-US" sz="2800" b="1" dirty="0" smtClean="0">
                <a:latin typeface="Times New Roman" panose="02020603050405020304" pitchFamily="18" charset="0"/>
                <a:cs typeface="Times New Roman" panose="02020603050405020304" pitchFamily="18" charset="0"/>
              </a:rPr>
              <a:t>Step 2: Processing the data</a:t>
            </a:r>
            <a:endParaRPr lang="en-US" sz="2800" b="1"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endParaRPr lang="en-IN" dirty="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rcRect r="65" b="3146"/>
          <a:stretch>
            <a:fillRect/>
          </a:stretch>
        </p:blipFill>
        <p:spPr>
          <a:xfrm>
            <a:off x="1848485" y="1905000"/>
            <a:ext cx="13743305" cy="5473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84B1D917-16EA-4D69-8845-9832B0C2F6AA}" type="datetime4">
              <a:rPr lang="en-US" smtClean="0"/>
            </a:fld>
            <a:endParaRPr lang="en-US"/>
          </a:p>
        </p:txBody>
      </p:sp>
      <p:sp>
        <p:nvSpPr>
          <p:cNvPr id="3" name="Footer Placeholder 2"/>
          <p:cNvSpPr>
            <a:spLocks noGrp="1"/>
          </p:cNvSpPr>
          <p:nvPr>
            <p:ph type="ftr" sz="quarter" idx="11"/>
          </p:nvPr>
        </p:nvSpPr>
        <p:spPr/>
        <p:txBody>
          <a:bodyPr/>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smtClean="0"/>
            </a:fld>
            <a:endParaRPr lang="en-US"/>
          </a:p>
        </p:txBody>
      </p:sp>
      <p:sp>
        <p:nvSpPr>
          <p:cNvPr id="5" name="Text Box 4"/>
          <p:cNvSpPr txBox="1"/>
          <p:nvPr/>
        </p:nvSpPr>
        <p:spPr>
          <a:xfrm>
            <a:off x="595630" y="632460"/>
            <a:ext cx="9156700" cy="1814830"/>
          </a:xfrm>
          <a:prstGeom prst="rect">
            <a:avLst/>
          </a:prstGeom>
          <a:noFill/>
        </p:spPr>
        <p:txBody>
          <a:bodyPr wrap="square" rtlCol="0" anchor="t">
            <a:spAutoFit/>
          </a:bodyPr>
          <a:p>
            <a:r>
              <a:rPr lang="en-US" sz="2800" b="1" dirty="0" smtClean="0">
                <a:latin typeface="Times New Roman" panose="02020603050405020304" pitchFamily="18" charset="0"/>
                <a:cs typeface="Times New Roman" panose="02020603050405020304" pitchFamily="18" charset="0"/>
                <a:sym typeface="+mn-ea"/>
              </a:rPr>
              <a:t>Step 3: </a:t>
            </a:r>
            <a:r>
              <a:rPr lang="en-US" sz="2800" b="1" dirty="0">
                <a:latin typeface="Times New Roman Bold" panose="02020603050405020304" charset="0"/>
                <a:cs typeface="Times New Roman Bold" panose="02020603050405020304" charset="0"/>
                <a:sym typeface="+mn-ea"/>
              </a:rPr>
              <a:t>Apply Machine Learning Algorithms</a:t>
            </a:r>
            <a:endParaRPr lang="en-US" sz="2800" b="1"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a:p>
            <a:endParaRPr lang="en-US" sz="2800"/>
          </a:p>
        </p:txBody>
      </p:sp>
      <p:pic>
        <p:nvPicPr>
          <p:cNvPr id="10" name="Picture 9"/>
          <p:cNvPicPr>
            <a:picLocks noChangeAspect="1"/>
          </p:cNvPicPr>
          <p:nvPr/>
        </p:nvPicPr>
        <p:blipFill rotWithShape="1">
          <a:blip r:embed="rId1">
            <a:extLst>
              <a:ext uri="{28A0092B-C50C-407E-A947-70E740481C1C}">
                <a14:useLocalDpi xmlns:a14="http://schemas.microsoft.com/office/drawing/2010/main" val="0"/>
              </a:ext>
            </a:extLst>
          </a:blip>
          <a:srcRect l="12250" t="22315" r="6637" b="21815"/>
          <a:stretch>
            <a:fillRect/>
          </a:stretch>
        </p:blipFill>
        <p:spPr>
          <a:xfrm>
            <a:off x="2062480" y="1537970"/>
            <a:ext cx="14865350" cy="54838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84B1D917-16EA-4D69-8845-9832B0C2F6AA}" type="datetime4">
              <a:rPr lang="en-US" smtClean="0"/>
            </a:fld>
            <a:endParaRPr lang="en-US"/>
          </a:p>
        </p:txBody>
      </p:sp>
      <p:sp>
        <p:nvSpPr>
          <p:cNvPr id="3" name="Footer Placeholder 2"/>
          <p:cNvSpPr>
            <a:spLocks noGrp="1"/>
          </p:cNvSpPr>
          <p:nvPr>
            <p:ph type="ftr" sz="quarter" idx="11"/>
          </p:nvPr>
        </p:nvSpPr>
        <p:spPr/>
        <p:txBody>
          <a:bodyPr/>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smtClean="0"/>
            </a:fld>
            <a:endParaRPr lang="en-US"/>
          </a:p>
        </p:txBody>
      </p:sp>
      <p:sp>
        <p:nvSpPr>
          <p:cNvPr id="5" name="Text Box 4"/>
          <p:cNvSpPr txBox="1"/>
          <p:nvPr/>
        </p:nvSpPr>
        <p:spPr>
          <a:xfrm>
            <a:off x="595630" y="632460"/>
            <a:ext cx="9156700" cy="1814830"/>
          </a:xfrm>
          <a:prstGeom prst="rect">
            <a:avLst/>
          </a:prstGeom>
          <a:noFill/>
        </p:spPr>
        <p:txBody>
          <a:bodyPr wrap="square" rtlCol="0" anchor="t">
            <a:spAutoFit/>
          </a:bodyPr>
          <a:p>
            <a:r>
              <a:rPr lang="en-US" sz="2800" b="1" dirty="0" smtClean="0">
                <a:latin typeface="Times New Roman" panose="02020603050405020304" pitchFamily="18" charset="0"/>
                <a:cs typeface="Times New Roman" panose="02020603050405020304" pitchFamily="18" charset="0"/>
                <a:sym typeface="+mn-ea"/>
              </a:rPr>
              <a:t>Step 4: Output</a:t>
            </a:r>
            <a:endParaRPr lang="en-US" sz="2800" b="1" dirty="0" smtClean="0">
              <a:latin typeface="Times New Roman" panose="02020603050405020304" pitchFamily="18" charset="0"/>
              <a:cs typeface="Times New Roman" panose="02020603050405020304" pitchFamily="18" charset="0"/>
            </a:endParaRPr>
          </a:p>
          <a:p>
            <a:endParaRPr lang="en-US" sz="2800" b="1" dirty="0" smtClean="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a:p>
            <a:endParaRPr lang="en-US" sz="2800"/>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rcRect r="-373" b="3809"/>
          <a:stretch>
            <a:fillRect/>
          </a:stretch>
        </p:blipFill>
        <p:spPr>
          <a:xfrm>
            <a:off x="1645920" y="1416685"/>
            <a:ext cx="14536420" cy="72320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TextBox 4"/>
          <p:cNvSpPr txBox="1"/>
          <p:nvPr/>
        </p:nvSpPr>
        <p:spPr>
          <a:xfrm>
            <a:off x="807489" y="832485"/>
            <a:ext cx="16895618" cy="3569335"/>
          </a:xfrm>
          <a:prstGeom prst="rect">
            <a:avLst/>
          </a:prstGeom>
          <a:noFill/>
        </p:spPr>
        <p:txBody>
          <a:bodyPr wrap="square" rtlCol="0">
            <a:spAutoFit/>
          </a:bodyPr>
          <a:lstStyle/>
          <a:p>
            <a:r>
              <a:rPr lang="en-IN" sz="2800" b="1" dirty="0" smtClean="0"/>
              <a:t>                                                           </a:t>
            </a:r>
            <a:r>
              <a:rPr lang="en-US" altLang="en-IN" sz="2800" b="1" dirty="0" smtClean="0"/>
              <a:t>                          </a:t>
            </a:r>
            <a:r>
              <a:rPr lang="en-IN" sz="2800" b="1" dirty="0" smtClean="0"/>
              <a:t> </a:t>
            </a:r>
            <a:r>
              <a:rPr lang="en-IN" sz="3200" b="1" dirty="0" smtClean="0"/>
              <a:t>Module 2</a:t>
            </a:r>
            <a:endParaRPr lang="en-IN" sz="2800" b="1" dirty="0" smtClean="0"/>
          </a:p>
          <a:p>
            <a:endParaRPr lang="en-IN" dirty="0" smtClean="0"/>
          </a:p>
          <a:p>
            <a:r>
              <a:rPr lang="en-US" sz="3200" b="1" dirty="0" smtClean="0">
                <a:latin typeface="Times New Roman" panose="02020603050405020304" pitchFamily="18" charset="0"/>
                <a:cs typeface="Times New Roman" panose="02020603050405020304" pitchFamily="18" charset="0"/>
                <a:sym typeface="+mn-ea"/>
              </a:rPr>
              <a:t>Step 1: Comment module</a:t>
            </a:r>
            <a:endParaRPr lang="en-IN" sz="3200" dirty="0" smtClean="0"/>
          </a:p>
          <a:p>
            <a:pPr marL="800100" lvl="1" indent="-342900" algn="just">
              <a:buFont typeface="Arial" panose="020B0604020202020204" pitchFamily="34" charset="0"/>
              <a:buChar char="•"/>
            </a:pPr>
            <a:r>
              <a:rPr lang="en-US" sz="2400" dirty="0">
                <a:latin typeface="NimbusRomNo9L-Regu"/>
                <a:sym typeface="+mn-ea"/>
              </a:rPr>
              <a:t>This is a module in which the users post their opinions in form of comments about the topic posted by other people. </a:t>
            </a:r>
            <a:endParaRPr lang="en-US" sz="2400" b="0" i="0" u="none" strike="noStrike" baseline="0" dirty="0">
              <a:latin typeface="NimbusRomNo9L-Regu"/>
            </a:endParaRPr>
          </a:p>
          <a:p>
            <a:pPr marL="800100" lvl="1" indent="-342900" algn="just">
              <a:buFont typeface="Arial" panose="020B0604020202020204" pitchFamily="34" charset="0"/>
              <a:buChar char="•"/>
            </a:pPr>
            <a:r>
              <a:rPr lang="en-US" sz="2400" dirty="0">
                <a:latin typeface="NimbusRomNo9L-Regu"/>
                <a:sym typeface="+mn-ea"/>
              </a:rPr>
              <a:t>In this module, everyone can see the comments posted by the people.</a:t>
            </a:r>
            <a:endParaRPr lang="en-US" sz="2400" b="0" i="0" u="none" strike="noStrike" baseline="0" dirty="0">
              <a:latin typeface="NimbusRomNo9L-Regu"/>
            </a:endParaRPr>
          </a:p>
          <a:p>
            <a:pPr marL="800100" lvl="1" indent="-342900" algn="just">
              <a:buFont typeface="Arial" panose="020B0604020202020204" pitchFamily="34" charset="0"/>
              <a:buChar char="•"/>
            </a:pPr>
            <a:r>
              <a:rPr lang="en-US" sz="2400" dirty="0">
                <a:latin typeface="NimbusRomNo9L-Regu"/>
                <a:sym typeface="+mn-ea"/>
              </a:rPr>
              <a:t>The comment is just like a text message. It allows to type small, big characters, numbers and symbols, emojis.</a:t>
            </a:r>
            <a:endParaRPr lang="en-US" sz="2400" dirty="0"/>
          </a:p>
          <a:p>
            <a:pPr marL="742950" lvl="1" indent="-285750">
              <a:buNone/>
            </a:pPr>
            <a:endParaRPr lang="en-IN"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429E6-F48A-43E5-A67A-B601591398FA}" type="datetime1">
              <a:rPr lang="en-IN" sz="2025" smtClean="0"/>
            </a:fld>
            <a:endParaRPr lang="en-IN" sz="2025"/>
          </a:p>
        </p:txBody>
      </p:sp>
      <p:sp>
        <p:nvSpPr>
          <p:cNvPr id="3" name="Footer Placeholder 2"/>
          <p:cNvSpPr>
            <a:spLocks noGrp="1"/>
          </p:cNvSpPr>
          <p:nvPr>
            <p:ph type="ftr" sz="quarter" idx="11"/>
          </p:nvPr>
        </p:nvSpPr>
        <p:spPr/>
        <p:txBody>
          <a:bodyPr/>
          <a:lstStyle/>
          <a:p>
            <a:r>
              <a:rPr lang="en-IN" sz="2025" dirty="0"/>
              <a:t>BATCH NO: 101       DEPARTMENT OF COMPUTER SCIENCE &amp; ENGINEERING</a:t>
            </a:r>
            <a:endParaRPr lang="en-IN" sz="2025" dirty="0"/>
          </a:p>
        </p:txBody>
      </p:sp>
      <p:sp>
        <p:nvSpPr>
          <p:cNvPr id="4" name="Slide Number Placeholder 3"/>
          <p:cNvSpPr>
            <a:spLocks noGrp="1"/>
          </p:cNvSpPr>
          <p:nvPr>
            <p:ph type="sldNum" sz="quarter" idx="12"/>
          </p:nvPr>
        </p:nvSpPr>
        <p:spPr/>
        <p:txBody>
          <a:bodyPr/>
          <a:lstStyle/>
          <a:p>
            <a:fld id="{FA00FD27-8DB0-4CB2-BD37-BEA95C6A1008}" type="slidenum">
              <a:rPr lang="en-IN" sz="2365" smtClean="0"/>
            </a:fld>
            <a:endParaRPr lang="en-IN" sz="2365"/>
          </a:p>
        </p:txBody>
      </p:sp>
      <p:sp>
        <p:nvSpPr>
          <p:cNvPr id="6" name="TextBox 5"/>
          <p:cNvSpPr txBox="1"/>
          <p:nvPr/>
        </p:nvSpPr>
        <p:spPr>
          <a:xfrm>
            <a:off x="446619" y="447610"/>
            <a:ext cx="6858000" cy="521970"/>
          </a:xfrm>
          <a:prstGeom prst="rect">
            <a:avLst/>
          </a:prstGeom>
          <a:noFill/>
        </p:spPr>
        <p:txBody>
          <a:bodyPr wrap="square">
            <a:spAutoFit/>
          </a:bodyPr>
          <a:lstStyle/>
          <a:p>
            <a:pPr marL="0" indent="0">
              <a:buNone/>
            </a:pPr>
            <a:r>
              <a:rPr lang="en-US" sz="2800" b="1" dirty="0">
                <a:latin typeface="Times New Roman Bold" panose="02020603050405020304" charset="0"/>
                <a:cs typeface="Times New Roman Bold" panose="02020603050405020304" charset="0"/>
              </a:rPr>
              <a:t>Step 2:</a:t>
            </a:r>
            <a:r>
              <a:rPr lang="en-IN" sz="2800" b="1" dirty="0">
                <a:latin typeface="Times New Roman Bold" panose="02020603050405020304" charset="0"/>
                <a:cs typeface="Times New Roman Bold" panose="02020603050405020304" charset="0"/>
              </a:rPr>
              <a:t> </a:t>
            </a:r>
            <a:r>
              <a:rPr lang="en-IN" sz="2800" b="1" dirty="0" err="1">
                <a:latin typeface="Times New Roman Bold" panose="02020603050405020304" charset="0"/>
                <a:cs typeface="Times New Roman Bold" panose="02020603050405020304" charset="0"/>
              </a:rPr>
              <a:t>Analyzing</a:t>
            </a:r>
            <a:r>
              <a:rPr lang="en-IN" sz="2800" b="1" dirty="0">
                <a:latin typeface="Times New Roman Bold" panose="02020603050405020304" charset="0"/>
                <a:cs typeface="Times New Roman Bold" panose="02020603050405020304" charset="0"/>
              </a:rPr>
              <a:t> the data</a:t>
            </a:r>
            <a:endParaRPr lang="en-IN" sz="2800" b="1" dirty="0">
              <a:latin typeface="Times New Roman Bold" panose="02020603050405020304" charset="0"/>
              <a:cs typeface="Times New Roman Bold" panose="02020603050405020304" charset="0"/>
            </a:endParaRPr>
          </a:p>
        </p:txBody>
      </p:sp>
      <p:pic>
        <p:nvPicPr>
          <p:cNvPr id="8" name="Picture 7"/>
          <p:cNvPicPr>
            <a:picLocks noChangeAspect="1"/>
          </p:cNvPicPr>
          <p:nvPr/>
        </p:nvPicPr>
        <p:blipFill rotWithShape="1">
          <a:blip r:embed="rId1" cstate="print">
            <a:extLst>
              <a:ext uri="{28A0092B-C50C-407E-A947-70E740481C1C}">
                <a14:useLocalDpi xmlns:a14="http://schemas.microsoft.com/office/drawing/2010/main" val="0"/>
              </a:ext>
            </a:extLst>
          </a:blip>
          <a:srcRect l="-9525" t="15631" r="-2655" b="1054"/>
          <a:stretch>
            <a:fillRect/>
          </a:stretch>
        </p:blipFill>
        <p:spPr>
          <a:xfrm>
            <a:off x="2664460" y="1161415"/>
            <a:ext cx="10099675" cy="3642995"/>
          </a:xfrm>
          <a:prstGeom prst="rect">
            <a:avLst/>
          </a:prstGeom>
        </p:spPr>
      </p:pic>
      <p:sp>
        <p:nvSpPr>
          <p:cNvPr id="10" name="TextBox 9"/>
          <p:cNvSpPr txBox="1"/>
          <p:nvPr/>
        </p:nvSpPr>
        <p:spPr>
          <a:xfrm>
            <a:off x="446619" y="4939303"/>
            <a:ext cx="9693696" cy="521970"/>
          </a:xfrm>
          <a:prstGeom prst="rect">
            <a:avLst/>
          </a:prstGeom>
          <a:noFill/>
        </p:spPr>
        <p:txBody>
          <a:bodyPr wrap="square">
            <a:spAutoFit/>
          </a:bodyPr>
          <a:lstStyle/>
          <a:p>
            <a:pPr marL="0" indent="0">
              <a:buNone/>
            </a:pPr>
            <a:r>
              <a:rPr lang="en-US" sz="2800" b="1" dirty="0">
                <a:latin typeface="Times New Roman Bold" panose="02020603050405020304" charset="0"/>
                <a:cs typeface="Times New Roman Bold" panose="02020603050405020304" charset="0"/>
              </a:rPr>
              <a:t>Step 3: Apply Machine Learning Algorithms</a:t>
            </a:r>
            <a:endParaRPr lang="en-US" sz="2800" b="1" dirty="0">
              <a:latin typeface="Times New Roman Bold" panose="02020603050405020304" charset="0"/>
              <a:cs typeface="Times New Roman Bold" panose="02020603050405020304" charset="0"/>
            </a:endParaRPr>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963" r="23226"/>
          <a:stretch>
            <a:fillRect/>
          </a:stretch>
        </p:blipFill>
        <p:spPr>
          <a:xfrm>
            <a:off x="2664460" y="5595620"/>
            <a:ext cx="10731500" cy="36563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Rectangle 5"/>
          <p:cNvSpPr/>
          <p:nvPr/>
        </p:nvSpPr>
        <p:spPr>
          <a:xfrm>
            <a:off x="3429532" y="947943"/>
            <a:ext cx="10037086" cy="1291590"/>
          </a:xfrm>
          <a:prstGeom prst="rect">
            <a:avLst/>
          </a:prstGeom>
        </p:spPr>
        <p:txBody>
          <a:bodyPr wrap="square">
            <a:spAutoFit/>
          </a:bodyPr>
          <a:lstStyle/>
          <a:p>
            <a:r>
              <a:rPr lang="en-US" sz="1600" b="1"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Step 4: The output</a:t>
            </a:r>
            <a:endParaRPr lang="en-US" sz="3200" b="1" dirty="0" smtClean="0">
              <a:latin typeface="Times New Roman" panose="02020603050405020304" pitchFamily="18" charset="0"/>
              <a:cs typeface="Times New Roman" panose="02020603050405020304" pitchFamily="18" charset="0"/>
            </a:endParaRPr>
          </a:p>
          <a:p>
            <a:endParaRPr lang="en-US" sz="3200" b="1" dirty="0" smtClean="0">
              <a:latin typeface="Times New Roman" panose="02020603050405020304" pitchFamily="18" charset="0"/>
              <a:cs typeface="Times New Roman" panose="02020603050405020304" pitchFamily="18" charset="0"/>
            </a:endParaRPr>
          </a:p>
          <a:p>
            <a:endParaRPr lang="en-IN" sz="1400" dirty="0"/>
          </a:p>
        </p:txBody>
      </p:sp>
      <p:pic>
        <p:nvPicPr>
          <p:cNvPr id="8" name="Picture 7"/>
          <p:cNvPicPr>
            <a:picLocks noChangeAspect="1"/>
          </p:cNvPicPr>
          <p:nvPr/>
        </p:nvPicPr>
        <p:blipFill rotWithShape="1">
          <a:blip r:embed="rId1">
            <a:extLst>
              <a:ext uri="{28A0092B-C50C-407E-A947-70E740481C1C}">
                <a14:useLocalDpi xmlns:a14="http://schemas.microsoft.com/office/drawing/2010/main" val="0"/>
              </a:ext>
            </a:extLst>
          </a:blip>
          <a:srcRect l="1963" t="1574" r="5113" b="10937"/>
          <a:stretch>
            <a:fillRect/>
          </a:stretch>
        </p:blipFill>
        <p:spPr>
          <a:xfrm>
            <a:off x="1645920" y="1682750"/>
            <a:ext cx="14476730" cy="71907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81890" y="282924"/>
            <a:ext cx="17020309" cy="646331"/>
          </a:xfrm>
          <a:prstGeom prst="rect">
            <a:avLst/>
          </a:prstGeom>
        </p:spPr>
        <p:txBody>
          <a:bodyPr wrap="square">
            <a:spAutoFit/>
          </a:bodyPr>
          <a:lstStyle/>
          <a:p>
            <a:pPr algn="ctr"/>
            <a:r>
              <a:rPr lang="en-US" sz="3600" b="1" dirty="0" smtClean="0">
                <a:latin typeface="Times New Roman" panose="02020603050405020304" pitchFamily="18" charset="0"/>
                <a:cs typeface="Times New Roman" panose="02020603050405020304" pitchFamily="18" charset="0"/>
              </a:rPr>
              <a:t>IMPLEMENTATION</a:t>
            </a:r>
            <a:endParaRPr lang="en-IN" sz="3600" dirty="0"/>
          </a:p>
        </p:txBody>
      </p:sp>
      <p:sp>
        <p:nvSpPr>
          <p:cNvPr id="6" name="Rectangle 5"/>
          <p:cNvSpPr/>
          <p:nvPr/>
        </p:nvSpPr>
        <p:spPr>
          <a:xfrm>
            <a:off x="1039091" y="1703338"/>
            <a:ext cx="9144000" cy="4031873"/>
          </a:xfrm>
          <a:prstGeom prst="rect">
            <a:avLst/>
          </a:prstGeom>
        </p:spPr>
        <p:txBody>
          <a:bodyPr>
            <a:spAutoFit/>
          </a:bodyPr>
          <a:lstStyle/>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Architecture Diagram</a:t>
            </a:r>
            <a:endParaRPr lang="en-US"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Data –Flow Diagram</a:t>
            </a:r>
            <a:endParaRPr lang="en-US"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Use Case Diagram</a:t>
            </a:r>
            <a:endParaRPr lang="en-US"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Class Diagram</a:t>
            </a:r>
            <a:endParaRPr lang="en-US"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Activity Diagram</a:t>
            </a:r>
            <a:endParaRPr lang="en-US"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Sequence Diagram</a:t>
            </a:r>
            <a:endParaRPr lang="en-US"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Collaboration Diagram(If applicable)</a:t>
            </a:r>
            <a:endParaRPr lang="en-US" sz="32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E-R Diagram</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498764" y="768927"/>
            <a:ext cx="16521545" cy="646331"/>
          </a:xfrm>
          <a:prstGeom prst="rect">
            <a:avLst/>
          </a:prstGeom>
        </p:spPr>
        <p:txBody>
          <a:bodyPr wrap="square">
            <a:spAutoFit/>
          </a:bodyPr>
          <a:lstStyle/>
          <a:p>
            <a:r>
              <a:rPr lang="en-US" sz="3600" b="1" dirty="0" smtClean="0">
                <a:latin typeface="Times New Roman" panose="02020603050405020304" pitchFamily="18" charset="0"/>
                <a:cs typeface="Times New Roman" panose="02020603050405020304" pitchFamily="18" charset="0"/>
              </a:rPr>
              <a:t>                                                 Architecture Diagram</a:t>
            </a:r>
            <a:endParaRPr lang="en-US" sz="3600" b="1" dirty="0" smtClean="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10205" y="1976755"/>
            <a:ext cx="11347450" cy="63334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774378" y="594652"/>
            <a:ext cx="17014857" cy="646331"/>
          </a:xfrm>
          <a:prstGeom prst="rect">
            <a:avLst/>
          </a:prstGeom>
        </p:spPr>
        <p:txBody>
          <a:bodyPr wrap="square">
            <a:spAutoFit/>
          </a:bodyPr>
          <a:lstStyle/>
          <a:p>
            <a:r>
              <a:rPr lang="en-US" sz="3600" b="1" dirty="0" smtClean="0">
                <a:latin typeface="Times New Roman" panose="02020603050405020304" pitchFamily="18" charset="0"/>
                <a:cs typeface="Times New Roman" panose="02020603050405020304" pitchFamily="18" charset="0"/>
              </a:rPr>
              <a:t>                                                  Data –Flow Diagram</a:t>
            </a:r>
            <a:endParaRPr lang="en-US" sz="3600" b="1" dirty="0" smtClean="0">
              <a:latin typeface="Times New Roman" panose="02020603050405020304" pitchFamily="18" charset="0"/>
              <a:cs typeface="Times New Roman" panose="02020603050405020304" pitchFamily="18" charset="0"/>
            </a:endParaRPr>
          </a:p>
        </p:txBody>
      </p:sp>
      <p:pic>
        <p:nvPicPr>
          <p:cNvPr id="9" name="Picture 8" descr="Screenshot 2023-11-29 at 12.57.06 PM"/>
          <p:cNvPicPr>
            <a:picLocks noChangeAspect="1"/>
          </p:cNvPicPr>
          <p:nvPr/>
        </p:nvPicPr>
        <p:blipFill>
          <a:blip r:embed="rId1"/>
          <a:stretch>
            <a:fillRect/>
          </a:stretch>
        </p:blipFill>
        <p:spPr>
          <a:xfrm>
            <a:off x="1645920" y="1442085"/>
            <a:ext cx="15173325" cy="74034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 Box 5"/>
          <p:cNvSpPr txBox="1"/>
          <p:nvPr/>
        </p:nvSpPr>
        <p:spPr>
          <a:xfrm>
            <a:off x="475615" y="509905"/>
            <a:ext cx="16222980" cy="7477760"/>
          </a:xfrm>
          <a:prstGeom prst="rect">
            <a:avLst/>
          </a:prstGeom>
          <a:noFill/>
        </p:spPr>
        <p:txBody>
          <a:bodyPr wrap="square" rtlCol="0" anchor="t">
            <a:spAutoFit/>
          </a:bodyPr>
          <a:p>
            <a:pPr>
              <a:lnSpc>
                <a:spcPct val="150000"/>
              </a:lnSpc>
            </a:pPr>
            <a:r>
              <a:rPr lang="en-US" altLang="en-IN" sz="3200" b="1" dirty="0" smtClean="0">
                <a:latin typeface="Times New Roman" panose="02020603050405020304" pitchFamily="18" charset="0"/>
                <a:cs typeface="Times New Roman" panose="02020603050405020304" pitchFamily="18" charset="0"/>
                <a:sym typeface="+mn-ea"/>
              </a:rPr>
              <a:t>AGENDA</a:t>
            </a:r>
            <a:r>
              <a:rPr lang="en-IN" sz="3200" b="1" dirty="0" smtClean="0">
                <a:latin typeface="Times New Roman" panose="02020603050405020304" pitchFamily="18" charset="0"/>
                <a:cs typeface="Times New Roman" panose="02020603050405020304" pitchFamily="18" charset="0"/>
                <a:sym typeface="+mn-ea"/>
              </a:rPr>
              <a:t> </a:t>
            </a:r>
            <a:endParaRPr lang="en-IN" sz="3200" b="1"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3200" dirty="0" smtClean="0">
                <a:latin typeface="Times New Roman" panose="02020603050405020304" pitchFamily="18" charset="0"/>
                <a:cs typeface="Times New Roman" panose="02020603050405020304" pitchFamily="18" charset="0"/>
                <a:sym typeface="+mn-ea"/>
              </a:rPr>
              <a:t>ABSTRACT</a:t>
            </a:r>
            <a:endParaRPr lang="en-IN" sz="32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3200" dirty="0" smtClean="0">
                <a:latin typeface="Times New Roman" panose="02020603050405020304" pitchFamily="18" charset="0"/>
                <a:cs typeface="Times New Roman" panose="02020603050405020304" pitchFamily="18" charset="0"/>
                <a:sym typeface="+mn-ea"/>
              </a:rPr>
              <a:t>OBJECTIVES</a:t>
            </a:r>
            <a:endParaRPr lang="en-IN" sz="32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3200" dirty="0" smtClean="0">
                <a:latin typeface="Times New Roman" panose="02020603050405020304" pitchFamily="18" charset="0"/>
                <a:cs typeface="Times New Roman" panose="02020603050405020304" pitchFamily="18" charset="0"/>
                <a:sym typeface="+mn-ea"/>
              </a:rPr>
              <a:t>TIMELINE OF THE PROJECT</a:t>
            </a:r>
            <a:endParaRPr lang="en-IN" sz="32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3200" dirty="0" smtClean="0">
                <a:latin typeface="Times New Roman" panose="02020603050405020304" pitchFamily="18" charset="0"/>
                <a:cs typeface="Times New Roman" panose="02020603050405020304" pitchFamily="18" charset="0"/>
                <a:sym typeface="+mn-ea"/>
              </a:rPr>
              <a:t>INTRODUCTION</a:t>
            </a:r>
            <a:endParaRPr lang="en-IN" sz="32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3200" dirty="0" smtClean="0">
                <a:latin typeface="Times New Roman" panose="02020603050405020304" pitchFamily="18" charset="0"/>
                <a:cs typeface="Times New Roman" panose="02020603050405020304" pitchFamily="18" charset="0"/>
                <a:sym typeface="+mn-ea"/>
              </a:rPr>
              <a:t>LITERATURE REVIEW</a:t>
            </a:r>
            <a:endParaRPr lang="en-IN" sz="32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3200" dirty="0" smtClean="0">
                <a:latin typeface="Times New Roman" panose="02020603050405020304" pitchFamily="18" charset="0"/>
                <a:cs typeface="Times New Roman" panose="02020603050405020304" pitchFamily="18" charset="0"/>
                <a:sym typeface="+mn-ea"/>
              </a:rPr>
              <a:t>DESIGN AND METHODOLOGIES</a:t>
            </a:r>
            <a:endParaRPr lang="en-IN" sz="32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3200" dirty="0" smtClean="0">
                <a:latin typeface="Times New Roman" panose="02020603050405020304" pitchFamily="18" charset="0"/>
                <a:cs typeface="Times New Roman" panose="02020603050405020304" pitchFamily="18" charset="0"/>
                <a:sym typeface="+mn-ea"/>
              </a:rPr>
              <a:t>IMPLEMENTATION</a:t>
            </a:r>
            <a:endParaRPr lang="en-IN" sz="32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3200" dirty="0" smtClean="0">
                <a:latin typeface="Times New Roman" panose="02020603050405020304" pitchFamily="18" charset="0"/>
                <a:cs typeface="Times New Roman" panose="02020603050405020304" pitchFamily="18" charset="0"/>
                <a:sym typeface="+mn-ea"/>
              </a:rPr>
              <a:t>CONCLUSION</a:t>
            </a:r>
            <a:endParaRPr lang="en-IN" sz="3200" dirty="0" smtClean="0">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q"/>
            </a:pPr>
            <a:r>
              <a:rPr lang="en-IN" sz="3200" dirty="0" smtClean="0">
                <a:latin typeface="Times New Roman" panose="02020603050405020304" pitchFamily="18" charset="0"/>
                <a:cs typeface="Times New Roman" panose="02020603050405020304" pitchFamily="18" charset="0"/>
                <a:sym typeface="+mn-ea"/>
              </a:rPr>
              <a:t>REFERENCES</a:t>
            </a:r>
            <a:endParaRPr 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881254" y="407892"/>
            <a:ext cx="9144000" cy="646331"/>
          </a:xfrm>
          <a:prstGeom prst="rect">
            <a:avLst/>
          </a:prstGeom>
        </p:spPr>
        <p:txBody>
          <a:bodyPr>
            <a:spAutoFit/>
          </a:bodyPr>
          <a:lstStyle/>
          <a:p>
            <a:r>
              <a:rPr lang="en-US" sz="3600" b="1" dirty="0" smtClean="0">
                <a:latin typeface="Times New Roman" panose="02020603050405020304" pitchFamily="18" charset="0"/>
                <a:cs typeface="Times New Roman" panose="02020603050405020304" pitchFamily="18" charset="0"/>
              </a:rPr>
              <a:t>Use Case Diagram</a:t>
            </a:r>
            <a:endParaRPr lang="en-US" sz="3600" b="1" dirty="0" smtClean="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50385" y="1251585"/>
            <a:ext cx="8849360" cy="77838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382491" y="414727"/>
            <a:ext cx="9144000" cy="646331"/>
          </a:xfrm>
          <a:prstGeom prst="rect">
            <a:avLst/>
          </a:prstGeom>
        </p:spPr>
        <p:txBody>
          <a:bodyPr>
            <a:spAutoFit/>
          </a:bodyPr>
          <a:lstStyle/>
          <a:p>
            <a:r>
              <a:rPr lang="en-US" sz="3600" b="1" dirty="0" smtClean="0">
                <a:latin typeface="Times New Roman" panose="02020603050405020304" pitchFamily="18" charset="0"/>
                <a:cs typeface="Times New Roman" panose="02020603050405020304" pitchFamily="18" charset="0"/>
              </a:rPr>
              <a:t>Class Diagram</a:t>
            </a:r>
            <a:endParaRPr lang="en-US" sz="3600" b="1" dirty="0" smtClean="0">
              <a:latin typeface="Times New Roman" panose="02020603050405020304" pitchFamily="18" charset="0"/>
              <a:cs typeface="Times New Roman" panose="02020603050405020304" pitchFamily="18" charset="0"/>
            </a:endParaRPr>
          </a:p>
        </p:txBody>
      </p:sp>
      <p:pic>
        <p:nvPicPr>
          <p:cNvPr id="6" name="Picture 5" descr="Screenshot 2023-11-29 at 1.26.04 PM"/>
          <p:cNvPicPr>
            <a:picLocks noChangeAspect="1"/>
          </p:cNvPicPr>
          <p:nvPr/>
        </p:nvPicPr>
        <p:blipFill>
          <a:blip r:embed="rId1"/>
          <a:stretch>
            <a:fillRect/>
          </a:stretch>
        </p:blipFill>
        <p:spPr>
          <a:xfrm>
            <a:off x="3082290" y="2499995"/>
            <a:ext cx="10629900" cy="41211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049982" y="532445"/>
            <a:ext cx="9144000" cy="646331"/>
          </a:xfrm>
          <a:prstGeom prst="rect">
            <a:avLst/>
          </a:prstGeom>
        </p:spPr>
        <p:txBody>
          <a:bodyPr>
            <a:spAutoFit/>
          </a:bodyPr>
          <a:lstStyle/>
          <a:p>
            <a:r>
              <a:rPr lang="en-US" sz="3600" b="1" dirty="0" smtClean="0">
                <a:latin typeface="Times New Roman" panose="02020603050405020304" pitchFamily="18" charset="0"/>
                <a:cs typeface="Times New Roman" panose="02020603050405020304" pitchFamily="18" charset="0"/>
              </a:rPr>
              <a:t>Activity Diagram</a:t>
            </a:r>
            <a:endParaRPr lang="en-US" sz="3600" b="1" dirty="0" smtClean="0">
              <a:latin typeface="Times New Roman" panose="02020603050405020304" pitchFamily="18" charset="0"/>
              <a:cs typeface="Times New Roman" panose="02020603050405020304" pitchFamily="18" charset="0"/>
            </a:endParaRPr>
          </a:p>
        </p:txBody>
      </p:sp>
      <p:pic>
        <p:nvPicPr>
          <p:cNvPr id="8" name="Picture 7" descr="Screenshot 2023-11-29 at 1.12.08 PM"/>
          <p:cNvPicPr>
            <a:picLocks noChangeAspect="1"/>
          </p:cNvPicPr>
          <p:nvPr/>
        </p:nvPicPr>
        <p:blipFill>
          <a:blip r:embed="rId1"/>
          <a:stretch>
            <a:fillRect/>
          </a:stretch>
        </p:blipFill>
        <p:spPr>
          <a:xfrm>
            <a:off x="914400" y="1818005"/>
            <a:ext cx="16459200" cy="72053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4405745" y="525472"/>
            <a:ext cx="9144000" cy="646331"/>
          </a:xfrm>
          <a:prstGeom prst="rect">
            <a:avLst/>
          </a:prstGeom>
        </p:spPr>
        <p:txBody>
          <a:bodyPr>
            <a:spAutoFit/>
          </a:bodyPr>
          <a:lstStyle/>
          <a:p>
            <a:r>
              <a:rPr lang="en-US" sz="3600" b="1" dirty="0" smtClean="0">
                <a:latin typeface="Times New Roman" panose="02020603050405020304" pitchFamily="18" charset="0"/>
                <a:cs typeface="Times New Roman" panose="02020603050405020304" pitchFamily="18" charset="0"/>
              </a:rPr>
              <a:t>Sequence Diagram</a:t>
            </a:r>
            <a:endParaRPr lang="en-US" sz="3600" b="1" dirty="0" smtClean="0">
              <a:latin typeface="Times New Roman" panose="02020603050405020304" pitchFamily="18" charset="0"/>
              <a:cs typeface="Times New Roman" panose="02020603050405020304" pitchFamily="18" charset="0"/>
            </a:endParaRPr>
          </a:p>
        </p:txBody>
      </p:sp>
      <p:pic>
        <p:nvPicPr>
          <p:cNvPr id="6" name="Picture 5" descr="Screenshot 2023-11-29 at 1.27.11 PM"/>
          <p:cNvPicPr>
            <a:picLocks noChangeAspect="1"/>
          </p:cNvPicPr>
          <p:nvPr/>
        </p:nvPicPr>
        <p:blipFill>
          <a:blip r:embed="rId1"/>
          <a:stretch>
            <a:fillRect/>
          </a:stretch>
        </p:blipFill>
        <p:spPr>
          <a:xfrm>
            <a:off x="3839210" y="2181225"/>
            <a:ext cx="9144635" cy="52933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7094771" y="696656"/>
            <a:ext cx="9575769" cy="646331"/>
          </a:xfrm>
          <a:prstGeom prst="rect">
            <a:avLst/>
          </a:prstGeom>
        </p:spPr>
        <p:txBody>
          <a:bodyPr wrap="square">
            <a:spAutoFit/>
          </a:bodyPr>
          <a:lstStyle/>
          <a:p>
            <a:r>
              <a:rPr lang="en-IN" sz="3600" b="1" dirty="0" smtClean="0">
                <a:latin typeface="Times New Roman" panose="02020603050405020304" pitchFamily="18" charset="0"/>
                <a:cs typeface="Times New Roman" panose="02020603050405020304" pitchFamily="18" charset="0"/>
              </a:rPr>
              <a:t>REFERENCES</a:t>
            </a:r>
            <a:endParaRPr lang="en-IN" sz="3600" b="1" dirty="0"/>
          </a:p>
        </p:txBody>
      </p:sp>
      <p:sp>
        <p:nvSpPr>
          <p:cNvPr id="6" name="TextBox 5"/>
          <p:cNvSpPr txBox="1"/>
          <p:nvPr/>
        </p:nvSpPr>
        <p:spPr>
          <a:xfrm>
            <a:off x="581660" y="2081530"/>
            <a:ext cx="17528540" cy="6123940"/>
          </a:xfrm>
          <a:prstGeom prst="rect">
            <a:avLst/>
          </a:prstGeom>
          <a:noFill/>
        </p:spPr>
        <p:txBody>
          <a:bodyPr vert="horz" wrap="square" rtlCol="0">
            <a:spAutoFit/>
          </a:bodyPr>
          <a:lstStyle/>
          <a:p>
            <a:pPr lvl="0" indent="0" algn="just">
              <a:buNone/>
            </a:pPr>
            <a:r>
              <a:rPr lang="en-IN" sz="2800" dirty="0" smtClean="0"/>
              <a:t>[1] </a:t>
            </a:r>
            <a:r>
              <a:rPr lang="en-IN" sz="2800" dirty="0">
                <a:latin typeface="Times New Roman" panose="02020603050405020304" pitchFamily="18" charset="0"/>
                <a:cs typeface="Times New Roman" panose="02020603050405020304" pitchFamily="18" charset="0"/>
                <a:sym typeface="+mn-ea"/>
              </a:rPr>
              <a:t>“Thai Kim Phung1, Nguyen An Te2, Tran </a:t>
            </a:r>
            <a:r>
              <a:rPr lang="en-IN" sz="2800" dirty="0" err="1">
                <a:latin typeface="Times New Roman" panose="02020603050405020304" pitchFamily="18" charset="0"/>
                <a:cs typeface="Times New Roman" panose="02020603050405020304" pitchFamily="18" charset="0"/>
                <a:sym typeface="+mn-ea"/>
              </a:rPr>
              <a:t>Thi</a:t>
            </a:r>
            <a:r>
              <a:rPr lang="en-IN" sz="2800" dirty="0">
                <a:latin typeface="Times New Roman" panose="02020603050405020304" pitchFamily="18" charset="0"/>
                <a:cs typeface="Times New Roman" panose="02020603050405020304" pitchFamily="18" charset="0"/>
                <a:sym typeface="+mn-ea"/>
              </a:rPr>
              <a:t> Thu Ha2 University of Economics Ho Chi Minh City, Vietnam</a:t>
            </a:r>
            <a:endParaRPr lang="en-IN" sz="2800" dirty="0">
              <a:latin typeface="Times New Roman" panose="02020603050405020304" pitchFamily="18" charset="0"/>
              <a:cs typeface="Times New Roman" panose="02020603050405020304" pitchFamily="18" charset="0"/>
              <a:sym typeface="+mn-ea"/>
            </a:endParaRPr>
          </a:p>
          <a:p>
            <a:pPr lvl="0" indent="0" algn="just">
              <a:buNone/>
            </a:pPr>
            <a:r>
              <a:rPr lang="en-US" altLang="en-IN" sz="2800" dirty="0">
                <a:latin typeface="Times New Roman" panose="02020603050405020304" pitchFamily="18" charset="0"/>
                <a:cs typeface="Times New Roman" panose="02020603050405020304" pitchFamily="18" charset="0"/>
                <a:sym typeface="+mn-ea"/>
              </a:rPr>
              <a:t>N</a:t>
            </a:r>
            <a:r>
              <a:rPr lang="en-IN" sz="2800" dirty="0">
                <a:latin typeface="Times New Roman" panose="02020603050405020304" pitchFamily="18" charset="0"/>
                <a:cs typeface="Times New Roman" panose="02020603050405020304" pitchFamily="18" charset="0"/>
                <a:sym typeface="+mn-ea"/>
              </a:rPr>
              <a:t>ational Economics University, Vietnam </a:t>
            </a:r>
            <a:r>
              <a:rPr lang="en-US" sz="2800" dirty="0">
                <a:latin typeface="Times New Roman" panose="02020603050405020304" pitchFamily="18" charset="0"/>
                <a:cs typeface="Times New Roman" panose="02020603050405020304" pitchFamily="18" charset="0"/>
                <a:sym typeface="+mn-ea"/>
              </a:rPr>
              <a:t>ACIS International Winter Conference on Software Engineering,</a:t>
            </a:r>
            <a:endParaRPr lang="en-US" sz="2800" dirty="0">
              <a:latin typeface="Times New Roman" panose="02020603050405020304" pitchFamily="18" charset="0"/>
              <a:cs typeface="Times New Roman" panose="02020603050405020304" pitchFamily="18" charset="0"/>
              <a:sym typeface="+mn-ea"/>
            </a:endParaRPr>
          </a:p>
          <a:p>
            <a:pPr lvl="0" indent="0" algn="just">
              <a:buNone/>
            </a:pPr>
            <a:r>
              <a:rPr lang="en-US" sz="2800" dirty="0">
                <a:latin typeface="Times New Roman" panose="02020603050405020304" pitchFamily="18" charset="0"/>
                <a:cs typeface="Times New Roman" panose="02020603050405020304" pitchFamily="18" charset="0"/>
                <a:sym typeface="+mn-ea"/>
              </a:rPr>
              <a:t>Artificial Intelligence, Networking and Distributed Computing (SNPD-Winter)2021”</a:t>
            </a:r>
            <a:endParaRPr lang="en-US" sz="2800" dirty="0">
              <a:latin typeface="Times New Roman" panose="02020603050405020304" pitchFamily="18" charset="0"/>
              <a:cs typeface="Times New Roman" panose="02020603050405020304" pitchFamily="18" charset="0"/>
              <a:sym typeface="+mn-ea"/>
            </a:endParaRPr>
          </a:p>
          <a:p>
            <a:pPr lvl="0" indent="0" algn="just">
              <a:buNone/>
            </a:pPr>
            <a:r>
              <a:rPr lang="en-US" sz="2800" dirty="0">
                <a:latin typeface="Times New Roman" panose="02020603050405020304" pitchFamily="18" charset="0"/>
                <a:cs typeface="Times New Roman" panose="02020603050405020304" pitchFamily="18" charset="0"/>
                <a:sym typeface="+mn-ea"/>
              </a:rPr>
              <a:t>[2] Rawan Fahad </a:t>
            </a:r>
            <a:r>
              <a:rPr lang="en-US" sz="2800" dirty="0" err="1">
                <a:latin typeface="Times New Roman" panose="02020603050405020304" pitchFamily="18" charset="0"/>
                <a:cs typeface="Times New Roman" panose="02020603050405020304" pitchFamily="18" charset="0"/>
                <a:sym typeface="+mn-ea"/>
              </a:rPr>
              <a:t>Alhujaili</a:t>
            </a:r>
            <a:r>
              <a:rPr lang="en-US" sz="2800" dirty="0">
                <a:latin typeface="Times New Roman" panose="02020603050405020304" pitchFamily="18" charset="0"/>
                <a:cs typeface="Times New Roman" panose="02020603050405020304" pitchFamily="18" charset="0"/>
                <a:sym typeface="+mn-ea"/>
              </a:rPr>
              <a:t> ,Department of Computer </a:t>
            </a:r>
            <a:r>
              <a:rPr lang="en-US" sz="2800" dirty="0" err="1">
                <a:latin typeface="Times New Roman" panose="02020603050405020304" pitchFamily="18" charset="0"/>
                <a:cs typeface="Times New Roman" panose="02020603050405020304" pitchFamily="18" charset="0"/>
                <a:sym typeface="+mn-ea"/>
              </a:rPr>
              <a:t>Science,College</a:t>
            </a:r>
            <a:r>
              <a:rPr lang="en-US" sz="2800" dirty="0">
                <a:latin typeface="Times New Roman" panose="02020603050405020304" pitchFamily="18" charset="0"/>
                <a:cs typeface="Times New Roman" panose="02020603050405020304" pitchFamily="18" charset="0"/>
                <a:sym typeface="+mn-ea"/>
              </a:rPr>
              <a:t> of Computer Science and Engineering, Taibah     University,</a:t>
            </a:r>
            <a:r>
              <a:rPr lang="en-IN" sz="2800" dirty="0" smtClean="0">
                <a:sym typeface="+mn-ea"/>
              </a:rPr>
              <a:t> </a:t>
            </a:r>
            <a:r>
              <a:rPr lang="en-IN" sz="2800" dirty="0">
                <a:latin typeface="Times New Roman" panose="02020603050405020304" pitchFamily="18" charset="0"/>
                <a:cs typeface="Times New Roman" panose="02020603050405020304" pitchFamily="18" charset="0"/>
                <a:sym typeface="+mn-ea"/>
              </a:rPr>
              <a:t>“</a:t>
            </a:r>
            <a:r>
              <a:rPr lang="en-US" sz="2800" dirty="0">
                <a:latin typeface="Times New Roman" panose="02020603050405020304" pitchFamily="18" charset="0"/>
                <a:cs typeface="Times New Roman" panose="02020603050405020304" pitchFamily="18" charset="0"/>
                <a:sym typeface="+mn-ea"/>
              </a:rPr>
              <a:t>Sentiment Analysis for </a:t>
            </a:r>
            <a:r>
              <a:rPr lang="en-US" sz="2800" dirty="0" err="1">
                <a:latin typeface="Times New Roman" panose="02020603050405020304" pitchFamily="18" charset="0"/>
                <a:cs typeface="Times New Roman" panose="02020603050405020304" pitchFamily="18" charset="0"/>
                <a:sym typeface="+mn-ea"/>
              </a:rPr>
              <a:t>Youtube</a:t>
            </a:r>
            <a:r>
              <a:rPr lang="en-US" sz="2800" dirty="0">
                <a:latin typeface="Times New Roman" panose="02020603050405020304" pitchFamily="18" charset="0"/>
                <a:cs typeface="Times New Roman" panose="02020603050405020304" pitchFamily="18" charset="0"/>
                <a:sym typeface="+mn-ea"/>
              </a:rPr>
              <a:t> Videos with User Comments : </a:t>
            </a:r>
            <a:r>
              <a:rPr lang="en-US" sz="2800" dirty="0" err="1">
                <a:latin typeface="Times New Roman" panose="02020603050405020304" pitchFamily="18" charset="0"/>
                <a:cs typeface="Times New Roman" panose="02020603050405020304" pitchFamily="18" charset="0"/>
                <a:sym typeface="+mn-ea"/>
              </a:rPr>
              <a:t>Review”,International</a:t>
            </a:r>
            <a:r>
              <a:rPr lang="en-US" sz="2800" dirty="0">
                <a:latin typeface="Times New Roman" panose="02020603050405020304" pitchFamily="18" charset="0"/>
                <a:cs typeface="Times New Roman" panose="02020603050405020304" pitchFamily="18" charset="0"/>
                <a:sym typeface="+mn-ea"/>
              </a:rPr>
              <a:t> Conference on              Artificial Intelligence and Smart Systems (ICAIS-2021) IEEE Xplore Part Number: CFP21OAB-ART; ISBN: 978-1-7281-9537-7</a:t>
            </a:r>
            <a:endParaRPr lang="en-US" sz="2800" dirty="0">
              <a:latin typeface="Times New Roman" panose="02020603050405020304" pitchFamily="18" charset="0"/>
              <a:cs typeface="Times New Roman" panose="02020603050405020304" pitchFamily="18" charset="0"/>
              <a:sym typeface="+mn-ea"/>
            </a:endParaRPr>
          </a:p>
          <a:p>
            <a:pPr lvl="0" indent="0" algn="just">
              <a:buNone/>
            </a:pPr>
            <a:r>
              <a:rPr lang="en-US" altLang="en-IN" sz="2800" dirty="0"/>
              <a:t>[3]</a:t>
            </a:r>
            <a:r>
              <a:rPr lang="en-US" sz="2800" dirty="0" err="1">
                <a:latin typeface="Times New Roman" panose="02020603050405020304" pitchFamily="18" charset="0"/>
                <a:cs typeface="Times New Roman" panose="02020603050405020304" pitchFamily="18" charset="0"/>
                <a:sym typeface="+mn-ea"/>
              </a:rPr>
              <a:t>Nourin</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Islam,Ms.Nasrin</a:t>
            </a:r>
            <a:r>
              <a:rPr lang="en-US" sz="2800" dirty="0">
                <a:latin typeface="Times New Roman" panose="02020603050405020304" pitchFamily="18" charset="0"/>
                <a:cs typeface="Times New Roman" panose="02020603050405020304" pitchFamily="18" charset="0"/>
                <a:sym typeface="+mn-ea"/>
              </a:rPr>
              <a:t> </a:t>
            </a:r>
            <a:r>
              <a:rPr lang="en-US" sz="2800" dirty="0" err="1">
                <a:latin typeface="Times New Roman" panose="02020603050405020304" pitchFamily="18" charset="0"/>
                <a:cs typeface="Times New Roman" panose="02020603050405020304" pitchFamily="18" charset="0"/>
                <a:sym typeface="+mn-ea"/>
              </a:rPr>
              <a:t>Akter,Department</a:t>
            </a:r>
            <a:r>
              <a:rPr lang="en-US" sz="2800" dirty="0">
                <a:latin typeface="Times New Roman" panose="02020603050405020304" pitchFamily="18" charset="0"/>
                <a:cs typeface="Times New Roman" panose="02020603050405020304" pitchFamily="18" charset="0"/>
                <a:sym typeface="+mn-ea"/>
              </a:rPr>
              <a:t> of Computer Science &amp; Engineering Department of Computer Science &amp; Engineering, University Daffodil International University, “Sentiment Analysis on Food Review using Machine  Learning Approach”,2021</a:t>
            </a:r>
            <a:endParaRPr lang="en-US" sz="2800" dirty="0">
              <a:latin typeface="Times New Roman" panose="02020603050405020304" pitchFamily="18" charset="0"/>
              <a:cs typeface="Times New Roman" panose="02020603050405020304" pitchFamily="18" charset="0"/>
              <a:sym typeface="+mn-ea"/>
            </a:endParaRPr>
          </a:p>
          <a:p>
            <a:pPr indent="0" algn="just">
              <a:buNone/>
            </a:pPr>
            <a:r>
              <a:rPr lang="en-US" sz="2800" dirty="0">
                <a:latin typeface="Times New Roman" panose="02020603050405020304" pitchFamily="18" charset="0"/>
                <a:cs typeface="Times New Roman" panose="02020603050405020304" pitchFamily="18" charset="0"/>
                <a:sym typeface="+mn-ea"/>
              </a:rPr>
              <a:t>[4]Nikhil  Yadav, Omkar </a:t>
            </a:r>
            <a:r>
              <a:rPr lang="en-US" sz="2800" dirty="0" err="1">
                <a:latin typeface="Times New Roman" panose="02020603050405020304" pitchFamily="18" charset="0"/>
                <a:cs typeface="Times New Roman" panose="02020603050405020304" pitchFamily="18" charset="0"/>
                <a:sym typeface="+mn-ea"/>
              </a:rPr>
              <a:t>Kudale</a:t>
            </a:r>
            <a:r>
              <a:rPr lang="en-US" sz="2800" dirty="0">
                <a:latin typeface="Times New Roman" panose="02020603050405020304" pitchFamily="18" charset="0"/>
                <a:cs typeface="Times New Roman" panose="02020603050405020304" pitchFamily="18" charset="0"/>
                <a:sym typeface="+mn-ea"/>
              </a:rPr>
              <a:t> Srishti Gupta, Department of computer engineering, International Institute of Information Technology, Pune, “Twitter Sentiment Analysis Using Machine Learning For Product Evaluation ”,International Conference on Inventive Computation Technologies (ICICT-2020)</a:t>
            </a:r>
            <a:endParaRPr lang="en-US" sz="2800" dirty="0">
              <a:latin typeface="Times New Roman" panose="02020603050405020304" pitchFamily="18" charset="0"/>
              <a:cs typeface="Times New Roman" panose="02020603050405020304" pitchFamily="18" charset="0"/>
            </a:endParaRPr>
          </a:p>
          <a:p>
            <a:pPr indent="0" algn="just">
              <a:buNone/>
            </a:pPr>
            <a:endParaRPr lang="en-US" altLang="en-IN"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Date Placeholder 1"/>
          <p:cNvSpPr>
            <a:spLocks noGrp="1"/>
          </p:cNvSpPr>
          <p:nvPr>
            <p:ph type="dt" sz="half" idx="10"/>
          </p:nvPr>
        </p:nvSpPr>
        <p:spPr/>
        <p:txBody>
          <a:bodyPr/>
          <a:p>
            <a:fld id="{84B1D917-16EA-4D69-8845-9832B0C2F6AA}" type="datetime4">
              <a:rPr lang="en-US" smtClean="0"/>
            </a:fld>
            <a:endParaRPr lang="en-US"/>
          </a:p>
        </p:txBody>
      </p:sp>
      <p:sp>
        <p:nvSpPr>
          <p:cNvPr id="3" name="Footer Placeholder 2"/>
          <p:cNvSpPr>
            <a:spLocks noGrp="1"/>
          </p:cNvSpPr>
          <p:nvPr>
            <p:ph type="ftr" sz="quarter" idx="11"/>
          </p:nvPr>
        </p:nvSpPr>
        <p:spPr/>
        <p:txBody>
          <a:bodyPr/>
          <a:p>
            <a:r>
              <a:rPr lang="en-IN"/>
              <a:t>DEPARTMENT OF COMPUTER SCIENCE &amp; ENGINEERING   / PROJECT TITLE</a:t>
            </a:r>
            <a:endParaRPr lang="en-IN"/>
          </a:p>
        </p:txBody>
      </p:sp>
      <p:sp>
        <p:nvSpPr>
          <p:cNvPr id="4" name="Slide Number Placeholder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US" smtClean="0"/>
            </a:fld>
            <a:endParaRPr lang="en-US"/>
          </a:p>
        </p:txBody>
      </p:sp>
      <p:sp>
        <p:nvSpPr>
          <p:cNvPr id="5" name="Text Box 4"/>
          <p:cNvSpPr txBox="1"/>
          <p:nvPr/>
        </p:nvSpPr>
        <p:spPr>
          <a:xfrm>
            <a:off x="574675" y="1219835"/>
            <a:ext cx="16719550" cy="2676525"/>
          </a:xfrm>
          <a:prstGeom prst="rect">
            <a:avLst/>
          </a:prstGeom>
          <a:noFill/>
        </p:spPr>
        <p:txBody>
          <a:bodyPr wrap="square" rtlCol="0" anchor="t">
            <a:spAutoFit/>
          </a:bodyPr>
          <a:p>
            <a:pPr indent="0" algn="just">
              <a:buNone/>
            </a:pPr>
            <a:r>
              <a:rPr lang="en-US" sz="2800" dirty="0" err="1">
                <a:latin typeface="Times New Roman" panose="02020603050405020304" pitchFamily="18" charset="0"/>
                <a:cs typeface="Times New Roman" panose="02020603050405020304" pitchFamily="18" charset="0"/>
                <a:sym typeface="+mn-ea"/>
              </a:rPr>
              <a:t>[5]Ritwik</a:t>
            </a:r>
            <a:r>
              <a:rPr lang="en-US" sz="2800" dirty="0">
                <a:latin typeface="Times New Roman" panose="02020603050405020304" pitchFamily="18" charset="0"/>
                <a:cs typeface="Times New Roman" panose="02020603050405020304" pitchFamily="18" charset="0"/>
                <a:sym typeface="+mn-ea"/>
              </a:rPr>
              <a:t> Murali, Akash </a:t>
            </a:r>
            <a:r>
              <a:rPr lang="en-US" sz="2800" dirty="0" err="1">
                <a:latin typeface="Times New Roman" panose="02020603050405020304" pitchFamily="18" charset="0"/>
                <a:cs typeface="Times New Roman" panose="02020603050405020304" pitchFamily="18" charset="0"/>
                <a:sym typeface="+mn-ea"/>
              </a:rPr>
              <a:t>Ravi,Dept</a:t>
            </a:r>
            <a:r>
              <a:rPr lang="en-US" sz="2800" dirty="0">
                <a:latin typeface="Times New Roman" panose="02020603050405020304" pitchFamily="18" charset="0"/>
                <a:cs typeface="Times New Roman" panose="02020603050405020304" pitchFamily="18" charset="0"/>
                <a:sym typeface="+mn-ea"/>
              </a:rPr>
              <a:t>. of Computer Science and Engineering ,Amrita School of Engineering, Coimbatore, “Enhancing Digital Well-being using Opinion Mining and Sentiment Classifiers” International Conference on Inventive Computation Technologies (ICICT-2020)</a:t>
            </a:r>
            <a:endParaRPr lang="en-US" sz="2800" dirty="0">
              <a:latin typeface="Times New Roman" panose="02020603050405020304" pitchFamily="18" charset="0"/>
              <a:cs typeface="Times New Roman" panose="02020603050405020304" pitchFamily="18" charset="0"/>
            </a:endParaRPr>
          </a:p>
          <a:p>
            <a:pPr indent="0" algn="just">
              <a:buNone/>
            </a:pPr>
            <a:r>
              <a:rPr lang="en-US" sz="2800" dirty="0" err="1">
                <a:latin typeface="Times New Roman" panose="02020603050405020304" pitchFamily="18" charset="0"/>
                <a:cs typeface="Times New Roman" panose="02020603050405020304" pitchFamily="18" charset="0"/>
                <a:sym typeface="+mn-ea"/>
              </a:rPr>
              <a:t>[6]Jieyu</a:t>
            </a:r>
            <a:r>
              <a:rPr lang="en-US" sz="2800" dirty="0">
                <a:latin typeface="Times New Roman" panose="02020603050405020304" pitchFamily="18" charset="0"/>
                <a:cs typeface="Times New Roman" panose="02020603050405020304" pitchFamily="18" charset="0"/>
                <a:sym typeface="+mn-ea"/>
              </a:rPr>
              <a:t> Ding Featherstone, George A, Department of Communication ,University of California, Davis,” Validating Sentiment Analysis on Opinion Mining Using Self-reported Attitude Scores”, Seventh International Conference on Social Networks Analysis, Management and Security (SNAMS),2020</a:t>
            </a:r>
            <a:endParaRPr 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234547" y="3345873"/>
            <a:ext cx="4592782" cy="92333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THANK YOU</a:t>
            </a:r>
            <a:endParaRPr lang="en-IN" sz="5400" b="1" spc="50" dirty="0">
              <a:ln w="11430"/>
              <a:solidFill>
                <a:srgbClr val="00206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endParaRPr>
          </a:p>
        </p:txBody>
      </p:sp>
      <p:pic>
        <p:nvPicPr>
          <p:cNvPr id="6" name="Picture 3" descr="C:\Users\Sharad\Desktop\download veltech.png"/>
          <p:cNvPicPr>
            <a:picLocks noChangeAspect="1" noChangeArrowheads="1"/>
          </p:cNvPicPr>
          <p:nvPr/>
        </p:nvPicPr>
        <p:blipFill>
          <a:blip r:embed="rId1"/>
          <a:srcRect/>
          <a:stretch>
            <a:fillRect/>
          </a:stretch>
        </p:blipFill>
        <p:spPr bwMode="auto">
          <a:xfrm>
            <a:off x="11668264" y="6982691"/>
            <a:ext cx="4295554" cy="1438275"/>
          </a:xfrm>
          <a:prstGeom prst="rect">
            <a:avLst/>
          </a:prstGeom>
          <a:noFill/>
        </p:spPr>
      </p:pic>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10" name="Footer Placeholder 9"/>
          <p:cNvSpPr>
            <a:spLocks noGrp="1"/>
          </p:cNvSpPr>
          <p:nvPr>
            <p:ph type="ftr" sz="quarter" idx="11"/>
          </p:nvPr>
        </p:nvSpPr>
        <p:spPr/>
        <p:txBody>
          <a:bodyPr/>
          <a:lstStyle/>
          <a:p>
            <a:r>
              <a:rPr lang="en-IN"/>
              <a:t>DEPARTMENT OF COMPUTER SCIENCE &amp; ENGINEERING   / PROJECT TITLE</a:t>
            </a:r>
            <a:endParaRPr lang="en-IN"/>
          </a:p>
        </p:txBody>
      </p:sp>
      <p:sp>
        <p:nvSpPr>
          <p:cNvPr id="11" name="Date Placeholder 10"/>
          <p:cNvSpPr>
            <a:spLocks noGrp="1"/>
          </p:cNvSpPr>
          <p:nvPr>
            <p:ph type="dt" sz="half" idx="10"/>
          </p:nvPr>
        </p:nvSpPr>
        <p:spPr/>
        <p:txBody>
          <a:bodyPr/>
          <a:lstStyle/>
          <a:p>
            <a:fld id="{FC19F4A3-E32D-4520-B9BC-6787D8D72445}" type="datetime4">
              <a:rPr lang="en-US" smtClean="0"/>
            </a:fld>
            <a:endParaRPr lang="en-US"/>
          </a:p>
        </p:txBody>
      </p:sp>
      <p:pic>
        <p:nvPicPr>
          <p:cNvPr id="12" name="Picture 2" descr="C:\Users\Sharad\Desktop\Logo-Final-A veltech.png"/>
          <p:cNvPicPr>
            <a:picLocks noChangeAspect="1" noChangeArrowheads="1"/>
          </p:cNvPicPr>
          <p:nvPr/>
        </p:nvPicPr>
        <p:blipFill>
          <a:blip r:embed="rId2"/>
          <a:srcRect/>
          <a:stretch>
            <a:fillRect/>
          </a:stretch>
        </p:blipFill>
        <p:spPr bwMode="auto">
          <a:xfrm>
            <a:off x="16449323" y="7193392"/>
            <a:ext cx="1160907" cy="122324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885559" y="389205"/>
            <a:ext cx="15469732" cy="11448415"/>
          </a:xfrm>
          <a:prstGeom prst="rect">
            <a:avLst/>
          </a:prstGeom>
        </p:spPr>
        <p:txBody>
          <a:bodyPr wrap="square">
            <a:spAutoFit/>
          </a:bodyPr>
          <a:lstStyle/>
          <a:p>
            <a:pPr lvl="1" indent="0" algn="ctr">
              <a:lnSpc>
                <a:spcPct val="150000"/>
              </a:lnSpc>
              <a:buNone/>
            </a:pPr>
            <a:r>
              <a:rPr lang="en-IN" sz="3600" b="1" dirty="0" smtClean="0">
                <a:latin typeface="Times New Roman" panose="02020603050405020304" pitchFamily="18" charset="0"/>
                <a:cs typeface="Times New Roman" panose="02020603050405020304" pitchFamily="18" charset="0"/>
              </a:rPr>
              <a:t>ABSTRACT</a:t>
            </a:r>
            <a:endParaRPr lang="en-IN" sz="3600" b="1" dirty="0" smtClean="0">
              <a:latin typeface="Times New Roman" panose="02020603050405020304" pitchFamily="18" charset="0"/>
              <a:cs typeface="Times New Roman" panose="02020603050405020304" pitchFamily="18" charset="0"/>
            </a:endParaRPr>
          </a:p>
          <a:p>
            <a:pPr lvl="1" indent="0" algn="ctr">
              <a:lnSpc>
                <a:spcPct val="150000"/>
              </a:lnSpc>
              <a:buNone/>
            </a:pPr>
            <a:endParaRPr lang="en-IN" sz="3200" b="1" dirty="0" smtClean="0">
              <a:latin typeface="Times New Roman" panose="02020603050405020304" pitchFamily="18" charset="0"/>
              <a:cs typeface="Times New Roman" panose="02020603050405020304" pitchFamily="18" charset="0"/>
            </a:endParaRPr>
          </a:p>
          <a:p>
            <a:pPr marL="514350" indent="-51435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Sentiment analysis on social media is a natural language processing technique used to extract subjective information and opinions from user-generated content on various social media platforms, such as Twitter, Facebook, and Instagram.</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514350" indent="-51435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The goal of this project is to perform sentiment analysis on social media data related to a particular topic or brand, such as a product launch or a social issue.</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514350" indent="-51435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Social media data will be collected using relevant APIs or web scraping tools and preprocessed by cleaning and filtering out irrelevant or spammy content.</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514350" indent="-51435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A sentiment analysis model, such as a machine learning model, will be applied to classify the sentiment of the content as positive, negative, or neutral.</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514350" indent="-51435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Results will be visualized and analyzed using various techniques and tools, such as word clouds, bar charts, and time series analysis, to gain insights and make data-driven decisions based on public opinion.</a:t>
            </a:r>
            <a:endParaRPr lang="en-US" sz="2800" dirty="0">
              <a:solidFill>
                <a:srgbClr val="374151"/>
              </a:solidFill>
              <a:effectLst/>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Challenges in social media sentiment analysis include the use of slang, emojis, and hashtags, as well as the need to handle multilingual content.</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Sentiment analysis on social media can be a powerful tool for understanding public opinion, customer satisfaction, and brand reputation, and making data-driven decisions in various domains, such as marketing, politics, and social sciences</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457200" indent="-457200" algn="just">
              <a:buNone/>
            </a:pP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971550" lvl="1" indent="-514350">
              <a:lnSpc>
                <a:spcPct val="150000"/>
              </a:lnSpc>
              <a:buNone/>
            </a:pPr>
            <a:endParaRPr lang="en-IN" sz="2800" b="1" dirty="0" smtClean="0">
              <a:latin typeface="Times New Roman" panose="02020603050405020304" pitchFamily="18" charset="0"/>
              <a:cs typeface="Times New Roman" panose="02020603050405020304" pitchFamily="18" charset="0"/>
            </a:endParaRPr>
          </a:p>
          <a:p>
            <a:pPr lvl="1">
              <a:lnSpc>
                <a:spcPct val="150000"/>
              </a:lnSpc>
            </a:pPr>
            <a:endParaRPr lang="en-IN" sz="3200" b="1" dirty="0" smtClean="0">
              <a:latin typeface="Times New Roman" panose="02020603050405020304" pitchFamily="18" charset="0"/>
              <a:cs typeface="Times New Roman" panose="02020603050405020304" pitchFamily="18" charset="0"/>
            </a:endParaRPr>
          </a:p>
          <a:p>
            <a:pPr lvl="1">
              <a:lnSpc>
                <a:spcPct val="150000"/>
              </a:lnSpc>
            </a:pPr>
            <a:endParaRPr lang="en-IN" sz="2800" b="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806898" y="451550"/>
            <a:ext cx="16940775" cy="2584450"/>
          </a:xfrm>
          <a:prstGeom prst="rect">
            <a:avLst/>
          </a:prstGeom>
        </p:spPr>
        <p:txBody>
          <a:bodyPr wrap="square">
            <a:spAutoFit/>
          </a:bodyPr>
          <a:lstStyle/>
          <a:p>
            <a:pPr lvl="1" algn="ctr">
              <a:lnSpc>
                <a:spcPct val="150000"/>
              </a:lnSpc>
            </a:pPr>
            <a:r>
              <a:rPr lang="en-IN" sz="3600" b="1" dirty="0" smtClean="0">
                <a:latin typeface="Times New Roman" panose="02020603050405020304" pitchFamily="18" charset="0"/>
                <a:cs typeface="Times New Roman" panose="02020603050405020304" pitchFamily="18" charset="0"/>
              </a:rPr>
              <a:t>OBJECTIVES</a:t>
            </a:r>
            <a:endParaRPr lang="en-IN" sz="2400" b="1" dirty="0" smtClean="0">
              <a:latin typeface="Times New Roman" panose="02020603050405020304" pitchFamily="18" charset="0"/>
              <a:cs typeface="Times New Roman" panose="02020603050405020304" pitchFamily="18" charset="0"/>
            </a:endParaRPr>
          </a:p>
          <a:p>
            <a:pPr lvl="1" algn="ctr">
              <a:lnSpc>
                <a:spcPct val="150000"/>
              </a:lnSpc>
            </a:pPr>
            <a:endParaRPr lang="en-IN" sz="3600" b="1" dirty="0" smtClean="0">
              <a:latin typeface="Times New Roman" panose="02020603050405020304" pitchFamily="18" charset="0"/>
              <a:cs typeface="Times New Roman" panose="02020603050405020304" pitchFamily="18" charset="0"/>
            </a:endParaRPr>
          </a:p>
          <a:p>
            <a:pPr lvl="1" algn="ctr">
              <a:lnSpc>
                <a:spcPct val="150000"/>
              </a:lnSpc>
            </a:pPr>
            <a:endParaRPr lang="en-IN" sz="3600" b="1" dirty="0" smtClean="0">
              <a:latin typeface="Times New Roman" panose="02020603050405020304" pitchFamily="18" charset="0"/>
              <a:cs typeface="Times New Roman" panose="02020603050405020304" pitchFamily="18" charset="0"/>
            </a:endParaRPr>
          </a:p>
        </p:txBody>
      </p:sp>
      <p:sp>
        <p:nvSpPr>
          <p:cNvPr id="7" name="Text Box 6"/>
          <p:cNvSpPr txBox="1"/>
          <p:nvPr/>
        </p:nvSpPr>
        <p:spPr>
          <a:xfrm>
            <a:off x="636270" y="2066925"/>
            <a:ext cx="16732250" cy="5015865"/>
          </a:xfrm>
          <a:prstGeom prst="rect">
            <a:avLst/>
          </a:prstGeom>
          <a:noFill/>
        </p:spPr>
        <p:txBody>
          <a:bodyPr wrap="square" rtlCol="0">
            <a:spAutoFit/>
          </a:bodyPr>
          <a:p>
            <a:r>
              <a:rPr lang="en-US" sz="2800" b="1">
                <a:latin typeface="Times New Roman Bold" panose="02020603050405020304" charset="0"/>
                <a:cs typeface="Times New Roman Bold" panose="02020603050405020304" charset="0"/>
              </a:rPr>
              <a:t>Aim of the project</a:t>
            </a:r>
            <a:r>
              <a:rPr lang="en-US" sz="2000" b="1">
                <a:latin typeface="Times New Roman Bold" panose="02020603050405020304" charset="0"/>
                <a:cs typeface="Times New Roman Bold" panose="02020603050405020304" charset="0"/>
              </a:rPr>
              <a:t>:</a:t>
            </a:r>
            <a:endParaRPr lang="en-US" sz="2000" b="1">
              <a:latin typeface="Times New Roman Bold" panose="02020603050405020304" charset="0"/>
              <a:cs typeface="Times New Roman Bold" panose="02020603050405020304" charset="0"/>
            </a:endParaRPr>
          </a:p>
          <a:p>
            <a:pPr lvl="1"/>
            <a:r>
              <a:rPr lang="en-US" sz="2000" b="1">
                <a:latin typeface="Times New Roman Regular" panose="02020603050405020304" charset="0"/>
                <a:cs typeface="Times New Roman Regular" panose="02020603050405020304" charset="0"/>
              </a:rPr>
              <a:t>                              </a:t>
            </a:r>
            <a:r>
              <a:rPr lang="en-US" sz="2000" b="1">
                <a:cs typeface="+mn-lt"/>
              </a:rPr>
              <a:t> </a:t>
            </a:r>
            <a:r>
              <a:rPr lang="en-US" sz="2400">
                <a:cs typeface="+mn-lt"/>
              </a:rPr>
              <a:t>The aim of a project on Opinion Mining and Sentiment Analysis on Social Media is to analyze and understand the opinions and sentiments expressed by users on various social media platforms.</a:t>
            </a:r>
            <a:endParaRPr lang="en-US" sz="2400">
              <a:latin typeface="Times New Roman Regular" panose="02020603050405020304" charset="0"/>
              <a:cs typeface="Times New Roman Regular" panose="02020603050405020304" charset="0"/>
            </a:endParaRPr>
          </a:p>
          <a:p>
            <a:endParaRPr lang="en-US" sz="2400" b="1"/>
          </a:p>
          <a:p>
            <a:r>
              <a:rPr lang="en-US" sz="2800" b="1">
                <a:latin typeface="Times New Roman Bold" panose="02020603050405020304" charset="0"/>
                <a:cs typeface="Times New Roman Bold" panose="02020603050405020304" charset="0"/>
                <a:sym typeface="+mn-ea"/>
              </a:rPr>
              <a:t>Scope of the project:</a:t>
            </a:r>
            <a:endParaRPr lang="en-US" sz="2800" b="1">
              <a:latin typeface="Times New Roman Bold" panose="02020603050405020304" charset="0"/>
              <a:cs typeface="Times New Roman Bold" panose="02020603050405020304" charset="0"/>
            </a:endParaRPr>
          </a:p>
          <a:p>
            <a:pPr marL="742950" lvl="1" indent="-285750">
              <a:buFont typeface="Arial" panose="020B0604020202020204" pitchFamily="34" charset="0"/>
              <a:buChar char="•"/>
            </a:pPr>
            <a:r>
              <a:rPr lang="en-US" sz="2400"/>
              <a:t>Platform Selection</a:t>
            </a:r>
            <a:endParaRPr lang="en-US" sz="2400"/>
          </a:p>
          <a:p>
            <a:pPr marL="742950" lvl="1" indent="-285750">
              <a:buFont typeface="Arial" panose="020B0604020202020204" pitchFamily="34" charset="0"/>
              <a:buChar char="•"/>
            </a:pPr>
            <a:r>
              <a:rPr lang="en-US" sz="2400"/>
              <a:t>Data Collection</a:t>
            </a:r>
            <a:endParaRPr lang="en-US" sz="2400"/>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The scope of the project is to judge whether our product is a good one/bad one.</a:t>
            </a:r>
            <a:endParaRPr lang="en-US" sz="2400" dirty="0">
              <a:latin typeface="Times New Roman" panose="02020603050405020304" pitchFamily="18" charset="0"/>
              <a:cs typeface="Times New Roman" panose="02020603050405020304" pitchFamily="18" charset="0"/>
              <a:sym typeface="+mn-ea"/>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This helps the people to know the opinion of others regarding any posted one.</a:t>
            </a:r>
            <a:endParaRPr lang="en-US" sz="2400" dirty="0">
              <a:latin typeface="Times New Roman" panose="02020603050405020304" pitchFamily="18" charset="0"/>
              <a:cs typeface="Times New Roman" panose="02020603050405020304" pitchFamily="18" charset="0"/>
              <a:sym typeface="+mn-ea"/>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The developers can understand their faults and can correct their mistakes. </a:t>
            </a:r>
            <a:endParaRPr lang="en-US" sz="2400" dirty="0">
              <a:latin typeface="Times New Roman" panose="02020603050405020304" pitchFamily="18" charset="0"/>
              <a:cs typeface="Times New Roman" panose="02020603050405020304" pitchFamily="18" charset="0"/>
              <a:sym typeface="+mn-ea"/>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This makes to enhance the quality and popularity of the product.</a:t>
            </a:r>
            <a:endParaRPr lang="en-US" sz="2400" dirty="0">
              <a:latin typeface="Times New Roman" panose="02020603050405020304" pitchFamily="18" charset="0"/>
              <a:cs typeface="Times New Roman" panose="02020603050405020304" pitchFamily="18" charset="0"/>
              <a:sym typeface="+mn-ea"/>
            </a:endParaRP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sym typeface="+mn-ea"/>
              </a:rPr>
              <a:t>This helps to find the harmful content on social media platform  based on the reviews given by the users.</a:t>
            </a:r>
            <a:endParaRPr lang="en-US" sz="2400" dirty="0">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8" name="Rectangle 7"/>
          <p:cNvSpPr/>
          <p:nvPr/>
        </p:nvSpPr>
        <p:spPr>
          <a:xfrm>
            <a:off x="5563955" y="698561"/>
            <a:ext cx="6635343" cy="646331"/>
          </a:xfrm>
          <a:prstGeom prst="rect">
            <a:avLst/>
          </a:prstGeom>
        </p:spPr>
        <p:txBody>
          <a:bodyPr wrap="none">
            <a:spAutoFit/>
          </a:bodyPr>
          <a:lstStyle/>
          <a:p>
            <a:r>
              <a:rPr lang="en-IN" sz="3600" b="1" dirty="0" smtClean="0">
                <a:latin typeface="Times New Roman" panose="02020603050405020304" pitchFamily="18" charset="0"/>
                <a:cs typeface="Times New Roman" panose="02020603050405020304" pitchFamily="18" charset="0"/>
              </a:rPr>
              <a:t>TIMELINE OF THE PROJECT</a:t>
            </a:r>
            <a:endParaRPr lang="en-IN" sz="3600" dirty="0"/>
          </a:p>
        </p:txBody>
      </p:sp>
      <p:pic>
        <p:nvPicPr>
          <p:cNvPr id="19" name="Picture 18" descr="WhatsApp Image 2023-11-28 at 16.26.20"/>
          <p:cNvPicPr>
            <a:picLocks noChangeAspect="1"/>
          </p:cNvPicPr>
          <p:nvPr/>
        </p:nvPicPr>
        <p:blipFill>
          <a:blip r:embed="rId1"/>
          <a:stretch>
            <a:fillRect/>
          </a:stretch>
        </p:blipFill>
        <p:spPr>
          <a:xfrm>
            <a:off x="2514600" y="1353185"/>
            <a:ext cx="12955905" cy="76485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257755" y="347641"/>
            <a:ext cx="17739300" cy="823752"/>
          </a:xfrm>
          <a:prstGeom prst="rect">
            <a:avLst/>
          </a:prstGeom>
        </p:spPr>
        <p:txBody>
          <a:bodyPr wrap="square">
            <a:spAutoFit/>
          </a:bodyPr>
          <a:lstStyle/>
          <a:p>
            <a:pPr lvl="1" algn="ctr">
              <a:lnSpc>
                <a:spcPct val="150000"/>
              </a:lnSpc>
            </a:pPr>
            <a:r>
              <a:rPr lang="en-IN" sz="3600" b="1" dirty="0" smtClean="0">
                <a:latin typeface="Times New Roman" panose="02020603050405020304" pitchFamily="18" charset="0"/>
                <a:cs typeface="Times New Roman" panose="02020603050405020304" pitchFamily="18" charset="0"/>
              </a:rPr>
              <a:t>INTRODUCTION</a:t>
            </a:r>
            <a:endParaRPr lang="en-IN" sz="36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1162003" y="1766342"/>
            <a:ext cx="16227644" cy="7847330"/>
          </a:xfrm>
          <a:prstGeom prst="rect">
            <a:avLst/>
          </a:prstGeom>
        </p:spPr>
        <p:txBody>
          <a:bodyPr wrap="square">
            <a:spAutoFit/>
          </a:bodyPr>
          <a:lstStyle/>
          <a:p>
            <a:pPr marL="457200" indent="-45720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Sentiment analysis is a natural language processing and machine learning technique used to extract subjective information from user-generated content on social media platforms.</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Social media sentiment analysis can help companies and organizations to monitor brand reputation, identify emerging trends and patterns, and make data-driven decisions based on public opinion.</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To start a sentiment analysis project, you need to define the scope and goals of your project, choose a social media platform and data type, and collect and preprocess the data.</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Preprocessing involves cleaning and preparing the data, such as removing irrelevant or spammy content, removing stop words, and converting text to lowercase.</a:t>
            </a:r>
            <a:endParaRPr lang="en-US" sz="2800" dirty="0">
              <a:solidFill>
                <a:srgbClr val="374151"/>
              </a:solidFill>
              <a:effectLst/>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There are various sentiment analysis models and techniques, such as rule-based models, lexicon-based models, and machine learning models, that can be applied to the preprocessed data to classify sentiment as positive, negative, or neutral.</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After sentiment classification, the results can be visualized and analyzed using various techniques and tools, such as word clouds, bar charts, and time series analysis, to gain insights and make data-driven decisions based on public opinion.</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solidFill>
                  <a:srgbClr val="374151"/>
                </a:solidFill>
                <a:effectLst/>
                <a:latin typeface="Times New Roman" panose="02020603050405020304" pitchFamily="18" charset="0"/>
                <a:cs typeface="Times New Roman" panose="02020603050405020304" pitchFamily="18" charset="0"/>
                <a:sym typeface="+mn-ea"/>
              </a:rPr>
              <a:t>Sentiment analysis on social media can be a powerful tool for understanding public opinion and making data-driven decisions in various domains, such as marketing, politics, and social sciences.</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marL="457200" indent="-457200" algn="just">
              <a:buNone/>
            </a:pPr>
            <a:endParaRPr lang="en-US" sz="2800" dirty="0">
              <a:solidFill>
                <a:srgbClr val="374151"/>
              </a:solidFill>
              <a:effectLst/>
              <a:latin typeface="Times New Roman" panose="02020603050405020304" pitchFamily="18" charset="0"/>
              <a:cs typeface="Times New Roman" panose="02020603050405020304" pitchFamily="18" charset="0"/>
              <a:sym typeface="+mn-ea"/>
            </a:endParaRPr>
          </a:p>
          <a:p>
            <a:pPr marL="457200" indent="-457200" algn="just">
              <a:buFont typeface="Arial" panose="020B0604020202020204" pitchFamily="34" charset="0"/>
              <a:buChar char="•"/>
            </a:pPr>
            <a:endParaRPr lang="en-US" alt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53667" y="576241"/>
            <a:ext cx="16861497" cy="823752"/>
          </a:xfrm>
          <a:prstGeom prst="rect">
            <a:avLst/>
          </a:prstGeom>
        </p:spPr>
        <p:txBody>
          <a:bodyPr wrap="square">
            <a:spAutoFit/>
          </a:bodyPr>
          <a:lstStyle/>
          <a:p>
            <a:pPr lvl="1" algn="ctr">
              <a:lnSpc>
                <a:spcPct val="150000"/>
              </a:lnSpc>
            </a:pPr>
            <a:r>
              <a:rPr lang="en-IN" sz="3600" b="1" dirty="0" smtClean="0">
                <a:latin typeface="Times New Roman" panose="02020603050405020304" pitchFamily="18" charset="0"/>
                <a:cs typeface="Times New Roman" panose="02020603050405020304" pitchFamily="18" charset="0"/>
              </a:rPr>
              <a:t>LITERATURE REVIEW</a:t>
            </a:r>
            <a:endParaRPr lang="en-IN" sz="3600" b="1" dirty="0" smtClean="0">
              <a:latin typeface="Times New Roman" panose="02020603050405020304" pitchFamily="18" charset="0"/>
              <a:cs typeface="Times New Roman" panose="02020603050405020304" pitchFamily="18" charset="0"/>
            </a:endParaRPr>
          </a:p>
        </p:txBody>
      </p:sp>
      <p:graphicFrame>
        <p:nvGraphicFramePr>
          <p:cNvPr id="9" name="Table 8"/>
          <p:cNvGraphicFramePr>
            <a:graphicFrameLocks noGrp="1"/>
          </p:cNvGraphicFramePr>
          <p:nvPr/>
        </p:nvGraphicFramePr>
        <p:xfrm>
          <a:off x="920115" y="2027555"/>
          <a:ext cx="16957675" cy="7558405"/>
        </p:xfrm>
        <a:graphic>
          <a:graphicData uri="http://schemas.openxmlformats.org/drawingml/2006/table">
            <a:tbl>
              <a:tblPr firstRow="1" bandRow="1">
                <a:tableStyleId>{5C22544A-7EE6-4342-B048-85BDC9FD1C3A}</a:tableStyleId>
              </a:tblPr>
              <a:tblGrid>
                <a:gridCol w="4239260"/>
                <a:gridCol w="4239895"/>
                <a:gridCol w="4239260"/>
                <a:gridCol w="4239260"/>
              </a:tblGrid>
              <a:tr h="1066800">
                <a:tc>
                  <a:txBody>
                    <a:bodyPr/>
                    <a:lstStyle/>
                    <a:p>
                      <a:pPr algn="ctr"/>
                      <a:r>
                        <a:rPr lang="en-IN" sz="3200" dirty="0" smtClean="0"/>
                        <a:t>Author’s Name</a:t>
                      </a:r>
                      <a:endParaRPr lang="en-IN" sz="3200" dirty="0"/>
                    </a:p>
                  </a:txBody>
                  <a:tcPr/>
                </a:tc>
                <a:tc>
                  <a:txBody>
                    <a:bodyPr/>
                    <a:lstStyle/>
                    <a:p>
                      <a:pPr algn="ctr"/>
                      <a:r>
                        <a:rPr lang="en-IN" sz="3200" dirty="0" smtClean="0"/>
                        <a:t>Paper name and</a:t>
                      </a:r>
                      <a:r>
                        <a:rPr lang="en-IN" sz="3200" baseline="0" dirty="0" smtClean="0"/>
                        <a:t> publication details</a:t>
                      </a:r>
                      <a:endParaRPr lang="en-IN" sz="3200" dirty="0"/>
                    </a:p>
                  </a:txBody>
                  <a:tcPr/>
                </a:tc>
                <a:tc>
                  <a:txBody>
                    <a:bodyPr/>
                    <a:lstStyle/>
                    <a:p>
                      <a:pPr algn="ctr"/>
                      <a:r>
                        <a:rPr lang="en-IN" sz="3200" dirty="0" smtClean="0"/>
                        <a:t>Year </a:t>
                      </a:r>
                      <a:r>
                        <a:rPr lang="en-IN" sz="3200" baseline="0" dirty="0" smtClean="0"/>
                        <a:t> of publication</a:t>
                      </a:r>
                      <a:endParaRPr lang="en-IN" sz="3200" dirty="0"/>
                    </a:p>
                  </a:txBody>
                  <a:tcPr/>
                </a:tc>
                <a:tc>
                  <a:txBody>
                    <a:bodyPr/>
                    <a:lstStyle/>
                    <a:p>
                      <a:pPr algn="ctr"/>
                      <a:r>
                        <a:rPr lang="en-IN" sz="3200" dirty="0" smtClean="0"/>
                        <a:t>Main content of the paper</a:t>
                      </a:r>
                      <a:endParaRPr lang="en-IN" sz="3200" dirty="0"/>
                    </a:p>
                  </a:txBody>
                  <a:tcPr/>
                </a:tc>
              </a:tr>
              <a:tr h="1737360">
                <a:tc>
                  <a:txBody>
                    <a:bodyPr/>
                    <a:lstStyle/>
                    <a:p>
                      <a:r>
                        <a:rPr lang="en-IN" dirty="0"/>
                        <a:t>R. Meena</a:t>
                      </a:r>
                      <a:r>
                        <a:rPr lang="en-US" altLang="en-IN" dirty="0"/>
                        <a:t>,</a:t>
                      </a:r>
                      <a:r>
                        <a:rPr lang="en-IN" dirty="0"/>
                        <a:t>V. Thulasi Bai</a:t>
                      </a:r>
                      <a:endParaRPr lang="en-IN" dirty="0"/>
                    </a:p>
                  </a:txBody>
                  <a:tcPr/>
                </a:tc>
                <a:tc>
                  <a:txBody>
                    <a:bodyPr/>
                    <a:lstStyle/>
                    <a:p>
                      <a:r>
                        <a:rPr lang="en-IN" sz="2700">
                          <a:sym typeface="+mn-ea"/>
                        </a:rPr>
                        <a:t>pp.145-1</a:t>
                      </a:r>
                      <a:r>
                        <a:rPr lang="en-US" altLang="en-IN" sz="2700">
                          <a:sym typeface="+mn-ea"/>
                        </a:rPr>
                        <a:t>8</a:t>
                      </a:r>
                      <a:r>
                        <a:rPr lang="en-IN" sz="2700">
                          <a:sym typeface="+mn-ea"/>
                        </a:rPr>
                        <a:t>8</a:t>
                      </a:r>
                      <a:endParaRPr lang="en-IN" sz="2700"/>
                    </a:p>
                    <a:p>
                      <a:endParaRPr lang="en-IN"/>
                    </a:p>
                  </a:txBody>
                  <a:tcPr/>
                </a:tc>
                <a:tc>
                  <a:txBody>
                    <a:bodyPr/>
                    <a:lstStyle/>
                    <a:p>
                      <a:r>
                        <a:rPr lang="en-US" altLang="en-IN"/>
                        <a:t>2019</a:t>
                      </a:r>
                      <a:endParaRPr lang="en-US" altLang="en-IN"/>
                    </a:p>
                  </a:txBody>
                  <a:tcPr/>
                </a:tc>
                <a:tc>
                  <a:txBody>
                    <a:bodyPr/>
                    <a:lstStyle/>
                    <a:p>
                      <a:r>
                        <a:rPr lang="en-IN" sz="2700">
                          <a:sym typeface="+mn-ea"/>
                        </a:rPr>
                        <a:t>Study on Machine learning based Social Media and Sentiment analysis for medical data applications</a:t>
                      </a:r>
                      <a:endParaRPr lang="en-IN"/>
                    </a:p>
                  </a:txBody>
                  <a:tcPr/>
                </a:tc>
              </a:tr>
              <a:tr h="1691005">
                <a:tc>
                  <a:txBody>
                    <a:bodyPr/>
                    <a:lstStyle/>
                    <a:p>
                      <a:r>
                        <a:rPr lang="en-IN" dirty="0"/>
                        <a:t>Hariharan R</a:t>
                      </a:r>
                      <a:r>
                        <a:rPr lang="en-US" altLang="en-IN" dirty="0"/>
                        <a:t>,</a:t>
                      </a:r>
                      <a:r>
                        <a:rPr lang="en-IN" dirty="0"/>
                        <a:t>R. Sophia Janit</a:t>
                      </a:r>
                      <a:endParaRPr lang="en-IN" dirty="0"/>
                    </a:p>
                  </a:txBody>
                  <a:tcPr/>
                </a:tc>
                <a:tc>
                  <a:txBody>
                    <a:bodyPr/>
                    <a:lstStyle/>
                    <a:p>
                      <a:r>
                        <a:rPr lang="en-IN"/>
                        <a:t>pp.1465-1468</a:t>
                      </a:r>
                      <a:endParaRPr lang="en-IN"/>
                    </a:p>
                  </a:txBody>
                  <a:tcPr/>
                </a:tc>
                <a:tc>
                  <a:txBody>
                    <a:bodyPr/>
                    <a:lstStyle/>
                    <a:p>
                      <a:r>
                        <a:rPr lang="en-US" altLang="en-IN"/>
                        <a:t>2023</a:t>
                      </a:r>
                      <a:endParaRPr lang="en-US" altLang="en-IN"/>
                    </a:p>
                  </a:txBody>
                  <a:tcPr/>
                </a:tc>
                <a:tc>
                  <a:txBody>
                    <a:bodyPr/>
                    <a:lstStyle/>
                    <a:p>
                      <a:r>
                        <a:rPr lang="en-IN" dirty="0"/>
                        <a:t>Social Media Content Recommendation System using Knn Algorithm</a:t>
                      </a:r>
                      <a:endParaRPr lang="en-IN" dirty="0"/>
                    </a:p>
                  </a:txBody>
                  <a:tcPr/>
                </a:tc>
              </a:tr>
              <a:tr h="1737360">
                <a:tc>
                  <a:txBody>
                    <a:bodyPr/>
                    <a:p>
                      <a:r>
                        <a:rPr lang="en-IN" dirty="0"/>
                        <a:t>Shuo Wen, Peixin Wang, Jinying Zheng</a:t>
                      </a:r>
                      <a:endParaRPr lang="en-IN" dirty="0"/>
                    </a:p>
                  </a:txBody>
                  <a:tcPr/>
                </a:tc>
                <a:tc>
                  <a:txBody>
                    <a:bodyPr/>
                    <a:p>
                      <a:r>
                        <a:rPr sz="2700">
                          <a:sym typeface="+mn-ea"/>
                        </a:rPr>
                        <a:t> pp.362-368</a:t>
                      </a:r>
                      <a:endParaRPr sz="2700">
                        <a:sym typeface="+mn-ea"/>
                      </a:endParaRPr>
                    </a:p>
                  </a:txBody>
                  <a:tcPr/>
                </a:tc>
                <a:tc>
                  <a:txBody>
                    <a:bodyPr/>
                    <a:p>
                      <a:r>
                        <a:rPr lang="en-US" altLang="en-IN"/>
                        <a:t>2022</a:t>
                      </a:r>
                      <a:endParaRPr lang="en-US" altLang="en-IN"/>
                    </a:p>
                  </a:txBody>
                  <a:tcPr/>
                </a:tc>
                <a:tc>
                  <a:txBody>
                    <a:bodyPr/>
                    <a:p>
                      <a:r>
                        <a:rPr lang="en-IN" sz="2700">
                          <a:sym typeface="+mn-ea"/>
                        </a:rPr>
                        <a:t>AI Enabled Educational Bot to Improve Learning Outcomes using Bag of Words Algorithm</a:t>
                      </a:r>
                      <a:endParaRPr lang="en-IN" sz="2700">
                        <a:sym typeface="+mn-ea"/>
                      </a:endParaRPr>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graphicFrame>
        <p:nvGraphicFramePr>
          <p:cNvPr id="5" name="Table 4"/>
          <p:cNvGraphicFramePr>
            <a:graphicFrameLocks noGrp="1"/>
          </p:cNvGraphicFramePr>
          <p:nvPr/>
        </p:nvGraphicFramePr>
        <p:xfrm>
          <a:off x="990600" y="2139373"/>
          <a:ext cx="16957964" cy="1636792"/>
        </p:xfrm>
        <a:graphic>
          <a:graphicData uri="http://schemas.openxmlformats.org/drawingml/2006/table">
            <a:tbl>
              <a:tblPr firstRow="1" bandRow="1">
                <a:tableStyleId>{5C22544A-7EE6-4342-B048-85BDC9FD1C3A}</a:tableStyleId>
              </a:tblPr>
              <a:tblGrid>
                <a:gridCol w="4239491"/>
                <a:gridCol w="4239491"/>
                <a:gridCol w="4239491"/>
                <a:gridCol w="4239491"/>
              </a:tblGrid>
              <a:tr h="818396">
                <a:tc>
                  <a:txBody>
                    <a:bodyPr/>
                    <a:lstStyle/>
                    <a:p>
                      <a:pPr algn="ctr"/>
                      <a:r>
                        <a:rPr lang="en-IN" sz="3200" dirty="0" smtClean="0"/>
                        <a:t>Author’s Name</a:t>
                      </a:r>
                      <a:endParaRPr lang="en-IN" sz="3200" dirty="0"/>
                    </a:p>
                  </a:txBody>
                  <a:tcPr/>
                </a:tc>
                <a:tc>
                  <a:txBody>
                    <a:bodyPr/>
                    <a:lstStyle/>
                    <a:p>
                      <a:pPr algn="ctr"/>
                      <a:r>
                        <a:rPr lang="en-IN" sz="3200" dirty="0" smtClean="0"/>
                        <a:t>Paper name and</a:t>
                      </a:r>
                      <a:r>
                        <a:rPr lang="en-IN" sz="3200" baseline="0" dirty="0" smtClean="0"/>
                        <a:t> publication details</a:t>
                      </a:r>
                      <a:endParaRPr lang="en-IN" sz="3200" dirty="0"/>
                    </a:p>
                  </a:txBody>
                  <a:tcPr/>
                </a:tc>
                <a:tc>
                  <a:txBody>
                    <a:bodyPr/>
                    <a:lstStyle/>
                    <a:p>
                      <a:pPr algn="ctr"/>
                      <a:r>
                        <a:rPr lang="en-IN" sz="3200" dirty="0" smtClean="0"/>
                        <a:t>Year </a:t>
                      </a:r>
                      <a:r>
                        <a:rPr lang="en-IN" sz="3200" baseline="0" dirty="0" smtClean="0"/>
                        <a:t> of publication</a:t>
                      </a:r>
                      <a:endParaRPr lang="en-IN" sz="3200" dirty="0"/>
                    </a:p>
                  </a:txBody>
                  <a:tcPr/>
                </a:tc>
                <a:tc>
                  <a:txBody>
                    <a:bodyPr/>
                    <a:lstStyle/>
                    <a:p>
                      <a:pPr algn="ctr"/>
                      <a:r>
                        <a:rPr lang="en-IN" sz="3200" dirty="0" smtClean="0"/>
                        <a:t>Main content of the paper</a:t>
                      </a:r>
                      <a:endParaRPr lang="en-IN" sz="3200" dirty="0"/>
                    </a:p>
                  </a:txBody>
                  <a:tcPr/>
                </a:tc>
              </a:tr>
              <a:tr h="818396">
                <a:tc>
                  <a:txBody>
                    <a:bodyPr/>
                    <a:lstStyle/>
                    <a:p>
                      <a:r>
                        <a:rPr lang="en-IN" dirty="0"/>
                        <a:t>Akash Ambashankar, Ganesh Chandrasekar, Charan A R, Sankar S</a:t>
                      </a:r>
                      <a:endParaRPr lang="en-IN" dirty="0"/>
                    </a:p>
                  </a:txBody>
                  <a:tcPr/>
                </a:tc>
                <a:tc>
                  <a:txBody>
                    <a:bodyPr/>
                    <a:lstStyle/>
                    <a:p>
                      <a:r>
                        <a:rPr lang="en-IN" dirty="0"/>
                        <a:t>pp.574-579</a:t>
                      </a:r>
                      <a:endParaRPr lang="en-IN" dirty="0"/>
                    </a:p>
                  </a:txBody>
                  <a:tcPr/>
                </a:tc>
                <a:tc>
                  <a:txBody>
                    <a:bodyPr/>
                    <a:lstStyle/>
                    <a:p>
                      <a:r>
                        <a:rPr lang="en-US" altLang="en-IN" dirty="0"/>
                        <a:t>2022</a:t>
                      </a:r>
                      <a:endParaRPr lang="en-US" altLang="en-IN" dirty="0"/>
                    </a:p>
                  </a:txBody>
                  <a:tcPr/>
                </a:tc>
                <a:tc>
                  <a:txBody>
                    <a:bodyPr/>
                    <a:lstStyle/>
                    <a:p>
                      <a:r>
                        <a:rPr lang="en-IN" dirty="0"/>
                        <a:t>Exploration of Performance of Dynamic Branch Predictors used in Mitigating Cost of Branching</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B1D917-16EA-4D69-8845-9832B0C2F6AA}" type="datetime4">
              <a:rPr lang="en-US" smtClean="0"/>
            </a:fld>
            <a:endParaRPr lang="en-US"/>
          </a:p>
        </p:txBody>
      </p:sp>
      <p:sp>
        <p:nvSpPr>
          <p:cNvPr id="3" name="Footer Placeholder 2"/>
          <p:cNvSpPr>
            <a:spLocks noGrp="1"/>
          </p:cNvSpPr>
          <p:nvPr>
            <p:ph type="ftr" sz="quarter" idx="11"/>
          </p:nvPr>
        </p:nvSpPr>
        <p:spPr/>
        <p:txBody>
          <a:bodyPr/>
          <a:lstStyle/>
          <a:p>
            <a:r>
              <a:rPr lang="en-IN" smtClean="0"/>
              <a:t>DEPARTMENT OF COMPUTER SCIENCE &amp; ENGINEERING   / PROJECT TITLE</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Rectangle 4"/>
          <p:cNvSpPr/>
          <p:nvPr/>
        </p:nvSpPr>
        <p:spPr>
          <a:xfrm>
            <a:off x="5245279" y="285296"/>
            <a:ext cx="7853625" cy="823752"/>
          </a:xfrm>
          <a:prstGeom prst="rect">
            <a:avLst/>
          </a:prstGeom>
        </p:spPr>
        <p:txBody>
          <a:bodyPr wrap="none">
            <a:spAutoFit/>
          </a:bodyPr>
          <a:lstStyle/>
          <a:p>
            <a:pPr lvl="1">
              <a:lnSpc>
                <a:spcPct val="150000"/>
              </a:lnSpc>
            </a:pPr>
            <a:r>
              <a:rPr lang="en-IN" sz="3600" b="1" dirty="0" smtClean="0">
                <a:latin typeface="Times New Roman" panose="02020603050405020304" pitchFamily="18" charset="0"/>
                <a:cs typeface="Times New Roman" panose="02020603050405020304" pitchFamily="18" charset="0"/>
              </a:rPr>
              <a:t>DESIGN AND METHODOLOGIES</a:t>
            </a:r>
            <a:endParaRPr lang="en-IN" sz="3600" b="1" dirty="0" smtClean="0">
              <a:latin typeface="Times New Roman" panose="02020603050405020304" pitchFamily="18" charset="0"/>
              <a:cs typeface="Times New Roman" panose="02020603050405020304" pitchFamily="18" charset="0"/>
            </a:endParaRPr>
          </a:p>
        </p:txBody>
      </p:sp>
      <p:sp>
        <p:nvSpPr>
          <p:cNvPr id="6" name="Rectangle 5"/>
          <p:cNvSpPr/>
          <p:nvPr/>
        </p:nvSpPr>
        <p:spPr>
          <a:xfrm>
            <a:off x="2327564" y="2451207"/>
            <a:ext cx="13487400" cy="953135"/>
          </a:xfrm>
          <a:prstGeom prst="rect">
            <a:avLst/>
          </a:prstGeom>
        </p:spPr>
        <p:txBody>
          <a:bodyPr wrap="square">
            <a:spAutoFit/>
          </a:bodyPr>
          <a:lstStyle/>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MODULE 1: UPLOAD MODULE </a:t>
            </a:r>
            <a:endParaRPr lang="en-US" sz="28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MODULE 2: COMMENT MODULE</a:t>
            </a:r>
            <a:endParaRPr lang="en-US" sz="28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9762</Words>
  <Application>WPS Presentation</Application>
  <PresentationFormat>Custom</PresentationFormat>
  <Paragraphs>375</Paragraphs>
  <Slides>26</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26</vt:i4>
      </vt:variant>
    </vt:vector>
  </HeadingPairs>
  <TitlesOfParts>
    <vt:vector size="44" baseType="lpstr">
      <vt:lpstr>Arial</vt:lpstr>
      <vt:lpstr>SimSun</vt:lpstr>
      <vt:lpstr>Wingdings</vt:lpstr>
      <vt:lpstr>Calibri</vt:lpstr>
      <vt:lpstr>Arial</vt:lpstr>
      <vt:lpstr>Times New Roman</vt:lpstr>
      <vt:lpstr>Calibri</vt:lpstr>
      <vt:lpstr>Times New Roman Bold</vt:lpstr>
      <vt:lpstr>Times New Roman Regular</vt:lpstr>
      <vt:lpstr>NimbusRomNo9L-Regu</vt:lpstr>
      <vt:lpstr>Thonburi</vt:lpstr>
      <vt:lpstr>Microsoft YaHei</vt:lpstr>
      <vt:lpstr>汉仪旗黑</vt:lpstr>
      <vt:lpstr>Arial Unicode MS</vt:lpstr>
      <vt:lpstr>Calibri Light</vt:lpstr>
      <vt:lpstr>Helvetica Neue</vt:lpstr>
      <vt:lpstr>宋体-简</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Sharad</dc:creator>
  <cp:lastModifiedBy>naveenreddy45</cp:lastModifiedBy>
  <cp:revision>24</cp:revision>
  <dcterms:created xsi:type="dcterms:W3CDTF">2024-01-07T13:32:03Z</dcterms:created>
  <dcterms:modified xsi:type="dcterms:W3CDTF">2024-01-07T13:32:03Z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1033-5.6.0.8082</vt:lpwstr>
  </property>
</Properties>
</file>