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5" r:id="rId6"/>
    <p:sldId id="260" r:id="rId7"/>
    <p:sldId id="261" r:id="rId8"/>
    <p:sldId id="262" r:id="rId9"/>
    <p:sldId id="263"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Result of Models</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spPr>
            <a:solidFill>
              <a:schemeClr val="accent1"/>
            </a:solidFill>
            <a:ln>
              <a:noFill/>
            </a:ln>
            <a:effectLst/>
          </c:spPr>
          <c:invertIfNegative val="0"/>
          <c:cat>
            <c:strRef>
              <c:f>工作表1!$A$1:$F$1</c:f>
              <c:strCache>
                <c:ptCount val="6"/>
                <c:pt idx="0">
                  <c:v>LM</c:v>
                </c:pt>
                <c:pt idx="1">
                  <c:v>SVM</c:v>
                </c:pt>
                <c:pt idx="2">
                  <c:v>RPART</c:v>
                </c:pt>
                <c:pt idx="3">
                  <c:v>GBM1</c:v>
                </c:pt>
                <c:pt idx="4">
                  <c:v>GBM2</c:v>
                </c:pt>
                <c:pt idx="5">
                  <c:v>GBM3</c:v>
                </c:pt>
              </c:strCache>
            </c:strRef>
          </c:cat>
          <c:val>
            <c:numRef>
              <c:f>工作表1!$A$2:$F$2</c:f>
              <c:numCache>
                <c:formatCode>General</c:formatCode>
                <c:ptCount val="6"/>
                <c:pt idx="0">
                  <c:v>0.51144</c:v>
                </c:pt>
                <c:pt idx="1">
                  <c:v>0.51414</c:v>
                </c:pt>
                <c:pt idx="2">
                  <c:v>0.51481</c:v>
                </c:pt>
                <c:pt idx="3">
                  <c:v>0.52254</c:v>
                </c:pt>
                <c:pt idx="4">
                  <c:v>0.50303</c:v>
                </c:pt>
                <c:pt idx="5">
                  <c:v>0.50267</c:v>
                </c:pt>
              </c:numCache>
            </c:numRef>
          </c:val>
        </c:ser>
        <c:dLbls>
          <c:showLegendKey val="0"/>
          <c:showVal val="0"/>
          <c:showCatName val="0"/>
          <c:showSerName val="0"/>
          <c:showPercent val="0"/>
          <c:showBubbleSize val="0"/>
        </c:dLbls>
        <c:gapWidth val="182"/>
        <c:axId val="-2000391856"/>
        <c:axId val="-2000402512"/>
      </c:barChart>
      <c:catAx>
        <c:axId val="-2000391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0402512"/>
        <c:crosses val="autoZero"/>
        <c:auto val="1"/>
        <c:lblAlgn val="ctr"/>
        <c:lblOffset val="100"/>
        <c:noMultiLvlLbl val="0"/>
      </c:catAx>
      <c:valAx>
        <c:axId val="-2000402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0391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67A18-50D9-2244-9CCC-6C2124D032F7}" type="datetimeFigureOut">
              <a:rPr kumimoji="1" lang="zh-CN" altLang="en-US" smtClean="0"/>
              <a:t>16/4/18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1B086-10DA-0D49-A783-599D71B13A39}" type="slidenum">
              <a:rPr kumimoji="1" lang="zh-CN" altLang="en-US" smtClean="0"/>
              <a:t>‹#›</a:t>
            </a:fld>
            <a:endParaRPr kumimoji="1" lang="zh-CN" altLang="en-US"/>
          </a:p>
        </p:txBody>
      </p:sp>
    </p:spTree>
    <p:extLst>
      <p:ext uri="{BB962C8B-B14F-4D97-AF65-F5344CB8AC3E}">
        <p14:creationId xmlns:p14="http://schemas.microsoft.com/office/powerpoint/2010/main" val="125971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6C1B086-10DA-0D49-A783-599D71B13A39}" type="slidenum">
              <a:rPr kumimoji="1" lang="zh-CN" altLang="en-US" smtClean="0"/>
              <a:t>6</a:t>
            </a:fld>
            <a:endParaRPr kumimoji="1" lang="zh-CN" altLang="en-US"/>
          </a:p>
        </p:txBody>
      </p:sp>
    </p:spTree>
    <p:extLst>
      <p:ext uri="{BB962C8B-B14F-4D97-AF65-F5344CB8AC3E}">
        <p14:creationId xmlns:p14="http://schemas.microsoft.com/office/powerpoint/2010/main" val="205977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4/18/16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887"/>
            <a:ext cx="8689976" cy="2509213"/>
          </a:xfrm>
        </p:spPr>
        <p:txBody>
          <a:bodyPr/>
          <a:lstStyle/>
          <a:p>
            <a:r>
              <a:rPr kumimoji="1" lang="en-US" altLang="zh-CN" dirty="0" smtClean="0"/>
              <a:t>Data analysis project presentation</a:t>
            </a:r>
            <a:endParaRPr kumimoji="1" lang="zh-CN" altLang="en-US" dirty="0"/>
          </a:p>
        </p:txBody>
      </p:sp>
      <p:sp>
        <p:nvSpPr>
          <p:cNvPr id="3" name="副标题 2"/>
          <p:cNvSpPr>
            <a:spLocks noGrp="1"/>
          </p:cNvSpPr>
          <p:nvPr>
            <p:ph type="subTitle" idx="1"/>
          </p:nvPr>
        </p:nvSpPr>
        <p:spPr>
          <a:xfrm>
            <a:off x="1520732" y="3719947"/>
            <a:ext cx="9150536" cy="1992085"/>
          </a:xfrm>
        </p:spPr>
        <p:txBody>
          <a:bodyPr>
            <a:normAutofit lnSpcReduction="10000"/>
          </a:bodyPr>
          <a:lstStyle/>
          <a:p>
            <a:r>
              <a:rPr kumimoji="1" lang="en-US" altLang="zh-CN" dirty="0" smtClean="0"/>
              <a:t>Team MEMBER</a:t>
            </a:r>
            <a:endParaRPr kumimoji="1" lang="zh-CN" altLang="en-US" dirty="0" smtClean="0"/>
          </a:p>
          <a:p>
            <a:r>
              <a:rPr kumimoji="1" lang="en-US" altLang="zh-CN" dirty="0" err="1" smtClean="0"/>
              <a:t>Haitao</a:t>
            </a:r>
            <a:r>
              <a:rPr kumimoji="1" lang="en-US" altLang="zh-CN" dirty="0" smtClean="0"/>
              <a:t> ZHOU(HAZ59)</a:t>
            </a:r>
          </a:p>
          <a:p>
            <a:r>
              <a:rPr kumimoji="1" lang="en-US" altLang="zh-CN" dirty="0" err="1" smtClean="0"/>
              <a:t>Yingzhi</a:t>
            </a:r>
            <a:r>
              <a:rPr kumimoji="1" lang="en-US" altLang="zh-CN" dirty="0" smtClean="0"/>
              <a:t> Yang(yiy50)</a:t>
            </a:r>
          </a:p>
          <a:p>
            <a:r>
              <a:rPr kumimoji="1" lang="en-US" altLang="zh-CN" dirty="0" smtClean="0"/>
              <a:t>Xin </a:t>
            </a:r>
            <a:r>
              <a:rPr kumimoji="1" lang="en-US" altLang="zh-CN" dirty="0" err="1" smtClean="0"/>
              <a:t>jin</a:t>
            </a:r>
            <a:r>
              <a:rPr kumimoji="1" lang="en-US" altLang="zh-CN" dirty="0" smtClean="0"/>
              <a:t>(xij21)</a:t>
            </a:r>
            <a:endParaRPr kumimoji="1" lang="zh-CN" altLang="en-US" dirty="0" smtClean="0"/>
          </a:p>
          <a:p>
            <a:endParaRPr kumimoji="1" lang="zh-CN" altLang="en-US" dirty="0" smtClean="0"/>
          </a:p>
          <a:p>
            <a:endParaRPr kumimoji="1" lang="zh-CN" altLang="en-US" dirty="0"/>
          </a:p>
        </p:txBody>
      </p:sp>
    </p:spTree>
    <p:extLst>
      <p:ext uri="{BB962C8B-B14F-4D97-AF65-F5344CB8AC3E}">
        <p14:creationId xmlns:p14="http://schemas.microsoft.com/office/powerpoint/2010/main" val="170965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497136347"/>
              </p:ext>
            </p:extLst>
          </p:nvPr>
        </p:nvGraphicFramePr>
        <p:xfrm>
          <a:off x="2375066" y="961901"/>
          <a:ext cx="7113318" cy="4655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018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limitation</a:t>
            </a:r>
            <a:endParaRPr kumimoji="1" lang="zh-CN" altLang="en-US" dirty="0"/>
          </a:p>
        </p:txBody>
      </p:sp>
      <p:sp>
        <p:nvSpPr>
          <p:cNvPr id="6" name="文本框 5"/>
          <p:cNvSpPr txBox="1"/>
          <p:nvPr/>
        </p:nvSpPr>
        <p:spPr>
          <a:xfrm>
            <a:off x="1503829" y="2549123"/>
            <a:ext cx="9184342" cy="2554545"/>
          </a:xfrm>
          <a:prstGeom prst="rect">
            <a:avLst/>
          </a:prstGeom>
          <a:noFill/>
        </p:spPr>
        <p:txBody>
          <a:bodyPr wrap="square" rtlCol="0">
            <a:spAutoFit/>
          </a:bodyPr>
          <a:lstStyle/>
          <a:p>
            <a:r>
              <a:rPr kumimoji="1" lang="en-US" altLang="zh-CN" sz="3200" dirty="0" smtClean="0"/>
              <a:t>Since  data in </a:t>
            </a:r>
            <a:r>
              <a:rPr kumimoji="1" lang="en-US" altLang="zh-CN" sz="3200" dirty="0" err="1" smtClean="0"/>
              <a:t>attribute.csv</a:t>
            </a:r>
            <a:r>
              <a:rPr kumimoji="1" lang="en-US" altLang="zh-CN" sz="3200" dirty="0" smtClean="0"/>
              <a:t> is complex and uniform, we still not find a good method to figure out how it influence the relevance of query. </a:t>
            </a:r>
          </a:p>
          <a:p>
            <a:endParaRPr kumimoji="1" lang="zh-CN" altLang="en-US" sz="3200" dirty="0" smtClean="0"/>
          </a:p>
          <a:p>
            <a:endParaRPr kumimoji="1" lang="zh-CN" altLang="en-US" sz="3200" dirty="0"/>
          </a:p>
        </p:txBody>
      </p:sp>
    </p:spTree>
    <p:extLst>
      <p:ext uri="{BB962C8B-B14F-4D97-AF65-F5344CB8AC3E}">
        <p14:creationId xmlns:p14="http://schemas.microsoft.com/office/powerpoint/2010/main" val="119506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328" y="2447317"/>
            <a:ext cx="10364451" cy="1596177"/>
          </a:xfrm>
        </p:spPr>
        <p:txBody>
          <a:bodyPr/>
          <a:lstStyle/>
          <a:p>
            <a:r>
              <a:rPr kumimoji="1" lang="en-US" altLang="zh-CN" dirty="0" smtClean="0"/>
              <a:t>Thank you!</a:t>
            </a:r>
            <a:endParaRPr kumimoji="1" lang="zh-CN" altLang="en-US" dirty="0"/>
          </a:p>
        </p:txBody>
      </p:sp>
    </p:spTree>
    <p:extLst>
      <p:ext uri="{BB962C8B-B14F-4D97-AF65-F5344CB8AC3E}">
        <p14:creationId xmlns:p14="http://schemas.microsoft.com/office/powerpoint/2010/main" val="104158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49" y="1229921"/>
            <a:ext cx="10364451" cy="1596177"/>
          </a:xfrm>
        </p:spPr>
        <p:txBody>
          <a:bodyPr>
            <a:normAutofit/>
          </a:bodyPr>
          <a:lstStyle/>
          <a:p>
            <a:r>
              <a:rPr kumimoji="1" lang="en-US" altLang="zh-CN" dirty="0" err="1" smtClean="0"/>
              <a:t>INTRODUCtion</a:t>
            </a:r>
            <a:endParaRPr kumimoji="1" lang="zh-CN" altLang="en-US" dirty="0"/>
          </a:p>
        </p:txBody>
      </p:sp>
      <p:sp>
        <p:nvSpPr>
          <p:cNvPr id="5" name="文本框 4"/>
          <p:cNvSpPr txBox="1"/>
          <p:nvPr/>
        </p:nvSpPr>
        <p:spPr>
          <a:xfrm>
            <a:off x="1610268" y="2651287"/>
            <a:ext cx="9090212" cy="2554545"/>
          </a:xfrm>
          <a:prstGeom prst="rect">
            <a:avLst/>
          </a:prstGeom>
          <a:noFill/>
        </p:spPr>
        <p:txBody>
          <a:bodyPr wrap="square" rtlCol="0">
            <a:spAutoFit/>
          </a:bodyPr>
          <a:lstStyle/>
          <a:p>
            <a:r>
              <a:rPr kumimoji="1" lang="en-US" altLang="zh-CN" sz="3200" dirty="0" smtClean="0"/>
              <a:t>The project is </a:t>
            </a:r>
            <a:r>
              <a:rPr lang="en-US" altLang="zh-CN" sz="3200" dirty="0" smtClean="0"/>
              <a:t>Home </a:t>
            </a:r>
            <a:r>
              <a:rPr lang="en-US" altLang="zh-CN" sz="3200" dirty="0"/>
              <a:t>Depot Product Search </a:t>
            </a:r>
            <a:r>
              <a:rPr lang="en-US" altLang="zh-CN" sz="3200" dirty="0" smtClean="0"/>
              <a:t>Relevance in </a:t>
            </a:r>
            <a:r>
              <a:rPr lang="en-US" altLang="zh-CN" sz="3200" dirty="0" err="1" smtClean="0"/>
              <a:t>Kaggle</a:t>
            </a:r>
            <a:r>
              <a:rPr lang="en-US" altLang="zh-CN" sz="3200" dirty="0" smtClean="0"/>
              <a:t> Competition. </a:t>
            </a:r>
          </a:p>
          <a:p>
            <a:r>
              <a:rPr lang="en-US" altLang="zh-CN" sz="3200" dirty="0" smtClean="0"/>
              <a:t>We need to predict the search result relevance by creating a predict model using the data produced by Home Depot.  </a:t>
            </a:r>
            <a:endParaRPr kumimoji="1" lang="zh-CN" altLang="en-US" sz="3200" dirty="0"/>
          </a:p>
        </p:txBody>
      </p:sp>
    </p:spTree>
    <p:extLst>
      <p:ext uri="{BB962C8B-B14F-4D97-AF65-F5344CB8AC3E}">
        <p14:creationId xmlns:p14="http://schemas.microsoft.com/office/powerpoint/2010/main" val="117199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31964"/>
            <a:ext cx="10364451" cy="1596177"/>
          </a:xfrm>
        </p:spPr>
        <p:txBody>
          <a:bodyPr/>
          <a:lstStyle/>
          <a:p>
            <a:r>
              <a:rPr kumimoji="1" lang="en-US" altLang="zh-CN" dirty="0" smtClean="0"/>
              <a:t>Preparing data</a:t>
            </a:r>
            <a:endParaRPr kumimoji="1" lang="zh-CN" altLang="en-US" dirty="0"/>
          </a:p>
        </p:txBody>
      </p:sp>
      <p:sp>
        <p:nvSpPr>
          <p:cNvPr id="4" name="文本框 3"/>
          <p:cNvSpPr txBox="1"/>
          <p:nvPr/>
        </p:nvSpPr>
        <p:spPr>
          <a:xfrm>
            <a:off x="1667435" y="1959199"/>
            <a:ext cx="9224683" cy="4093428"/>
          </a:xfrm>
          <a:prstGeom prst="rect">
            <a:avLst/>
          </a:prstGeom>
          <a:noFill/>
        </p:spPr>
        <p:txBody>
          <a:bodyPr wrap="square" rtlCol="0">
            <a:spAutoFit/>
          </a:bodyPr>
          <a:lstStyle/>
          <a:p>
            <a:r>
              <a:rPr kumimoji="1" lang="en-US" altLang="zh-CN" dirty="0" smtClean="0"/>
              <a:t>1. </a:t>
            </a:r>
            <a:r>
              <a:rPr kumimoji="1" lang="en-US" altLang="zh-CN" sz="2000" dirty="0" smtClean="0"/>
              <a:t>Merge </a:t>
            </a:r>
            <a:r>
              <a:rPr kumimoji="1" lang="en-US" altLang="zh-CN" sz="2000" dirty="0" err="1" smtClean="0"/>
              <a:t>Product_descriptions.csv</a:t>
            </a:r>
            <a:r>
              <a:rPr kumimoji="1" lang="en-US" altLang="zh-CN" sz="2000" dirty="0" smtClean="0"/>
              <a:t> to </a:t>
            </a:r>
            <a:r>
              <a:rPr kumimoji="1" lang="en-US" altLang="zh-CN" sz="2000" dirty="0" err="1" smtClean="0"/>
              <a:t>Train.csv</a:t>
            </a:r>
            <a:r>
              <a:rPr kumimoji="1" lang="en-US" altLang="zh-CN" sz="2000" dirty="0" smtClean="0"/>
              <a:t> and </a:t>
            </a:r>
            <a:r>
              <a:rPr kumimoji="1" lang="en-US" altLang="zh-CN" sz="2000" dirty="0" err="1" smtClean="0"/>
              <a:t>Test.csv</a:t>
            </a:r>
            <a:r>
              <a:rPr kumimoji="1" lang="en-US" altLang="zh-CN" sz="2000" dirty="0" smtClean="0"/>
              <a:t> by </a:t>
            </a:r>
            <a:r>
              <a:rPr kumimoji="1" lang="en-US" altLang="zh-CN" sz="2000" dirty="0" err="1" smtClean="0"/>
              <a:t>product_uid</a:t>
            </a:r>
            <a:endParaRPr kumimoji="1" lang="en-US" altLang="zh-CN" sz="2000" dirty="0" smtClean="0"/>
          </a:p>
          <a:p>
            <a:r>
              <a:rPr kumimoji="1" lang="en-US" altLang="zh-CN" sz="2000" dirty="0" smtClean="0"/>
              <a:t>2. Tm package in R</a:t>
            </a:r>
          </a:p>
          <a:p>
            <a:pPr marL="285750" indent="-285750">
              <a:buFont typeface="Wingdings" charset="2"/>
              <a:buChar char="l"/>
            </a:pPr>
            <a:r>
              <a:rPr kumimoji="1" lang="en-US" altLang="zh-CN" sz="2000" dirty="0" smtClean="0"/>
              <a:t>Remove </a:t>
            </a:r>
            <a:r>
              <a:rPr kumimoji="1" lang="en-US" altLang="zh-CN" sz="2000" dirty="0" err="1"/>
              <a:t>s</a:t>
            </a:r>
            <a:r>
              <a:rPr kumimoji="1" lang="en-US" altLang="zh-CN" sz="2000" dirty="0" err="1" smtClean="0"/>
              <a:t>topwords</a:t>
            </a:r>
            <a:endParaRPr kumimoji="1" lang="en-US" altLang="zh-CN" sz="2000" dirty="0" smtClean="0"/>
          </a:p>
          <a:p>
            <a:pPr marL="285750" indent="-285750">
              <a:buFont typeface="Wingdings" charset="2"/>
              <a:buChar char="l"/>
            </a:pPr>
            <a:r>
              <a:rPr kumimoji="1" lang="en-US" altLang="zh-CN" sz="2000" dirty="0" smtClean="0"/>
              <a:t>Strip white space</a:t>
            </a:r>
          </a:p>
          <a:p>
            <a:pPr marL="285750" indent="-285750">
              <a:buFont typeface="Wingdings" charset="2"/>
              <a:buChar char="l"/>
            </a:pPr>
            <a:r>
              <a:rPr kumimoji="1" lang="en-US" altLang="zh-CN" sz="2000" dirty="0" smtClean="0"/>
              <a:t>Stem document ( language = “</a:t>
            </a:r>
            <a:r>
              <a:rPr kumimoji="1" lang="en-US" altLang="zh-CN" sz="2000" dirty="0" err="1" smtClean="0"/>
              <a:t>english</a:t>
            </a:r>
            <a:r>
              <a:rPr kumimoji="1" lang="en-US" altLang="zh-CN" sz="2000" dirty="0" smtClean="0"/>
              <a:t>”)</a:t>
            </a:r>
          </a:p>
          <a:p>
            <a:pPr marL="285750" indent="-285750">
              <a:buFont typeface="Wingdings" charset="2"/>
              <a:buChar char="l"/>
            </a:pPr>
            <a:r>
              <a:rPr kumimoji="1" lang="en-US" altLang="zh-CN" sz="2000" dirty="0" smtClean="0"/>
              <a:t>Lower case(</a:t>
            </a:r>
            <a:r>
              <a:rPr kumimoji="1" lang="en-US" altLang="zh-CN" sz="2000" dirty="0" err="1" smtClean="0"/>
              <a:t>tolower</a:t>
            </a:r>
            <a:r>
              <a:rPr kumimoji="1" lang="en-US" altLang="zh-CN" sz="2000" dirty="0" smtClean="0"/>
              <a:t>)</a:t>
            </a:r>
          </a:p>
          <a:p>
            <a:pPr marL="285750" indent="-285750">
              <a:buFont typeface="Wingdings" charset="2"/>
              <a:buChar char="l"/>
            </a:pPr>
            <a:r>
              <a:rPr kumimoji="1" lang="en-US" altLang="zh-CN" sz="2000" dirty="0" smtClean="0"/>
              <a:t>Remove punctuations</a:t>
            </a:r>
          </a:p>
          <a:p>
            <a:r>
              <a:rPr kumimoji="1" lang="en-US" altLang="zh-CN" sz="2000" dirty="0"/>
              <a:t>3</a:t>
            </a:r>
            <a:r>
              <a:rPr kumimoji="1" lang="en-US" altLang="zh-CN" sz="2000" dirty="0" smtClean="0"/>
              <a:t>. Clean text</a:t>
            </a:r>
          </a:p>
          <a:p>
            <a:pPr marL="285750" indent="-285750">
              <a:buFont typeface="Wingdings" charset="2"/>
              <a:buChar char="l"/>
            </a:pPr>
            <a:r>
              <a:rPr kumimoji="1" lang="en-US" altLang="zh-CN" sz="2000" dirty="0"/>
              <a:t>Change </a:t>
            </a:r>
            <a:r>
              <a:rPr kumimoji="1" lang="en-US" altLang="zh-CN" sz="2000" dirty="0" smtClean="0"/>
              <a:t>“°” to “degree”</a:t>
            </a:r>
          </a:p>
          <a:p>
            <a:pPr marL="285750" indent="-285750">
              <a:buFont typeface="Wingdings" charset="2"/>
              <a:buChar char="l"/>
            </a:pPr>
            <a:r>
              <a:rPr kumimoji="1" lang="en-US" altLang="zh-CN" sz="2000" dirty="0" smtClean="0"/>
              <a:t>Change “v” to “volts”</a:t>
            </a:r>
          </a:p>
          <a:p>
            <a:r>
              <a:rPr kumimoji="1" lang="en-US" altLang="zh-CN" sz="2000" dirty="0"/>
              <a:t>4</a:t>
            </a:r>
            <a:r>
              <a:rPr kumimoji="1" lang="en-US" altLang="zh-CN" sz="2000" dirty="0" smtClean="0"/>
              <a:t>. TF-IDF</a:t>
            </a:r>
          </a:p>
          <a:p>
            <a:pPr marL="285750" indent="-285750">
              <a:buFont typeface="Wingdings" charset="2"/>
              <a:buChar char="l"/>
            </a:pPr>
            <a:r>
              <a:rPr kumimoji="1" lang="en-US" altLang="zh-CN" sz="2000" dirty="0" smtClean="0"/>
              <a:t>Change data frame source to vector source</a:t>
            </a:r>
          </a:p>
          <a:p>
            <a:pPr marL="285750" indent="-285750">
              <a:buFont typeface="Wingdings" charset="2"/>
              <a:buChar char="l"/>
            </a:pPr>
            <a:r>
              <a:rPr kumimoji="1" lang="en-US" altLang="zh-CN" sz="2000" dirty="0" smtClean="0"/>
              <a:t>Weight term document matrix by Term Frequency – Inverse Document Frequency</a:t>
            </a:r>
            <a:endParaRPr kumimoji="1" lang="zh-CN" altLang="en-US" sz="2000" dirty="0"/>
          </a:p>
        </p:txBody>
      </p:sp>
    </p:spTree>
    <p:extLst>
      <p:ext uri="{BB962C8B-B14F-4D97-AF65-F5344CB8AC3E}">
        <p14:creationId xmlns:p14="http://schemas.microsoft.com/office/powerpoint/2010/main" val="95211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2153770"/>
            <a:ext cx="6781800" cy="3721100"/>
          </a:xfrm>
          <a:prstGeom prst="rect">
            <a:avLst/>
          </a:prstGeom>
        </p:spPr>
      </p:pic>
      <p:sp>
        <p:nvSpPr>
          <p:cNvPr id="6" name="文本框 5"/>
          <p:cNvSpPr txBox="1"/>
          <p:nvPr/>
        </p:nvSpPr>
        <p:spPr>
          <a:xfrm>
            <a:off x="3321424" y="1250577"/>
            <a:ext cx="7241241" cy="584775"/>
          </a:xfrm>
          <a:prstGeom prst="rect">
            <a:avLst/>
          </a:prstGeom>
          <a:noFill/>
        </p:spPr>
        <p:txBody>
          <a:bodyPr wrap="square" rtlCol="0">
            <a:spAutoFit/>
          </a:bodyPr>
          <a:lstStyle/>
          <a:p>
            <a:r>
              <a:rPr kumimoji="1" lang="en-US" altLang="zh-CN" sz="3200" dirty="0" smtClean="0"/>
              <a:t>Weight of words in </a:t>
            </a:r>
            <a:r>
              <a:rPr kumimoji="1" lang="en-US" altLang="zh-CN" sz="3200" dirty="0" err="1" smtClean="0"/>
              <a:t>Product_title</a:t>
            </a:r>
            <a:endParaRPr kumimoji="1" lang="zh-CN" altLang="en-US" sz="3200" dirty="0"/>
          </a:p>
        </p:txBody>
      </p:sp>
    </p:spTree>
    <p:extLst>
      <p:ext uri="{BB962C8B-B14F-4D97-AF65-F5344CB8AC3E}">
        <p14:creationId xmlns:p14="http://schemas.microsoft.com/office/powerpoint/2010/main" val="190676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 cloud</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0459" y="1975223"/>
            <a:ext cx="5419790" cy="4508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25" y="1975223"/>
            <a:ext cx="5214714" cy="4508500"/>
          </a:xfrm>
          <a:prstGeom prst="rect">
            <a:avLst/>
          </a:prstGeom>
        </p:spPr>
      </p:pic>
    </p:spTree>
    <p:extLst>
      <p:ext uri="{BB962C8B-B14F-4D97-AF65-F5344CB8AC3E}">
        <p14:creationId xmlns:p14="http://schemas.microsoft.com/office/powerpoint/2010/main" val="197756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222" y="927799"/>
            <a:ext cx="10364451" cy="1596177"/>
          </a:xfrm>
        </p:spPr>
        <p:txBody>
          <a:bodyPr/>
          <a:lstStyle/>
          <a:p>
            <a:r>
              <a:rPr kumimoji="1" lang="en-US" altLang="zh-CN" dirty="0" smtClean="0"/>
              <a:t>Models</a:t>
            </a:r>
            <a:endParaRPr kumimoji="1" lang="zh-CN" altLang="en-US" dirty="0"/>
          </a:p>
        </p:txBody>
      </p:sp>
      <p:sp>
        <p:nvSpPr>
          <p:cNvPr id="5" name="文本框 4"/>
          <p:cNvSpPr txBox="1"/>
          <p:nvPr/>
        </p:nvSpPr>
        <p:spPr>
          <a:xfrm>
            <a:off x="2528046" y="2174353"/>
            <a:ext cx="7732059" cy="2893100"/>
          </a:xfrm>
          <a:prstGeom prst="rect">
            <a:avLst/>
          </a:prstGeom>
          <a:noFill/>
        </p:spPr>
        <p:txBody>
          <a:bodyPr wrap="square" rtlCol="0">
            <a:spAutoFit/>
          </a:bodyPr>
          <a:lstStyle/>
          <a:p>
            <a:r>
              <a:rPr kumimoji="1" lang="en-US" altLang="zh-CN" sz="2600" dirty="0" smtClean="0"/>
              <a:t>1. LM: used to fit linear model</a:t>
            </a:r>
          </a:p>
          <a:p>
            <a:r>
              <a:rPr kumimoji="1" lang="en-US" altLang="zh-CN" sz="2600" dirty="0" smtClean="0"/>
              <a:t>Result in </a:t>
            </a:r>
            <a:r>
              <a:rPr kumimoji="1" lang="en-US" altLang="zh-CN" sz="2600" dirty="0" err="1" smtClean="0"/>
              <a:t>Kaggle</a:t>
            </a:r>
            <a:r>
              <a:rPr kumimoji="1" lang="en-US" altLang="zh-CN" sz="2600" dirty="0" smtClean="0"/>
              <a:t>: 0.51144</a:t>
            </a:r>
          </a:p>
          <a:p>
            <a:r>
              <a:rPr kumimoji="1" lang="en-US" altLang="zh-CN" sz="2600" dirty="0" smtClean="0"/>
              <a:t>2. SVM: used to train a support vector machine</a:t>
            </a:r>
          </a:p>
          <a:p>
            <a:r>
              <a:rPr kumimoji="1" lang="en-US" altLang="zh-CN" sz="2600" dirty="0" smtClean="0"/>
              <a:t>Result in </a:t>
            </a:r>
            <a:r>
              <a:rPr kumimoji="1" lang="en-US" altLang="zh-CN" sz="2600" dirty="0" err="1" smtClean="0"/>
              <a:t>Kaggle</a:t>
            </a:r>
            <a:r>
              <a:rPr kumimoji="1" lang="en-US" altLang="zh-CN" sz="2600" dirty="0" smtClean="0"/>
              <a:t>: 0.51414</a:t>
            </a:r>
          </a:p>
          <a:p>
            <a:r>
              <a:rPr kumimoji="1" lang="en-US" altLang="zh-CN" sz="2600" dirty="0" smtClean="0"/>
              <a:t>3. RPART: </a:t>
            </a:r>
            <a:r>
              <a:rPr lang="en-US" altLang="zh-CN" sz="2600" dirty="0"/>
              <a:t>Recursive partitioning for classification, regression and survival </a:t>
            </a:r>
            <a:r>
              <a:rPr lang="en-US" altLang="zh-CN" sz="2600" dirty="0" smtClean="0"/>
              <a:t>trees</a:t>
            </a:r>
          </a:p>
          <a:p>
            <a:r>
              <a:rPr kumimoji="1" lang="en-US" altLang="zh-CN" sz="2600" dirty="0" smtClean="0"/>
              <a:t>Result in </a:t>
            </a:r>
            <a:r>
              <a:rPr kumimoji="1" lang="en-US" altLang="zh-CN" sz="2600" dirty="0" err="1" smtClean="0"/>
              <a:t>Kaggle</a:t>
            </a:r>
            <a:r>
              <a:rPr kumimoji="1" lang="en-US" altLang="zh-CN" sz="2600" dirty="0" smtClean="0"/>
              <a:t>: 0.51481</a:t>
            </a:r>
          </a:p>
        </p:txBody>
      </p:sp>
    </p:spTree>
    <p:extLst>
      <p:ext uri="{BB962C8B-B14F-4D97-AF65-F5344CB8AC3E}">
        <p14:creationId xmlns:p14="http://schemas.microsoft.com/office/powerpoint/2010/main" val="211676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GBM Model</a:t>
            </a:r>
            <a:endParaRPr kumimoji="1" lang="zh-CN" altLang="en-US" dirty="0"/>
          </a:p>
        </p:txBody>
      </p:sp>
      <p:sp>
        <p:nvSpPr>
          <p:cNvPr id="4" name="文本框 3"/>
          <p:cNvSpPr txBox="1"/>
          <p:nvPr/>
        </p:nvSpPr>
        <p:spPr>
          <a:xfrm>
            <a:off x="1927412" y="1990164"/>
            <a:ext cx="8337176" cy="2831544"/>
          </a:xfrm>
          <a:prstGeom prst="rect">
            <a:avLst/>
          </a:prstGeom>
          <a:noFill/>
        </p:spPr>
        <p:txBody>
          <a:bodyPr wrap="square" rtlCol="0">
            <a:spAutoFit/>
          </a:bodyPr>
          <a:lstStyle/>
          <a:p>
            <a:r>
              <a:rPr kumimoji="1" lang="en-US" altLang="zh-CN" sz="2000" dirty="0" smtClean="0"/>
              <a:t>GBM model is </a:t>
            </a:r>
            <a:r>
              <a:rPr lang="en-US" altLang="zh-CN" sz="2000" dirty="0" smtClean="0"/>
              <a:t>an </a:t>
            </a:r>
            <a:r>
              <a:rPr lang="en-US" altLang="zh-CN" sz="2000" dirty="0"/>
              <a:t>implementation of extensions to Freund and </a:t>
            </a:r>
            <a:r>
              <a:rPr lang="en-US" altLang="zh-CN" sz="2000" dirty="0" err="1"/>
              <a:t>Schapire's</a:t>
            </a:r>
            <a:r>
              <a:rPr lang="en-US" altLang="zh-CN" sz="2000" dirty="0"/>
              <a:t> </a:t>
            </a:r>
            <a:r>
              <a:rPr lang="en-US" altLang="zh-CN" sz="2000" dirty="0" err="1"/>
              <a:t>AdaBoost</a:t>
            </a:r>
            <a:r>
              <a:rPr lang="en-US" altLang="zh-CN" sz="2000" dirty="0"/>
              <a:t> algorithm and Friedman's gradient boosting </a:t>
            </a:r>
            <a:r>
              <a:rPr lang="en-US" altLang="zh-CN" sz="2000" dirty="0" smtClean="0"/>
              <a:t>machine.</a:t>
            </a:r>
          </a:p>
          <a:p>
            <a:r>
              <a:rPr kumimoji="1" lang="en-US" altLang="zh-CN" sz="2000" dirty="0" smtClean="0"/>
              <a:t>Parameters:</a:t>
            </a:r>
          </a:p>
          <a:p>
            <a:pPr marL="342900" indent="-342900">
              <a:buAutoNum type="arabicPeriod"/>
            </a:pPr>
            <a:r>
              <a:rPr kumimoji="1" lang="en-US" altLang="zh-CN" sz="2000" dirty="0" smtClean="0"/>
              <a:t>Distribution: “</a:t>
            </a:r>
            <a:r>
              <a:rPr kumimoji="1" lang="en-US" altLang="zh-CN" sz="2000" dirty="0" err="1" smtClean="0"/>
              <a:t>beroulli</a:t>
            </a:r>
            <a:r>
              <a:rPr kumimoji="1" lang="en-US" altLang="zh-CN" sz="2000" dirty="0"/>
              <a:t>” for </a:t>
            </a:r>
            <a:r>
              <a:rPr kumimoji="1" lang="en-US" altLang="zh-CN" sz="2000" dirty="0" smtClean="0"/>
              <a:t>classification </a:t>
            </a:r>
            <a:r>
              <a:rPr kumimoji="1" lang="en-US" altLang="zh-CN" sz="2000" dirty="0"/>
              <a:t>problem, “</a:t>
            </a:r>
            <a:r>
              <a:rPr kumimoji="1" lang="en-US" altLang="zh-CN" sz="2000" dirty="0" err="1" smtClean="0"/>
              <a:t>gaussian</a:t>
            </a:r>
            <a:r>
              <a:rPr kumimoji="1" lang="en-US" altLang="zh-CN" sz="2000" dirty="0" smtClean="0"/>
              <a:t>” for regression problem</a:t>
            </a:r>
          </a:p>
          <a:p>
            <a:pPr marL="342900" indent="-342900">
              <a:buAutoNum type="arabicPeriod"/>
            </a:pPr>
            <a:r>
              <a:rPr kumimoji="1" lang="en-US" altLang="zh-CN" sz="2000" dirty="0" err="1" smtClean="0"/>
              <a:t>N.trees</a:t>
            </a:r>
            <a:r>
              <a:rPr kumimoji="1" lang="en-US" altLang="zh-CN" sz="2000" dirty="0" smtClean="0"/>
              <a:t>: number of iterations</a:t>
            </a:r>
          </a:p>
          <a:p>
            <a:pPr marL="342900" indent="-342900">
              <a:buAutoNum type="arabicPeriod"/>
            </a:pPr>
            <a:r>
              <a:rPr kumimoji="1" lang="en-US" altLang="zh-CN" sz="2000" dirty="0" smtClean="0"/>
              <a:t>Interaction depth: depth of decision tree</a:t>
            </a:r>
          </a:p>
          <a:p>
            <a:pPr marL="342900" indent="-342900">
              <a:buAutoNum type="arabicPeriod"/>
            </a:pPr>
            <a:r>
              <a:rPr kumimoji="1" lang="en-US" altLang="zh-CN" sz="2000" dirty="0" smtClean="0"/>
              <a:t>Shrinkage: speed of learning </a:t>
            </a:r>
          </a:p>
          <a:p>
            <a:pPr marL="342900" indent="-342900">
              <a:buAutoNum type="arabicPeriod"/>
            </a:pPr>
            <a:endParaRPr kumimoji="1" lang="zh-CN" altLang="en-US" dirty="0"/>
          </a:p>
        </p:txBody>
      </p:sp>
    </p:spTree>
    <p:extLst>
      <p:ext uri="{BB962C8B-B14F-4D97-AF65-F5344CB8AC3E}">
        <p14:creationId xmlns:p14="http://schemas.microsoft.com/office/powerpoint/2010/main" val="60979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1059866"/>
            <a:ext cx="10364451" cy="1596177"/>
          </a:xfrm>
        </p:spPr>
        <p:txBody>
          <a:bodyPr/>
          <a:lstStyle/>
          <a:p>
            <a:r>
              <a:rPr kumimoji="1" lang="en-US" altLang="zh-CN" dirty="0" smtClean="0"/>
              <a:t>GBM results</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64374337"/>
              </p:ext>
            </p:extLst>
          </p:nvPr>
        </p:nvGraphicFramePr>
        <p:xfrm>
          <a:off x="1933388" y="2656043"/>
          <a:ext cx="8325224" cy="2104215"/>
        </p:xfrm>
        <a:graphic>
          <a:graphicData uri="http://schemas.openxmlformats.org/drawingml/2006/table">
            <a:tbl>
              <a:tblPr firstRow="1" bandRow="1">
                <a:tableStyleId>{5C22544A-7EE6-4342-B048-85BDC9FD1C3A}</a:tableStyleId>
              </a:tblPr>
              <a:tblGrid>
                <a:gridCol w="1665045"/>
                <a:gridCol w="2217203"/>
                <a:gridCol w="1404881"/>
                <a:gridCol w="1373050"/>
                <a:gridCol w="1665045"/>
              </a:tblGrid>
              <a:tr h="701405">
                <a:tc>
                  <a:txBody>
                    <a:bodyPr/>
                    <a:lstStyle/>
                    <a:p>
                      <a:r>
                        <a:rPr lang="en-US" altLang="zh-CN" dirty="0" smtClean="0"/>
                        <a:t>Distribution</a:t>
                      </a:r>
                      <a:endParaRPr lang="zh-CN" altLang="en-US" dirty="0"/>
                    </a:p>
                  </a:txBody>
                  <a:tcPr/>
                </a:tc>
                <a:tc>
                  <a:txBody>
                    <a:bodyPr/>
                    <a:lstStyle/>
                    <a:p>
                      <a:r>
                        <a:rPr lang="en-US" altLang="zh-CN" dirty="0" smtClean="0"/>
                        <a:t>Interaction depth</a:t>
                      </a:r>
                      <a:endParaRPr lang="zh-CN" altLang="en-US" dirty="0"/>
                    </a:p>
                  </a:txBody>
                  <a:tcPr/>
                </a:tc>
                <a:tc>
                  <a:txBody>
                    <a:bodyPr/>
                    <a:lstStyle/>
                    <a:p>
                      <a:r>
                        <a:rPr lang="en-US" altLang="zh-CN" dirty="0" smtClean="0"/>
                        <a:t>Shrinkage</a:t>
                      </a:r>
                      <a:endParaRPr lang="zh-CN" altLang="en-US" dirty="0"/>
                    </a:p>
                  </a:txBody>
                  <a:tcPr/>
                </a:tc>
                <a:tc>
                  <a:txBody>
                    <a:bodyPr/>
                    <a:lstStyle/>
                    <a:p>
                      <a:r>
                        <a:rPr lang="en-US" altLang="zh-CN" dirty="0" err="1" smtClean="0"/>
                        <a:t>N.trees</a:t>
                      </a:r>
                      <a:endParaRPr lang="zh-CN" altLang="en-US" dirty="0"/>
                    </a:p>
                  </a:txBody>
                  <a:tcPr/>
                </a:tc>
                <a:tc>
                  <a:txBody>
                    <a:bodyPr/>
                    <a:lstStyle/>
                    <a:p>
                      <a:r>
                        <a:rPr lang="en-US" altLang="zh-CN" dirty="0" smtClean="0"/>
                        <a:t>Result</a:t>
                      </a:r>
                      <a:endParaRPr lang="zh-CN" altLang="en-US" dirty="0"/>
                    </a:p>
                  </a:txBody>
                  <a:tcPr/>
                </a:tc>
              </a:tr>
              <a:tr h="701405">
                <a:tc>
                  <a:txBody>
                    <a:bodyPr/>
                    <a:lstStyle/>
                    <a:p>
                      <a:r>
                        <a:rPr lang="en-US" altLang="zh-CN" dirty="0" err="1" smtClean="0"/>
                        <a:t>gaussian</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0.05</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0.50303</a:t>
                      </a:r>
                      <a:endParaRPr lang="zh-CN" altLang="en-US" dirty="0"/>
                    </a:p>
                  </a:txBody>
                  <a:tcPr/>
                </a:tc>
              </a:tr>
              <a:tr h="701405">
                <a:tc>
                  <a:txBody>
                    <a:bodyPr/>
                    <a:lstStyle/>
                    <a:p>
                      <a:r>
                        <a:rPr lang="en-US" altLang="zh-CN" dirty="0" err="1" smtClean="0"/>
                        <a:t>gaussian</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0.05</a:t>
                      </a:r>
                      <a:endParaRPr lang="zh-CN" altLang="en-US" dirty="0"/>
                    </a:p>
                  </a:txBody>
                  <a:tcPr/>
                </a:tc>
                <a:tc>
                  <a:txBody>
                    <a:bodyPr/>
                    <a:lstStyle/>
                    <a:p>
                      <a:r>
                        <a:rPr lang="en-US" altLang="zh-CN" dirty="0" smtClean="0"/>
                        <a:t>1000</a:t>
                      </a:r>
                      <a:endParaRPr lang="zh-CN" altLang="en-US" dirty="0"/>
                    </a:p>
                  </a:txBody>
                  <a:tcPr/>
                </a:tc>
                <a:tc>
                  <a:txBody>
                    <a:bodyPr/>
                    <a:lstStyle/>
                    <a:p>
                      <a:r>
                        <a:rPr lang="en-US" altLang="zh-CN" dirty="0" smtClean="0"/>
                        <a:t>0.50267</a:t>
                      </a:r>
                      <a:endParaRPr lang="zh-CN" altLang="en-US" dirty="0"/>
                    </a:p>
                  </a:txBody>
                  <a:tcPr/>
                </a:tc>
              </a:tr>
            </a:tbl>
          </a:graphicData>
        </a:graphic>
      </p:graphicFrame>
    </p:spTree>
    <p:extLst>
      <p:ext uri="{BB962C8B-B14F-4D97-AF65-F5344CB8AC3E}">
        <p14:creationId xmlns:p14="http://schemas.microsoft.com/office/powerpoint/2010/main" val="124228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6" y="1021929"/>
            <a:ext cx="10364451" cy="1596177"/>
          </a:xfrm>
        </p:spPr>
        <p:txBody>
          <a:bodyPr/>
          <a:lstStyle/>
          <a:p>
            <a:r>
              <a:rPr kumimoji="1" lang="en-US" altLang="zh-CN" dirty="0" smtClean="0"/>
              <a:t>conclusion</a:t>
            </a:r>
            <a:endParaRPr kumimoji="1" lang="zh-CN" altLang="en-US" dirty="0"/>
          </a:p>
        </p:txBody>
      </p:sp>
      <p:sp>
        <p:nvSpPr>
          <p:cNvPr id="4" name="文本框 3"/>
          <p:cNvSpPr txBox="1"/>
          <p:nvPr/>
        </p:nvSpPr>
        <p:spPr>
          <a:xfrm>
            <a:off x="1828799" y="2739129"/>
            <a:ext cx="9184342" cy="3539430"/>
          </a:xfrm>
          <a:prstGeom prst="rect">
            <a:avLst/>
          </a:prstGeom>
          <a:noFill/>
        </p:spPr>
        <p:txBody>
          <a:bodyPr wrap="square" rtlCol="0">
            <a:spAutoFit/>
          </a:bodyPr>
          <a:lstStyle/>
          <a:p>
            <a:r>
              <a:rPr kumimoji="1" lang="en-US" altLang="zh-CN" sz="3200" dirty="0" smtClean="0"/>
              <a:t>After testing several models, we found that the result of GBM model beat the others. Different parameters in the model led to different results. To find the best result, we can raise the iteration number and the depth of decision tree. </a:t>
            </a:r>
            <a:endParaRPr kumimoji="1" lang="zh-CN" altLang="en-US" sz="3200" dirty="0" smtClean="0"/>
          </a:p>
          <a:p>
            <a:endParaRPr kumimoji="1" lang="zh-CN" altLang="en-US" sz="3200" dirty="0" smtClean="0"/>
          </a:p>
          <a:p>
            <a:endParaRPr kumimoji="1" lang="zh-CN" altLang="en-US" sz="3200" dirty="0"/>
          </a:p>
        </p:txBody>
      </p:sp>
    </p:spTree>
    <p:extLst>
      <p:ext uri="{BB962C8B-B14F-4D97-AF65-F5344CB8AC3E}">
        <p14:creationId xmlns:p14="http://schemas.microsoft.com/office/powerpoint/2010/main" val="2076609353"/>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174</TotalTime>
  <Words>335</Words>
  <Application>Microsoft Macintosh PowerPoint</Application>
  <PresentationFormat>宽屏</PresentationFormat>
  <Paragraphs>61</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DengXian</vt:lpstr>
      <vt:lpstr>Tw Cen MT</vt:lpstr>
      <vt:lpstr>Wingdings</vt:lpstr>
      <vt:lpstr>宋体</vt:lpstr>
      <vt:lpstr>水滴</vt:lpstr>
      <vt:lpstr>Data analysis project presentation</vt:lpstr>
      <vt:lpstr>INTRODUCtion</vt:lpstr>
      <vt:lpstr>Preparing data</vt:lpstr>
      <vt:lpstr>PowerPoint 演示文稿</vt:lpstr>
      <vt:lpstr>Word cloud</vt:lpstr>
      <vt:lpstr>Models</vt:lpstr>
      <vt:lpstr>GBM Model</vt:lpstr>
      <vt:lpstr>GBM results</vt:lpstr>
      <vt:lpstr>conclusion</vt:lpstr>
      <vt:lpstr>PowerPoint 演示文稿</vt:lpstr>
      <vt:lpstr>limitation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presentation</dc:title>
  <dc:creator>杨英志</dc:creator>
  <cp:lastModifiedBy>杨英志</cp:lastModifiedBy>
  <cp:revision>15</cp:revision>
  <dcterms:created xsi:type="dcterms:W3CDTF">2016-04-18T02:13:15Z</dcterms:created>
  <dcterms:modified xsi:type="dcterms:W3CDTF">2016-04-18T21:48:09Z</dcterms:modified>
</cp:coreProperties>
</file>