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2" r:id="rId3"/>
    <p:sldId id="275" r:id="rId4"/>
    <p:sldId id="288" r:id="rId5"/>
    <p:sldId id="276" r:id="rId6"/>
    <p:sldId id="286" r:id="rId7"/>
    <p:sldId id="280" r:id="rId8"/>
    <p:sldId id="281" r:id="rId9"/>
    <p:sldId id="289" r:id="rId10"/>
    <p:sldId id="287" r:id="rId11"/>
    <p:sldId id="285" r:id="rId12"/>
    <p:sldId id="283" r:id="rId13"/>
    <p:sldId id="290" r:id="rId14"/>
    <p:sldId id="291" r:id="rId15"/>
    <p:sldId id="292" r:id="rId16"/>
    <p:sldId id="273"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8"/>
  </p:normalViewPr>
  <p:slideViewPr>
    <p:cSldViewPr snapToGrid="0" snapToObjects="1">
      <p:cViewPr varScale="1">
        <p:scale>
          <a:sx n="100" d="100"/>
          <a:sy n="100" d="100"/>
        </p:scale>
        <p:origin x="36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74951-2589-F141-BE84-3176DF359347}" type="datetimeFigureOut">
              <a:rPr lang="en-US" smtClean="0"/>
              <a:t>10/8/19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A08AC-0954-144E-BD8E-EA9630612F98}" type="slidenum">
              <a:rPr lang="en-US" smtClean="0"/>
              <a:t>‹#›</a:t>
            </a:fld>
            <a:endParaRPr lang="en-US"/>
          </a:p>
        </p:txBody>
      </p:sp>
    </p:spTree>
    <p:extLst>
      <p:ext uri="{BB962C8B-B14F-4D97-AF65-F5344CB8AC3E}">
        <p14:creationId xmlns:p14="http://schemas.microsoft.com/office/powerpoint/2010/main" val="33422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propensity score methodology is to summarize a large number of confounding variables in a single variable, i.e., the propensity score, and then to use this summary for balancing covariates across treated and control units</a:t>
            </a:r>
          </a:p>
          <a:p>
            <a:endParaRPr lang="en-US" dirty="0"/>
          </a:p>
        </p:txBody>
      </p:sp>
      <p:sp>
        <p:nvSpPr>
          <p:cNvPr id="4" name="Slide Number Placeholder 3"/>
          <p:cNvSpPr>
            <a:spLocks noGrp="1"/>
          </p:cNvSpPr>
          <p:nvPr>
            <p:ph type="sldNum" sz="quarter" idx="5"/>
          </p:nvPr>
        </p:nvSpPr>
        <p:spPr/>
        <p:txBody>
          <a:bodyPr/>
          <a:lstStyle/>
          <a:p>
            <a:fld id="{07CA08AC-0954-144E-BD8E-EA9630612F98}" type="slidenum">
              <a:rPr lang="en-US" smtClean="0"/>
              <a:t>7</a:t>
            </a:fld>
            <a:endParaRPr lang="en-US"/>
          </a:p>
        </p:txBody>
      </p:sp>
    </p:spTree>
    <p:extLst>
      <p:ext uri="{BB962C8B-B14F-4D97-AF65-F5344CB8AC3E}">
        <p14:creationId xmlns:p14="http://schemas.microsoft.com/office/powerpoint/2010/main" val="253694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reasons for keeping the observation and </a:t>
            </a:r>
            <a:r>
              <a:rPr lang="en-US" dirty="0" err="1"/>
              <a:t>performace</a:t>
            </a:r>
            <a:r>
              <a:rPr lang="en-US" dirty="0"/>
              <a:t> windows relatively small is motivated by internal prior studies on the same population of users which indicated high churn probability two weeks after registration</a:t>
            </a:r>
          </a:p>
        </p:txBody>
      </p:sp>
      <p:sp>
        <p:nvSpPr>
          <p:cNvPr id="4" name="Slide Number Placeholder 3"/>
          <p:cNvSpPr>
            <a:spLocks noGrp="1"/>
          </p:cNvSpPr>
          <p:nvPr>
            <p:ph type="sldNum" sz="quarter" idx="5"/>
          </p:nvPr>
        </p:nvSpPr>
        <p:spPr/>
        <p:txBody>
          <a:bodyPr/>
          <a:lstStyle/>
          <a:p>
            <a:fld id="{07CA08AC-0954-144E-BD8E-EA9630612F98}" type="slidenum">
              <a:rPr lang="en-US" smtClean="0"/>
              <a:t>11</a:t>
            </a:fld>
            <a:endParaRPr lang="en-US"/>
          </a:p>
        </p:txBody>
      </p:sp>
    </p:spTree>
    <p:extLst>
      <p:ext uri="{BB962C8B-B14F-4D97-AF65-F5344CB8AC3E}">
        <p14:creationId xmlns:p14="http://schemas.microsoft.com/office/powerpoint/2010/main" val="181120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Propensity modeling can be used for retention as well, however it requires large amount of data to be fed to the model for training. The dataset will be different from the Free to Paid subscriber dataset.</a:t>
            </a:r>
          </a:p>
        </p:txBody>
      </p:sp>
      <p:sp>
        <p:nvSpPr>
          <p:cNvPr id="4" name="Slide Number Placeholder 3"/>
          <p:cNvSpPr>
            <a:spLocks noGrp="1"/>
          </p:cNvSpPr>
          <p:nvPr>
            <p:ph type="sldNum" sz="quarter" idx="5"/>
          </p:nvPr>
        </p:nvSpPr>
        <p:spPr/>
        <p:txBody>
          <a:bodyPr/>
          <a:lstStyle/>
          <a:p>
            <a:fld id="{07CA08AC-0954-144E-BD8E-EA9630612F98}" type="slidenum">
              <a:rPr lang="en-US" smtClean="0"/>
              <a:t>12</a:t>
            </a:fld>
            <a:endParaRPr lang="en-US"/>
          </a:p>
        </p:txBody>
      </p:sp>
    </p:spTree>
    <p:extLst>
      <p:ext uri="{BB962C8B-B14F-4D97-AF65-F5344CB8AC3E}">
        <p14:creationId xmlns:p14="http://schemas.microsoft.com/office/powerpoint/2010/main" val="111809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a:t>
            </a:r>
            <a:r>
              <a:rPr lang="en-US" dirty="0" err="1"/>
              <a:t>segementation</a:t>
            </a:r>
            <a:r>
              <a:rPr lang="en-US" dirty="0"/>
              <a:t> and market basket analysis on these groups to generate recommendation or contents</a:t>
            </a:r>
          </a:p>
        </p:txBody>
      </p:sp>
      <p:sp>
        <p:nvSpPr>
          <p:cNvPr id="4" name="Slide Number Placeholder 3"/>
          <p:cNvSpPr>
            <a:spLocks noGrp="1"/>
          </p:cNvSpPr>
          <p:nvPr>
            <p:ph type="sldNum" sz="quarter" idx="5"/>
          </p:nvPr>
        </p:nvSpPr>
        <p:spPr/>
        <p:txBody>
          <a:bodyPr/>
          <a:lstStyle/>
          <a:p>
            <a:fld id="{07CA08AC-0954-144E-BD8E-EA9630612F98}" type="slidenum">
              <a:rPr lang="en-US" smtClean="0"/>
              <a:t>13</a:t>
            </a:fld>
            <a:endParaRPr lang="en-US"/>
          </a:p>
        </p:txBody>
      </p:sp>
    </p:spTree>
    <p:extLst>
      <p:ext uri="{BB962C8B-B14F-4D97-AF65-F5344CB8AC3E}">
        <p14:creationId xmlns:p14="http://schemas.microsoft.com/office/powerpoint/2010/main" val="50937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C3C9-5DF3-AF47-AADC-4C66BBB41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2B9FD-179D-234D-8943-FCE82E08D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5C195B-1181-9340-B084-A875448A6F57}"/>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5" name="Footer Placeholder 4">
            <a:extLst>
              <a:ext uri="{FF2B5EF4-FFF2-40B4-BE49-F238E27FC236}">
                <a16:creationId xmlns:a16="http://schemas.microsoft.com/office/drawing/2014/main" id="{B5687DCF-E0F2-E349-BEB6-52FB0B3BA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9021D-BC15-BD45-BD12-53DB67F5FACA}"/>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422476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0205-60EE-B346-92E4-FAA75A7B99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22E951-DB4D-B943-8C16-5E30BCBB3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0D023-3597-0441-A8A6-0093DE399111}"/>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5" name="Footer Placeholder 4">
            <a:extLst>
              <a:ext uri="{FF2B5EF4-FFF2-40B4-BE49-F238E27FC236}">
                <a16:creationId xmlns:a16="http://schemas.microsoft.com/office/drawing/2014/main" id="{BC28BA96-8C1D-2547-BA0E-10EB3ED83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8CBE9-DC00-724D-8AC3-E98968A5BBC6}"/>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327516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C0526-E99F-1B45-82D4-62886A0D0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40B9F-44E3-8149-A817-C9D8E436C5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E624F-C81F-9644-AFF4-065A5FF8785C}"/>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5" name="Footer Placeholder 4">
            <a:extLst>
              <a:ext uri="{FF2B5EF4-FFF2-40B4-BE49-F238E27FC236}">
                <a16:creationId xmlns:a16="http://schemas.microsoft.com/office/drawing/2014/main" id="{61E338F9-A643-214C-8BBF-56804BF51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68817-8BC9-3D47-8BF1-357D2102AAE3}"/>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281410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5118-4499-1C4F-91C3-C74A63473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EFE60-D97E-8D48-BECB-0D04F0B28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FF7F2-956C-D047-96EE-68179902EEFE}"/>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5" name="Footer Placeholder 4">
            <a:extLst>
              <a:ext uri="{FF2B5EF4-FFF2-40B4-BE49-F238E27FC236}">
                <a16:creationId xmlns:a16="http://schemas.microsoft.com/office/drawing/2014/main" id="{D29EE495-FE1C-2845-A9D7-6D2A40E53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4931-BBE4-4640-A033-A3B3F5FD8D94}"/>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179328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940B-B13A-BF46-9375-2FE604193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2672D-678A-FA42-B3AC-FBC65F98B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AAB7A-9E42-0E4E-B2A2-A5E868501B84}"/>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5" name="Footer Placeholder 4">
            <a:extLst>
              <a:ext uri="{FF2B5EF4-FFF2-40B4-BE49-F238E27FC236}">
                <a16:creationId xmlns:a16="http://schemas.microsoft.com/office/drawing/2014/main" id="{9BBCEB9C-2F7C-0E44-B0BD-7E167AEEA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45AF4-C489-4F4A-A015-0868C0D8341D}"/>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19896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0110-237D-7C45-81CB-8D2F94445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462FA-D648-A344-8B9C-88D14C6498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819A47-F215-0A4E-AF52-971F49D98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3FE84B-14D2-0547-9DDA-88BC5D45D84A}"/>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6" name="Footer Placeholder 5">
            <a:extLst>
              <a:ext uri="{FF2B5EF4-FFF2-40B4-BE49-F238E27FC236}">
                <a16:creationId xmlns:a16="http://schemas.microsoft.com/office/drawing/2014/main" id="{0B02019B-2FA6-BB4B-AA09-74C250539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C9D89-4797-264B-A0CA-5BD1BDDEA91E}"/>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93979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465D-776C-864A-9F6F-9A722724C6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36BDBB-16EA-6442-8AF6-EF258EE23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262FD3-F686-1542-8876-FCB8BB5E3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422C55-3B50-7840-B88C-0F8FEFCF1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74AF86-EEEE-AB43-A59A-1649EAA987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84BBB2-68B0-DD49-ACA4-BCC7A1B69F30}"/>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8" name="Footer Placeholder 7">
            <a:extLst>
              <a:ext uri="{FF2B5EF4-FFF2-40B4-BE49-F238E27FC236}">
                <a16:creationId xmlns:a16="http://schemas.microsoft.com/office/drawing/2014/main" id="{54BC7425-6DAB-DA47-9892-56C33F0C05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3F4A70-6113-374E-8615-8CED40ADF2EC}"/>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314864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041C-23A6-AF43-93EC-C87664ECE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67043-2BDA-BB45-9301-36EFBFF95F14}"/>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4" name="Footer Placeholder 3">
            <a:extLst>
              <a:ext uri="{FF2B5EF4-FFF2-40B4-BE49-F238E27FC236}">
                <a16:creationId xmlns:a16="http://schemas.microsoft.com/office/drawing/2014/main" id="{8EB3C9C9-E0BF-5C42-877A-E90029F960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F56449-F0CC-FC4C-AC9E-801FA43F887F}"/>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120431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2C9B8-D4F0-1341-999D-532E8E2B2960}"/>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3" name="Footer Placeholder 2">
            <a:extLst>
              <a:ext uri="{FF2B5EF4-FFF2-40B4-BE49-F238E27FC236}">
                <a16:creationId xmlns:a16="http://schemas.microsoft.com/office/drawing/2014/main" id="{60A7056A-8AE9-4F47-AEA4-48BC18C9E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7565F5-BFE0-BE49-AA37-1F88FE2105B8}"/>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222787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DB4B-1FD3-6C44-B5F0-CFFD75CD7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C60BC1-86A4-F641-9D6D-29199F426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2A020-7ED5-A34F-9271-F0A129897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61C47-E5C5-2841-842D-9BBC23A6B03B}"/>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6" name="Footer Placeholder 5">
            <a:extLst>
              <a:ext uri="{FF2B5EF4-FFF2-40B4-BE49-F238E27FC236}">
                <a16:creationId xmlns:a16="http://schemas.microsoft.com/office/drawing/2014/main" id="{2CDADF6C-B902-944F-94DA-A9F59133AC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F4979-467E-BE4D-8B63-76733C9D39BC}"/>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51424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9FDE-DB34-1847-BE09-73807E909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585E3-E4FA-6244-A668-08EA2495B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9540F8-754A-E44B-A78B-447301B5A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49E0D-E65C-DF4C-9A8D-5824349A9B78}"/>
              </a:ext>
            </a:extLst>
          </p:cNvPr>
          <p:cNvSpPr>
            <a:spLocks noGrp="1"/>
          </p:cNvSpPr>
          <p:nvPr>
            <p:ph type="dt" sz="half" idx="10"/>
          </p:nvPr>
        </p:nvSpPr>
        <p:spPr/>
        <p:txBody>
          <a:bodyPr/>
          <a:lstStyle/>
          <a:p>
            <a:fld id="{2E1543DB-E245-6B4C-8673-DCE7BAC30096}" type="datetimeFigureOut">
              <a:rPr lang="en-US" smtClean="0"/>
              <a:t>10/4/19</a:t>
            </a:fld>
            <a:endParaRPr lang="en-US"/>
          </a:p>
        </p:txBody>
      </p:sp>
      <p:sp>
        <p:nvSpPr>
          <p:cNvPr id="6" name="Footer Placeholder 5">
            <a:extLst>
              <a:ext uri="{FF2B5EF4-FFF2-40B4-BE49-F238E27FC236}">
                <a16:creationId xmlns:a16="http://schemas.microsoft.com/office/drawing/2014/main" id="{2D3A17A5-EF22-C446-9F8C-FDEAFCA59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C01A7-4EF3-CA42-A6A0-16B798B60AA4}"/>
              </a:ext>
            </a:extLst>
          </p:cNvPr>
          <p:cNvSpPr>
            <a:spLocks noGrp="1"/>
          </p:cNvSpPr>
          <p:nvPr>
            <p:ph type="sldNum" sz="quarter" idx="12"/>
          </p:nvPr>
        </p:nvSpPr>
        <p:spPr/>
        <p:txBody>
          <a:bodyPr/>
          <a:lstStyle/>
          <a:p>
            <a:fld id="{461DF196-6F19-4F44-AAAD-318220C4DDD2}" type="slidenum">
              <a:rPr lang="en-US" smtClean="0"/>
              <a:t>‹#›</a:t>
            </a:fld>
            <a:endParaRPr lang="en-US"/>
          </a:p>
        </p:txBody>
      </p:sp>
    </p:spTree>
    <p:extLst>
      <p:ext uri="{BB962C8B-B14F-4D97-AF65-F5344CB8AC3E}">
        <p14:creationId xmlns:p14="http://schemas.microsoft.com/office/powerpoint/2010/main" val="5559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AE2DA-A5B8-FB4C-9AFC-877BCC663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4313F-C182-A246-A541-FADA5A2DB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A6442-C184-F14E-A56B-D418A53BC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543DB-E245-6B4C-8673-DCE7BAC30096}" type="datetimeFigureOut">
              <a:rPr lang="en-US" smtClean="0"/>
              <a:t>10/4/19</a:t>
            </a:fld>
            <a:endParaRPr lang="en-US"/>
          </a:p>
        </p:txBody>
      </p:sp>
      <p:sp>
        <p:nvSpPr>
          <p:cNvPr id="5" name="Footer Placeholder 4">
            <a:extLst>
              <a:ext uri="{FF2B5EF4-FFF2-40B4-BE49-F238E27FC236}">
                <a16:creationId xmlns:a16="http://schemas.microsoft.com/office/drawing/2014/main" id="{676CA651-3892-E141-89FB-893377F61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590E8-BEF1-FE42-9C5C-86E82C49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DF196-6F19-4F44-AAAD-318220C4DDD2}" type="slidenum">
              <a:rPr lang="en-US" smtClean="0"/>
              <a:t>‹#›</a:t>
            </a:fld>
            <a:endParaRPr lang="en-US"/>
          </a:p>
        </p:txBody>
      </p:sp>
    </p:spTree>
    <p:extLst>
      <p:ext uri="{BB962C8B-B14F-4D97-AF65-F5344CB8AC3E}">
        <p14:creationId xmlns:p14="http://schemas.microsoft.com/office/powerpoint/2010/main" val="593462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imulead.com/20-growth-marketing-case-studies/" TargetMode="External"/><Relationship Id="rId7" Type="http://schemas.openxmlformats.org/officeDocument/2006/relationships/hyperlink" Target="https://kth.diva-portal.org/smash/get/diva2:1149077/FULLTEXT01.pdf" TargetMode="External"/><Relationship Id="rId2" Type="http://schemas.openxmlformats.org/officeDocument/2006/relationships/hyperlink" Target="https://www.thestreet.com/technology/how-much-is-spotify-premium-14913109" TargetMode="External"/><Relationship Id="rId1" Type="http://schemas.openxmlformats.org/officeDocument/2006/relationships/slideLayout" Target="../slideLayouts/slideLayout2.xml"/><Relationship Id="rId6" Type="http://schemas.openxmlformats.org/officeDocument/2006/relationships/hyperlink" Target="https://medium.com/the-official-integrate-ai-blog/heres-what-you-need-to-know-about-propensity-modeling-521ab660cb43" TargetMode="External"/><Relationship Id="rId5" Type="http://schemas.openxmlformats.org/officeDocument/2006/relationships/hyperlink" Target="https://www.cxense.com/blog/still-not-using-machine-learning-grow-subscriptions-its-easier-you-think" TargetMode="External"/><Relationship Id="rId4" Type="http://schemas.openxmlformats.org/officeDocument/2006/relationships/hyperlink" Target="https://www.businessofapps.com/data/spotify-statisti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97CC-9571-0846-81E8-2785C5B65F9F}"/>
              </a:ext>
            </a:extLst>
          </p:cNvPr>
          <p:cNvSpPr>
            <a:spLocks noGrp="1"/>
          </p:cNvSpPr>
          <p:nvPr>
            <p:ph type="ctrTitle"/>
          </p:nvPr>
        </p:nvSpPr>
        <p:spPr/>
        <p:txBody>
          <a:bodyPr/>
          <a:lstStyle/>
          <a:p>
            <a:r>
              <a:rPr lang="en-US" dirty="0"/>
              <a:t>Growth Strategy &amp; Analytics - Spotify</a:t>
            </a:r>
          </a:p>
        </p:txBody>
      </p:sp>
      <p:sp>
        <p:nvSpPr>
          <p:cNvPr id="3" name="Subtitle 2">
            <a:extLst>
              <a:ext uri="{FF2B5EF4-FFF2-40B4-BE49-F238E27FC236}">
                <a16:creationId xmlns:a16="http://schemas.microsoft.com/office/drawing/2014/main" id="{20ACAA58-A472-E346-8E98-54FA20912B32}"/>
              </a:ext>
            </a:extLst>
          </p:cNvPr>
          <p:cNvSpPr>
            <a:spLocks noGrp="1"/>
          </p:cNvSpPr>
          <p:nvPr>
            <p:ph type="subTitle" idx="1"/>
          </p:nvPr>
        </p:nvSpPr>
        <p:spPr/>
        <p:txBody>
          <a:bodyPr/>
          <a:lstStyle/>
          <a:p>
            <a:endParaRPr lang="en-US" dirty="0"/>
          </a:p>
          <a:p>
            <a:endParaRPr lang="en-US" dirty="0"/>
          </a:p>
          <a:p>
            <a:r>
              <a:rPr lang="en-US" dirty="0"/>
              <a:t>Presented by – Navita Jain</a:t>
            </a:r>
          </a:p>
        </p:txBody>
      </p:sp>
    </p:spTree>
    <p:extLst>
      <p:ext uri="{BB962C8B-B14F-4D97-AF65-F5344CB8AC3E}">
        <p14:creationId xmlns:p14="http://schemas.microsoft.com/office/powerpoint/2010/main" val="1965984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DC8F-7D29-0345-9588-CB862ABDC736}"/>
              </a:ext>
            </a:extLst>
          </p:cNvPr>
          <p:cNvSpPr>
            <a:spLocks noGrp="1"/>
          </p:cNvSpPr>
          <p:nvPr>
            <p:ph type="title"/>
          </p:nvPr>
        </p:nvSpPr>
        <p:spPr>
          <a:xfrm>
            <a:off x="1104900" y="3063875"/>
            <a:ext cx="10515600" cy="1325563"/>
          </a:xfrm>
        </p:spPr>
        <p:txBody>
          <a:bodyPr/>
          <a:lstStyle/>
          <a:p>
            <a:pPr algn="ctr"/>
            <a:r>
              <a:rPr lang="en-US" dirty="0"/>
              <a:t>Customer/Paid Subscriber Retention</a:t>
            </a:r>
          </a:p>
        </p:txBody>
      </p:sp>
      <p:pic>
        <p:nvPicPr>
          <p:cNvPr id="4" name="Content Placeholder 3">
            <a:extLst>
              <a:ext uri="{FF2B5EF4-FFF2-40B4-BE49-F238E27FC236}">
                <a16:creationId xmlns:a16="http://schemas.microsoft.com/office/drawing/2014/main" id="{C28F46D2-547B-494F-A0DA-101D370CEA93}"/>
              </a:ext>
            </a:extLst>
          </p:cNvPr>
          <p:cNvPicPr>
            <a:picLocks noGrp="1" noChangeAspect="1"/>
          </p:cNvPicPr>
          <p:nvPr>
            <p:ph idx="1"/>
          </p:nvPr>
        </p:nvPicPr>
        <p:blipFill>
          <a:blip r:embed="rId2"/>
          <a:stretch>
            <a:fillRect/>
          </a:stretch>
        </p:blipFill>
        <p:spPr>
          <a:xfrm>
            <a:off x="3272366" y="342900"/>
            <a:ext cx="4957234" cy="2788444"/>
          </a:xfrm>
          <a:prstGeom prst="rect">
            <a:avLst/>
          </a:prstGeom>
        </p:spPr>
      </p:pic>
    </p:spTree>
    <p:extLst>
      <p:ext uri="{BB962C8B-B14F-4D97-AF65-F5344CB8AC3E}">
        <p14:creationId xmlns:p14="http://schemas.microsoft.com/office/powerpoint/2010/main" val="368966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6155-E256-A141-8001-E35C9F3E5120}"/>
              </a:ext>
            </a:extLst>
          </p:cNvPr>
          <p:cNvSpPr>
            <a:spLocks noGrp="1"/>
          </p:cNvSpPr>
          <p:nvPr>
            <p:ph type="title"/>
          </p:nvPr>
        </p:nvSpPr>
        <p:spPr/>
        <p:txBody>
          <a:bodyPr/>
          <a:lstStyle/>
          <a:p>
            <a:r>
              <a:rPr lang="en-US" b="1" dirty="0"/>
              <a:t>Proposal</a:t>
            </a:r>
          </a:p>
        </p:txBody>
      </p:sp>
      <p:sp>
        <p:nvSpPr>
          <p:cNvPr id="3" name="Content Placeholder 2">
            <a:extLst>
              <a:ext uri="{FF2B5EF4-FFF2-40B4-BE49-F238E27FC236}">
                <a16:creationId xmlns:a16="http://schemas.microsoft.com/office/drawing/2014/main" id="{233731F8-B527-CA4C-90C5-A688861228BA}"/>
              </a:ext>
            </a:extLst>
          </p:cNvPr>
          <p:cNvSpPr>
            <a:spLocks noGrp="1"/>
          </p:cNvSpPr>
          <p:nvPr>
            <p:ph idx="1"/>
          </p:nvPr>
        </p:nvSpPr>
        <p:spPr>
          <a:xfrm>
            <a:off x="838200" y="1690688"/>
            <a:ext cx="10515600" cy="4667250"/>
          </a:xfrm>
        </p:spPr>
        <p:txBody>
          <a:bodyPr>
            <a:normAutofit fontScale="77500" lnSpcReduction="20000"/>
          </a:bodyPr>
          <a:lstStyle/>
          <a:p>
            <a:r>
              <a:rPr lang="en-US" dirty="0"/>
              <a:t>For paid subscriber retention we can use the concept of window technique(observation and performance windows). The idea behind this technique is to use a period of time(observation window) to observe user’s behavior and activities learn from it and then perform prediction using what we learned from previous windows and what’s happening in the active/performance window.</a:t>
            </a:r>
          </a:p>
          <a:p>
            <a:r>
              <a:rPr lang="en-US" dirty="0"/>
              <a:t>Data like user’s behavior, pattern, system performance can be collected and used to classify user as churning. </a:t>
            </a:r>
          </a:p>
          <a:p>
            <a:r>
              <a:rPr lang="en-US" dirty="0"/>
              <a:t>The observation window can be as minimum as 2weeks </a:t>
            </a:r>
            <a:r>
              <a:rPr lang="en-US" dirty="0" err="1"/>
              <a:t>upto</a:t>
            </a:r>
            <a:r>
              <a:rPr lang="en-US" dirty="0"/>
              <a:t> 3weeks. Predicting the likelihood of retention based on observation gathered in observation windows and during performance window of a week length thus performing weekly prediction for the rest of the subscription month to determine the likelihood of retention each week.</a:t>
            </a:r>
          </a:p>
          <a:p>
            <a:r>
              <a:rPr lang="en-US" dirty="0"/>
              <a:t>The reason for keeping the windows relatively small is that the subscriptions are monthly plan and to maximize the retention we need to anticipate the churner earlier on. </a:t>
            </a:r>
          </a:p>
          <a:p>
            <a:r>
              <a:rPr lang="en-US" dirty="0"/>
              <a:t>Validate the model with cross-validation method.</a:t>
            </a:r>
          </a:p>
          <a:p>
            <a:r>
              <a:rPr lang="en-US" dirty="0"/>
              <a:t>Further we can perform customer segmentation on the churning subscriber that can assist in coming up with a group based strategizes to reduce the churn rates.</a:t>
            </a:r>
          </a:p>
        </p:txBody>
      </p:sp>
      <p:sp>
        <p:nvSpPr>
          <p:cNvPr id="4" name="Rectangle 3">
            <a:extLst>
              <a:ext uri="{FF2B5EF4-FFF2-40B4-BE49-F238E27FC236}">
                <a16:creationId xmlns:a16="http://schemas.microsoft.com/office/drawing/2014/main" id="{9CCD53F3-14EA-6648-A00C-36DB6CF7463D}"/>
              </a:ext>
            </a:extLst>
          </p:cNvPr>
          <p:cNvSpPr/>
          <p:nvPr/>
        </p:nvSpPr>
        <p:spPr>
          <a:xfrm>
            <a:off x="1197907" y="500062"/>
            <a:ext cx="184731" cy="369332"/>
          </a:xfrm>
          <a:prstGeom prst="rect">
            <a:avLst/>
          </a:prstGeom>
        </p:spPr>
        <p:txBody>
          <a:bodyPr wrap="none">
            <a:spAutoFit/>
          </a:bodyPr>
          <a:lstStyle/>
          <a:p>
            <a:endParaRPr lang="en-US" b="1" dirty="0"/>
          </a:p>
        </p:txBody>
      </p:sp>
    </p:spTree>
    <p:extLst>
      <p:ext uri="{BB962C8B-B14F-4D97-AF65-F5344CB8AC3E}">
        <p14:creationId xmlns:p14="http://schemas.microsoft.com/office/powerpoint/2010/main" val="394044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86A9-D3EA-F144-AE10-EE3C2B4224DB}"/>
              </a:ext>
            </a:extLst>
          </p:cNvPr>
          <p:cNvSpPr>
            <a:spLocks noGrp="1"/>
          </p:cNvSpPr>
          <p:nvPr>
            <p:ph type="title"/>
          </p:nvPr>
        </p:nvSpPr>
        <p:spPr>
          <a:xfrm>
            <a:off x="838200" y="114301"/>
            <a:ext cx="10515600" cy="1325563"/>
          </a:xfrm>
        </p:spPr>
        <p:txBody>
          <a:bodyPr/>
          <a:lstStyle/>
          <a:p>
            <a:r>
              <a:rPr lang="en-US" b="1" dirty="0"/>
              <a:t>Paid Subscriber Retention</a:t>
            </a:r>
          </a:p>
        </p:txBody>
      </p:sp>
      <p:sp>
        <p:nvSpPr>
          <p:cNvPr id="3" name="Content Placeholder 2">
            <a:extLst>
              <a:ext uri="{FF2B5EF4-FFF2-40B4-BE49-F238E27FC236}">
                <a16:creationId xmlns:a16="http://schemas.microsoft.com/office/drawing/2014/main" id="{C0872E0B-0769-1148-ABDC-8E8A51865B2C}"/>
              </a:ext>
            </a:extLst>
          </p:cNvPr>
          <p:cNvSpPr>
            <a:spLocks noGrp="1"/>
          </p:cNvSpPr>
          <p:nvPr>
            <p:ph idx="1"/>
          </p:nvPr>
        </p:nvSpPr>
        <p:spPr>
          <a:xfrm>
            <a:off x="838200" y="1439864"/>
            <a:ext cx="10515600" cy="5303835"/>
          </a:xfrm>
        </p:spPr>
        <p:txBody>
          <a:bodyPr>
            <a:normAutofit fontScale="92500" lnSpcReduction="10000"/>
          </a:bodyPr>
          <a:lstStyle/>
          <a:p>
            <a:r>
              <a:rPr lang="en-US" dirty="0"/>
              <a:t>Steps –</a:t>
            </a:r>
          </a:p>
          <a:p>
            <a:pPr lvl="1"/>
            <a:r>
              <a:rPr lang="en-US" dirty="0"/>
              <a:t>Data – train data -&gt; paid subscribers behavior, activity, demographics, performance and usage patterns </a:t>
            </a:r>
          </a:p>
          <a:p>
            <a:pPr lvl="1"/>
            <a:r>
              <a:rPr lang="en-US" dirty="0"/>
              <a:t>Feature Engineering and Selection – features like users activities(songs, playlist, genre listened), hours listened, time of the days, playlist created, customer feedback, geolocation, non-activities like demographics, financial, performance/stream latency. </a:t>
            </a:r>
          </a:p>
          <a:p>
            <a:pPr marL="457200" lvl="1" indent="0">
              <a:buNone/>
            </a:pPr>
            <a:r>
              <a:rPr lang="en-US" dirty="0"/>
              <a:t>   	OR can use Feature Importance score like Random Forest feature importance to 	find the ranking of features.</a:t>
            </a:r>
          </a:p>
          <a:p>
            <a:pPr lvl="1"/>
            <a:r>
              <a:rPr lang="en-US" dirty="0"/>
              <a:t>Build prediction model like Random Forest and train it on the dataset. </a:t>
            </a:r>
          </a:p>
          <a:p>
            <a:pPr lvl="1"/>
            <a:r>
              <a:rPr lang="en-US" dirty="0"/>
              <a:t>Validate the performance of model with cross-validation.</a:t>
            </a:r>
          </a:p>
          <a:p>
            <a:pPr lvl="1"/>
            <a:r>
              <a:rPr lang="en-US" dirty="0"/>
              <a:t>Model predicts the churn probability of a paid subscriber based on the current window and predict the probability of retention. </a:t>
            </a:r>
          </a:p>
          <a:p>
            <a:pPr lvl="1"/>
            <a:r>
              <a:rPr lang="en-US" dirty="0"/>
              <a:t>Spotify team can use these estimates for high risk churning subscriber and intervene on different levels to increase the retention percentage. </a:t>
            </a:r>
          </a:p>
          <a:p>
            <a:pPr lvl="1"/>
            <a:r>
              <a:rPr lang="en-US" dirty="0"/>
              <a:t>Team can also use the Feature importance score to further interpret features necessary for retention.</a:t>
            </a:r>
          </a:p>
          <a:p>
            <a:pPr lvl="1"/>
            <a:r>
              <a:rPr lang="en-US" dirty="0"/>
              <a:t>This has to be a continuous process. </a:t>
            </a:r>
          </a:p>
        </p:txBody>
      </p:sp>
    </p:spTree>
    <p:extLst>
      <p:ext uri="{BB962C8B-B14F-4D97-AF65-F5344CB8AC3E}">
        <p14:creationId xmlns:p14="http://schemas.microsoft.com/office/powerpoint/2010/main" val="77600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39DC-9F3C-2842-AC4C-E4372F00D0B6}"/>
              </a:ext>
            </a:extLst>
          </p:cNvPr>
          <p:cNvSpPr>
            <a:spLocks noGrp="1"/>
          </p:cNvSpPr>
          <p:nvPr>
            <p:ph type="title"/>
          </p:nvPr>
        </p:nvSpPr>
        <p:spPr/>
        <p:txBody>
          <a:bodyPr/>
          <a:lstStyle/>
          <a:p>
            <a:r>
              <a:rPr lang="en-US" b="1" dirty="0"/>
              <a:t>Execution with Spotify Team	</a:t>
            </a:r>
          </a:p>
        </p:txBody>
      </p:sp>
      <p:sp>
        <p:nvSpPr>
          <p:cNvPr id="3" name="Content Placeholder 2">
            <a:extLst>
              <a:ext uri="{FF2B5EF4-FFF2-40B4-BE49-F238E27FC236}">
                <a16:creationId xmlns:a16="http://schemas.microsoft.com/office/drawing/2014/main" id="{07F5B5A4-0B6A-284C-B85D-531069426595}"/>
              </a:ext>
            </a:extLst>
          </p:cNvPr>
          <p:cNvSpPr>
            <a:spLocks noGrp="1"/>
          </p:cNvSpPr>
          <p:nvPr>
            <p:ph idx="1"/>
          </p:nvPr>
        </p:nvSpPr>
        <p:spPr/>
        <p:txBody>
          <a:bodyPr>
            <a:normAutofit/>
          </a:bodyPr>
          <a:lstStyle/>
          <a:p>
            <a:r>
              <a:rPr lang="en-US" dirty="0"/>
              <a:t>Spotify Teams can information that a subscriber propensity score -</a:t>
            </a:r>
          </a:p>
          <a:p>
            <a:pPr lvl="1"/>
            <a:r>
              <a:rPr lang="en-US" b="1" dirty="0"/>
              <a:t>Product and Content Team</a:t>
            </a:r>
            <a:r>
              <a:rPr lang="en-US" dirty="0"/>
              <a:t> – Can perform customer segmentation on these churning customers to tailor churn save strategies like personalize content, music recommendation, UI assist. </a:t>
            </a:r>
          </a:p>
          <a:p>
            <a:pPr lvl="1"/>
            <a:r>
              <a:rPr lang="en-US" b="1" dirty="0"/>
              <a:t>Financial and Marketing Team</a:t>
            </a:r>
            <a:r>
              <a:rPr lang="en-US" dirty="0"/>
              <a:t> -  Can avail this opportunity to refine the pricing model, targeted promotions, offer loyalty programs or discounts to entice the valuable subscriber. </a:t>
            </a:r>
          </a:p>
          <a:p>
            <a:pPr lvl="1"/>
            <a:r>
              <a:rPr lang="en-US" b="1" dirty="0"/>
              <a:t>Marketing/Support Team</a:t>
            </a:r>
            <a:r>
              <a:rPr lang="en-US" dirty="0"/>
              <a:t> – Can reach out to the subscribers to help and assist the subscribers thus promoting retention.</a:t>
            </a:r>
          </a:p>
        </p:txBody>
      </p:sp>
    </p:spTree>
    <p:extLst>
      <p:ext uri="{BB962C8B-B14F-4D97-AF65-F5344CB8AC3E}">
        <p14:creationId xmlns:p14="http://schemas.microsoft.com/office/powerpoint/2010/main" val="329710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8FD-8A5D-6D4D-9EB6-AAACF8E9620D}"/>
              </a:ext>
            </a:extLst>
          </p:cNvPr>
          <p:cNvSpPr>
            <a:spLocks noGrp="1"/>
          </p:cNvSpPr>
          <p:nvPr>
            <p:ph type="title"/>
          </p:nvPr>
        </p:nvSpPr>
        <p:spPr/>
        <p:txBody>
          <a:bodyPr/>
          <a:lstStyle/>
          <a:p>
            <a:r>
              <a:rPr lang="en-US" b="1" dirty="0"/>
              <a:t>Measuring Success of the Program	</a:t>
            </a:r>
          </a:p>
        </p:txBody>
      </p:sp>
      <p:sp>
        <p:nvSpPr>
          <p:cNvPr id="3" name="Content Placeholder 2">
            <a:extLst>
              <a:ext uri="{FF2B5EF4-FFF2-40B4-BE49-F238E27FC236}">
                <a16:creationId xmlns:a16="http://schemas.microsoft.com/office/drawing/2014/main" id="{3D06CAC7-9DB3-E54F-ACB3-3E0EA4CEB1B7}"/>
              </a:ext>
            </a:extLst>
          </p:cNvPr>
          <p:cNvSpPr>
            <a:spLocks noGrp="1"/>
          </p:cNvSpPr>
          <p:nvPr>
            <p:ph idx="1"/>
          </p:nvPr>
        </p:nvSpPr>
        <p:spPr/>
        <p:txBody>
          <a:bodyPr/>
          <a:lstStyle/>
          <a:p>
            <a:r>
              <a:rPr lang="en-US" dirty="0"/>
              <a:t>We can use below techniques to measure success- </a:t>
            </a:r>
          </a:p>
          <a:p>
            <a:pPr lvl="1"/>
            <a:r>
              <a:rPr lang="en-US" dirty="0"/>
              <a:t>A/B Testing: we can perform A/B Testing by implementing and comparing the existing methods and the proposed methods for retention and conversion.</a:t>
            </a:r>
          </a:p>
          <a:p>
            <a:pPr lvl="1"/>
            <a:r>
              <a:rPr lang="en-US" dirty="0"/>
              <a:t>Response rate on the implemented strategizes which was design as a result of learning from proposed methods. For example, marketing team approached medium-low high propensity score prospect subscriber with promotional offer emails, and a lot of these targeted emails were read and the offer was used. This implies that the model appropriately identified the prospects that needed a nudge for conversion. </a:t>
            </a:r>
          </a:p>
        </p:txBody>
      </p:sp>
    </p:spTree>
    <p:extLst>
      <p:ext uri="{BB962C8B-B14F-4D97-AF65-F5344CB8AC3E}">
        <p14:creationId xmlns:p14="http://schemas.microsoft.com/office/powerpoint/2010/main" val="325789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426B-5613-5748-9598-AF1B8D1BB651}"/>
              </a:ext>
            </a:extLst>
          </p:cNvPr>
          <p:cNvSpPr>
            <a:spLocks noGrp="1"/>
          </p:cNvSpPr>
          <p:nvPr>
            <p:ph type="title"/>
          </p:nvPr>
        </p:nvSpPr>
        <p:spPr>
          <a:xfrm>
            <a:off x="838200" y="2675731"/>
            <a:ext cx="10515600" cy="1325563"/>
          </a:xfrm>
        </p:spPr>
        <p:txBody>
          <a:bodyPr/>
          <a:lstStyle/>
          <a:p>
            <a:pPr algn="ctr"/>
            <a:r>
              <a:rPr lang="en-US" dirty="0"/>
              <a:t>Thanks</a:t>
            </a:r>
          </a:p>
        </p:txBody>
      </p:sp>
      <p:sp>
        <p:nvSpPr>
          <p:cNvPr id="3" name="Content Placeholder 2">
            <a:extLst>
              <a:ext uri="{FF2B5EF4-FFF2-40B4-BE49-F238E27FC236}">
                <a16:creationId xmlns:a16="http://schemas.microsoft.com/office/drawing/2014/main" id="{1891922F-8DAD-B24B-9E01-E773ED33DBE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467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B741-28CA-FC4B-B88D-3DF7DB7812F8}"/>
              </a:ext>
            </a:extLst>
          </p:cNvPr>
          <p:cNvSpPr>
            <a:spLocks noGrp="1"/>
          </p:cNvSpPr>
          <p:nvPr>
            <p:ph type="title"/>
          </p:nvPr>
        </p:nvSpPr>
        <p:spPr/>
        <p:txBody>
          <a:bodyPr/>
          <a:lstStyle/>
          <a:p>
            <a:r>
              <a:rPr lang="en-US" dirty="0"/>
              <a:t>Research and References</a:t>
            </a:r>
          </a:p>
        </p:txBody>
      </p:sp>
      <p:sp>
        <p:nvSpPr>
          <p:cNvPr id="3" name="Content Placeholder 2">
            <a:extLst>
              <a:ext uri="{FF2B5EF4-FFF2-40B4-BE49-F238E27FC236}">
                <a16:creationId xmlns:a16="http://schemas.microsoft.com/office/drawing/2014/main" id="{72416736-EDD6-D24E-94D8-EF11C6EECB5A}"/>
              </a:ext>
            </a:extLst>
          </p:cNvPr>
          <p:cNvSpPr>
            <a:spLocks noGrp="1"/>
          </p:cNvSpPr>
          <p:nvPr>
            <p:ph idx="1"/>
          </p:nvPr>
        </p:nvSpPr>
        <p:spPr/>
        <p:txBody>
          <a:bodyPr>
            <a:normAutofit lnSpcReduction="10000"/>
          </a:bodyPr>
          <a:lstStyle/>
          <a:p>
            <a:r>
              <a:rPr lang="en-US" dirty="0">
                <a:hlinkClick r:id="rId2"/>
              </a:rPr>
              <a:t>https://www.thestreet.com/technology/how-much-is-spotify-premium-1491310</a:t>
            </a:r>
            <a:r>
              <a:rPr lang="en-US" dirty="0">
                <a:hlinkClick r:id="rId2"/>
              </a:rPr>
              <a:t>9</a:t>
            </a:r>
            <a:endParaRPr lang="en-US" dirty="0"/>
          </a:p>
          <a:p>
            <a:r>
              <a:rPr lang="en-US" dirty="0">
                <a:solidFill>
                  <a:srgbClr val="0070C0"/>
                </a:solidFill>
                <a:hlinkClick r:id="rId3">
                  <a:extLst>
                    <a:ext uri="{A12FA001-AC4F-418D-AE19-62706E023703}">
                      <ahyp:hlinkClr xmlns:ahyp="http://schemas.microsoft.com/office/drawing/2018/hyperlinkcolor" val="tx"/>
                    </a:ext>
                  </a:extLst>
                </a:hlinkClick>
              </a:rPr>
              <a:t>https://stimulead.com/20-growth-marketing-case-studies/</a:t>
            </a:r>
            <a:endParaRPr lang="en-US" dirty="0">
              <a:solidFill>
                <a:srgbClr val="0070C0"/>
              </a:solidFill>
            </a:endParaRPr>
          </a:p>
          <a:p>
            <a:r>
              <a:rPr lang="en-US" dirty="0">
                <a:hlinkClick r:id="rId4"/>
              </a:rPr>
              <a:t>https://www.businessofapps.com/data/spotify-statistics/</a:t>
            </a:r>
            <a:endParaRPr lang="en-US" dirty="0"/>
          </a:p>
          <a:p>
            <a:r>
              <a:rPr lang="en-US" dirty="0">
                <a:hlinkClick r:id="rId5"/>
              </a:rPr>
              <a:t>https://www.cxense.com/blog/still-not-using-machine-learning-grow-subscriptions-its-easier-you-think</a:t>
            </a:r>
            <a:endParaRPr lang="en-US" dirty="0"/>
          </a:p>
          <a:p>
            <a:r>
              <a:rPr lang="en-US" dirty="0">
                <a:hlinkClick r:id="rId6"/>
              </a:rPr>
              <a:t>https://medium.com/the-official-integrate-ai-blog/heres-what-you-need-to-know-about-propensity-modeling-521ab660cb43</a:t>
            </a:r>
            <a:endParaRPr lang="en-US" dirty="0"/>
          </a:p>
          <a:p>
            <a:r>
              <a:rPr lang="en-US" dirty="0">
                <a:hlinkClick r:id="rId7"/>
              </a:rPr>
              <a:t>https://kth.diva-portal.org/smash/get/diva2:1149077/FULLTEXT01.pdf</a:t>
            </a:r>
            <a:endParaRPr lang="en-US" dirty="0"/>
          </a:p>
          <a:p>
            <a:endParaRPr lang="en-US" dirty="0"/>
          </a:p>
        </p:txBody>
      </p:sp>
    </p:spTree>
    <p:extLst>
      <p:ext uri="{BB962C8B-B14F-4D97-AF65-F5344CB8AC3E}">
        <p14:creationId xmlns:p14="http://schemas.microsoft.com/office/powerpoint/2010/main" val="279964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8B38-44BD-FE42-8677-7EFC41A5175B}"/>
              </a:ext>
            </a:extLst>
          </p:cNvPr>
          <p:cNvSpPr>
            <a:spLocks noGrp="1"/>
          </p:cNvSpPr>
          <p:nvPr>
            <p:ph type="title"/>
          </p:nvPr>
        </p:nvSpPr>
        <p:spPr>
          <a:xfrm>
            <a:off x="838200" y="1825625"/>
            <a:ext cx="10515600" cy="1325563"/>
          </a:xfrm>
        </p:spPr>
        <p:txBody>
          <a:bodyPr/>
          <a:lstStyle/>
          <a:p>
            <a:pPr algn="ctr"/>
            <a:r>
              <a:rPr lang="en-US" dirty="0"/>
              <a:t>END</a:t>
            </a:r>
          </a:p>
        </p:txBody>
      </p:sp>
      <p:sp>
        <p:nvSpPr>
          <p:cNvPr id="6" name="Content Placeholder 5">
            <a:extLst>
              <a:ext uri="{FF2B5EF4-FFF2-40B4-BE49-F238E27FC236}">
                <a16:creationId xmlns:a16="http://schemas.microsoft.com/office/drawing/2014/main" id="{65F09482-6710-694D-9565-9BADA44DB9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753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F39F-BC7D-064D-ADE2-D5E7F5F2836E}"/>
              </a:ext>
            </a:extLst>
          </p:cNvPr>
          <p:cNvSpPr>
            <a:spLocks noGrp="1"/>
          </p:cNvSpPr>
          <p:nvPr>
            <p:ph type="title"/>
          </p:nvPr>
        </p:nvSpPr>
        <p:spPr>
          <a:xfrm>
            <a:off x="939800" y="234157"/>
            <a:ext cx="10515600" cy="1119982"/>
          </a:xfrm>
        </p:spPr>
        <p:txBody>
          <a:bodyPr/>
          <a:lstStyle/>
          <a:p>
            <a:r>
              <a:rPr lang="en-US" b="1" dirty="0"/>
              <a:t>About Spotify</a:t>
            </a:r>
          </a:p>
        </p:txBody>
      </p:sp>
      <p:sp>
        <p:nvSpPr>
          <p:cNvPr id="3" name="Content Placeholder 2">
            <a:extLst>
              <a:ext uri="{FF2B5EF4-FFF2-40B4-BE49-F238E27FC236}">
                <a16:creationId xmlns:a16="http://schemas.microsoft.com/office/drawing/2014/main" id="{210FF0F8-ED36-F449-A408-A8C64D6716BA}"/>
              </a:ext>
            </a:extLst>
          </p:cNvPr>
          <p:cNvSpPr>
            <a:spLocks noGrp="1"/>
          </p:cNvSpPr>
          <p:nvPr>
            <p:ph idx="1"/>
          </p:nvPr>
        </p:nvSpPr>
        <p:spPr>
          <a:xfrm>
            <a:off x="838200" y="1691481"/>
            <a:ext cx="10515600" cy="4417219"/>
          </a:xfrm>
        </p:spPr>
        <p:txBody>
          <a:bodyPr>
            <a:normAutofit fontScale="92500" lnSpcReduction="10000"/>
          </a:bodyPr>
          <a:lstStyle/>
          <a:p>
            <a:r>
              <a:rPr lang="en-US" dirty="0"/>
              <a:t>Spotify is a streaming service and app that allows users to stream music from wherever they are. And with multiple different plan options, users can get music free or for a monthly cost with various perks.</a:t>
            </a:r>
          </a:p>
          <a:p>
            <a:r>
              <a:rPr lang="en-US" dirty="0"/>
              <a:t>Spotify’s current subscription plans –</a:t>
            </a:r>
          </a:p>
          <a:p>
            <a:pPr lvl="1"/>
            <a:r>
              <a:rPr lang="en-US" dirty="0"/>
              <a:t>Spotify premium membership cost $9.99 per month in 2019, for student members it’s $4.99 (some of the Perks of Premium member - Includes unlimited streaming, downloading music, unlimited skips, ad-supported Hulu subscription and availability to cancel anytime.)</a:t>
            </a:r>
          </a:p>
          <a:p>
            <a:pPr lvl="1"/>
            <a:r>
              <a:rPr lang="en-US" dirty="0"/>
              <a:t>Spotify is also offering Premium subscription free trail for 3months.</a:t>
            </a:r>
          </a:p>
          <a:p>
            <a:pPr lvl="1"/>
            <a:r>
              <a:rPr lang="en-US" dirty="0"/>
              <a:t>Spotify premium for family, five or less per household at $29.99 a month for all five members. For 2 -&gt; $14.99, 3 -&gt; $19.99 and 4 -&gt; $24.99</a:t>
            </a:r>
          </a:p>
          <a:p>
            <a:pPr lvl="1"/>
            <a:r>
              <a:rPr lang="en-US" dirty="0"/>
              <a:t>Spotify also has a free version.  </a:t>
            </a:r>
          </a:p>
          <a:p>
            <a:r>
              <a:rPr lang="en-US" b="1" dirty="0"/>
              <a:t>Spotify makes almost all of its revenue from the paid subscriber base. </a:t>
            </a:r>
          </a:p>
        </p:txBody>
      </p:sp>
      <p:sp>
        <p:nvSpPr>
          <p:cNvPr id="4" name="Title 1">
            <a:extLst>
              <a:ext uri="{FF2B5EF4-FFF2-40B4-BE49-F238E27FC236}">
                <a16:creationId xmlns:a16="http://schemas.microsoft.com/office/drawing/2014/main" id="{854B1ACA-3B55-EB43-9E15-A7B8E2736C0D}"/>
              </a:ext>
            </a:extLst>
          </p:cNvPr>
          <p:cNvSpPr txBox="1">
            <a:spLocks/>
          </p:cNvSpPr>
          <p:nvPr/>
        </p:nvSpPr>
        <p:spPr>
          <a:xfrm>
            <a:off x="660400" y="34559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a:extLst>
              <a:ext uri="{FF2B5EF4-FFF2-40B4-BE49-F238E27FC236}">
                <a16:creationId xmlns:a16="http://schemas.microsoft.com/office/drawing/2014/main" id="{386895D7-16BC-2F44-A444-5EB29739FC87}"/>
              </a:ext>
            </a:extLst>
          </p:cNvPr>
          <p:cNvSpPr txBox="1">
            <a:spLocks/>
          </p:cNvSpPr>
          <p:nvPr/>
        </p:nvSpPr>
        <p:spPr>
          <a:xfrm>
            <a:off x="749300" y="4454525"/>
            <a:ext cx="10515600" cy="2428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06542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35DF1-C3DF-1649-9D52-C96F4720997F}"/>
              </a:ext>
            </a:extLst>
          </p:cNvPr>
          <p:cNvSpPr>
            <a:spLocks noGrp="1"/>
          </p:cNvSpPr>
          <p:nvPr>
            <p:ph idx="1"/>
          </p:nvPr>
        </p:nvSpPr>
        <p:spPr>
          <a:xfrm>
            <a:off x="723900" y="1935162"/>
            <a:ext cx="10515600" cy="4211638"/>
          </a:xfrm>
        </p:spPr>
        <p:txBody>
          <a:bodyPr>
            <a:normAutofit/>
          </a:bodyPr>
          <a:lstStyle/>
          <a:p>
            <a:r>
              <a:rPr lang="en-US" dirty="0"/>
              <a:t>Explore opportunities to increase the Paid(Premium) subscriber.</a:t>
            </a:r>
          </a:p>
          <a:p>
            <a:r>
              <a:rPr lang="en-US" dirty="0"/>
              <a:t>Execute the plan with various teams like – marketing, content, product team </a:t>
            </a:r>
            <a:r>
              <a:rPr lang="en-US" dirty="0" err="1"/>
              <a:t>etc</a:t>
            </a:r>
            <a:endParaRPr lang="en-US" dirty="0"/>
          </a:p>
          <a:p>
            <a:endParaRPr lang="en-US" dirty="0"/>
          </a:p>
          <a:p>
            <a:pPr marL="0" indent="0">
              <a:buNone/>
            </a:pPr>
            <a:endParaRPr lang="en-US" dirty="0"/>
          </a:p>
          <a:p>
            <a:pPr marL="0" indent="0">
              <a:buNone/>
            </a:pPr>
            <a:r>
              <a:rPr lang="en-US" u="sng" dirty="0"/>
              <a:t>TAKE AWAY:</a:t>
            </a:r>
            <a:r>
              <a:rPr lang="en-US" dirty="0"/>
              <a:t> </a:t>
            </a:r>
            <a:r>
              <a:rPr lang="en-US" b="1" dirty="0"/>
              <a:t>Strategize Growth Plan for Spotify</a:t>
            </a:r>
            <a:br>
              <a:rPr lang="en-US" b="1" dirty="0"/>
            </a:br>
            <a:r>
              <a:rPr lang="en-US" sz="4800" b="1" i="1" dirty="0"/>
              <a:t>Goal - Increase Premium subscribers</a:t>
            </a:r>
            <a:endParaRPr lang="en-US" dirty="0"/>
          </a:p>
          <a:p>
            <a:endParaRPr lang="en-US" dirty="0"/>
          </a:p>
        </p:txBody>
      </p:sp>
      <p:sp>
        <p:nvSpPr>
          <p:cNvPr id="6" name="Title 1">
            <a:extLst>
              <a:ext uri="{FF2B5EF4-FFF2-40B4-BE49-F238E27FC236}">
                <a16:creationId xmlns:a16="http://schemas.microsoft.com/office/drawing/2014/main" id="{7AAF8201-D1E7-2941-A3F2-2AB08C0AA2CF}"/>
              </a:ext>
            </a:extLst>
          </p:cNvPr>
          <p:cNvSpPr txBox="1">
            <a:spLocks/>
          </p:cNvSpPr>
          <p:nvPr/>
        </p:nvSpPr>
        <p:spPr>
          <a:xfrm>
            <a:off x="838200" y="331787"/>
            <a:ext cx="10515600" cy="16033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 Statement</a:t>
            </a:r>
            <a:endParaRPr lang="en-US" dirty="0"/>
          </a:p>
        </p:txBody>
      </p:sp>
    </p:spTree>
    <p:extLst>
      <p:ext uri="{BB962C8B-B14F-4D97-AF65-F5344CB8AC3E}">
        <p14:creationId xmlns:p14="http://schemas.microsoft.com/office/powerpoint/2010/main" val="42106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4F7C0-48A0-8C42-A73E-3A73906A5C97}"/>
              </a:ext>
            </a:extLst>
          </p:cNvPr>
          <p:cNvSpPr>
            <a:spLocks noGrp="1"/>
          </p:cNvSpPr>
          <p:nvPr>
            <p:ph idx="1"/>
          </p:nvPr>
        </p:nvSpPr>
        <p:spPr>
          <a:xfrm>
            <a:off x="838200" y="1825625"/>
            <a:ext cx="10515600" cy="4498975"/>
          </a:xfrm>
        </p:spPr>
        <p:txBody>
          <a:bodyPr/>
          <a:lstStyle/>
          <a:p>
            <a:r>
              <a:rPr lang="en-US" dirty="0"/>
              <a:t>Spotify is a subscription based music streaming service. </a:t>
            </a:r>
            <a:r>
              <a:rPr lang="en-US" b="1" dirty="0"/>
              <a:t>It makes almost all of its revenue from the paid subscriber base. </a:t>
            </a:r>
          </a:p>
          <a:p>
            <a:r>
              <a:rPr lang="en-US" dirty="0"/>
              <a:t>With the increasingly saturated market it has become very important to target audiences from all the aspects of a company to engage, maintain and promote paid membership. </a:t>
            </a:r>
          </a:p>
          <a:p>
            <a:r>
              <a:rPr lang="en-US" b="1" dirty="0"/>
              <a:t>To continue powering their growth and provide better services Spotify needs to increases their paid subscribers.</a:t>
            </a:r>
            <a:endParaRPr lang="en-US" dirty="0"/>
          </a:p>
        </p:txBody>
      </p:sp>
      <p:sp>
        <p:nvSpPr>
          <p:cNvPr id="4" name="Title 1">
            <a:extLst>
              <a:ext uri="{FF2B5EF4-FFF2-40B4-BE49-F238E27FC236}">
                <a16:creationId xmlns:a16="http://schemas.microsoft.com/office/drawing/2014/main" id="{283A28FE-4C4A-1A4D-9C6D-93A72D898CCC}"/>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Why is this Important?</a:t>
            </a:r>
          </a:p>
        </p:txBody>
      </p:sp>
    </p:spTree>
    <p:extLst>
      <p:ext uri="{BB962C8B-B14F-4D97-AF65-F5344CB8AC3E}">
        <p14:creationId xmlns:p14="http://schemas.microsoft.com/office/powerpoint/2010/main" val="40827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30D5-89AC-4A44-A4F9-49DCFC9BF7F0}"/>
              </a:ext>
            </a:extLst>
          </p:cNvPr>
          <p:cNvSpPr>
            <a:spLocks noGrp="1"/>
          </p:cNvSpPr>
          <p:nvPr>
            <p:ph type="title"/>
          </p:nvPr>
        </p:nvSpPr>
        <p:spPr>
          <a:xfrm>
            <a:off x="584200" y="211137"/>
            <a:ext cx="10515600" cy="1247378"/>
          </a:xfrm>
        </p:spPr>
        <p:txBody>
          <a:bodyPr/>
          <a:lstStyle/>
          <a:p>
            <a:r>
              <a:rPr lang="en-US" b="1" dirty="0"/>
              <a:t>Growth Strategy Proposal</a:t>
            </a:r>
          </a:p>
        </p:txBody>
      </p:sp>
      <p:sp>
        <p:nvSpPr>
          <p:cNvPr id="3" name="Content Placeholder 2">
            <a:extLst>
              <a:ext uri="{FF2B5EF4-FFF2-40B4-BE49-F238E27FC236}">
                <a16:creationId xmlns:a16="http://schemas.microsoft.com/office/drawing/2014/main" id="{5BF2C89F-3AC2-A64D-BC70-8E96CC3BC4BD}"/>
              </a:ext>
            </a:extLst>
          </p:cNvPr>
          <p:cNvSpPr>
            <a:spLocks noGrp="1"/>
          </p:cNvSpPr>
          <p:nvPr>
            <p:ph idx="1"/>
          </p:nvPr>
        </p:nvSpPr>
        <p:spPr>
          <a:xfrm>
            <a:off x="584200" y="1701801"/>
            <a:ext cx="10515600" cy="4881562"/>
          </a:xfrm>
        </p:spPr>
        <p:txBody>
          <a:bodyPr>
            <a:normAutofit lnSpcReduction="10000"/>
          </a:bodyPr>
          <a:lstStyle/>
          <a:p>
            <a:r>
              <a:rPr lang="en-US" dirty="0"/>
              <a:t>Convert Free users to Paid subscribers</a:t>
            </a:r>
          </a:p>
          <a:p>
            <a:pPr marL="0" indent="0">
              <a:buNone/>
            </a:pPr>
            <a:r>
              <a:rPr lang="en-US" dirty="0"/>
              <a:t>(~approx. 50% of all the active user)</a:t>
            </a:r>
          </a:p>
          <a:p>
            <a:endParaRPr lang="en-US" dirty="0"/>
          </a:p>
          <a:p>
            <a:endParaRPr lang="en-US" dirty="0"/>
          </a:p>
          <a:p>
            <a:r>
              <a:rPr lang="en-US" dirty="0"/>
              <a:t>Customer Retention  </a:t>
            </a:r>
          </a:p>
          <a:p>
            <a:endParaRPr lang="en-US" dirty="0"/>
          </a:p>
          <a:p>
            <a:pPr marL="0" indent="0">
              <a:buNone/>
            </a:pPr>
            <a:endParaRPr lang="en-US" dirty="0"/>
          </a:p>
          <a:p>
            <a:pPr marL="0" indent="0">
              <a:buNone/>
            </a:pPr>
            <a:endParaRPr lang="en-US" dirty="0"/>
          </a:p>
          <a:p>
            <a:r>
              <a:rPr lang="en-US" dirty="0"/>
              <a:t>Achieve above with the help of Spotify marketing, product, content development, engineer teams.</a:t>
            </a:r>
          </a:p>
        </p:txBody>
      </p:sp>
      <p:pic>
        <p:nvPicPr>
          <p:cNvPr id="4" name="Picture 3">
            <a:extLst>
              <a:ext uri="{FF2B5EF4-FFF2-40B4-BE49-F238E27FC236}">
                <a16:creationId xmlns:a16="http://schemas.microsoft.com/office/drawing/2014/main" id="{C6DC538A-3702-BC4B-B521-9DEDB13D20CA}"/>
              </a:ext>
            </a:extLst>
          </p:cNvPr>
          <p:cNvPicPr>
            <a:picLocks noChangeAspect="1"/>
          </p:cNvPicPr>
          <p:nvPr/>
        </p:nvPicPr>
        <p:blipFill>
          <a:blip r:embed="rId2"/>
          <a:stretch>
            <a:fillRect/>
          </a:stretch>
        </p:blipFill>
        <p:spPr>
          <a:xfrm>
            <a:off x="3774419" y="3129560"/>
            <a:ext cx="2864152" cy="1611086"/>
          </a:xfrm>
          <a:prstGeom prst="rect">
            <a:avLst/>
          </a:prstGeom>
        </p:spPr>
      </p:pic>
      <p:pic>
        <p:nvPicPr>
          <p:cNvPr id="6" name="Picture 5">
            <a:extLst>
              <a:ext uri="{FF2B5EF4-FFF2-40B4-BE49-F238E27FC236}">
                <a16:creationId xmlns:a16="http://schemas.microsoft.com/office/drawing/2014/main" id="{5A75D52A-B56A-B845-B0EC-2174977516F8}"/>
              </a:ext>
            </a:extLst>
          </p:cNvPr>
          <p:cNvPicPr>
            <a:picLocks noChangeAspect="1"/>
          </p:cNvPicPr>
          <p:nvPr/>
        </p:nvPicPr>
        <p:blipFill rotWithShape="1">
          <a:blip r:embed="rId3"/>
          <a:srcRect l="17597" t="3120" r="-1333" b="16151"/>
          <a:stretch/>
        </p:blipFill>
        <p:spPr>
          <a:xfrm>
            <a:off x="8235648" y="1547520"/>
            <a:ext cx="2470452" cy="1582040"/>
          </a:xfrm>
          <a:prstGeom prst="rect">
            <a:avLst/>
          </a:prstGeom>
        </p:spPr>
      </p:pic>
    </p:spTree>
    <p:extLst>
      <p:ext uri="{BB962C8B-B14F-4D97-AF65-F5344CB8AC3E}">
        <p14:creationId xmlns:p14="http://schemas.microsoft.com/office/powerpoint/2010/main" val="413766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AD13-CAAF-4E43-BA1D-8078BDF79FFA}"/>
              </a:ext>
            </a:extLst>
          </p:cNvPr>
          <p:cNvSpPr>
            <a:spLocks noGrp="1"/>
          </p:cNvSpPr>
          <p:nvPr>
            <p:ph type="title"/>
          </p:nvPr>
        </p:nvSpPr>
        <p:spPr>
          <a:xfrm>
            <a:off x="838200" y="3429000"/>
            <a:ext cx="10515600" cy="1325563"/>
          </a:xfrm>
        </p:spPr>
        <p:txBody>
          <a:bodyPr/>
          <a:lstStyle/>
          <a:p>
            <a:pPr algn="ctr"/>
            <a:r>
              <a:rPr lang="en-US" dirty="0"/>
              <a:t>Free subscribers to Paid subscribers</a:t>
            </a:r>
          </a:p>
        </p:txBody>
      </p:sp>
      <p:pic>
        <p:nvPicPr>
          <p:cNvPr id="4" name="Content Placeholder 3">
            <a:extLst>
              <a:ext uri="{FF2B5EF4-FFF2-40B4-BE49-F238E27FC236}">
                <a16:creationId xmlns:a16="http://schemas.microsoft.com/office/drawing/2014/main" id="{DCC36DF2-10D2-D746-93AB-0FD33F0A1913}"/>
              </a:ext>
            </a:extLst>
          </p:cNvPr>
          <p:cNvPicPr>
            <a:picLocks noGrp="1" noChangeAspect="1"/>
          </p:cNvPicPr>
          <p:nvPr>
            <p:ph idx="1"/>
          </p:nvPr>
        </p:nvPicPr>
        <p:blipFill rotWithShape="1">
          <a:blip r:embed="rId2"/>
          <a:srcRect l="17597" t="3120" r="-1333" b="16151"/>
          <a:stretch/>
        </p:blipFill>
        <p:spPr>
          <a:xfrm>
            <a:off x="3365500" y="325021"/>
            <a:ext cx="4847086" cy="3103979"/>
          </a:xfrm>
          <a:prstGeom prst="rect">
            <a:avLst/>
          </a:prstGeom>
        </p:spPr>
      </p:pic>
    </p:spTree>
    <p:extLst>
      <p:ext uri="{BB962C8B-B14F-4D97-AF65-F5344CB8AC3E}">
        <p14:creationId xmlns:p14="http://schemas.microsoft.com/office/powerpoint/2010/main" val="198665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3B7B-1EE5-EB45-B8EF-B2FD5AC3FFD0}"/>
              </a:ext>
            </a:extLst>
          </p:cNvPr>
          <p:cNvSpPr>
            <a:spLocks noGrp="1"/>
          </p:cNvSpPr>
          <p:nvPr>
            <p:ph type="title"/>
          </p:nvPr>
        </p:nvSpPr>
        <p:spPr>
          <a:xfrm>
            <a:off x="838200" y="312737"/>
            <a:ext cx="10515600" cy="1009651"/>
          </a:xfrm>
        </p:spPr>
        <p:txBody>
          <a:bodyPr/>
          <a:lstStyle/>
          <a:p>
            <a:r>
              <a:rPr lang="en-US" b="1" dirty="0"/>
              <a:t>Proposal</a:t>
            </a:r>
          </a:p>
        </p:txBody>
      </p:sp>
      <p:sp>
        <p:nvSpPr>
          <p:cNvPr id="3" name="Content Placeholder 2">
            <a:extLst>
              <a:ext uri="{FF2B5EF4-FFF2-40B4-BE49-F238E27FC236}">
                <a16:creationId xmlns:a16="http://schemas.microsoft.com/office/drawing/2014/main" id="{C2DC03C3-07F3-A248-8C11-6FDF7D31830C}"/>
              </a:ext>
            </a:extLst>
          </p:cNvPr>
          <p:cNvSpPr>
            <a:spLocks noGrp="1"/>
          </p:cNvSpPr>
          <p:nvPr>
            <p:ph idx="1"/>
          </p:nvPr>
        </p:nvSpPr>
        <p:spPr>
          <a:xfrm>
            <a:off x="838200" y="1322388"/>
            <a:ext cx="10515600" cy="4854575"/>
          </a:xfrm>
        </p:spPr>
        <p:txBody>
          <a:bodyPr>
            <a:normAutofit/>
          </a:bodyPr>
          <a:lstStyle/>
          <a:p>
            <a:r>
              <a:rPr lang="en-US" dirty="0"/>
              <a:t>Idea is to create a probabilistic model that will predict whether a given unpaid subscriber exhibits a certain behavior. Then calculate Propensity score for active/new UNPAID subscribers. This will give us the probabilistic estimate of a user becoming a paid subscriber. </a:t>
            </a:r>
            <a:endParaRPr lang="en-US" strike="sngStrike" dirty="0"/>
          </a:p>
          <a:p>
            <a:r>
              <a:rPr lang="en-US" dirty="0"/>
              <a:t>We can validate the model with cross-validation technique</a:t>
            </a:r>
          </a:p>
          <a:p>
            <a:r>
              <a:rPr lang="en-US" dirty="0"/>
              <a:t>The team can use the propensity score to bucket each prospective subscriber by their likelihood to buy the paid subscription.</a:t>
            </a:r>
          </a:p>
          <a:p>
            <a:r>
              <a:rPr lang="en-US" dirty="0"/>
              <a:t>The feature importance score can be learned from the prediction model and further investigated to assist in developing growth plans to increase conversion rate.</a:t>
            </a:r>
          </a:p>
        </p:txBody>
      </p:sp>
    </p:spTree>
    <p:extLst>
      <p:ext uri="{BB962C8B-B14F-4D97-AF65-F5344CB8AC3E}">
        <p14:creationId xmlns:p14="http://schemas.microsoft.com/office/powerpoint/2010/main" val="93397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77-1B9A-1648-AE8A-F2916C6A75CE}"/>
              </a:ext>
            </a:extLst>
          </p:cNvPr>
          <p:cNvSpPr>
            <a:spLocks noGrp="1"/>
          </p:cNvSpPr>
          <p:nvPr>
            <p:ph type="title"/>
          </p:nvPr>
        </p:nvSpPr>
        <p:spPr/>
        <p:txBody>
          <a:bodyPr/>
          <a:lstStyle/>
          <a:p>
            <a:r>
              <a:rPr lang="en-US" b="1" dirty="0"/>
              <a:t>Free subscribers to Paid subscribers</a:t>
            </a:r>
          </a:p>
        </p:txBody>
      </p:sp>
      <p:sp>
        <p:nvSpPr>
          <p:cNvPr id="3" name="Content Placeholder 2">
            <a:extLst>
              <a:ext uri="{FF2B5EF4-FFF2-40B4-BE49-F238E27FC236}">
                <a16:creationId xmlns:a16="http://schemas.microsoft.com/office/drawing/2014/main" id="{7E49064A-8820-1249-95CE-3C41BDFC8B20}"/>
              </a:ext>
            </a:extLst>
          </p:cNvPr>
          <p:cNvSpPr>
            <a:spLocks noGrp="1"/>
          </p:cNvSpPr>
          <p:nvPr>
            <p:ph idx="1"/>
          </p:nvPr>
        </p:nvSpPr>
        <p:spPr/>
        <p:txBody>
          <a:bodyPr>
            <a:normAutofit fontScale="92500" lnSpcReduction="10000"/>
          </a:bodyPr>
          <a:lstStyle/>
          <a:p>
            <a:r>
              <a:rPr lang="en-US" dirty="0"/>
              <a:t>Steps</a:t>
            </a:r>
          </a:p>
          <a:p>
            <a:pPr lvl="1"/>
            <a:r>
              <a:rPr lang="en-US" dirty="0"/>
              <a:t>Data –  train data -&gt; some subscribers that converted from Free/Unpaid to Paid subscribers and rest didn’t convert to Paid subscribers.</a:t>
            </a:r>
          </a:p>
          <a:p>
            <a:pPr lvl="1"/>
            <a:r>
              <a:rPr lang="en-US" dirty="0"/>
              <a:t>Feature Engineering and Selection (like – what kind of music is played genre; artist, hours music played, age, gender, offer used/promotion received, converted to paid subscriber?) OR Feature Importance like Random Forest feature importance.</a:t>
            </a:r>
          </a:p>
          <a:p>
            <a:pPr lvl="1"/>
            <a:r>
              <a:rPr lang="en-US" dirty="0"/>
              <a:t>Build regression model like logistic regression and train it on the dataset. </a:t>
            </a:r>
          </a:p>
          <a:p>
            <a:pPr lvl="1"/>
            <a:r>
              <a:rPr lang="en-US" dirty="0"/>
              <a:t>Test the model against the validation and test sets to ensure that there is no overfitting of the model to the training data. </a:t>
            </a:r>
          </a:p>
          <a:p>
            <a:pPr lvl="1"/>
            <a:r>
              <a:rPr lang="en-US" dirty="0"/>
              <a:t>The model’s probabilistic estimate for a potential subscriber is the propensity score that s/he will become a paid subscriber.</a:t>
            </a:r>
          </a:p>
          <a:p>
            <a:pPr lvl="1"/>
            <a:r>
              <a:rPr lang="en-US" dirty="0"/>
              <a:t>This propensity score can be used by the team at Spotify to execute targeted campaign to enhance the chance of conversions.</a:t>
            </a:r>
          </a:p>
          <a:p>
            <a:pPr lvl="1"/>
            <a:r>
              <a:rPr lang="en-US" dirty="0"/>
              <a:t>Rebuild model with real time data to enable models continuous learning</a:t>
            </a:r>
          </a:p>
          <a:p>
            <a:pPr lvl="1"/>
            <a:endParaRPr lang="en-US" dirty="0"/>
          </a:p>
          <a:p>
            <a:pPr lvl="1"/>
            <a:endParaRPr lang="en-US" dirty="0"/>
          </a:p>
          <a:p>
            <a:endParaRPr lang="en-US" dirty="0"/>
          </a:p>
        </p:txBody>
      </p:sp>
    </p:spTree>
    <p:extLst>
      <p:ext uri="{BB962C8B-B14F-4D97-AF65-F5344CB8AC3E}">
        <p14:creationId xmlns:p14="http://schemas.microsoft.com/office/powerpoint/2010/main" val="391534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39DC-9F3C-2842-AC4C-E4372F00D0B6}"/>
              </a:ext>
            </a:extLst>
          </p:cNvPr>
          <p:cNvSpPr>
            <a:spLocks noGrp="1"/>
          </p:cNvSpPr>
          <p:nvPr>
            <p:ph type="title"/>
          </p:nvPr>
        </p:nvSpPr>
        <p:spPr/>
        <p:txBody>
          <a:bodyPr/>
          <a:lstStyle/>
          <a:p>
            <a:r>
              <a:rPr lang="en-US" b="1" dirty="0"/>
              <a:t>Execution with Spotify Team	</a:t>
            </a:r>
          </a:p>
        </p:txBody>
      </p:sp>
      <p:sp>
        <p:nvSpPr>
          <p:cNvPr id="3" name="Content Placeholder 2">
            <a:extLst>
              <a:ext uri="{FF2B5EF4-FFF2-40B4-BE49-F238E27FC236}">
                <a16:creationId xmlns:a16="http://schemas.microsoft.com/office/drawing/2014/main" id="{07F5B5A4-0B6A-284C-B85D-531069426595}"/>
              </a:ext>
            </a:extLst>
          </p:cNvPr>
          <p:cNvSpPr>
            <a:spLocks noGrp="1"/>
          </p:cNvSpPr>
          <p:nvPr>
            <p:ph idx="1"/>
          </p:nvPr>
        </p:nvSpPr>
        <p:spPr/>
        <p:txBody>
          <a:bodyPr>
            <a:normAutofit fontScale="85000" lnSpcReduction="20000"/>
          </a:bodyPr>
          <a:lstStyle/>
          <a:p>
            <a:r>
              <a:rPr lang="en-US" dirty="0"/>
              <a:t>Spotify Teams can utilize the propensity score -</a:t>
            </a:r>
          </a:p>
          <a:p>
            <a:pPr lvl="1"/>
            <a:r>
              <a:rPr lang="en-US" b="1" dirty="0"/>
              <a:t>Marketing team </a:t>
            </a:r>
            <a:r>
              <a:rPr lang="en-US" dirty="0"/>
              <a:t>-  can use this information to form a campaign or reach a target number of conversions most efficiently.  By weeding out customers who are unlikely to pay for subscription and redirect marketing spend to a more efficient channel and reducing the number emails to the customer who are most likely to subscribe so not to irate the customers. First, contact people, for whom a campaign has a higher chance of success and, therefore, is likely to result in increased premium subscription from the campaign. Secondly, understanding propensity scores by bucketed groups you can give each customer the minimal offer needed to attract them. Such offers will be more advantageous when used with customers with a medium propensity than for those with the high propensity, as these reduced offers will lead to significant savings</a:t>
            </a:r>
          </a:p>
          <a:p>
            <a:pPr lvl="1"/>
            <a:r>
              <a:rPr lang="en-US" b="1" dirty="0"/>
              <a:t>Product and Engineering team </a:t>
            </a:r>
            <a:r>
              <a:rPr lang="en-US" dirty="0"/>
              <a:t>- most important of all, a good model needs to be able to harness huge amounts of data in near real time as part of a continuous feedback loop so that it’s always getting better and smarter. Prepare real time data ingestion pipelines so that the new paid subscriber data can be fed to model for retraining and continuous learning. </a:t>
            </a:r>
          </a:p>
          <a:p>
            <a:pPr lvl="1"/>
            <a:r>
              <a:rPr lang="en-US" b="1" dirty="0"/>
              <a:t>Content team</a:t>
            </a:r>
            <a:r>
              <a:rPr lang="en-US" dirty="0"/>
              <a:t> – Can perform A/B testing with the medium to low propensity score users to see if personalize content, collection, recommendation, new features, etc. provide by the content team help enhances interest of the prospect.</a:t>
            </a:r>
          </a:p>
          <a:p>
            <a:endParaRPr lang="en-US" dirty="0"/>
          </a:p>
        </p:txBody>
      </p:sp>
    </p:spTree>
    <p:extLst>
      <p:ext uri="{BB962C8B-B14F-4D97-AF65-F5344CB8AC3E}">
        <p14:creationId xmlns:p14="http://schemas.microsoft.com/office/powerpoint/2010/main" val="2419642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7297</TotalTime>
  <Words>1101</Words>
  <Application>Microsoft Macintosh PowerPoint</Application>
  <PresentationFormat>Widescreen</PresentationFormat>
  <Paragraphs>98</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Growth Strategy &amp; Analytics - Spotify</vt:lpstr>
      <vt:lpstr>About Spotify</vt:lpstr>
      <vt:lpstr>PowerPoint Presentation</vt:lpstr>
      <vt:lpstr>Why is this Important?</vt:lpstr>
      <vt:lpstr>Growth Strategy Proposal</vt:lpstr>
      <vt:lpstr>Free subscribers to Paid subscribers</vt:lpstr>
      <vt:lpstr>Proposal</vt:lpstr>
      <vt:lpstr>Free subscribers to Paid subscribers</vt:lpstr>
      <vt:lpstr>Execution with Spotify Team </vt:lpstr>
      <vt:lpstr>Customer/Paid Subscriber Retention</vt:lpstr>
      <vt:lpstr>Proposal</vt:lpstr>
      <vt:lpstr>Paid Subscriber Retention</vt:lpstr>
      <vt:lpstr>Execution with Spotify Team </vt:lpstr>
      <vt:lpstr>Measuring Success of the Program </vt:lpstr>
      <vt:lpstr>Thanks</vt:lpstr>
      <vt:lpstr>Research and References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Strategy &amp; Analytics - Spotify</dc:title>
  <dc:creator>Arpit Jain</dc:creator>
  <cp:lastModifiedBy>Arpit Jain</cp:lastModifiedBy>
  <cp:revision>384</cp:revision>
  <dcterms:created xsi:type="dcterms:W3CDTF">2019-10-04T21:13:17Z</dcterms:created>
  <dcterms:modified xsi:type="dcterms:W3CDTF">2019-10-09T22:50:50Z</dcterms:modified>
</cp:coreProperties>
</file>