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1C5175-77B6-4F5A-8799-34D86BC2567F}" v="34" dt="2024-05-09T12:05:12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1A3313C-7407-4752-A6F6-354988946FE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A183A4-7C0F-495A-8CFF-1D4DD1344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34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313C-7407-4752-A6F6-354988946FE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83A4-7C0F-495A-8CFF-1D4DD1344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7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313C-7407-4752-A6F6-354988946FE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83A4-7C0F-495A-8CFF-1D4DD1344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345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313C-7407-4752-A6F6-354988946FE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83A4-7C0F-495A-8CFF-1D4DD13445D9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6582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313C-7407-4752-A6F6-354988946FE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83A4-7C0F-495A-8CFF-1D4DD1344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55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313C-7407-4752-A6F6-354988946FE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83A4-7C0F-495A-8CFF-1D4DD1344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196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313C-7407-4752-A6F6-354988946FE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83A4-7C0F-495A-8CFF-1D4DD1344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722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313C-7407-4752-A6F6-354988946FE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83A4-7C0F-495A-8CFF-1D4DD1344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355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313C-7407-4752-A6F6-354988946FE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83A4-7C0F-495A-8CFF-1D4DD1344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00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313C-7407-4752-A6F6-354988946FE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83A4-7C0F-495A-8CFF-1D4DD1344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49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313C-7407-4752-A6F6-354988946FE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83A4-7C0F-495A-8CFF-1D4DD1344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94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313C-7407-4752-A6F6-354988946FE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83A4-7C0F-495A-8CFF-1D4DD1344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23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313C-7407-4752-A6F6-354988946FE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83A4-7C0F-495A-8CFF-1D4DD1344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1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313C-7407-4752-A6F6-354988946FE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83A4-7C0F-495A-8CFF-1D4DD1344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74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313C-7407-4752-A6F6-354988946FE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83A4-7C0F-495A-8CFF-1D4DD1344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42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313C-7407-4752-A6F6-354988946FE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83A4-7C0F-495A-8CFF-1D4DD1344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85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313C-7407-4752-A6F6-354988946FE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183A4-7C0F-495A-8CFF-1D4DD1344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23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3313C-7407-4752-A6F6-354988946FE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183A4-7C0F-495A-8CFF-1D4DD1344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556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DA2E-86F3-1171-F1C4-393048B06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542690" cy="2387600"/>
          </a:xfrm>
        </p:spPr>
        <p:txBody>
          <a:bodyPr>
            <a:noAutofit/>
          </a:bodyPr>
          <a:lstStyle/>
          <a:p>
            <a:pPr algn="ctr"/>
            <a:r>
              <a:rPr lang="en-IN" sz="8800" b="1" dirty="0">
                <a:solidFill>
                  <a:schemeClr val="bg1"/>
                </a:solidFill>
              </a:rPr>
              <a:t>IDEATHON DOCUMENTATION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D60B4-A481-799B-5B8F-CCFA2C368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1570" y="4147456"/>
            <a:ext cx="8436429" cy="111034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NAVITHA KAVERI J</a:t>
            </a: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DT24DT25</a:t>
            </a:r>
          </a:p>
        </p:txBody>
      </p:sp>
    </p:spTree>
    <p:extLst>
      <p:ext uri="{BB962C8B-B14F-4D97-AF65-F5344CB8AC3E}">
        <p14:creationId xmlns:p14="http://schemas.microsoft.com/office/powerpoint/2010/main" val="312182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4F5C-BA71-1DCA-8115-21B63295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solidFill>
                  <a:schemeClr val="bg1"/>
                </a:solidFill>
              </a:rPr>
              <a:t>DOMAIN</a:t>
            </a:r>
            <a:r>
              <a:rPr lang="en-IN" sz="8000" b="1" dirty="0">
                <a:solidFill>
                  <a:schemeClr val="bg1"/>
                </a:solidFill>
              </a:rPr>
              <a:t>:</a:t>
            </a:r>
            <a:r>
              <a:rPr lang="en-IN" sz="8000" b="1" dirty="0">
                <a:solidFill>
                  <a:srgbClr val="FFFF00"/>
                </a:solidFill>
              </a:rPr>
              <a:t>BANKING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62985-C052-EF84-BAE3-76AB93461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7914"/>
            <a:ext cx="9905999" cy="39732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8000" b="1" i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4119EB-5ECF-EA36-D3B6-A10297CFD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1817914"/>
            <a:ext cx="10189029" cy="43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1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4F5C-BA71-1DCA-8115-21B63295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solidFill>
                  <a:schemeClr val="bg1"/>
                </a:solidFill>
              </a:rPr>
              <a:t>PROBLEM STATEMENT</a:t>
            </a:r>
            <a:r>
              <a:rPr lang="en-IN" sz="80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BA477D-BB6D-2CC1-8A7D-A1750CDEB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b="1" dirty="0">
                <a:solidFill>
                  <a:srgbClr val="FFFF00"/>
                </a:solidFill>
              </a:rPr>
              <a:t>The banking sector undergoing rapid digital transformation leading to an explosion of data from various source such as customer transactions, demographics, economic indicators and performance metrics.</a:t>
            </a:r>
          </a:p>
          <a:p>
            <a:r>
              <a:rPr lang="en-IN" sz="2800" b="1" dirty="0">
                <a:solidFill>
                  <a:srgbClr val="FFFF00"/>
                </a:solidFill>
              </a:rPr>
              <a:t>Financial institutions face the challenge to extracting valuable insights from vast amount of data to optimize their operation, improve risk management and enhance decision making process.</a:t>
            </a:r>
          </a:p>
        </p:txBody>
      </p:sp>
    </p:spTree>
    <p:extLst>
      <p:ext uri="{BB962C8B-B14F-4D97-AF65-F5344CB8AC3E}">
        <p14:creationId xmlns:p14="http://schemas.microsoft.com/office/powerpoint/2010/main" val="264040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4F5C-BA71-1DCA-8115-21B63295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47800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bg1"/>
                </a:solidFill>
              </a:rPr>
              <a:t>PROJECT WORKFLOW</a:t>
            </a:r>
            <a:r>
              <a:rPr lang="en-IN" sz="80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2295F2-F526-1BFD-D419-6408FEEAC80E}"/>
              </a:ext>
            </a:extLst>
          </p:cNvPr>
          <p:cNvSpPr/>
          <p:nvPr/>
        </p:nvSpPr>
        <p:spPr>
          <a:xfrm>
            <a:off x="957946" y="1400400"/>
            <a:ext cx="2525486" cy="874711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COLLECTION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5AE3EB3-D70B-37B0-05CC-F60DEF7855CA}"/>
              </a:ext>
            </a:extLst>
          </p:cNvPr>
          <p:cNvSpPr/>
          <p:nvPr/>
        </p:nvSpPr>
        <p:spPr>
          <a:xfrm>
            <a:off x="925287" y="2957056"/>
            <a:ext cx="2580398" cy="874711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PREPROCESSING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BD2FDA-4011-76F4-A50D-E83A73ABF1FE}"/>
              </a:ext>
            </a:extLst>
          </p:cNvPr>
          <p:cNvSpPr/>
          <p:nvPr/>
        </p:nvSpPr>
        <p:spPr>
          <a:xfrm>
            <a:off x="7413168" y="4829399"/>
            <a:ext cx="2188029" cy="874711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MODEL TRAIN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AF139E-1115-9D41-B78A-1A7DB9CF03C9}"/>
              </a:ext>
            </a:extLst>
          </p:cNvPr>
          <p:cNvSpPr/>
          <p:nvPr/>
        </p:nvSpPr>
        <p:spPr>
          <a:xfrm>
            <a:off x="990119" y="5286598"/>
            <a:ext cx="2580398" cy="874711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EDA ANALYSIS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CA17C4-852A-0EC4-DE58-4448E884A5DE}"/>
              </a:ext>
            </a:extLst>
          </p:cNvPr>
          <p:cNvCxnSpPr>
            <a:cxnSpLocks/>
          </p:cNvCxnSpPr>
          <p:nvPr/>
        </p:nvCxnSpPr>
        <p:spPr>
          <a:xfrm>
            <a:off x="2329548" y="2329543"/>
            <a:ext cx="0" cy="518657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F93944-D448-3DD9-AD22-E83E590377DA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172176" y="3644606"/>
            <a:ext cx="1029710" cy="21437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9380E1-7E7C-EE01-177E-DCC1FB75326B}"/>
              </a:ext>
            </a:extLst>
          </p:cNvPr>
          <p:cNvCxnSpPr>
            <a:cxnSpLocks/>
          </p:cNvCxnSpPr>
          <p:nvPr/>
        </p:nvCxnSpPr>
        <p:spPr>
          <a:xfrm flipV="1">
            <a:off x="3081712" y="2422533"/>
            <a:ext cx="1060656" cy="80459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791E6D-7917-FD65-AEB8-21A3BC08ACB0}"/>
              </a:ext>
            </a:extLst>
          </p:cNvPr>
          <p:cNvCxnSpPr>
            <a:cxnSpLocks/>
          </p:cNvCxnSpPr>
          <p:nvPr/>
        </p:nvCxnSpPr>
        <p:spPr>
          <a:xfrm flipV="1">
            <a:off x="3376965" y="3207220"/>
            <a:ext cx="792264" cy="12714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BB888D-DBF8-73AB-2485-89EA339D8581}"/>
              </a:ext>
            </a:extLst>
          </p:cNvPr>
          <p:cNvCxnSpPr>
            <a:cxnSpLocks/>
            <a:stCxn id="8" idx="7"/>
            <a:endCxn id="34" idx="1"/>
          </p:cNvCxnSpPr>
          <p:nvPr/>
        </p:nvCxnSpPr>
        <p:spPr>
          <a:xfrm flipV="1">
            <a:off x="3192626" y="4806042"/>
            <a:ext cx="1020146" cy="60865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8B6996-AED6-65D8-FDFF-48ECB707095B}"/>
              </a:ext>
            </a:extLst>
          </p:cNvPr>
          <p:cNvCxnSpPr>
            <a:cxnSpLocks/>
          </p:cNvCxnSpPr>
          <p:nvPr/>
        </p:nvCxnSpPr>
        <p:spPr>
          <a:xfrm>
            <a:off x="2302339" y="4274230"/>
            <a:ext cx="0" cy="96882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DEA9C1D-A386-4087-AF36-C5D22A54FB44}"/>
              </a:ext>
            </a:extLst>
          </p:cNvPr>
          <p:cNvSpPr/>
          <p:nvPr/>
        </p:nvSpPr>
        <p:spPr>
          <a:xfrm>
            <a:off x="4169229" y="2732312"/>
            <a:ext cx="2334991" cy="6204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HANDLING MISSING VALUES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B76B9B-4A88-847E-E139-5524138F6615}"/>
              </a:ext>
            </a:extLst>
          </p:cNvPr>
          <p:cNvSpPr/>
          <p:nvPr/>
        </p:nvSpPr>
        <p:spPr>
          <a:xfrm>
            <a:off x="4190999" y="1970312"/>
            <a:ext cx="2334991" cy="6204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OUTLIERS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E55A59-5E2F-948E-EFC5-B606614B5718}"/>
              </a:ext>
            </a:extLst>
          </p:cNvPr>
          <p:cNvSpPr/>
          <p:nvPr/>
        </p:nvSpPr>
        <p:spPr>
          <a:xfrm>
            <a:off x="4201886" y="3548739"/>
            <a:ext cx="2334991" cy="6204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TYPE CONVERSION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5190CA-C096-9792-CE28-6B2FD6231EAB}"/>
              </a:ext>
            </a:extLst>
          </p:cNvPr>
          <p:cNvSpPr/>
          <p:nvPr/>
        </p:nvSpPr>
        <p:spPr>
          <a:xfrm>
            <a:off x="4212772" y="4495799"/>
            <a:ext cx="2334991" cy="6204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UNIVARIATE ANALYSIS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1B272B-CD19-61AC-708A-67B2EA5AAB00}"/>
              </a:ext>
            </a:extLst>
          </p:cNvPr>
          <p:cNvSpPr/>
          <p:nvPr/>
        </p:nvSpPr>
        <p:spPr>
          <a:xfrm>
            <a:off x="4256313" y="5192489"/>
            <a:ext cx="2334991" cy="6204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BIVARIATE ANALYSIS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35DCFE-40C5-886C-593F-5C261CFE863A}"/>
              </a:ext>
            </a:extLst>
          </p:cNvPr>
          <p:cNvSpPr/>
          <p:nvPr/>
        </p:nvSpPr>
        <p:spPr>
          <a:xfrm>
            <a:off x="4278084" y="5900058"/>
            <a:ext cx="2334991" cy="6204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MULTIVARIATE ANALYSIS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A79A5CC-8FCC-12C8-EDEC-CB6007095195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3382082" y="5502732"/>
            <a:ext cx="874231" cy="257398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B23DAA0-7F39-CB2A-BAFC-40CAD747583B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325109" y="6019800"/>
            <a:ext cx="952975" cy="19050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ight Brace 49">
            <a:extLst>
              <a:ext uri="{FF2B5EF4-FFF2-40B4-BE49-F238E27FC236}">
                <a16:creationId xmlns:a16="http://schemas.microsoft.com/office/drawing/2014/main" id="{C3D28DE5-21DE-8ED6-FE68-B69F28B42991}"/>
              </a:ext>
            </a:extLst>
          </p:cNvPr>
          <p:cNvSpPr/>
          <p:nvPr/>
        </p:nvSpPr>
        <p:spPr>
          <a:xfrm>
            <a:off x="6613075" y="4691743"/>
            <a:ext cx="451754" cy="1469566"/>
          </a:xfrm>
          <a:prstGeom prst="rightBrac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BAA2008-955F-07B6-A833-D08F71D8381F}"/>
              </a:ext>
            </a:extLst>
          </p:cNvPr>
          <p:cNvSpPr/>
          <p:nvPr/>
        </p:nvSpPr>
        <p:spPr>
          <a:xfrm>
            <a:off x="7222657" y="3305399"/>
            <a:ext cx="2367656" cy="874711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MODEL DEPLOYEMENT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2E3F288-D557-9424-411A-09AF569365FA}"/>
              </a:ext>
            </a:extLst>
          </p:cNvPr>
          <p:cNvSpPr/>
          <p:nvPr/>
        </p:nvSpPr>
        <p:spPr>
          <a:xfrm>
            <a:off x="446311" y="1360711"/>
            <a:ext cx="653143" cy="7946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726D715-592B-7834-D5B1-378AFE022A13}"/>
              </a:ext>
            </a:extLst>
          </p:cNvPr>
          <p:cNvSpPr/>
          <p:nvPr/>
        </p:nvSpPr>
        <p:spPr>
          <a:xfrm>
            <a:off x="9557648" y="3331023"/>
            <a:ext cx="653143" cy="7946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5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B5299D1-5FB6-6109-17A8-F5ABD9FE85FA}"/>
              </a:ext>
            </a:extLst>
          </p:cNvPr>
          <p:cNvSpPr/>
          <p:nvPr/>
        </p:nvSpPr>
        <p:spPr>
          <a:xfrm>
            <a:off x="9557648" y="4833252"/>
            <a:ext cx="653143" cy="7946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0346410-D9D4-CEF8-E695-CE991B94EAE5}"/>
              </a:ext>
            </a:extLst>
          </p:cNvPr>
          <p:cNvSpPr/>
          <p:nvPr/>
        </p:nvSpPr>
        <p:spPr>
          <a:xfrm>
            <a:off x="413657" y="3026224"/>
            <a:ext cx="653143" cy="7946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FC44E3D-B0D4-6D4D-DE64-3A0A61F976A0}"/>
              </a:ext>
            </a:extLst>
          </p:cNvPr>
          <p:cNvSpPr/>
          <p:nvPr/>
        </p:nvSpPr>
        <p:spPr>
          <a:xfrm>
            <a:off x="413657" y="5344879"/>
            <a:ext cx="653143" cy="7946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3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DF822E-DFBC-853B-757A-141DC064A07B}"/>
              </a:ext>
            </a:extLst>
          </p:cNvPr>
          <p:cNvCxnSpPr>
            <a:cxnSpLocks/>
          </p:cNvCxnSpPr>
          <p:nvPr/>
        </p:nvCxnSpPr>
        <p:spPr>
          <a:xfrm flipV="1">
            <a:off x="8430980" y="4188276"/>
            <a:ext cx="1" cy="57853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FF73F81-EEF4-10AD-6EA9-010F750989A6}"/>
              </a:ext>
            </a:extLst>
          </p:cNvPr>
          <p:cNvCxnSpPr>
            <a:cxnSpLocks/>
          </p:cNvCxnSpPr>
          <p:nvPr/>
        </p:nvCxnSpPr>
        <p:spPr>
          <a:xfrm flipV="1">
            <a:off x="6803574" y="5414696"/>
            <a:ext cx="509256" cy="8803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7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4F5C-BA71-1DCA-8115-21B63295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solidFill>
                  <a:schemeClr val="bg1"/>
                </a:solidFill>
              </a:rPr>
              <a:t>PROJECT WORKFLOW</a:t>
            </a:r>
            <a:r>
              <a:rPr lang="en-IN" sz="80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62985-C052-EF84-BAE3-76AB93461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Autofit/>
          </a:bodyPr>
          <a:lstStyle/>
          <a:p>
            <a:r>
              <a:rPr lang="en-US" sz="2000" b="1" i="0" dirty="0">
                <a:solidFill>
                  <a:srgbClr val="FFFF00"/>
                </a:solidFill>
                <a:effectLst/>
                <a:latin typeface="Helvetica Neue"/>
              </a:rPr>
              <a:t>STEP1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Gather relevant data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including transaction histories, Loan amount, interest rate, demographic information (such as age, income, location), and any other relevant banking behaviors or features</a:t>
            </a:r>
          </a:p>
          <a:p>
            <a:r>
              <a:rPr lang="en-US" sz="2000" b="1" dirty="0">
                <a:solidFill>
                  <a:srgbClr val="FFFF00"/>
                </a:solidFill>
                <a:latin typeface="Helvetica Neue"/>
              </a:rPr>
              <a:t>STEP2</a:t>
            </a:r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:</a:t>
            </a: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Preprocess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 the data by handling missing values, 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encoding categorical variables, and scaling numerical features if needed.</a:t>
            </a:r>
          </a:p>
          <a:p>
            <a:r>
              <a:rPr lang="en-US" sz="2000" b="1" dirty="0">
                <a:solidFill>
                  <a:srgbClr val="FFFF00"/>
                </a:solidFill>
                <a:latin typeface="Helvetica Neue"/>
              </a:rPr>
              <a:t>STEP3</a:t>
            </a:r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:Analysing the data (MANUAL </a:t>
            </a:r>
            <a:r>
              <a:rPr 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Helvetica Neue"/>
              </a:rPr>
              <a:t>EDA</a:t>
            </a:r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 or APPLY AUTO EDA PROCESS using sweetviz etc...)</a:t>
            </a:r>
          </a:p>
          <a:p>
            <a:r>
              <a:rPr lang="en-US" sz="2000" b="1" dirty="0">
                <a:solidFill>
                  <a:srgbClr val="FFFF00"/>
                </a:solidFill>
                <a:latin typeface="Helvetica Neue"/>
              </a:rPr>
              <a:t>STEP4</a:t>
            </a:r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: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G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rouping customers based on their banking behaviors, transaction histories, and demographics</a:t>
            </a:r>
            <a:r>
              <a:rPr 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using </a:t>
            </a:r>
            <a:r>
              <a:rPr 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Helvetica Neue"/>
              </a:rPr>
              <a:t>clustering</a:t>
            </a:r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 algorithms.(</a:t>
            </a:r>
            <a:r>
              <a:rPr 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Helvetica Neue"/>
              </a:rPr>
              <a:t>K MEANS</a:t>
            </a:r>
            <a:r>
              <a:rPr lang="en-US" sz="2000" dirty="0">
                <a:solidFill>
                  <a:srgbClr val="000000"/>
                </a:solidFill>
                <a:latin typeface="Helvetica Neue"/>
              </a:rPr>
              <a:t>)</a:t>
            </a:r>
            <a:endParaRPr lang="en-IN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40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4F5C-BA71-1DCA-8115-21B63295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solidFill>
                  <a:schemeClr val="bg1"/>
                </a:solidFill>
              </a:rPr>
              <a:t>PROJECT WORKFLOW</a:t>
            </a:r>
            <a:r>
              <a:rPr lang="en-IN" sz="80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62985-C052-EF84-BAE3-76AB93461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00"/>
                </a:solidFill>
                <a:effectLst/>
                <a:latin typeface="Helvetica Neue"/>
              </a:rPr>
              <a:t>STEP5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Choose appropriate classification algorithms for the task, such as logistic regression, decision trees, random forests, gradient boosting, or neural networks.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Train multiple models on the training data and evaluate their performance using appropriate metrics like accuracy, precision.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Fine-tune hyperparameters of the selected models using techniques like grid search or random search.</a:t>
            </a:r>
          </a:p>
          <a:p>
            <a:endParaRPr lang="en-IN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75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4F5C-BA71-1DCA-8115-21B63295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solidFill>
                  <a:schemeClr val="bg1"/>
                </a:solidFill>
              </a:rPr>
              <a:t>TECHNOLOGIES</a:t>
            </a:r>
            <a:r>
              <a:rPr lang="en-IN" sz="80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62985-C052-EF84-BAE3-76AB93461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b="1" dirty="0">
                <a:solidFill>
                  <a:srgbClr val="FFFF00"/>
                </a:solidFill>
              </a:rPr>
              <a:t>PYTHON </a:t>
            </a:r>
          </a:p>
          <a:p>
            <a:r>
              <a:rPr lang="en-IN" sz="2800" b="1" dirty="0">
                <a:solidFill>
                  <a:srgbClr val="FFFF00"/>
                </a:solidFill>
              </a:rPr>
              <a:t>MATPLOTLIB</a:t>
            </a:r>
          </a:p>
          <a:p>
            <a:r>
              <a:rPr lang="en-IN" sz="2800" b="1" dirty="0">
                <a:solidFill>
                  <a:srgbClr val="FFFF00"/>
                </a:solidFill>
              </a:rPr>
              <a:t>SEABORN</a:t>
            </a:r>
          </a:p>
          <a:p>
            <a:r>
              <a:rPr lang="en-IN" sz="2800" b="1" dirty="0">
                <a:solidFill>
                  <a:srgbClr val="FFFF00"/>
                </a:solidFill>
              </a:rPr>
              <a:t>MACHINE LEARNING ALGARITHMS</a:t>
            </a:r>
          </a:p>
          <a:p>
            <a:r>
              <a:rPr lang="en-IN" sz="2800" b="1" dirty="0">
                <a:solidFill>
                  <a:srgbClr val="FFFF00"/>
                </a:solidFill>
              </a:rPr>
              <a:t>EXPLORATORY DATA ANALYSIS(EDA)</a:t>
            </a:r>
          </a:p>
          <a:p>
            <a:r>
              <a:rPr lang="en-IN" sz="2800" b="1" dirty="0">
                <a:solidFill>
                  <a:srgbClr val="FFFF00"/>
                </a:solidFill>
              </a:rPr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303774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4F5C-BA71-1DCA-8115-21B63295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solidFill>
                  <a:schemeClr val="bg1"/>
                </a:solidFill>
              </a:rPr>
              <a:t>EXPEXTED  BENEFITS</a:t>
            </a:r>
            <a:r>
              <a:rPr lang="en-IN" sz="80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62985-C052-EF84-BAE3-76AB93461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00"/>
                </a:solidFill>
              </a:rPr>
              <a:t>Optimizing business performance.</a:t>
            </a:r>
          </a:p>
          <a:p>
            <a:r>
              <a:rPr lang="en-IN" sz="2800" b="1" dirty="0">
                <a:solidFill>
                  <a:srgbClr val="FFFF00"/>
                </a:solidFill>
              </a:rPr>
              <a:t>Improving risk management.</a:t>
            </a:r>
          </a:p>
          <a:p>
            <a:r>
              <a:rPr lang="en-IN" sz="2800" b="1" dirty="0">
                <a:solidFill>
                  <a:srgbClr val="FFFF00"/>
                </a:solidFill>
              </a:rPr>
              <a:t>Decision making.</a:t>
            </a:r>
          </a:p>
          <a:p>
            <a:r>
              <a:rPr lang="en-IN" sz="2800" b="1" dirty="0">
                <a:solidFill>
                  <a:srgbClr val="FFFF00"/>
                </a:solidFill>
              </a:rPr>
              <a:t>Customer understanding and satisfaction of customers.</a:t>
            </a:r>
          </a:p>
          <a:p>
            <a:r>
              <a:rPr lang="en-IN" sz="2800" b="1" dirty="0">
                <a:solidFill>
                  <a:srgbClr val="FFFF00"/>
                </a:solidFill>
              </a:rPr>
              <a:t>Efficient resource allocation</a:t>
            </a:r>
          </a:p>
        </p:txBody>
      </p:sp>
    </p:spTree>
    <p:extLst>
      <p:ext uri="{BB962C8B-B14F-4D97-AF65-F5344CB8AC3E}">
        <p14:creationId xmlns:p14="http://schemas.microsoft.com/office/powerpoint/2010/main" val="36642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997F5EFC-F28F-B13F-827E-9B130941F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9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1949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204</TotalTime>
  <Words>302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Helvetica Neue</vt:lpstr>
      <vt:lpstr>Söhne</vt:lpstr>
      <vt:lpstr>Tw Cen MT</vt:lpstr>
      <vt:lpstr>Circuit</vt:lpstr>
      <vt:lpstr>IDEATHON DOCUMENTATION</vt:lpstr>
      <vt:lpstr>DOMAIN:BANKING</vt:lpstr>
      <vt:lpstr>PROBLEM STATEMENT:</vt:lpstr>
      <vt:lpstr>PROJECT WORKFLOW:</vt:lpstr>
      <vt:lpstr>PROJECT WORKFLOW:</vt:lpstr>
      <vt:lpstr>PROJECT WORKFLOW:</vt:lpstr>
      <vt:lpstr>TECHNOLOGIES:</vt:lpstr>
      <vt:lpstr>EXPEXTED  BENEFITS: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IDEATHON DOCUMENTATION</dc:title>
  <dc:creator>Navitha Kaveri</dc:creator>
  <cp:lastModifiedBy>Navitha Kaveri</cp:lastModifiedBy>
  <cp:revision>2</cp:revision>
  <dcterms:created xsi:type="dcterms:W3CDTF">2024-05-07T12:20:33Z</dcterms:created>
  <dcterms:modified xsi:type="dcterms:W3CDTF">2024-05-09T12:09:11Z</dcterms:modified>
</cp:coreProperties>
</file>