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0"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726"/>
  </p:normalViewPr>
  <p:slideViewPr>
    <p:cSldViewPr snapToGrid="0">
      <p:cViewPr varScale="1">
        <p:scale>
          <a:sx n="123" d="100"/>
          <a:sy n="123" d="100"/>
        </p:scale>
        <p:origin x="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A17D18-9B3F-4FAF-91B7-00D7C3C3703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1D3FE7C-FD53-4D2A-9276-B9B49E7D0C4B}">
      <dgm:prSet/>
      <dgm:spPr/>
      <dgm:t>
        <a:bodyPr/>
        <a:lstStyle/>
        <a:p>
          <a:pPr>
            <a:lnSpc>
              <a:spcPct val="100000"/>
            </a:lnSpc>
          </a:pPr>
          <a:r>
            <a:rPr lang="en-US" dirty="0"/>
            <a:t>Provide a new service by which local clients that are near a source of renewable energy will have free energy when there is a surplus of energy in that area.</a:t>
          </a:r>
        </a:p>
      </dgm:t>
    </dgm:pt>
    <dgm:pt modelId="{2B46ACA2-65C1-4A76-9A3A-B845449E1A09}" type="parTrans" cxnId="{D7F6BC09-8E78-40C6-BAA0-D8342F68F020}">
      <dgm:prSet/>
      <dgm:spPr/>
      <dgm:t>
        <a:bodyPr/>
        <a:lstStyle/>
        <a:p>
          <a:endParaRPr lang="en-US"/>
        </a:p>
      </dgm:t>
    </dgm:pt>
    <dgm:pt modelId="{B27F318E-A0CB-432E-B19C-584D08FA9FF9}" type="sibTrans" cxnId="{D7F6BC09-8E78-40C6-BAA0-D8342F68F020}">
      <dgm:prSet/>
      <dgm:spPr/>
      <dgm:t>
        <a:bodyPr/>
        <a:lstStyle/>
        <a:p>
          <a:pPr>
            <a:lnSpc>
              <a:spcPct val="100000"/>
            </a:lnSpc>
          </a:pPr>
          <a:endParaRPr lang="en-US"/>
        </a:p>
      </dgm:t>
    </dgm:pt>
    <dgm:pt modelId="{9CE80238-5E62-4B44-92CD-F0D68D166F49}">
      <dgm:prSet/>
      <dgm:spPr/>
      <dgm:t>
        <a:bodyPr/>
        <a:lstStyle/>
        <a:p>
          <a:pPr>
            <a:lnSpc>
              <a:spcPct val="100000"/>
            </a:lnSpc>
          </a:pPr>
          <a:r>
            <a:rPr lang="en-US" dirty="0"/>
            <a:t>Create a reliable system that can predict the surplus energy at least 24 hours in advance about</a:t>
          </a:r>
        </a:p>
      </dgm:t>
    </dgm:pt>
    <dgm:pt modelId="{31489E9C-E1DC-4DA9-B1AA-1E8447B09B98}" type="parTrans" cxnId="{D2E89EE0-68D3-465B-B221-7B549112EAD6}">
      <dgm:prSet/>
      <dgm:spPr/>
      <dgm:t>
        <a:bodyPr/>
        <a:lstStyle/>
        <a:p>
          <a:endParaRPr lang="en-US"/>
        </a:p>
      </dgm:t>
    </dgm:pt>
    <dgm:pt modelId="{9FE7915B-86EE-4098-91AA-D5407E6F4FD9}" type="sibTrans" cxnId="{D2E89EE0-68D3-465B-B221-7B549112EAD6}">
      <dgm:prSet/>
      <dgm:spPr/>
      <dgm:t>
        <a:bodyPr/>
        <a:lstStyle/>
        <a:p>
          <a:pPr>
            <a:lnSpc>
              <a:spcPct val="100000"/>
            </a:lnSpc>
          </a:pPr>
          <a:endParaRPr lang="en-US"/>
        </a:p>
      </dgm:t>
    </dgm:pt>
    <dgm:pt modelId="{D960936C-C73B-4DF7-AC31-72F7EA88EB02}">
      <dgm:prSet/>
      <dgm:spPr/>
      <dgm:t>
        <a:bodyPr/>
        <a:lstStyle/>
        <a:p>
          <a:pPr>
            <a:lnSpc>
              <a:spcPct val="100000"/>
            </a:lnSpc>
          </a:pPr>
          <a:r>
            <a:rPr lang="en-US"/>
            <a:t>Send alerts to the customer to allow them to opt-in to the slot for free energy</a:t>
          </a:r>
        </a:p>
      </dgm:t>
    </dgm:pt>
    <dgm:pt modelId="{3CDCB866-9EE5-4488-B52E-74DDC48F7838}" type="parTrans" cxnId="{EF3295D9-0AD7-48AA-97CA-2B06F718A63D}">
      <dgm:prSet/>
      <dgm:spPr/>
      <dgm:t>
        <a:bodyPr/>
        <a:lstStyle/>
        <a:p>
          <a:endParaRPr lang="en-US"/>
        </a:p>
      </dgm:t>
    </dgm:pt>
    <dgm:pt modelId="{C9A639E5-7244-4207-927D-D83DF162F113}" type="sibTrans" cxnId="{EF3295D9-0AD7-48AA-97CA-2B06F718A63D}">
      <dgm:prSet/>
      <dgm:spPr/>
      <dgm:t>
        <a:bodyPr/>
        <a:lstStyle/>
        <a:p>
          <a:pPr>
            <a:lnSpc>
              <a:spcPct val="100000"/>
            </a:lnSpc>
          </a:pPr>
          <a:endParaRPr lang="en-US"/>
        </a:p>
      </dgm:t>
    </dgm:pt>
    <dgm:pt modelId="{5EA48CFB-CCD9-4AEA-9715-BEE02BA9581E}">
      <dgm:prSet/>
      <dgm:spPr/>
      <dgm:t>
        <a:bodyPr/>
        <a:lstStyle/>
        <a:p>
          <a:pPr>
            <a:lnSpc>
              <a:spcPct val="100000"/>
            </a:lnSpc>
          </a:pPr>
          <a:r>
            <a:rPr lang="en-US" dirty="0"/>
            <a:t>Deal with situations when the predictions go for a toss and prevent loss to the company</a:t>
          </a:r>
        </a:p>
      </dgm:t>
    </dgm:pt>
    <dgm:pt modelId="{75BBEFBF-C9B1-457F-950D-9267ABCFB94A}" type="parTrans" cxnId="{7BC21879-8573-4BA0-8930-7DAAEFEB47CC}">
      <dgm:prSet/>
      <dgm:spPr/>
      <dgm:t>
        <a:bodyPr/>
        <a:lstStyle/>
        <a:p>
          <a:endParaRPr lang="en-US"/>
        </a:p>
      </dgm:t>
    </dgm:pt>
    <dgm:pt modelId="{699FCD31-AF58-4D50-892A-536D6072FDFA}" type="sibTrans" cxnId="{7BC21879-8573-4BA0-8930-7DAAEFEB47CC}">
      <dgm:prSet/>
      <dgm:spPr/>
      <dgm:t>
        <a:bodyPr/>
        <a:lstStyle/>
        <a:p>
          <a:endParaRPr lang="en-US"/>
        </a:p>
      </dgm:t>
    </dgm:pt>
    <dgm:pt modelId="{89BABE74-0286-4F2A-AB6A-B3A6EDAAF041}" type="pres">
      <dgm:prSet presAssocID="{9DA17D18-9B3F-4FAF-91B7-00D7C3C37030}" presName="root" presStyleCnt="0">
        <dgm:presLayoutVars>
          <dgm:dir/>
          <dgm:resizeHandles val="exact"/>
        </dgm:presLayoutVars>
      </dgm:prSet>
      <dgm:spPr/>
    </dgm:pt>
    <dgm:pt modelId="{1575A0ED-5C8B-40AD-BA1E-E3A2093A57E4}" type="pres">
      <dgm:prSet presAssocID="{9DA17D18-9B3F-4FAF-91B7-00D7C3C37030}" presName="container" presStyleCnt="0">
        <dgm:presLayoutVars>
          <dgm:dir/>
          <dgm:resizeHandles val="exact"/>
        </dgm:presLayoutVars>
      </dgm:prSet>
      <dgm:spPr/>
    </dgm:pt>
    <dgm:pt modelId="{B52B6A04-412A-47FA-9288-13C8F1E22137}" type="pres">
      <dgm:prSet presAssocID="{F1D3FE7C-FD53-4D2A-9276-B9B49E7D0C4B}" presName="compNode" presStyleCnt="0"/>
      <dgm:spPr/>
    </dgm:pt>
    <dgm:pt modelId="{E820411C-4D56-4E70-8448-6BA7572647D9}" type="pres">
      <dgm:prSet presAssocID="{F1D3FE7C-FD53-4D2A-9276-B9B49E7D0C4B}" presName="iconBgRect" presStyleLbl="bgShp" presStyleIdx="0" presStyleCnt="4"/>
      <dgm:spPr/>
    </dgm:pt>
    <dgm:pt modelId="{23AD17CF-1FC3-44FF-B609-454B60AADB91}" type="pres">
      <dgm:prSet presAssocID="{F1D3FE7C-FD53-4D2A-9276-B9B49E7D0C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ndmill"/>
        </a:ext>
      </dgm:extLst>
    </dgm:pt>
    <dgm:pt modelId="{350A6991-8185-4CB3-BB73-211B70948092}" type="pres">
      <dgm:prSet presAssocID="{F1D3FE7C-FD53-4D2A-9276-B9B49E7D0C4B}" presName="spaceRect" presStyleCnt="0"/>
      <dgm:spPr/>
    </dgm:pt>
    <dgm:pt modelId="{BEEF4446-A0BA-4AAB-9FE6-2F6BD84FD8F1}" type="pres">
      <dgm:prSet presAssocID="{F1D3FE7C-FD53-4D2A-9276-B9B49E7D0C4B}" presName="textRect" presStyleLbl="revTx" presStyleIdx="0" presStyleCnt="4">
        <dgm:presLayoutVars>
          <dgm:chMax val="1"/>
          <dgm:chPref val="1"/>
        </dgm:presLayoutVars>
      </dgm:prSet>
      <dgm:spPr/>
    </dgm:pt>
    <dgm:pt modelId="{01779D9F-AF93-4CD2-BC65-C59859F079BA}" type="pres">
      <dgm:prSet presAssocID="{B27F318E-A0CB-432E-B19C-584D08FA9FF9}" presName="sibTrans" presStyleLbl="sibTrans2D1" presStyleIdx="0" presStyleCnt="0"/>
      <dgm:spPr/>
    </dgm:pt>
    <dgm:pt modelId="{C30CCE00-F149-46AC-A46A-ED6F0B310B14}" type="pres">
      <dgm:prSet presAssocID="{9CE80238-5E62-4B44-92CD-F0D68D166F49}" presName="compNode" presStyleCnt="0"/>
      <dgm:spPr/>
    </dgm:pt>
    <dgm:pt modelId="{81E80491-9DCA-4DAE-B9B1-4A570982B6C5}" type="pres">
      <dgm:prSet presAssocID="{9CE80238-5E62-4B44-92CD-F0D68D166F49}" presName="iconBgRect" presStyleLbl="bgShp" presStyleIdx="1" presStyleCnt="4"/>
      <dgm:spPr/>
    </dgm:pt>
    <dgm:pt modelId="{D5BB1202-CFE8-453C-96EA-29E7CE89B080}" type="pres">
      <dgm:prSet presAssocID="{9CE80238-5E62-4B44-92CD-F0D68D166F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ning"/>
        </a:ext>
      </dgm:extLst>
    </dgm:pt>
    <dgm:pt modelId="{92949584-CD57-4ED0-B77F-8CE2BAF94DFF}" type="pres">
      <dgm:prSet presAssocID="{9CE80238-5E62-4B44-92CD-F0D68D166F49}" presName="spaceRect" presStyleCnt="0"/>
      <dgm:spPr/>
    </dgm:pt>
    <dgm:pt modelId="{52C8BB95-4604-4D5E-840C-169E25B4A850}" type="pres">
      <dgm:prSet presAssocID="{9CE80238-5E62-4B44-92CD-F0D68D166F49}" presName="textRect" presStyleLbl="revTx" presStyleIdx="1" presStyleCnt="4">
        <dgm:presLayoutVars>
          <dgm:chMax val="1"/>
          <dgm:chPref val="1"/>
        </dgm:presLayoutVars>
      </dgm:prSet>
      <dgm:spPr/>
    </dgm:pt>
    <dgm:pt modelId="{5A66682A-C2A0-4F1D-981E-31F8EEE7CBF9}" type="pres">
      <dgm:prSet presAssocID="{9FE7915B-86EE-4098-91AA-D5407E6F4FD9}" presName="sibTrans" presStyleLbl="sibTrans2D1" presStyleIdx="0" presStyleCnt="0"/>
      <dgm:spPr/>
    </dgm:pt>
    <dgm:pt modelId="{0E919F94-A1E6-4034-A971-D3343E5988AF}" type="pres">
      <dgm:prSet presAssocID="{D960936C-C73B-4DF7-AC31-72F7EA88EB02}" presName="compNode" presStyleCnt="0"/>
      <dgm:spPr/>
    </dgm:pt>
    <dgm:pt modelId="{39D0B86C-FEAA-4F8F-95A6-3A171F2C446F}" type="pres">
      <dgm:prSet presAssocID="{D960936C-C73B-4DF7-AC31-72F7EA88EB02}" presName="iconBgRect" presStyleLbl="bgShp" presStyleIdx="2" presStyleCnt="4"/>
      <dgm:spPr/>
    </dgm:pt>
    <dgm:pt modelId="{C32E32C5-BCBB-4449-A534-27CC55249BD1}" type="pres">
      <dgm:prSet presAssocID="{D960936C-C73B-4DF7-AC31-72F7EA88EB0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B"/>
        </a:ext>
      </dgm:extLst>
    </dgm:pt>
    <dgm:pt modelId="{8C16EEEE-C13F-4219-B8E9-CABE46A796A9}" type="pres">
      <dgm:prSet presAssocID="{D960936C-C73B-4DF7-AC31-72F7EA88EB02}" presName="spaceRect" presStyleCnt="0"/>
      <dgm:spPr/>
    </dgm:pt>
    <dgm:pt modelId="{03CA7AA2-D99D-4EF5-B7B5-BF0C882CD29E}" type="pres">
      <dgm:prSet presAssocID="{D960936C-C73B-4DF7-AC31-72F7EA88EB02}" presName="textRect" presStyleLbl="revTx" presStyleIdx="2" presStyleCnt="4">
        <dgm:presLayoutVars>
          <dgm:chMax val="1"/>
          <dgm:chPref val="1"/>
        </dgm:presLayoutVars>
      </dgm:prSet>
      <dgm:spPr/>
    </dgm:pt>
    <dgm:pt modelId="{BAE3220A-53AB-45D5-A5C5-AC0A9B04B97C}" type="pres">
      <dgm:prSet presAssocID="{C9A639E5-7244-4207-927D-D83DF162F113}" presName="sibTrans" presStyleLbl="sibTrans2D1" presStyleIdx="0" presStyleCnt="0"/>
      <dgm:spPr/>
    </dgm:pt>
    <dgm:pt modelId="{FDF99D60-005C-4B89-97F0-46A9F4434D6E}" type="pres">
      <dgm:prSet presAssocID="{5EA48CFB-CCD9-4AEA-9715-BEE02BA9581E}" presName="compNode" presStyleCnt="0"/>
      <dgm:spPr/>
    </dgm:pt>
    <dgm:pt modelId="{4A8998E2-7D1A-495B-A457-22ACD11330BF}" type="pres">
      <dgm:prSet presAssocID="{5EA48CFB-CCD9-4AEA-9715-BEE02BA9581E}" presName="iconBgRect" presStyleLbl="bgShp" presStyleIdx="3" presStyleCnt="4"/>
      <dgm:spPr/>
    </dgm:pt>
    <dgm:pt modelId="{190933CF-D641-4032-A18E-6B59AC7816D8}" type="pres">
      <dgm:prSet presAssocID="{5EA48CFB-CCD9-4AEA-9715-BEE02BA9581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andshake"/>
        </a:ext>
      </dgm:extLst>
    </dgm:pt>
    <dgm:pt modelId="{C333C4EB-2B8E-4157-8479-10E8864EF3D8}" type="pres">
      <dgm:prSet presAssocID="{5EA48CFB-CCD9-4AEA-9715-BEE02BA9581E}" presName="spaceRect" presStyleCnt="0"/>
      <dgm:spPr/>
    </dgm:pt>
    <dgm:pt modelId="{476D5950-9AA9-4896-8166-12C29225DEA3}" type="pres">
      <dgm:prSet presAssocID="{5EA48CFB-CCD9-4AEA-9715-BEE02BA9581E}" presName="textRect" presStyleLbl="revTx" presStyleIdx="3" presStyleCnt="4">
        <dgm:presLayoutVars>
          <dgm:chMax val="1"/>
          <dgm:chPref val="1"/>
        </dgm:presLayoutVars>
      </dgm:prSet>
      <dgm:spPr/>
    </dgm:pt>
  </dgm:ptLst>
  <dgm:cxnLst>
    <dgm:cxn modelId="{D7F6BC09-8E78-40C6-BAA0-D8342F68F020}" srcId="{9DA17D18-9B3F-4FAF-91B7-00D7C3C37030}" destId="{F1D3FE7C-FD53-4D2A-9276-B9B49E7D0C4B}" srcOrd="0" destOrd="0" parTransId="{2B46ACA2-65C1-4A76-9A3A-B845449E1A09}" sibTransId="{B27F318E-A0CB-432E-B19C-584D08FA9FF9}"/>
    <dgm:cxn modelId="{817E4426-9B5C-4ED7-99BE-2ED0D4D40EA7}" type="presOf" srcId="{5EA48CFB-CCD9-4AEA-9715-BEE02BA9581E}" destId="{476D5950-9AA9-4896-8166-12C29225DEA3}" srcOrd="0" destOrd="0" presId="urn:microsoft.com/office/officeart/2018/2/layout/IconCircleList"/>
    <dgm:cxn modelId="{A991DF56-832E-4E25-8456-B3E1484AF242}" type="presOf" srcId="{9DA17D18-9B3F-4FAF-91B7-00D7C3C37030}" destId="{89BABE74-0286-4F2A-AB6A-B3A6EDAAF041}" srcOrd="0" destOrd="0" presId="urn:microsoft.com/office/officeart/2018/2/layout/IconCircleList"/>
    <dgm:cxn modelId="{0FE3E95D-1AF1-4AC6-B7DF-F2451058AD20}" type="presOf" srcId="{B27F318E-A0CB-432E-B19C-584D08FA9FF9}" destId="{01779D9F-AF93-4CD2-BC65-C59859F079BA}" srcOrd="0" destOrd="0" presId="urn:microsoft.com/office/officeart/2018/2/layout/IconCircleList"/>
    <dgm:cxn modelId="{487C8E62-F0D2-4E5F-86F1-C0709E4249B6}" type="presOf" srcId="{9FE7915B-86EE-4098-91AA-D5407E6F4FD9}" destId="{5A66682A-C2A0-4F1D-981E-31F8EEE7CBF9}" srcOrd="0" destOrd="0" presId="urn:microsoft.com/office/officeart/2018/2/layout/IconCircleList"/>
    <dgm:cxn modelId="{7BC21879-8573-4BA0-8930-7DAAEFEB47CC}" srcId="{9DA17D18-9B3F-4FAF-91B7-00D7C3C37030}" destId="{5EA48CFB-CCD9-4AEA-9715-BEE02BA9581E}" srcOrd="3" destOrd="0" parTransId="{75BBEFBF-C9B1-457F-950D-9267ABCFB94A}" sibTransId="{699FCD31-AF58-4D50-892A-536D6072FDFA}"/>
    <dgm:cxn modelId="{50AA84C1-2B79-4568-AD8F-3E4A77C1B747}" type="presOf" srcId="{C9A639E5-7244-4207-927D-D83DF162F113}" destId="{BAE3220A-53AB-45D5-A5C5-AC0A9B04B97C}" srcOrd="0" destOrd="0" presId="urn:microsoft.com/office/officeart/2018/2/layout/IconCircleList"/>
    <dgm:cxn modelId="{6769C7D8-A6A2-4F77-A65E-BE006C0DFE08}" type="presOf" srcId="{D960936C-C73B-4DF7-AC31-72F7EA88EB02}" destId="{03CA7AA2-D99D-4EF5-B7B5-BF0C882CD29E}" srcOrd="0" destOrd="0" presId="urn:microsoft.com/office/officeart/2018/2/layout/IconCircleList"/>
    <dgm:cxn modelId="{EF3295D9-0AD7-48AA-97CA-2B06F718A63D}" srcId="{9DA17D18-9B3F-4FAF-91B7-00D7C3C37030}" destId="{D960936C-C73B-4DF7-AC31-72F7EA88EB02}" srcOrd="2" destOrd="0" parTransId="{3CDCB866-9EE5-4488-B52E-74DDC48F7838}" sibTransId="{C9A639E5-7244-4207-927D-D83DF162F113}"/>
    <dgm:cxn modelId="{D2E89EE0-68D3-465B-B221-7B549112EAD6}" srcId="{9DA17D18-9B3F-4FAF-91B7-00D7C3C37030}" destId="{9CE80238-5E62-4B44-92CD-F0D68D166F49}" srcOrd="1" destOrd="0" parTransId="{31489E9C-E1DC-4DA9-B1AA-1E8447B09B98}" sibTransId="{9FE7915B-86EE-4098-91AA-D5407E6F4FD9}"/>
    <dgm:cxn modelId="{6A280BF7-DF2B-4650-A79C-BDDB9015AF31}" type="presOf" srcId="{9CE80238-5E62-4B44-92CD-F0D68D166F49}" destId="{52C8BB95-4604-4D5E-840C-169E25B4A850}" srcOrd="0" destOrd="0" presId="urn:microsoft.com/office/officeart/2018/2/layout/IconCircleList"/>
    <dgm:cxn modelId="{C4B01EFE-F602-4883-AC12-BA613287CC8B}" type="presOf" srcId="{F1D3FE7C-FD53-4D2A-9276-B9B49E7D0C4B}" destId="{BEEF4446-A0BA-4AAB-9FE6-2F6BD84FD8F1}" srcOrd="0" destOrd="0" presId="urn:microsoft.com/office/officeart/2018/2/layout/IconCircleList"/>
    <dgm:cxn modelId="{CCA3C789-8779-43DD-8220-C7AB1780E1C8}" type="presParOf" srcId="{89BABE74-0286-4F2A-AB6A-B3A6EDAAF041}" destId="{1575A0ED-5C8B-40AD-BA1E-E3A2093A57E4}" srcOrd="0" destOrd="0" presId="urn:microsoft.com/office/officeart/2018/2/layout/IconCircleList"/>
    <dgm:cxn modelId="{252C9F43-666F-4658-95B4-351105174670}" type="presParOf" srcId="{1575A0ED-5C8B-40AD-BA1E-E3A2093A57E4}" destId="{B52B6A04-412A-47FA-9288-13C8F1E22137}" srcOrd="0" destOrd="0" presId="urn:microsoft.com/office/officeart/2018/2/layout/IconCircleList"/>
    <dgm:cxn modelId="{56727169-8E77-43B3-B934-8CD00F611AF9}" type="presParOf" srcId="{B52B6A04-412A-47FA-9288-13C8F1E22137}" destId="{E820411C-4D56-4E70-8448-6BA7572647D9}" srcOrd="0" destOrd="0" presId="urn:microsoft.com/office/officeart/2018/2/layout/IconCircleList"/>
    <dgm:cxn modelId="{DDFF9291-F39B-4EA5-9B67-210FCECC2F38}" type="presParOf" srcId="{B52B6A04-412A-47FA-9288-13C8F1E22137}" destId="{23AD17CF-1FC3-44FF-B609-454B60AADB91}" srcOrd="1" destOrd="0" presId="urn:microsoft.com/office/officeart/2018/2/layout/IconCircleList"/>
    <dgm:cxn modelId="{41AB6099-CA0F-4DB8-9909-DF97698EABD2}" type="presParOf" srcId="{B52B6A04-412A-47FA-9288-13C8F1E22137}" destId="{350A6991-8185-4CB3-BB73-211B70948092}" srcOrd="2" destOrd="0" presId="urn:microsoft.com/office/officeart/2018/2/layout/IconCircleList"/>
    <dgm:cxn modelId="{19C8B264-E74D-4793-AF16-432E0E308335}" type="presParOf" srcId="{B52B6A04-412A-47FA-9288-13C8F1E22137}" destId="{BEEF4446-A0BA-4AAB-9FE6-2F6BD84FD8F1}" srcOrd="3" destOrd="0" presId="urn:microsoft.com/office/officeart/2018/2/layout/IconCircleList"/>
    <dgm:cxn modelId="{9708D26A-B927-4DB8-BC55-86131E6DA7B8}" type="presParOf" srcId="{1575A0ED-5C8B-40AD-BA1E-E3A2093A57E4}" destId="{01779D9F-AF93-4CD2-BC65-C59859F079BA}" srcOrd="1" destOrd="0" presId="urn:microsoft.com/office/officeart/2018/2/layout/IconCircleList"/>
    <dgm:cxn modelId="{511A53D6-24DA-40ED-BBEB-445EFFCCCAE9}" type="presParOf" srcId="{1575A0ED-5C8B-40AD-BA1E-E3A2093A57E4}" destId="{C30CCE00-F149-46AC-A46A-ED6F0B310B14}" srcOrd="2" destOrd="0" presId="urn:microsoft.com/office/officeart/2018/2/layout/IconCircleList"/>
    <dgm:cxn modelId="{DF2D9CE7-ED78-4191-931D-4A20EB462C2F}" type="presParOf" srcId="{C30CCE00-F149-46AC-A46A-ED6F0B310B14}" destId="{81E80491-9DCA-4DAE-B9B1-4A570982B6C5}" srcOrd="0" destOrd="0" presId="urn:microsoft.com/office/officeart/2018/2/layout/IconCircleList"/>
    <dgm:cxn modelId="{ECC45F92-3DC5-4DBF-B168-2259A7610926}" type="presParOf" srcId="{C30CCE00-F149-46AC-A46A-ED6F0B310B14}" destId="{D5BB1202-CFE8-453C-96EA-29E7CE89B080}" srcOrd="1" destOrd="0" presId="urn:microsoft.com/office/officeart/2018/2/layout/IconCircleList"/>
    <dgm:cxn modelId="{D5CFED18-4EAE-450E-9734-3F3406A307E8}" type="presParOf" srcId="{C30CCE00-F149-46AC-A46A-ED6F0B310B14}" destId="{92949584-CD57-4ED0-B77F-8CE2BAF94DFF}" srcOrd="2" destOrd="0" presId="urn:microsoft.com/office/officeart/2018/2/layout/IconCircleList"/>
    <dgm:cxn modelId="{F0B80315-39BB-41EB-A883-E4EA84D629D4}" type="presParOf" srcId="{C30CCE00-F149-46AC-A46A-ED6F0B310B14}" destId="{52C8BB95-4604-4D5E-840C-169E25B4A850}" srcOrd="3" destOrd="0" presId="urn:microsoft.com/office/officeart/2018/2/layout/IconCircleList"/>
    <dgm:cxn modelId="{BC6DF1AE-4CE1-4F50-9259-3DB276CCC712}" type="presParOf" srcId="{1575A0ED-5C8B-40AD-BA1E-E3A2093A57E4}" destId="{5A66682A-C2A0-4F1D-981E-31F8EEE7CBF9}" srcOrd="3" destOrd="0" presId="urn:microsoft.com/office/officeart/2018/2/layout/IconCircleList"/>
    <dgm:cxn modelId="{725EE447-38D6-4661-8C6F-8D893DE4F730}" type="presParOf" srcId="{1575A0ED-5C8B-40AD-BA1E-E3A2093A57E4}" destId="{0E919F94-A1E6-4034-A971-D3343E5988AF}" srcOrd="4" destOrd="0" presId="urn:microsoft.com/office/officeart/2018/2/layout/IconCircleList"/>
    <dgm:cxn modelId="{90A9724D-F535-4822-B1AD-C8B4172F1644}" type="presParOf" srcId="{0E919F94-A1E6-4034-A971-D3343E5988AF}" destId="{39D0B86C-FEAA-4F8F-95A6-3A171F2C446F}" srcOrd="0" destOrd="0" presId="urn:microsoft.com/office/officeart/2018/2/layout/IconCircleList"/>
    <dgm:cxn modelId="{F333B480-A3A0-49DD-85B6-ADAAE370EEBB}" type="presParOf" srcId="{0E919F94-A1E6-4034-A971-D3343E5988AF}" destId="{C32E32C5-BCBB-4449-A534-27CC55249BD1}" srcOrd="1" destOrd="0" presId="urn:microsoft.com/office/officeart/2018/2/layout/IconCircleList"/>
    <dgm:cxn modelId="{77A772D0-7745-4F23-9130-5E09A8B1DF27}" type="presParOf" srcId="{0E919F94-A1E6-4034-A971-D3343E5988AF}" destId="{8C16EEEE-C13F-4219-B8E9-CABE46A796A9}" srcOrd="2" destOrd="0" presId="urn:microsoft.com/office/officeart/2018/2/layout/IconCircleList"/>
    <dgm:cxn modelId="{81EA8A22-12C5-43A1-94F8-04E0D82EFA80}" type="presParOf" srcId="{0E919F94-A1E6-4034-A971-D3343E5988AF}" destId="{03CA7AA2-D99D-4EF5-B7B5-BF0C882CD29E}" srcOrd="3" destOrd="0" presId="urn:microsoft.com/office/officeart/2018/2/layout/IconCircleList"/>
    <dgm:cxn modelId="{7119D5AC-FE30-45AE-9DF8-31C9A148129C}" type="presParOf" srcId="{1575A0ED-5C8B-40AD-BA1E-E3A2093A57E4}" destId="{BAE3220A-53AB-45D5-A5C5-AC0A9B04B97C}" srcOrd="5" destOrd="0" presId="urn:microsoft.com/office/officeart/2018/2/layout/IconCircleList"/>
    <dgm:cxn modelId="{60CEC8A5-CCF6-49D9-A793-74BAF6145D83}" type="presParOf" srcId="{1575A0ED-5C8B-40AD-BA1E-E3A2093A57E4}" destId="{FDF99D60-005C-4B89-97F0-46A9F4434D6E}" srcOrd="6" destOrd="0" presId="urn:microsoft.com/office/officeart/2018/2/layout/IconCircleList"/>
    <dgm:cxn modelId="{EE328565-55F8-4D90-BAC7-926BFE5B213A}" type="presParOf" srcId="{FDF99D60-005C-4B89-97F0-46A9F4434D6E}" destId="{4A8998E2-7D1A-495B-A457-22ACD11330BF}" srcOrd="0" destOrd="0" presId="urn:microsoft.com/office/officeart/2018/2/layout/IconCircleList"/>
    <dgm:cxn modelId="{EA2283E5-23C8-47F4-A486-DA5BCC93DFDA}" type="presParOf" srcId="{FDF99D60-005C-4B89-97F0-46A9F4434D6E}" destId="{190933CF-D641-4032-A18E-6B59AC7816D8}" srcOrd="1" destOrd="0" presId="urn:microsoft.com/office/officeart/2018/2/layout/IconCircleList"/>
    <dgm:cxn modelId="{4803EED2-1DEB-4716-84B2-7069CB41A396}" type="presParOf" srcId="{FDF99D60-005C-4B89-97F0-46A9F4434D6E}" destId="{C333C4EB-2B8E-4157-8479-10E8864EF3D8}" srcOrd="2" destOrd="0" presId="urn:microsoft.com/office/officeart/2018/2/layout/IconCircleList"/>
    <dgm:cxn modelId="{972FB04B-FE17-4FC7-84B2-136C22F586E2}" type="presParOf" srcId="{FDF99D60-005C-4B89-97F0-46A9F4434D6E}" destId="{476D5950-9AA9-4896-8166-12C29225DEA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0411C-4D56-4E70-8448-6BA7572647D9}">
      <dsp:nvSpPr>
        <dsp:cNvPr id="0" name=""/>
        <dsp:cNvSpPr/>
      </dsp:nvSpPr>
      <dsp:spPr>
        <a:xfrm>
          <a:off x="19211" y="825751"/>
          <a:ext cx="883705" cy="88370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AD17CF-1FC3-44FF-B609-454B60AADB91}">
      <dsp:nvSpPr>
        <dsp:cNvPr id="0" name=""/>
        <dsp:cNvSpPr/>
      </dsp:nvSpPr>
      <dsp:spPr>
        <a:xfrm>
          <a:off x="204789" y="1011329"/>
          <a:ext cx="512548" cy="512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EF4446-A0BA-4AAB-9FE6-2F6BD84FD8F1}">
      <dsp:nvSpPr>
        <dsp:cNvPr id="0" name=""/>
        <dsp:cNvSpPr/>
      </dsp:nvSpPr>
      <dsp:spPr>
        <a:xfrm>
          <a:off x="1092281" y="825751"/>
          <a:ext cx="2083019" cy="88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Provide a new service by which local clients that are near a source of renewable energy will have free energy when there is a surplus of energy in that area.</a:t>
          </a:r>
        </a:p>
      </dsp:txBody>
      <dsp:txXfrm>
        <a:off x="1092281" y="825751"/>
        <a:ext cx="2083019" cy="883705"/>
      </dsp:txXfrm>
    </dsp:sp>
    <dsp:sp modelId="{81E80491-9DCA-4DAE-B9B1-4A570982B6C5}">
      <dsp:nvSpPr>
        <dsp:cNvPr id="0" name=""/>
        <dsp:cNvSpPr/>
      </dsp:nvSpPr>
      <dsp:spPr>
        <a:xfrm>
          <a:off x="3538251" y="825751"/>
          <a:ext cx="883705" cy="88370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B1202-CFE8-453C-96EA-29E7CE89B080}">
      <dsp:nvSpPr>
        <dsp:cNvPr id="0" name=""/>
        <dsp:cNvSpPr/>
      </dsp:nvSpPr>
      <dsp:spPr>
        <a:xfrm>
          <a:off x="3723829" y="1011329"/>
          <a:ext cx="512548" cy="512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C8BB95-4604-4D5E-840C-169E25B4A850}">
      <dsp:nvSpPr>
        <dsp:cNvPr id="0" name=""/>
        <dsp:cNvSpPr/>
      </dsp:nvSpPr>
      <dsp:spPr>
        <a:xfrm>
          <a:off x="4611321" y="825751"/>
          <a:ext cx="2083019" cy="88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Create a reliable system that can predict the surplus energy at least 24 hours in advance about</a:t>
          </a:r>
        </a:p>
      </dsp:txBody>
      <dsp:txXfrm>
        <a:off x="4611321" y="825751"/>
        <a:ext cx="2083019" cy="883705"/>
      </dsp:txXfrm>
    </dsp:sp>
    <dsp:sp modelId="{39D0B86C-FEAA-4F8F-95A6-3A171F2C446F}">
      <dsp:nvSpPr>
        <dsp:cNvPr id="0" name=""/>
        <dsp:cNvSpPr/>
      </dsp:nvSpPr>
      <dsp:spPr>
        <a:xfrm>
          <a:off x="19211" y="2409715"/>
          <a:ext cx="883705" cy="88370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2E32C5-BCBB-4449-A534-27CC55249BD1}">
      <dsp:nvSpPr>
        <dsp:cNvPr id="0" name=""/>
        <dsp:cNvSpPr/>
      </dsp:nvSpPr>
      <dsp:spPr>
        <a:xfrm>
          <a:off x="204789" y="2595293"/>
          <a:ext cx="512548" cy="5125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CA7AA2-D99D-4EF5-B7B5-BF0C882CD29E}">
      <dsp:nvSpPr>
        <dsp:cNvPr id="0" name=""/>
        <dsp:cNvSpPr/>
      </dsp:nvSpPr>
      <dsp:spPr>
        <a:xfrm>
          <a:off x="1092281" y="2409715"/>
          <a:ext cx="2083019" cy="88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Send alerts to the customer to allow them to opt-in to the slot for free energy</a:t>
          </a:r>
        </a:p>
      </dsp:txBody>
      <dsp:txXfrm>
        <a:off x="1092281" y="2409715"/>
        <a:ext cx="2083019" cy="883705"/>
      </dsp:txXfrm>
    </dsp:sp>
    <dsp:sp modelId="{4A8998E2-7D1A-495B-A457-22ACD11330BF}">
      <dsp:nvSpPr>
        <dsp:cNvPr id="0" name=""/>
        <dsp:cNvSpPr/>
      </dsp:nvSpPr>
      <dsp:spPr>
        <a:xfrm>
          <a:off x="3538251" y="2409715"/>
          <a:ext cx="883705" cy="88370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0933CF-D641-4032-A18E-6B59AC7816D8}">
      <dsp:nvSpPr>
        <dsp:cNvPr id="0" name=""/>
        <dsp:cNvSpPr/>
      </dsp:nvSpPr>
      <dsp:spPr>
        <a:xfrm>
          <a:off x="3723829" y="2595293"/>
          <a:ext cx="512548" cy="5125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6D5950-9AA9-4896-8166-12C29225DEA3}">
      <dsp:nvSpPr>
        <dsp:cNvPr id="0" name=""/>
        <dsp:cNvSpPr/>
      </dsp:nvSpPr>
      <dsp:spPr>
        <a:xfrm>
          <a:off x="4611321" y="2409715"/>
          <a:ext cx="2083019" cy="88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Deal with situations when the predictions go for a toss and prevent loss to the company</a:t>
          </a:r>
        </a:p>
      </dsp:txBody>
      <dsp:txXfrm>
        <a:off x="4611321" y="2409715"/>
        <a:ext cx="2083019" cy="88370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0B4A28-A75A-6543-BC1B-A885E2BE6CEA}" type="datetimeFigureOut">
              <a:rPr lang="en-US" smtClean="0"/>
              <a:t>4/22/24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B51B1-5BCB-384C-BFEC-FF401186309E}" type="slidenum">
              <a:rPr lang="en-US" smtClean="0"/>
              <a:t>‹#›</a:t>
            </a:fld>
            <a:endParaRPr lang="en-US"/>
          </a:p>
        </p:txBody>
      </p:sp>
    </p:spTree>
    <p:extLst>
      <p:ext uri="{BB962C8B-B14F-4D97-AF65-F5344CB8AC3E}">
        <p14:creationId xmlns:p14="http://schemas.microsoft.com/office/powerpoint/2010/main" val="2301873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 here to present the findings of an interesting project that I have been working on from past 3 months. In the situation are in today anything free seems </a:t>
            </a:r>
            <a:r>
              <a:rPr lang="en-US" dirty="0" err="1"/>
              <a:t>impossible.I</a:t>
            </a:r>
            <a:r>
              <a:rPr lang="en-US" dirty="0"/>
              <a:t> can assure that with the research that I have preformed Free energy can be a reality for the people of </a:t>
            </a:r>
            <a:r>
              <a:rPr lang="en-US" dirty="0" err="1"/>
              <a:t>brighton</a:t>
            </a:r>
            <a:r>
              <a:rPr lang="en-US" dirty="0"/>
              <a:t> </a:t>
            </a:r>
          </a:p>
        </p:txBody>
      </p:sp>
      <p:sp>
        <p:nvSpPr>
          <p:cNvPr id="4" name="Slide Number Placeholder 3"/>
          <p:cNvSpPr>
            <a:spLocks noGrp="1"/>
          </p:cNvSpPr>
          <p:nvPr>
            <p:ph type="sldNum" sz="quarter" idx="5"/>
          </p:nvPr>
        </p:nvSpPr>
        <p:spPr/>
        <p:txBody>
          <a:bodyPr/>
          <a:lstStyle/>
          <a:p>
            <a:fld id="{956B51B1-5BCB-384C-BFEC-FF401186309E}" type="slidenum">
              <a:rPr lang="en-US" smtClean="0"/>
              <a:t>1</a:t>
            </a:fld>
            <a:endParaRPr lang="en-US"/>
          </a:p>
        </p:txBody>
      </p:sp>
    </p:spTree>
    <p:extLst>
      <p:ext uri="{BB962C8B-B14F-4D97-AF65-F5344CB8AC3E}">
        <p14:creationId xmlns:p14="http://schemas.microsoft.com/office/powerpoint/2010/main" val="3666430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Objective of the Project were to </a:t>
            </a:r>
          </a:p>
        </p:txBody>
      </p:sp>
      <p:sp>
        <p:nvSpPr>
          <p:cNvPr id="4" name="Slide Number Placeholder 3"/>
          <p:cNvSpPr>
            <a:spLocks noGrp="1"/>
          </p:cNvSpPr>
          <p:nvPr>
            <p:ph type="sldNum" sz="quarter" idx="5"/>
          </p:nvPr>
        </p:nvSpPr>
        <p:spPr/>
        <p:txBody>
          <a:bodyPr/>
          <a:lstStyle/>
          <a:p>
            <a:fld id="{956B51B1-5BCB-384C-BFEC-FF401186309E}" type="slidenum">
              <a:rPr lang="en-US" smtClean="0"/>
              <a:t>2</a:t>
            </a:fld>
            <a:endParaRPr lang="en-US"/>
          </a:p>
        </p:txBody>
      </p:sp>
    </p:spTree>
    <p:extLst>
      <p:ext uri="{BB962C8B-B14F-4D97-AF65-F5344CB8AC3E}">
        <p14:creationId xmlns:p14="http://schemas.microsoft.com/office/powerpoint/2010/main" val="4213780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2EE3B7B-C7B5-42CF-90CF-67B3D21B2314}" type="datetime1">
              <a:rPr lang="en-US" smtClean="0"/>
              <a:t>4/21/24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702298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4/21/24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37412303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4/21/24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1180147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4/21/24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85028800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4/21/24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804589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4/21/24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71272283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67E9B64-DC09-41C8-9DE3-DA74AF8D2F97}" type="datetime1">
              <a:rPr lang="en-US" smtClean="0"/>
              <a:t>4/21/24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58521151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67E9B64-DC09-41C8-9DE3-DA74AF8D2F97}" type="datetime1">
              <a:rPr lang="en-US" smtClean="0"/>
              <a:t>4/21/24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46845250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67E9B64-DC09-41C8-9DE3-DA74AF8D2F97}" type="datetime1">
              <a:rPr lang="en-US" smtClean="0"/>
              <a:t>4/21/24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498321584"/>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77AEB6-FCE1-4CD5-923B-84E54F1460D5}" type="datetime1">
              <a:rPr lang="en-US" smtClean="0"/>
              <a:t>4/21/24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61652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67E9B64-DC09-41C8-9DE3-DA74AF8D2F97}" type="datetime1">
              <a:rPr lang="en-US" smtClean="0"/>
              <a:t>4/21/24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407637169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67E9B64-DC09-41C8-9DE3-DA74AF8D2F97}" type="datetime1">
              <a:rPr lang="en-US" smtClean="0"/>
              <a:t>4/21/24</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56671674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F59146A-335D-4B7F-86AE-5D483B1F631C}" type="datetime1">
              <a:rPr lang="en-US" smtClean="0"/>
              <a:t>4/21/24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34086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D8EC-8E17-4CE6-99C2-C22488572868}" type="datetime1">
              <a:rPr lang="en-US" smtClean="0"/>
              <a:t>4/21/24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30373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4/21/24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93411456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220A08F-2B1D-4498-A043-7C299B1C2561}" type="datetime1">
              <a:rPr lang="en-US" smtClean="0"/>
              <a:t>4/21/24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82377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7E9B64-DC09-41C8-9DE3-DA74AF8D2F97}" type="datetime1">
              <a:rPr lang="en-US" smtClean="0"/>
              <a:t>4/21/24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313541474"/>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CC70-1AE4-D2EE-4EE6-68A9EFC51875}"/>
              </a:ext>
            </a:extLst>
          </p:cNvPr>
          <p:cNvSpPr>
            <a:spLocks noGrp="1"/>
          </p:cNvSpPr>
          <p:nvPr>
            <p:ph type="ctrTitle"/>
          </p:nvPr>
        </p:nvSpPr>
        <p:spPr>
          <a:xfrm>
            <a:off x="259702" y="2286349"/>
            <a:ext cx="5576596" cy="1805607"/>
          </a:xfrm>
        </p:spPr>
        <p:txBody>
          <a:bodyPr vert="horz" lIns="91440" tIns="45720" rIns="91440" bIns="45720" rtlCol="0" anchor="t">
            <a:normAutofit/>
          </a:bodyPr>
          <a:lstStyle/>
          <a:p>
            <a:pPr algn="ctr"/>
            <a:r>
              <a:rPr lang="en-US" sz="4100" b="1" kern="1200" dirty="0">
                <a:solidFill>
                  <a:schemeClr val="tx1"/>
                </a:solidFill>
                <a:latin typeface="+mj-lt"/>
                <a:ea typeface="+mj-ea"/>
                <a:cs typeface="+mj-cs"/>
              </a:rPr>
              <a:t>Free Energy! </a:t>
            </a:r>
            <a:br>
              <a:rPr lang="en-US" sz="4100" b="1" kern="1200" dirty="0">
                <a:solidFill>
                  <a:schemeClr val="tx1"/>
                </a:solidFill>
                <a:latin typeface="+mj-lt"/>
                <a:ea typeface="+mj-ea"/>
                <a:cs typeface="+mj-cs"/>
              </a:rPr>
            </a:br>
            <a:r>
              <a:rPr lang="en-US" sz="4100" b="1" kern="1200" dirty="0">
                <a:solidFill>
                  <a:schemeClr val="tx1"/>
                </a:solidFill>
                <a:latin typeface="+mj-lt"/>
                <a:ea typeface="+mj-ea"/>
                <a:cs typeface="+mj-cs"/>
              </a:rPr>
              <a:t>A Dream Come True</a:t>
            </a:r>
          </a:p>
        </p:txBody>
      </p:sp>
      <p:sp>
        <p:nvSpPr>
          <p:cNvPr id="4" name="TextBox 3">
            <a:extLst>
              <a:ext uri="{FF2B5EF4-FFF2-40B4-BE49-F238E27FC236}">
                <a16:creationId xmlns:a16="http://schemas.microsoft.com/office/drawing/2014/main" id="{F4D6034C-5290-81E9-4267-136204F16C38}"/>
              </a:ext>
            </a:extLst>
          </p:cNvPr>
          <p:cNvSpPr txBox="1"/>
          <p:nvPr/>
        </p:nvSpPr>
        <p:spPr>
          <a:xfrm>
            <a:off x="4308231" y="5187465"/>
            <a:ext cx="1576754" cy="1318493"/>
          </a:xfrm>
          <a:prstGeom prst="rect">
            <a:avLst/>
          </a:prstGeom>
        </p:spPr>
        <p:txBody>
          <a:bodyPr vert="horz" lIns="91440" tIns="45720" rIns="91440" bIns="45720" rtlCol="0" anchor="b">
            <a:normAutofit/>
          </a:bodyPr>
          <a:lstStyle/>
          <a:p>
            <a:pPr indent="-228600">
              <a:lnSpc>
                <a:spcPct val="120000"/>
              </a:lnSpc>
              <a:spcAft>
                <a:spcPts val="600"/>
              </a:spcAft>
            </a:pPr>
            <a:r>
              <a:rPr lang="en-US" dirty="0"/>
              <a:t>By:</a:t>
            </a:r>
          </a:p>
          <a:p>
            <a:pPr indent="-228600">
              <a:lnSpc>
                <a:spcPct val="120000"/>
              </a:lnSpc>
              <a:spcAft>
                <a:spcPts val="600"/>
              </a:spcAft>
            </a:pPr>
            <a:r>
              <a:rPr lang="en-US" dirty="0"/>
              <a:t>Navjeet Kaur</a:t>
            </a:r>
          </a:p>
          <a:p>
            <a:pPr indent="-228600">
              <a:lnSpc>
                <a:spcPct val="120000"/>
              </a:lnSpc>
              <a:spcAft>
                <a:spcPts val="600"/>
              </a:spcAft>
            </a:pPr>
            <a:r>
              <a:rPr lang="en-US" dirty="0"/>
              <a:t>2316574</a:t>
            </a:r>
          </a:p>
        </p:txBody>
      </p:sp>
      <p:pic>
        <p:nvPicPr>
          <p:cNvPr id="46" name="Picture 45" descr="Wind turbines on top of a hill">
            <a:extLst>
              <a:ext uri="{FF2B5EF4-FFF2-40B4-BE49-F238E27FC236}">
                <a16:creationId xmlns:a16="http://schemas.microsoft.com/office/drawing/2014/main" id="{19FE73A0-2010-9536-336A-CE2BADC08F71}"/>
              </a:ext>
            </a:extLst>
          </p:cNvPr>
          <p:cNvPicPr>
            <a:picLocks noChangeAspect="1"/>
          </p:cNvPicPr>
          <p:nvPr/>
        </p:nvPicPr>
        <p:blipFill rotWithShape="1">
          <a:blip r:embed="rId3"/>
          <a:srcRect l="23061" r="17605" b="-1"/>
          <a:stretch/>
        </p:blipFill>
        <p:spPr>
          <a:xfrm>
            <a:off x="6096000" y="10"/>
            <a:ext cx="6096000" cy="6857990"/>
          </a:xfrm>
          <a:custGeom>
            <a:avLst/>
            <a:gdLst/>
            <a:ahLst/>
            <a:cxnLst/>
            <a:rect l="l" t="t" r="r" b="b"/>
            <a:pathLst>
              <a:path w="6096000" h="6858000">
                <a:moveTo>
                  <a:pt x="677913" y="0"/>
                </a:moveTo>
                <a:lnTo>
                  <a:pt x="6096000" y="0"/>
                </a:lnTo>
                <a:lnTo>
                  <a:pt x="6096000" y="6858000"/>
                </a:lnTo>
                <a:lnTo>
                  <a:pt x="677913" y="6858000"/>
                </a:lnTo>
                <a:cubicBezTo>
                  <a:pt x="303512" y="6858000"/>
                  <a:pt x="0" y="6554488"/>
                  <a:pt x="0" y="6180087"/>
                </a:cubicBezTo>
                <a:lnTo>
                  <a:pt x="0" y="677913"/>
                </a:lnTo>
                <a:cubicBezTo>
                  <a:pt x="0" y="303512"/>
                  <a:pt x="303512" y="0"/>
                  <a:pt x="677913" y="0"/>
                </a:cubicBezTo>
                <a:close/>
              </a:path>
            </a:pathLst>
          </a:custGeom>
        </p:spPr>
      </p:pic>
    </p:spTree>
    <p:extLst>
      <p:ext uri="{BB962C8B-B14F-4D97-AF65-F5344CB8AC3E}">
        <p14:creationId xmlns:p14="http://schemas.microsoft.com/office/powerpoint/2010/main" val="429332144"/>
      </p:ext>
    </p:extLst>
  </p:cSld>
  <p:clrMapOvr>
    <a:masterClrMapping/>
  </p:clrMapOvr>
  <mc:AlternateContent xmlns:mc="http://schemas.openxmlformats.org/markup-compatibility/2006">
    <mc:Choice xmlns:p14="http://schemas.microsoft.com/office/powerpoint/2010/main" Requires="p14">
      <p:transition spd="slow" p14:dur="2000" advTm="28796"/>
    </mc:Choice>
    <mc:Fallback>
      <p:transition spd="slow" advTm="2879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D7C5-E547-F13C-0141-B9AB9E002744}"/>
              </a:ext>
            </a:extLst>
          </p:cNvPr>
          <p:cNvSpPr>
            <a:spLocks noGrp="1"/>
          </p:cNvSpPr>
          <p:nvPr>
            <p:ph type="title"/>
          </p:nvPr>
        </p:nvSpPr>
        <p:spPr>
          <a:xfrm>
            <a:off x="572493" y="238539"/>
            <a:ext cx="11018520" cy="1434415"/>
          </a:xfrm>
        </p:spPr>
        <p:txBody>
          <a:bodyPr anchor="b">
            <a:normAutofit/>
          </a:bodyPr>
          <a:lstStyle/>
          <a:p>
            <a:r>
              <a:rPr lang="en-US" sz="5400" b="1" dirty="0"/>
              <a:t>Objectives</a:t>
            </a:r>
          </a:p>
        </p:txBody>
      </p:sp>
      <p:graphicFrame>
        <p:nvGraphicFramePr>
          <p:cNvPr id="12" name="Content Placeholder 2">
            <a:extLst>
              <a:ext uri="{FF2B5EF4-FFF2-40B4-BE49-F238E27FC236}">
                <a16:creationId xmlns:a16="http://schemas.microsoft.com/office/drawing/2014/main" id="{18C1885D-55F1-EF5A-64E1-D5A0E0181DF8}"/>
              </a:ext>
            </a:extLst>
          </p:cNvPr>
          <p:cNvGraphicFramePr>
            <a:graphicFrameLocks noGrp="1"/>
          </p:cNvGraphicFramePr>
          <p:nvPr>
            <p:ph idx="1"/>
            <p:extLst>
              <p:ext uri="{D42A27DB-BD31-4B8C-83A1-F6EECF244321}">
                <p14:modId xmlns:p14="http://schemas.microsoft.com/office/powerpoint/2010/main" val="2968640996"/>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746AD9CE-7985-967F-DC03-278761D1A4E2}"/>
              </a:ext>
            </a:extLst>
          </p:cNvPr>
          <p:cNvSpPr>
            <a:spLocks noGrp="1"/>
          </p:cNvSpPr>
          <p:nvPr>
            <p:ph type="dt" sz="half" idx="10"/>
          </p:nvPr>
        </p:nvSpPr>
        <p:spPr/>
        <p:txBody>
          <a:bodyPr>
            <a:normAutofit/>
          </a:bodyPr>
          <a:lstStyle/>
          <a:p>
            <a:pPr>
              <a:spcAft>
                <a:spcPts val="600"/>
              </a:spcAft>
            </a:pPr>
            <a:fld id="{0F996519-E62D-4F8C-AE1E-36928EC7D15C}" type="datetime1">
              <a:rPr lang="en-US" smtClean="0"/>
              <a:pPr>
                <a:spcAft>
                  <a:spcPts val="600"/>
                </a:spcAft>
              </a:pPr>
              <a:t>4/22/24</a:t>
            </a:fld>
            <a:endParaRPr lang="en-US"/>
          </a:p>
        </p:txBody>
      </p:sp>
      <p:sp>
        <p:nvSpPr>
          <p:cNvPr id="6" name="Slide Number Placeholder 5">
            <a:extLst>
              <a:ext uri="{FF2B5EF4-FFF2-40B4-BE49-F238E27FC236}">
                <a16:creationId xmlns:a16="http://schemas.microsoft.com/office/drawing/2014/main" id="{D3F93BCF-A436-7CD1-7C5F-25C75C59D165}"/>
              </a:ext>
            </a:extLst>
          </p:cNvPr>
          <p:cNvSpPr>
            <a:spLocks noGrp="1"/>
          </p:cNvSpPr>
          <p:nvPr>
            <p:ph type="sldNum" sz="quarter" idx="12"/>
          </p:nvPr>
        </p:nvSpPr>
        <p:spPr/>
        <p:txBody>
          <a:bodyPr>
            <a:normAutofit/>
          </a:bodyPr>
          <a:lstStyle/>
          <a:p>
            <a:pPr>
              <a:spcAft>
                <a:spcPts val="600"/>
              </a:spcAft>
            </a:pPr>
            <a:fld id="{6E91CC32-6A6B-4E2E-BBA1-6864F305DA26}" type="slidenum">
              <a:rPr lang="en-US" smtClean="0"/>
              <a:pPr>
                <a:spcAft>
                  <a:spcPts val="600"/>
                </a:spcAft>
              </a:pPr>
              <a:t>2</a:t>
            </a:fld>
            <a:endParaRPr lang="en-US"/>
          </a:p>
        </p:txBody>
      </p:sp>
      <p:pic>
        <p:nvPicPr>
          <p:cNvPr id="8" name="Picture 7" descr="Light bulb on yellow background with sketched light beams and cord">
            <a:extLst>
              <a:ext uri="{FF2B5EF4-FFF2-40B4-BE49-F238E27FC236}">
                <a16:creationId xmlns:a16="http://schemas.microsoft.com/office/drawing/2014/main" id="{CA8DC74B-BB92-B745-83EF-0D411E2E8EDE}"/>
              </a:ext>
            </a:extLst>
          </p:cNvPr>
          <p:cNvPicPr>
            <a:picLocks noChangeAspect="1"/>
          </p:cNvPicPr>
          <p:nvPr/>
        </p:nvPicPr>
        <p:blipFill rotWithShape="1">
          <a:blip r:embed="rId8"/>
          <a:srcRect l="40835" r="-3" b="-3"/>
          <a:stretch/>
        </p:blipFill>
        <p:spPr>
          <a:xfrm>
            <a:off x="7467840" y="2309975"/>
            <a:ext cx="3941064" cy="4096512"/>
          </a:xfrm>
          <a:prstGeom prst="rect">
            <a:avLst/>
          </a:prstGeom>
        </p:spPr>
      </p:pic>
    </p:spTree>
    <p:extLst>
      <p:ext uri="{BB962C8B-B14F-4D97-AF65-F5344CB8AC3E}">
        <p14:creationId xmlns:p14="http://schemas.microsoft.com/office/powerpoint/2010/main" val="380184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5DDA-044C-204C-FB6A-75F055B02626}"/>
              </a:ext>
            </a:extLst>
          </p:cNvPr>
          <p:cNvSpPr>
            <a:spLocks noGrp="1"/>
          </p:cNvSpPr>
          <p:nvPr>
            <p:ph type="title"/>
          </p:nvPr>
        </p:nvSpPr>
        <p:spPr>
          <a:xfrm>
            <a:off x="643467" y="136526"/>
            <a:ext cx="11216023" cy="1054966"/>
          </a:xfrm>
        </p:spPr>
        <p:txBody>
          <a:bodyPr vert="horz" lIns="91440" tIns="45720" rIns="91440" bIns="45720" rtlCol="0" anchor="b">
            <a:normAutofit fontScale="90000"/>
          </a:bodyPr>
          <a:lstStyle/>
          <a:p>
            <a:r>
              <a:rPr lang="en-US" b="1" dirty="0"/>
              <a:t>Sources of Renewable </a:t>
            </a:r>
            <a:br>
              <a:rPr lang="en-US" b="1" dirty="0"/>
            </a:br>
            <a:r>
              <a:rPr lang="en-US" b="1" dirty="0"/>
              <a:t>Energy for our company</a:t>
            </a:r>
          </a:p>
        </p:txBody>
      </p:sp>
      <p:sp>
        <p:nvSpPr>
          <p:cNvPr id="3" name="Content Placeholder 2">
            <a:extLst>
              <a:ext uri="{FF2B5EF4-FFF2-40B4-BE49-F238E27FC236}">
                <a16:creationId xmlns:a16="http://schemas.microsoft.com/office/drawing/2014/main" id="{2CBDDDD9-FF4C-BCB3-4C54-315661A0E79D}"/>
              </a:ext>
            </a:extLst>
          </p:cNvPr>
          <p:cNvSpPr>
            <a:spLocks noGrp="1"/>
          </p:cNvSpPr>
          <p:nvPr>
            <p:ph idx="1"/>
          </p:nvPr>
        </p:nvSpPr>
        <p:spPr>
          <a:xfrm>
            <a:off x="748560" y="1432683"/>
            <a:ext cx="5214226" cy="4787142"/>
          </a:xfrm>
        </p:spPr>
        <p:txBody>
          <a:bodyPr vert="horz" lIns="91440" tIns="45720" rIns="91440" bIns="45720" rtlCol="0">
            <a:normAutofit fontScale="92500" lnSpcReduction="20000"/>
          </a:bodyPr>
          <a:lstStyle/>
          <a:p>
            <a:pPr marL="0" indent="0">
              <a:buNone/>
            </a:pPr>
            <a:r>
              <a:rPr lang="en-US" sz="3500" b="1" dirty="0">
                <a:solidFill>
                  <a:schemeClr val="accent1"/>
                </a:solidFill>
                <a:latin typeface="+mj-lt"/>
                <a:ea typeface="+mj-ea"/>
                <a:cs typeface="+mj-cs"/>
              </a:rPr>
              <a:t>Solar Energy: </a:t>
            </a:r>
          </a:p>
          <a:p>
            <a:pPr marL="0" indent="0">
              <a:buNone/>
            </a:pPr>
            <a:r>
              <a:rPr lang="en-US" sz="2400" dirty="0"/>
              <a:t>Solar energy is obtained from the sun's radiation. It can be captured using photovoltaic (PV) cells to produce electricity or solar thermal systems to generate heat. Solar energy is abundant and widely available.</a:t>
            </a:r>
          </a:p>
          <a:p>
            <a:pPr marL="0" indent="0">
              <a:buNone/>
            </a:pPr>
            <a:r>
              <a:rPr lang="en-US" sz="3000" b="1" dirty="0">
                <a:solidFill>
                  <a:schemeClr val="accent1"/>
                </a:solidFill>
                <a:latin typeface="+mj-lt"/>
                <a:ea typeface="+mj-ea"/>
                <a:cs typeface="+mj-cs"/>
              </a:rPr>
              <a:t>Wind Energy: </a:t>
            </a:r>
          </a:p>
          <a:p>
            <a:pPr marL="0" indent="0">
              <a:buNone/>
            </a:pPr>
            <a:r>
              <a:rPr lang="en-US" sz="2400" dirty="0"/>
              <a:t>Wind energy is harnessed from the kinetic energy of wind. Wind turbines convert wind energy into electricity, which can be used to power homes, businesses, and industries. Wind farms are often located in areas with strong, consistent winds.</a:t>
            </a:r>
          </a:p>
          <a:p>
            <a:pPr marL="0" indent="0">
              <a:buNone/>
            </a:pPr>
            <a:endParaRPr lang="en-US" sz="2400" dirty="0"/>
          </a:p>
        </p:txBody>
      </p:sp>
      <p:sp>
        <p:nvSpPr>
          <p:cNvPr id="4" name="Date Placeholder 3">
            <a:extLst>
              <a:ext uri="{FF2B5EF4-FFF2-40B4-BE49-F238E27FC236}">
                <a16:creationId xmlns:a16="http://schemas.microsoft.com/office/drawing/2014/main" id="{F60930A8-A455-FCAD-17E1-2F1F4AE0F3B5}"/>
              </a:ext>
            </a:extLst>
          </p:cNvPr>
          <p:cNvSpPr>
            <a:spLocks noGrp="1"/>
          </p:cNvSpPr>
          <p:nvPr>
            <p:ph type="dt" sz="half" idx="10"/>
          </p:nvPr>
        </p:nvSpPr>
        <p:spPr/>
        <p:txBody>
          <a:bodyPr vert="horz" lIns="91440" tIns="45720" rIns="91440" bIns="45720" rtlCol="0" anchor="ctr">
            <a:normAutofit/>
          </a:bodyPr>
          <a:lstStyle/>
          <a:p>
            <a:pPr defTabSz="914400">
              <a:spcAft>
                <a:spcPts val="600"/>
              </a:spcAft>
              <a:defRPr/>
            </a:pPr>
            <a:fld id="{0F996519-E62D-4F8C-AE1E-36928EC7D15C}" type="datetime1">
              <a:rPr lang="en-US">
                <a:solidFill>
                  <a:prstClr val="black">
                    <a:tint val="75000"/>
                  </a:prstClr>
                </a:solidFill>
                <a:latin typeface="Calibri" panose="020F0502020204030204"/>
              </a:rPr>
              <a:pPr defTabSz="914400">
                <a:spcAft>
                  <a:spcPts val="600"/>
                </a:spcAft>
                <a:defRPr/>
              </a:pPr>
              <a:t>4/22/24</a:t>
            </a:fld>
            <a:endParaRPr lang="en-US">
              <a:solidFill>
                <a:prstClr val="black">
                  <a:tint val="75000"/>
                </a:prstClr>
              </a:solidFill>
              <a:latin typeface="Calibri" panose="020F0502020204030204"/>
            </a:endParaRPr>
          </a:p>
        </p:txBody>
      </p:sp>
      <p:sp>
        <p:nvSpPr>
          <p:cNvPr id="5" name="Footer Placeholder 4">
            <a:extLst>
              <a:ext uri="{FF2B5EF4-FFF2-40B4-BE49-F238E27FC236}">
                <a16:creationId xmlns:a16="http://schemas.microsoft.com/office/drawing/2014/main" id="{4D00C636-17A3-E9F5-19CB-D0F1D67995A1}"/>
              </a:ext>
            </a:extLst>
          </p:cNvPr>
          <p:cNvSpPr>
            <a:spLocks noGrp="1"/>
          </p:cNvSpPr>
          <p:nvPr>
            <p:ph type="ftr" sz="quarter" idx="11"/>
          </p:nvPr>
        </p:nvSpPr>
        <p:spPr/>
        <p:txBody>
          <a:bodyPr vert="horz" lIns="91440" tIns="45720" rIns="91440" bIns="45720" rtlCol="0" anchor="ctr">
            <a:normAutofit/>
          </a:bodyPr>
          <a:lstStyle/>
          <a:p>
            <a:pPr defTabSz="914400">
              <a:spcAft>
                <a:spcPts val="600"/>
              </a:spcAft>
              <a:defRPr/>
            </a:pPr>
            <a:r>
              <a:rPr lang="en-US" kern="1200">
                <a:solidFill>
                  <a:prstClr val="black">
                    <a:tint val="75000"/>
                  </a:prstClr>
                </a:solidFill>
                <a:latin typeface="Calibri" panose="020F0502020204030204"/>
                <a:ea typeface="+mn-ea"/>
                <a:cs typeface="+mn-cs"/>
              </a:rPr>
              <a:t>Sample Footer Text</a:t>
            </a:r>
          </a:p>
        </p:txBody>
      </p:sp>
      <p:sp>
        <p:nvSpPr>
          <p:cNvPr id="6" name="Slide Number Placeholder 5">
            <a:extLst>
              <a:ext uri="{FF2B5EF4-FFF2-40B4-BE49-F238E27FC236}">
                <a16:creationId xmlns:a16="http://schemas.microsoft.com/office/drawing/2014/main" id="{C851D268-7D63-C775-9B4B-1C177955DFDC}"/>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defRPr/>
            </a:pPr>
            <a:fld id="{6E91CC32-6A6B-4E2E-BBA1-6864F305DA26}" type="slidenum">
              <a:rPr lang="en-US">
                <a:solidFill>
                  <a:srgbClr val="FFFFFF"/>
                </a:solidFill>
                <a:latin typeface="Calibri" panose="020F0502020204030204"/>
              </a:rPr>
              <a:pPr defTabSz="914400">
                <a:spcAft>
                  <a:spcPts val="600"/>
                </a:spcAft>
                <a:defRPr/>
              </a:pPr>
              <a:t>3</a:t>
            </a:fld>
            <a:endParaRPr lang="en-US">
              <a:solidFill>
                <a:srgbClr val="FFFFFF"/>
              </a:solidFill>
              <a:latin typeface="Calibri" panose="020F0502020204030204"/>
            </a:endParaRPr>
          </a:p>
        </p:txBody>
      </p:sp>
      <p:pic>
        <p:nvPicPr>
          <p:cNvPr id="8" name="Picture 7" descr="Wind turbines against blue sky">
            <a:extLst>
              <a:ext uri="{FF2B5EF4-FFF2-40B4-BE49-F238E27FC236}">
                <a16:creationId xmlns:a16="http://schemas.microsoft.com/office/drawing/2014/main" id="{0954A7D0-D4BD-7556-3E90-E47A2DD52DC5}"/>
              </a:ext>
            </a:extLst>
          </p:cNvPr>
          <p:cNvPicPr>
            <a:picLocks noChangeAspect="1"/>
          </p:cNvPicPr>
          <p:nvPr/>
        </p:nvPicPr>
        <p:blipFill rotWithShape="1">
          <a:blip r:embed="rId2"/>
          <a:srcRect l="26657" r="14219"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65241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08BF6-40B9-E42F-FB22-9CFB9D824BD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5100" dirty="0"/>
              <a:t>Data has something to share</a:t>
            </a:r>
          </a:p>
        </p:txBody>
      </p:sp>
      <p:sp>
        <p:nvSpPr>
          <p:cNvPr id="4" name="Date Placeholder 3">
            <a:extLst>
              <a:ext uri="{FF2B5EF4-FFF2-40B4-BE49-F238E27FC236}">
                <a16:creationId xmlns:a16="http://schemas.microsoft.com/office/drawing/2014/main" id="{BD6D6D12-7810-08EA-95AC-435DE0AF8DEB}"/>
              </a:ext>
            </a:extLst>
          </p:cNvPr>
          <p:cNvSpPr>
            <a:spLocks noGrp="1"/>
          </p:cNvSpPr>
          <p:nvPr>
            <p:ph type="dt" sz="half" idx="10"/>
          </p:nvPr>
        </p:nvSpPr>
        <p:spPr/>
        <p:txBody>
          <a:bodyPr vert="horz" lIns="91440" tIns="45720" rIns="91440" bIns="45720" rtlCol="0" anchor="ctr">
            <a:normAutofit/>
          </a:bodyPr>
          <a:lstStyle/>
          <a:p>
            <a:pPr defTabSz="914400">
              <a:spcAft>
                <a:spcPts val="600"/>
              </a:spcAft>
            </a:pPr>
            <a:fld id="{0F996519-E62D-4F8C-AE1E-36928EC7D15C}" type="datetime1">
              <a:rPr lang="en-US" smtClean="0"/>
              <a:pPr defTabSz="914400">
                <a:spcAft>
                  <a:spcPts val="600"/>
                </a:spcAft>
              </a:pPr>
              <a:t>4/22/24</a:t>
            </a:fld>
            <a:endParaRPr lang="en-US"/>
          </a:p>
        </p:txBody>
      </p:sp>
      <p:sp>
        <p:nvSpPr>
          <p:cNvPr id="5" name="Footer Placeholder 4">
            <a:extLst>
              <a:ext uri="{FF2B5EF4-FFF2-40B4-BE49-F238E27FC236}">
                <a16:creationId xmlns:a16="http://schemas.microsoft.com/office/drawing/2014/main" id="{1A044E0E-4225-61C7-A5D3-8D69369CB06E}"/>
              </a:ext>
            </a:extLst>
          </p:cNvPr>
          <p:cNvSpPr>
            <a:spLocks noGrp="1"/>
          </p:cNvSpPr>
          <p:nvPr>
            <p:ph type="ftr" sz="quarter" idx="11"/>
          </p:nvPr>
        </p:nvSpPr>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4B086749-9A02-16E2-AEFB-931B7FC0CC6C}"/>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6E91CC32-6A6B-4E2E-BBA1-6864F305DA26}" type="slidenum">
              <a:rPr lang="en-US" smtClean="0"/>
              <a:pPr defTabSz="914400">
                <a:spcAft>
                  <a:spcPts val="600"/>
                </a:spcAft>
              </a:pPr>
              <a:t>4</a:t>
            </a:fld>
            <a:endParaRPr lang="en-US"/>
          </a:p>
        </p:txBody>
      </p:sp>
      <p:pic>
        <p:nvPicPr>
          <p:cNvPr id="1027" name="Picture 3">
            <a:extLst>
              <a:ext uri="{FF2B5EF4-FFF2-40B4-BE49-F238E27FC236}">
                <a16:creationId xmlns:a16="http://schemas.microsoft.com/office/drawing/2014/main" id="{DC4B3E88-94BF-1D8D-83CF-BBFAAE8E75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3048922"/>
            <a:ext cx="5614416" cy="279317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C57D1719-1E95-00C8-25ED-140440D1634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4496" y="3048922"/>
            <a:ext cx="5614416" cy="27931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55BC272-5794-8EF7-7C68-C34989347F0A}"/>
              </a:ext>
            </a:extLst>
          </p:cNvPr>
          <p:cNvSpPr txBox="1"/>
          <p:nvPr/>
        </p:nvSpPr>
        <p:spPr>
          <a:xfrm>
            <a:off x="2592967" y="2237796"/>
            <a:ext cx="6826741" cy="369332"/>
          </a:xfrm>
          <a:prstGeom prst="rect">
            <a:avLst/>
          </a:prstGeom>
          <a:noFill/>
        </p:spPr>
        <p:txBody>
          <a:bodyPr wrap="none" rtlCol="0">
            <a:spAutoFit/>
          </a:bodyPr>
          <a:lstStyle/>
          <a:p>
            <a:r>
              <a:rPr lang="en-US" dirty="0"/>
              <a:t>Wind Speed and Solar Energy have a repetitive behavior over the years</a:t>
            </a:r>
          </a:p>
        </p:txBody>
      </p:sp>
    </p:spTree>
    <p:extLst>
      <p:ext uri="{BB962C8B-B14F-4D97-AF65-F5344CB8AC3E}">
        <p14:creationId xmlns:p14="http://schemas.microsoft.com/office/powerpoint/2010/main" val="289358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CEF1-95F5-1D54-877A-38E9889A1827}"/>
              </a:ext>
            </a:extLst>
          </p:cNvPr>
          <p:cNvSpPr>
            <a:spLocks noGrp="1"/>
          </p:cNvSpPr>
          <p:nvPr>
            <p:ph type="title"/>
          </p:nvPr>
        </p:nvSpPr>
        <p:spPr>
          <a:xfrm>
            <a:off x="640080" y="325369"/>
            <a:ext cx="4368602" cy="1956841"/>
          </a:xfrm>
        </p:spPr>
        <p:txBody>
          <a:bodyPr anchor="b">
            <a:normAutofit fontScale="90000"/>
          </a:bodyPr>
          <a:lstStyle/>
          <a:p>
            <a:r>
              <a:rPr lang="en-US" sz="4600" b="1"/>
              <a:t>Surplus Energy Over the years </a:t>
            </a:r>
            <a:r>
              <a:rPr lang="en-US" sz="4600"/>
              <a:t>	</a:t>
            </a:r>
          </a:p>
        </p:txBody>
      </p:sp>
      <p:sp>
        <p:nvSpPr>
          <p:cNvPr id="3" name="Content Placeholder 2">
            <a:extLst>
              <a:ext uri="{FF2B5EF4-FFF2-40B4-BE49-F238E27FC236}">
                <a16:creationId xmlns:a16="http://schemas.microsoft.com/office/drawing/2014/main" id="{910CED93-9661-E5D6-E7F6-FCB7EFF99B52}"/>
              </a:ext>
            </a:extLst>
          </p:cNvPr>
          <p:cNvSpPr>
            <a:spLocks noGrp="1"/>
          </p:cNvSpPr>
          <p:nvPr>
            <p:ph idx="1"/>
          </p:nvPr>
        </p:nvSpPr>
        <p:spPr>
          <a:xfrm>
            <a:off x="640080" y="2872899"/>
            <a:ext cx="4243589" cy="3320668"/>
          </a:xfrm>
        </p:spPr>
        <p:txBody>
          <a:bodyPr>
            <a:normAutofit/>
          </a:bodyPr>
          <a:lstStyle/>
          <a:p>
            <a:pPr marL="0" indent="0">
              <a:buNone/>
            </a:pPr>
            <a:r>
              <a:rPr lang="en-IN" sz="2200" dirty="0"/>
              <a:t>4686 hours where we had 4 times surplus energy throughout 2015 to 2023. Considering Energy Consumption Per Hour 41666.66 KHW for 100000 houses in Brighton.</a:t>
            </a:r>
            <a:endParaRPr lang="en-US" sz="2200" dirty="0"/>
          </a:p>
        </p:txBody>
      </p:sp>
      <p:sp>
        <p:nvSpPr>
          <p:cNvPr id="4" name="Date Placeholder 3">
            <a:extLst>
              <a:ext uri="{FF2B5EF4-FFF2-40B4-BE49-F238E27FC236}">
                <a16:creationId xmlns:a16="http://schemas.microsoft.com/office/drawing/2014/main" id="{6AD48401-B606-CFC9-D06F-411709F5170C}"/>
              </a:ext>
            </a:extLst>
          </p:cNvPr>
          <p:cNvSpPr>
            <a:spLocks noGrp="1"/>
          </p:cNvSpPr>
          <p:nvPr>
            <p:ph type="dt" sz="half" idx="10"/>
          </p:nvPr>
        </p:nvSpPr>
        <p:spPr/>
        <p:txBody>
          <a:bodyPr>
            <a:normAutofit/>
          </a:bodyPr>
          <a:lstStyle/>
          <a:p>
            <a:pPr>
              <a:spcAft>
                <a:spcPts val="600"/>
              </a:spcAft>
            </a:pPr>
            <a:fld id="{0F996519-E62D-4F8C-AE1E-36928EC7D15C}" type="datetime1">
              <a:rPr lang="en-US"/>
              <a:pPr>
                <a:spcAft>
                  <a:spcPts val="600"/>
                </a:spcAft>
              </a:pPr>
              <a:t>4/22/24</a:t>
            </a:fld>
            <a:endParaRPr lang="en-US"/>
          </a:p>
        </p:txBody>
      </p:sp>
      <p:sp>
        <p:nvSpPr>
          <p:cNvPr id="5" name="Footer Placeholder 4">
            <a:extLst>
              <a:ext uri="{FF2B5EF4-FFF2-40B4-BE49-F238E27FC236}">
                <a16:creationId xmlns:a16="http://schemas.microsoft.com/office/drawing/2014/main" id="{FC7B700B-6481-5352-D009-24948316F825}"/>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Sample Footer Text</a:t>
            </a:r>
          </a:p>
        </p:txBody>
      </p:sp>
      <p:sp>
        <p:nvSpPr>
          <p:cNvPr id="6" name="Slide Number Placeholder 5">
            <a:extLst>
              <a:ext uri="{FF2B5EF4-FFF2-40B4-BE49-F238E27FC236}">
                <a16:creationId xmlns:a16="http://schemas.microsoft.com/office/drawing/2014/main" id="{684B3613-2872-D903-0EBC-AA1231C0B924}"/>
              </a:ext>
            </a:extLst>
          </p:cNvPr>
          <p:cNvSpPr>
            <a:spLocks noGrp="1"/>
          </p:cNvSpPr>
          <p:nvPr>
            <p:ph type="sldNum" sz="quarter" idx="12"/>
          </p:nvPr>
        </p:nvSpPr>
        <p:spPr>
          <a:xfrm>
            <a:off x="10439400" y="6356350"/>
            <a:ext cx="914400" cy="365125"/>
          </a:xfrm>
        </p:spPr>
        <p:txBody>
          <a:bodyPr>
            <a:normAutofit/>
          </a:bodyPr>
          <a:lstStyle/>
          <a:p>
            <a:pPr>
              <a:spcAft>
                <a:spcPts val="600"/>
              </a:spcAft>
            </a:pPr>
            <a:fld id="{6E91CC32-6A6B-4E2E-BBA1-6864F305DA26}" type="slidenum">
              <a:rPr lang="en-US" smtClean="0">
                <a:solidFill>
                  <a:srgbClr val="FFFFFF"/>
                </a:solidFill>
              </a:rPr>
              <a:pPr>
                <a:spcAft>
                  <a:spcPts val="600"/>
                </a:spcAft>
              </a:pPr>
              <a:t>5</a:t>
            </a:fld>
            <a:endParaRPr lang="en-US">
              <a:solidFill>
                <a:srgbClr val="FFFFFF"/>
              </a:solidFill>
            </a:endParaRPr>
          </a:p>
        </p:txBody>
      </p:sp>
      <p:pic>
        <p:nvPicPr>
          <p:cNvPr id="8" name="Picture 7" descr="Houses in an area">
            <a:extLst>
              <a:ext uri="{FF2B5EF4-FFF2-40B4-BE49-F238E27FC236}">
                <a16:creationId xmlns:a16="http://schemas.microsoft.com/office/drawing/2014/main" id="{0E2FD85E-7A0F-63D0-DD33-27F968805976}"/>
              </a:ext>
            </a:extLst>
          </p:cNvPr>
          <p:cNvPicPr>
            <a:picLocks noChangeAspect="1"/>
          </p:cNvPicPr>
          <p:nvPr/>
        </p:nvPicPr>
        <p:blipFill rotWithShape="1">
          <a:blip r:embed="rId2"/>
          <a:srcRect l="11770" r="2127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10" name="Video 9">
            <a:extLst>
              <a:ext uri="{FF2B5EF4-FFF2-40B4-BE49-F238E27FC236}">
                <a16:creationId xmlns:a16="http://schemas.microsoft.com/office/drawing/2014/main" id="{84278E96-6B9B-131A-BCFA-9274EE827C32}"/>
              </a:ext>
            </a:extLst>
          </p:cNvPr>
          <p:cNvPicPr>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06668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5F80-A6D2-3E80-CD11-3A6AAC9BA79F}"/>
              </a:ext>
            </a:extLst>
          </p:cNvPr>
          <p:cNvSpPr>
            <a:spLocks noGrp="1"/>
          </p:cNvSpPr>
          <p:nvPr>
            <p:ph type="title"/>
          </p:nvPr>
        </p:nvSpPr>
        <p:spPr>
          <a:xfrm>
            <a:off x="640080" y="329184"/>
            <a:ext cx="6894576" cy="1014707"/>
          </a:xfrm>
        </p:spPr>
        <p:txBody>
          <a:bodyPr anchor="b">
            <a:normAutofit/>
          </a:bodyPr>
          <a:lstStyle/>
          <a:p>
            <a:r>
              <a:rPr lang="en-US" sz="5400" dirty="0"/>
              <a:t>Predictive Analysis  </a:t>
            </a:r>
          </a:p>
        </p:txBody>
      </p:sp>
      <p:sp>
        <p:nvSpPr>
          <p:cNvPr id="3" name="Content Placeholder 2">
            <a:extLst>
              <a:ext uri="{FF2B5EF4-FFF2-40B4-BE49-F238E27FC236}">
                <a16:creationId xmlns:a16="http://schemas.microsoft.com/office/drawing/2014/main" id="{6B2D23C0-33CF-E441-3EF8-70FCBC99B118}"/>
              </a:ext>
            </a:extLst>
          </p:cNvPr>
          <p:cNvSpPr>
            <a:spLocks noGrp="1"/>
          </p:cNvSpPr>
          <p:nvPr>
            <p:ph idx="1"/>
          </p:nvPr>
        </p:nvSpPr>
        <p:spPr>
          <a:xfrm>
            <a:off x="263237" y="1343891"/>
            <a:ext cx="11610108" cy="4846597"/>
          </a:xfrm>
        </p:spPr>
        <p:txBody>
          <a:bodyPr>
            <a:normAutofit/>
          </a:bodyPr>
          <a:lstStyle/>
          <a:p>
            <a:r>
              <a:rPr lang="en-US" sz="2200" dirty="0"/>
              <a:t>Interesting findings from the historical Data motivated to perform a Predictive analysis of the features. Some interesting facts are mentioned below:</a:t>
            </a:r>
          </a:p>
          <a:p>
            <a:endParaRPr lang="en-US" sz="2200" dirty="0"/>
          </a:p>
          <a:p>
            <a:endParaRPr lang="en-US" sz="2200" dirty="0"/>
          </a:p>
        </p:txBody>
      </p:sp>
      <p:sp>
        <p:nvSpPr>
          <p:cNvPr id="4" name="Date Placeholder 3">
            <a:extLst>
              <a:ext uri="{FF2B5EF4-FFF2-40B4-BE49-F238E27FC236}">
                <a16:creationId xmlns:a16="http://schemas.microsoft.com/office/drawing/2014/main" id="{2D750089-FE91-325D-B6E4-908B798D8F0A}"/>
              </a:ext>
            </a:extLst>
          </p:cNvPr>
          <p:cNvSpPr>
            <a:spLocks noGrp="1"/>
          </p:cNvSpPr>
          <p:nvPr>
            <p:ph type="dt" sz="half" idx="10"/>
          </p:nvPr>
        </p:nvSpPr>
        <p:spPr/>
        <p:txBody>
          <a:bodyPr>
            <a:normAutofit/>
          </a:bodyPr>
          <a:lstStyle/>
          <a:p>
            <a:pPr>
              <a:spcAft>
                <a:spcPts val="600"/>
              </a:spcAft>
            </a:pPr>
            <a:fld id="{0F996519-E62D-4F8C-AE1E-36928EC7D15C}" type="datetime1">
              <a:rPr lang="en-US"/>
              <a:pPr>
                <a:spcAft>
                  <a:spcPts val="600"/>
                </a:spcAft>
              </a:pPr>
              <a:t>4/22/24</a:t>
            </a:fld>
            <a:endParaRPr lang="en-US"/>
          </a:p>
        </p:txBody>
      </p:sp>
      <p:sp>
        <p:nvSpPr>
          <p:cNvPr id="5" name="Footer Placeholder 4">
            <a:extLst>
              <a:ext uri="{FF2B5EF4-FFF2-40B4-BE49-F238E27FC236}">
                <a16:creationId xmlns:a16="http://schemas.microsoft.com/office/drawing/2014/main" id="{E699534E-337A-1425-1CE8-D1F07F554034}"/>
              </a:ext>
            </a:extLst>
          </p:cNvPr>
          <p:cNvSpPr>
            <a:spLocks noGrp="1"/>
          </p:cNvSpPr>
          <p:nvPr>
            <p:ph type="ftr" sz="quarter" idx="11"/>
          </p:nvPr>
        </p:nvSpPr>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2CC17C3F-03EC-159E-A0E4-CE795D6CF858}"/>
              </a:ext>
            </a:extLst>
          </p:cNvPr>
          <p:cNvSpPr>
            <a:spLocks noGrp="1"/>
          </p:cNvSpPr>
          <p:nvPr>
            <p:ph type="sldNum" sz="quarter" idx="12"/>
          </p:nvPr>
        </p:nvSpPr>
        <p:spPr/>
        <p:txBody>
          <a:bodyPr>
            <a:normAutofit/>
          </a:bodyPr>
          <a:lstStyle/>
          <a:p>
            <a:pPr>
              <a:spcAft>
                <a:spcPts val="600"/>
              </a:spcAft>
            </a:pPr>
            <a:fld id="{6E91CC32-6A6B-4E2E-BBA1-6864F305DA26}" type="slidenum">
              <a:rPr lang="en-US" smtClean="0"/>
              <a:pPr>
                <a:spcAft>
                  <a:spcPts val="600"/>
                </a:spcAft>
              </a:pPr>
              <a:t>6</a:t>
            </a:fld>
            <a:endParaRPr lang="en-US"/>
          </a:p>
        </p:txBody>
      </p:sp>
      <p:pic>
        <p:nvPicPr>
          <p:cNvPr id="2058" name="Picture 10">
            <a:extLst>
              <a:ext uri="{FF2B5EF4-FFF2-40B4-BE49-F238E27FC236}">
                <a16:creationId xmlns:a16="http://schemas.microsoft.com/office/drawing/2014/main" id="{B8B507FA-6FE5-1D29-DE62-0FA79DABA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55" y="2466598"/>
            <a:ext cx="5699937" cy="38318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a:extLst>
              <a:ext uri="{FF2B5EF4-FFF2-40B4-BE49-F238E27FC236}">
                <a16:creationId xmlns:a16="http://schemas.microsoft.com/office/drawing/2014/main" id="{5717201B-B750-3A2A-BEF0-B6870CF994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782" y="2432302"/>
            <a:ext cx="5699938" cy="386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71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758F9-CEC0-CD74-EDA8-10C736FD804C}"/>
              </a:ext>
            </a:extLst>
          </p:cNvPr>
          <p:cNvSpPr>
            <a:spLocks noGrp="1"/>
          </p:cNvSpPr>
          <p:nvPr>
            <p:ph type="title"/>
          </p:nvPr>
        </p:nvSpPr>
        <p:spPr/>
        <p:txBody>
          <a:bodyPr/>
          <a:lstStyle/>
          <a:p>
            <a:r>
              <a:rPr lang="en-US" sz="5400" dirty="0"/>
              <a:t>Future Holds Hope</a:t>
            </a:r>
          </a:p>
        </p:txBody>
      </p:sp>
      <p:sp>
        <p:nvSpPr>
          <p:cNvPr id="3" name="Content Placeholder 2">
            <a:extLst>
              <a:ext uri="{FF2B5EF4-FFF2-40B4-BE49-F238E27FC236}">
                <a16:creationId xmlns:a16="http://schemas.microsoft.com/office/drawing/2014/main" id="{CEE27D0D-2541-F1F4-FE2B-2D8CB246E364}"/>
              </a:ext>
            </a:extLst>
          </p:cNvPr>
          <p:cNvSpPr>
            <a:spLocks noGrp="1"/>
          </p:cNvSpPr>
          <p:nvPr>
            <p:ph idx="1"/>
          </p:nvPr>
        </p:nvSpPr>
        <p:spPr/>
        <p:txBody>
          <a:bodyPr/>
          <a:lstStyle/>
          <a:p>
            <a:pPr marL="0" indent="0">
              <a:buNone/>
            </a:pPr>
            <a:r>
              <a:rPr lang="en-US" dirty="0"/>
              <a:t>From the Extensive study of the past and future, hopefully, the company will be able to provide Free Energy to the customers under the assumption:</a:t>
            </a:r>
          </a:p>
          <a:p>
            <a:pPr marL="0" indent="0">
              <a:buNone/>
            </a:pPr>
            <a:endParaRPr lang="en-US" dirty="0"/>
          </a:p>
          <a:p>
            <a:r>
              <a:rPr lang="en-US" dirty="0"/>
              <a:t> The Future doesn’t have unforeseen circumstances such as a pandemic </a:t>
            </a:r>
          </a:p>
          <a:p>
            <a:r>
              <a:rPr lang="en-US" dirty="0"/>
              <a:t>A sudden change in the population or climate of the City </a:t>
            </a:r>
          </a:p>
        </p:txBody>
      </p:sp>
      <p:sp>
        <p:nvSpPr>
          <p:cNvPr id="4" name="Date Placeholder 3">
            <a:extLst>
              <a:ext uri="{FF2B5EF4-FFF2-40B4-BE49-F238E27FC236}">
                <a16:creationId xmlns:a16="http://schemas.microsoft.com/office/drawing/2014/main" id="{8F3671B4-643A-1DDE-1CB8-2DC4CCD4EE91}"/>
              </a:ext>
            </a:extLst>
          </p:cNvPr>
          <p:cNvSpPr>
            <a:spLocks noGrp="1"/>
          </p:cNvSpPr>
          <p:nvPr>
            <p:ph type="dt" sz="half" idx="10"/>
          </p:nvPr>
        </p:nvSpPr>
        <p:spPr/>
        <p:txBody>
          <a:bodyPr/>
          <a:lstStyle/>
          <a:p>
            <a:fld id="{0F996519-E62D-4F8C-AE1E-36928EC7D15C}" type="datetime1">
              <a:rPr lang="en-US" smtClean="0"/>
              <a:t>4/22/24</a:t>
            </a:fld>
            <a:endParaRPr lang="en-US"/>
          </a:p>
        </p:txBody>
      </p:sp>
      <p:sp>
        <p:nvSpPr>
          <p:cNvPr id="5" name="Footer Placeholder 4">
            <a:extLst>
              <a:ext uri="{FF2B5EF4-FFF2-40B4-BE49-F238E27FC236}">
                <a16:creationId xmlns:a16="http://schemas.microsoft.com/office/drawing/2014/main" id="{ED7EFB6B-DF00-3BAB-3701-8FFF4B160C5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E33BE03-7020-C3F2-29C1-52FCA05DB5B1}"/>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5508906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864</TotalTime>
  <Words>410</Words>
  <Application>Microsoft Macintosh PowerPoint</Application>
  <PresentationFormat>Widescreen</PresentationFormat>
  <Paragraphs>46</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Trebuchet MS</vt:lpstr>
      <vt:lpstr>Wingdings 3</vt:lpstr>
      <vt:lpstr>Facet</vt:lpstr>
      <vt:lpstr>Free Energy!  A Dream Come True</vt:lpstr>
      <vt:lpstr>Objectives</vt:lpstr>
      <vt:lpstr>Sources of Renewable  Energy for our company</vt:lpstr>
      <vt:lpstr>Data has something to share</vt:lpstr>
      <vt:lpstr>Surplus Energy Over the years  </vt:lpstr>
      <vt:lpstr>Predictive Analysis  </vt:lpstr>
      <vt:lpstr>Future Holds Hope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Energy!  A Dream Come True</dc:title>
  <dc:creator>Kaur, Navjeet</dc:creator>
  <cp:lastModifiedBy>Kaur, Navjeet</cp:lastModifiedBy>
  <cp:revision>7</cp:revision>
  <dcterms:created xsi:type="dcterms:W3CDTF">2024-04-21T22:06:37Z</dcterms:created>
  <dcterms:modified xsi:type="dcterms:W3CDTF">2024-04-22T12:31:34Z</dcterms:modified>
</cp:coreProperties>
</file>