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8"/>
  </p:notesMasterIdLst>
  <p:handoutMasterIdLst>
    <p:handoutMasterId r:id="rId39"/>
  </p:handoutMasterIdLst>
  <p:sldIdLst>
    <p:sldId id="256" r:id="rId5"/>
    <p:sldId id="337" r:id="rId6"/>
    <p:sldId id="316" r:id="rId7"/>
    <p:sldId id="318" r:id="rId8"/>
    <p:sldId id="259" r:id="rId9"/>
    <p:sldId id="329" r:id="rId10"/>
    <p:sldId id="332" r:id="rId11"/>
    <p:sldId id="345" r:id="rId12"/>
    <p:sldId id="343" r:id="rId13"/>
    <p:sldId id="344" r:id="rId14"/>
    <p:sldId id="340" r:id="rId15"/>
    <p:sldId id="333" r:id="rId16"/>
    <p:sldId id="335" r:id="rId17"/>
    <p:sldId id="321" r:id="rId18"/>
    <p:sldId id="331" r:id="rId19"/>
    <p:sldId id="336" r:id="rId20"/>
    <p:sldId id="342" r:id="rId21"/>
    <p:sldId id="306" r:id="rId22"/>
    <p:sldId id="325" r:id="rId23"/>
    <p:sldId id="307" r:id="rId24"/>
    <p:sldId id="324" r:id="rId25"/>
    <p:sldId id="334" r:id="rId26"/>
    <p:sldId id="339" r:id="rId27"/>
    <p:sldId id="338" r:id="rId28"/>
    <p:sldId id="303" r:id="rId29"/>
    <p:sldId id="304" r:id="rId30"/>
    <p:sldId id="305" r:id="rId31"/>
    <p:sldId id="319" r:id="rId32"/>
    <p:sldId id="317" r:id="rId33"/>
    <p:sldId id="322" r:id="rId34"/>
    <p:sldId id="330" r:id="rId35"/>
    <p:sldId id="341" r:id="rId36"/>
    <p:sldId id="26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38B13D-72AA-409B-A8D7-E4ED45E82A2B}">
          <p14:sldIdLst>
            <p14:sldId id="256"/>
            <p14:sldId id="337"/>
            <p14:sldId id="316"/>
            <p14:sldId id="318"/>
            <p14:sldId id="259"/>
            <p14:sldId id="329"/>
            <p14:sldId id="332"/>
            <p14:sldId id="345"/>
            <p14:sldId id="343"/>
            <p14:sldId id="344"/>
            <p14:sldId id="340"/>
          </p14:sldIdLst>
        </p14:section>
        <p14:section name="Untitled Section" id="{469F5AB4-60C2-4B19-BEC1-B06966365EF1}">
          <p14:sldIdLst>
            <p14:sldId id="333"/>
            <p14:sldId id="335"/>
          </p14:sldIdLst>
        </p14:section>
        <p14:section name="Untitled Section" id="{530B0CBE-11F3-41AF-8B20-714BBFB2B48A}">
          <p14:sldIdLst>
            <p14:sldId id="321"/>
            <p14:sldId id="331"/>
            <p14:sldId id="336"/>
            <p14:sldId id="342"/>
            <p14:sldId id="306"/>
            <p14:sldId id="325"/>
            <p14:sldId id="307"/>
            <p14:sldId id="324"/>
            <p14:sldId id="334"/>
            <p14:sldId id="339"/>
            <p14:sldId id="338"/>
            <p14:sldId id="303"/>
            <p14:sldId id="304"/>
            <p14:sldId id="305"/>
            <p14:sldId id="319"/>
            <p14:sldId id="317"/>
            <p14:sldId id="322"/>
            <p14:sldId id="330"/>
            <p14:sldId id="34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iconchunking_colorful2">
  <dgm:title val="iconchunking_colorful2"/>
  <dgm:desc val="iconchunking_colorful2"/>
  <dgm:catLst>
    <dgm:cat type="Other" pri="2"/>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bg1"/>
    </dgm:fillClrLst>
    <dgm:linClrLst meth="repeat">
      <a:schemeClr val="lt1">
        <a:alpha val="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B91A50-C686-4934-BF7B-05A6134A6AB8}" type="doc">
      <dgm:prSet loTypeId="urn:microsoft.com/office/officeart/2005/8/layout/equation2" loCatId="relationship" qsTypeId="urn:microsoft.com/office/officeart/2005/8/quickstyle/3d1" qsCatId="3D" csTypeId="urn:microsoft.com/office/officeart/2005/8/colors/iconchunking_colorful2" csCatId="other" phldr="1"/>
      <dgm:spPr/>
      <dgm:t>
        <a:bodyPr/>
        <a:lstStyle/>
        <a:p>
          <a:endParaRPr lang="en-US"/>
        </a:p>
      </dgm:t>
    </dgm:pt>
    <dgm:pt modelId="{1E4A4BA3-DA3A-4B8A-9915-6411C96BC20F}">
      <dgm:prSet phldrT="[Text]"/>
      <dgm:spPr/>
      <dgm:t>
        <a:bodyPr/>
        <a:lstStyle/>
        <a:p>
          <a:r>
            <a:rPr lang="en-US" dirty="0"/>
            <a:t>BATTERY</a:t>
          </a:r>
        </a:p>
      </dgm:t>
    </dgm:pt>
    <dgm:pt modelId="{1B746E25-5CCE-4074-A4CF-0F2F9BF704A8}" type="parTrans" cxnId="{CABD8092-2CAF-49E0-B89F-52170B045D76}">
      <dgm:prSet/>
      <dgm:spPr/>
      <dgm:t>
        <a:bodyPr/>
        <a:lstStyle/>
        <a:p>
          <a:endParaRPr lang="en-US"/>
        </a:p>
      </dgm:t>
    </dgm:pt>
    <dgm:pt modelId="{959D1F61-9C7C-49C0-A6E2-88726C7C8326}" type="sibTrans" cxnId="{CABD8092-2CAF-49E0-B89F-52170B045D76}">
      <dgm:prSet/>
      <dgm:spPr/>
      <dgm:t>
        <a:bodyPr/>
        <a:lstStyle/>
        <a:p>
          <a:endParaRPr lang="en-US" dirty="0"/>
        </a:p>
      </dgm:t>
    </dgm:pt>
    <dgm:pt modelId="{043B841A-F98C-4C81-AB84-52109901E342}">
      <dgm:prSet phldrT="[Text]"/>
      <dgm:spPr/>
      <dgm:t>
        <a:bodyPr/>
        <a:lstStyle/>
        <a:p>
          <a:r>
            <a:rPr lang="en-US" dirty="0"/>
            <a:t>POWER MANAGEMENT UNIT</a:t>
          </a:r>
        </a:p>
      </dgm:t>
    </dgm:pt>
    <dgm:pt modelId="{884CBC1F-71DD-48DD-9AF2-52AF262DEBBD}" type="parTrans" cxnId="{405D2B96-501D-415F-B240-24D9D7CFE4D3}">
      <dgm:prSet/>
      <dgm:spPr/>
      <dgm:t>
        <a:bodyPr/>
        <a:lstStyle/>
        <a:p>
          <a:endParaRPr lang="en-US"/>
        </a:p>
      </dgm:t>
    </dgm:pt>
    <dgm:pt modelId="{CAFE7C63-AB58-4477-983E-8167878024D9}" type="sibTrans" cxnId="{405D2B96-501D-415F-B240-24D9D7CFE4D3}">
      <dgm:prSet/>
      <dgm:spPr/>
      <dgm:t>
        <a:bodyPr/>
        <a:lstStyle/>
        <a:p>
          <a:endParaRPr lang="en-US"/>
        </a:p>
      </dgm:t>
    </dgm:pt>
    <dgm:pt modelId="{0C130901-E9D4-4EAF-B424-4F88CE27500B}">
      <dgm:prSet phldrT="[Text]"/>
      <dgm:spPr/>
      <dgm:t>
        <a:bodyPr/>
        <a:lstStyle/>
        <a:p>
          <a:r>
            <a:rPr lang="en-US" dirty="0"/>
            <a:t>REGULATOR</a:t>
          </a:r>
        </a:p>
      </dgm:t>
    </dgm:pt>
    <dgm:pt modelId="{1B4F2771-3339-49BF-913A-037BBE81F3E9}" type="sibTrans" cxnId="{83E578BD-C52D-4669-9624-AAD6B200213D}">
      <dgm:prSet/>
      <dgm:spPr/>
      <dgm:t>
        <a:bodyPr/>
        <a:lstStyle/>
        <a:p>
          <a:endParaRPr lang="en-US" dirty="0"/>
        </a:p>
      </dgm:t>
    </dgm:pt>
    <dgm:pt modelId="{593FFE93-A6C0-4E50-9AE4-94E9836CCF10}" type="parTrans" cxnId="{83E578BD-C52D-4669-9624-AAD6B200213D}">
      <dgm:prSet/>
      <dgm:spPr/>
      <dgm:t>
        <a:bodyPr/>
        <a:lstStyle/>
        <a:p>
          <a:endParaRPr lang="en-US"/>
        </a:p>
      </dgm:t>
    </dgm:pt>
    <dgm:pt modelId="{B49368FA-77A6-4E32-A6C0-219688BA4BA8}" type="pres">
      <dgm:prSet presAssocID="{FEB91A50-C686-4934-BF7B-05A6134A6AB8}" presName="Name0" presStyleCnt="0">
        <dgm:presLayoutVars>
          <dgm:dir/>
          <dgm:resizeHandles val="exact"/>
        </dgm:presLayoutVars>
      </dgm:prSet>
      <dgm:spPr/>
    </dgm:pt>
    <dgm:pt modelId="{F338DD27-DDEE-4499-B3DC-4D88CAAE87B5}" type="pres">
      <dgm:prSet presAssocID="{FEB91A50-C686-4934-BF7B-05A6134A6AB8}" presName="vNodes" presStyleCnt="0"/>
      <dgm:spPr/>
    </dgm:pt>
    <dgm:pt modelId="{90A41EF0-5470-4B99-97D1-2B3D6204265C}" type="pres">
      <dgm:prSet presAssocID="{0C130901-E9D4-4EAF-B424-4F88CE27500B}" presName="node" presStyleLbl="node1" presStyleIdx="0" presStyleCnt="3" custLinFactNeighborX="7485" custLinFactNeighborY="-44857">
        <dgm:presLayoutVars>
          <dgm:bulletEnabled val="1"/>
        </dgm:presLayoutVars>
      </dgm:prSet>
      <dgm:spPr/>
    </dgm:pt>
    <dgm:pt modelId="{6D2EE961-12C4-4842-97DC-74DD5EFABB25}" type="pres">
      <dgm:prSet presAssocID="{1B4F2771-3339-49BF-913A-037BBE81F3E9}" presName="spacerT" presStyleCnt="0"/>
      <dgm:spPr/>
    </dgm:pt>
    <dgm:pt modelId="{96C4759D-1150-4AF2-ACC8-0673A6E17052}" type="pres">
      <dgm:prSet presAssocID="{1B4F2771-3339-49BF-913A-037BBE81F3E9}" presName="sibTrans" presStyleLbl="sibTrans2D1" presStyleIdx="0" presStyleCnt="2"/>
      <dgm:spPr/>
    </dgm:pt>
    <dgm:pt modelId="{7F368ACB-451A-4DB3-94AB-324DC7D0203D}" type="pres">
      <dgm:prSet presAssocID="{1B4F2771-3339-49BF-913A-037BBE81F3E9}" presName="spacerB" presStyleCnt="0"/>
      <dgm:spPr/>
    </dgm:pt>
    <dgm:pt modelId="{FA1F2C24-078F-436D-AB98-A948A9BA885E}" type="pres">
      <dgm:prSet presAssocID="{1E4A4BA3-DA3A-4B8A-9915-6411C96BC20F}" presName="node" presStyleLbl="node1" presStyleIdx="1" presStyleCnt="3">
        <dgm:presLayoutVars>
          <dgm:bulletEnabled val="1"/>
        </dgm:presLayoutVars>
      </dgm:prSet>
      <dgm:spPr/>
    </dgm:pt>
    <dgm:pt modelId="{9099C925-C7DB-4A61-B291-CB438C0A7F0D}" type="pres">
      <dgm:prSet presAssocID="{FEB91A50-C686-4934-BF7B-05A6134A6AB8}" presName="sibTransLast" presStyleLbl="sibTrans2D1" presStyleIdx="1" presStyleCnt="2"/>
      <dgm:spPr/>
    </dgm:pt>
    <dgm:pt modelId="{B23ED902-1DB9-402A-ABCF-893F98924155}" type="pres">
      <dgm:prSet presAssocID="{FEB91A50-C686-4934-BF7B-05A6134A6AB8}" presName="connectorText" presStyleLbl="sibTrans2D1" presStyleIdx="1" presStyleCnt="2"/>
      <dgm:spPr/>
    </dgm:pt>
    <dgm:pt modelId="{CE32A684-AD51-4BA5-A6FB-097E50C4D2D0}" type="pres">
      <dgm:prSet presAssocID="{FEB91A50-C686-4934-BF7B-05A6134A6AB8}" presName="lastNode" presStyleLbl="node1" presStyleIdx="2" presStyleCnt="3">
        <dgm:presLayoutVars>
          <dgm:bulletEnabled val="1"/>
        </dgm:presLayoutVars>
      </dgm:prSet>
      <dgm:spPr/>
    </dgm:pt>
  </dgm:ptLst>
  <dgm:cxnLst>
    <dgm:cxn modelId="{660F5409-F479-4E48-AAE1-4C51258DB762}" type="presOf" srcId="{043B841A-F98C-4C81-AB84-52109901E342}" destId="{CE32A684-AD51-4BA5-A6FB-097E50C4D2D0}" srcOrd="0" destOrd="0" presId="urn:microsoft.com/office/officeart/2005/8/layout/equation2"/>
    <dgm:cxn modelId="{B59F9914-7CE5-4E85-99D5-C6BFAFBD5845}" type="presOf" srcId="{FEB91A50-C686-4934-BF7B-05A6134A6AB8}" destId="{B49368FA-77A6-4E32-A6C0-219688BA4BA8}" srcOrd="0" destOrd="0" presId="urn:microsoft.com/office/officeart/2005/8/layout/equation2"/>
    <dgm:cxn modelId="{90591546-CF3F-46B6-AA54-5B9B869F6F2E}" type="presOf" srcId="{1B4F2771-3339-49BF-913A-037BBE81F3E9}" destId="{96C4759D-1150-4AF2-ACC8-0673A6E17052}" srcOrd="0" destOrd="0" presId="urn:microsoft.com/office/officeart/2005/8/layout/equation2"/>
    <dgm:cxn modelId="{DFC2E890-FB2C-41D9-9790-558CA20AC42A}" type="presOf" srcId="{959D1F61-9C7C-49C0-A6E2-88726C7C8326}" destId="{B23ED902-1DB9-402A-ABCF-893F98924155}" srcOrd="1" destOrd="0" presId="urn:microsoft.com/office/officeart/2005/8/layout/equation2"/>
    <dgm:cxn modelId="{CABD8092-2CAF-49E0-B89F-52170B045D76}" srcId="{FEB91A50-C686-4934-BF7B-05A6134A6AB8}" destId="{1E4A4BA3-DA3A-4B8A-9915-6411C96BC20F}" srcOrd="1" destOrd="0" parTransId="{1B746E25-5CCE-4074-A4CF-0F2F9BF704A8}" sibTransId="{959D1F61-9C7C-49C0-A6E2-88726C7C8326}"/>
    <dgm:cxn modelId="{405D2B96-501D-415F-B240-24D9D7CFE4D3}" srcId="{FEB91A50-C686-4934-BF7B-05A6134A6AB8}" destId="{043B841A-F98C-4C81-AB84-52109901E342}" srcOrd="2" destOrd="0" parTransId="{884CBC1F-71DD-48DD-9AF2-52AF262DEBBD}" sibTransId="{CAFE7C63-AB58-4477-983E-8167878024D9}"/>
    <dgm:cxn modelId="{DCB8A9A6-5535-4635-A6AE-3494E29D9C85}" type="presOf" srcId="{959D1F61-9C7C-49C0-A6E2-88726C7C8326}" destId="{9099C925-C7DB-4A61-B291-CB438C0A7F0D}" srcOrd="0" destOrd="0" presId="urn:microsoft.com/office/officeart/2005/8/layout/equation2"/>
    <dgm:cxn modelId="{83E578BD-C52D-4669-9624-AAD6B200213D}" srcId="{FEB91A50-C686-4934-BF7B-05A6134A6AB8}" destId="{0C130901-E9D4-4EAF-B424-4F88CE27500B}" srcOrd="0" destOrd="0" parTransId="{593FFE93-A6C0-4E50-9AE4-94E9836CCF10}" sibTransId="{1B4F2771-3339-49BF-913A-037BBE81F3E9}"/>
    <dgm:cxn modelId="{1F6D7DC9-1388-44C2-B573-DADDEF69F98E}" type="presOf" srcId="{0C130901-E9D4-4EAF-B424-4F88CE27500B}" destId="{90A41EF0-5470-4B99-97D1-2B3D6204265C}" srcOrd="0" destOrd="0" presId="urn:microsoft.com/office/officeart/2005/8/layout/equation2"/>
    <dgm:cxn modelId="{618E4EDF-177B-49EF-A786-8BF16D154B35}" type="presOf" srcId="{1E4A4BA3-DA3A-4B8A-9915-6411C96BC20F}" destId="{FA1F2C24-078F-436D-AB98-A948A9BA885E}" srcOrd="0" destOrd="0" presId="urn:microsoft.com/office/officeart/2005/8/layout/equation2"/>
    <dgm:cxn modelId="{C2B9E47F-6CAD-4670-AC2A-1BC1D5F5ACBA}" type="presParOf" srcId="{B49368FA-77A6-4E32-A6C0-219688BA4BA8}" destId="{F338DD27-DDEE-4499-B3DC-4D88CAAE87B5}" srcOrd="0" destOrd="0" presId="urn:microsoft.com/office/officeart/2005/8/layout/equation2"/>
    <dgm:cxn modelId="{2A7C1A37-332A-4057-9B0B-FCC81310CC31}" type="presParOf" srcId="{F338DD27-DDEE-4499-B3DC-4D88CAAE87B5}" destId="{90A41EF0-5470-4B99-97D1-2B3D6204265C}" srcOrd="0" destOrd="0" presId="urn:microsoft.com/office/officeart/2005/8/layout/equation2"/>
    <dgm:cxn modelId="{AF7E0C2B-DE29-4FBA-8BED-87D94BD1B856}" type="presParOf" srcId="{F338DD27-DDEE-4499-B3DC-4D88CAAE87B5}" destId="{6D2EE961-12C4-4842-97DC-74DD5EFABB25}" srcOrd="1" destOrd="0" presId="urn:microsoft.com/office/officeart/2005/8/layout/equation2"/>
    <dgm:cxn modelId="{426D789A-EDCE-4DD9-86A0-B0BD82C30817}" type="presParOf" srcId="{F338DD27-DDEE-4499-B3DC-4D88CAAE87B5}" destId="{96C4759D-1150-4AF2-ACC8-0673A6E17052}" srcOrd="2" destOrd="0" presId="urn:microsoft.com/office/officeart/2005/8/layout/equation2"/>
    <dgm:cxn modelId="{9E7CC358-03EE-4C18-868B-3B255CB09769}" type="presParOf" srcId="{F338DD27-DDEE-4499-B3DC-4D88CAAE87B5}" destId="{7F368ACB-451A-4DB3-94AB-324DC7D0203D}" srcOrd="3" destOrd="0" presId="urn:microsoft.com/office/officeart/2005/8/layout/equation2"/>
    <dgm:cxn modelId="{56656313-07A8-4183-B30D-5A73DFDEFC3D}" type="presParOf" srcId="{F338DD27-DDEE-4499-B3DC-4D88CAAE87B5}" destId="{FA1F2C24-078F-436D-AB98-A948A9BA885E}" srcOrd="4" destOrd="0" presId="urn:microsoft.com/office/officeart/2005/8/layout/equation2"/>
    <dgm:cxn modelId="{0623BF6B-E817-4BC8-B05B-EE9753308F5B}" type="presParOf" srcId="{B49368FA-77A6-4E32-A6C0-219688BA4BA8}" destId="{9099C925-C7DB-4A61-B291-CB438C0A7F0D}" srcOrd="1" destOrd="0" presId="urn:microsoft.com/office/officeart/2005/8/layout/equation2"/>
    <dgm:cxn modelId="{89CB2CA0-56B4-4EDB-B4A7-CF2803B3C66B}" type="presParOf" srcId="{9099C925-C7DB-4A61-B291-CB438C0A7F0D}" destId="{B23ED902-1DB9-402A-ABCF-893F98924155}" srcOrd="0" destOrd="0" presId="urn:microsoft.com/office/officeart/2005/8/layout/equation2"/>
    <dgm:cxn modelId="{57095DD8-15D3-432C-BAA5-A1AB3A63281B}" type="presParOf" srcId="{B49368FA-77A6-4E32-A6C0-219688BA4BA8}" destId="{CE32A684-AD51-4BA5-A6FB-097E50C4D2D0}"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41EF0-5470-4B99-97D1-2B3D6204265C}">
      <dsp:nvSpPr>
        <dsp:cNvPr id="0" name=""/>
        <dsp:cNvSpPr/>
      </dsp:nvSpPr>
      <dsp:spPr>
        <a:xfrm>
          <a:off x="1844710" y="0"/>
          <a:ext cx="1801750" cy="1801750"/>
        </a:xfrm>
        <a:prstGeom prst="ellips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REGULATOR</a:t>
          </a:r>
        </a:p>
      </dsp:txBody>
      <dsp:txXfrm>
        <a:off x="2108570" y="263860"/>
        <a:ext cx="1274030" cy="1274030"/>
      </dsp:txXfrm>
    </dsp:sp>
    <dsp:sp modelId="{96C4759D-1150-4AF2-ACC8-0673A6E17052}">
      <dsp:nvSpPr>
        <dsp:cNvPr id="0" name=""/>
        <dsp:cNvSpPr/>
      </dsp:nvSpPr>
      <dsp:spPr>
        <a:xfrm>
          <a:off x="2088216" y="1948317"/>
          <a:ext cx="1045015" cy="1045015"/>
        </a:xfrm>
        <a:prstGeom prst="mathPlus">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2226733" y="2347931"/>
        <a:ext cx="767981" cy="245787"/>
      </dsp:txXfrm>
    </dsp:sp>
    <dsp:sp modelId="{FA1F2C24-078F-436D-AB98-A948A9BA885E}">
      <dsp:nvSpPr>
        <dsp:cNvPr id="0" name=""/>
        <dsp:cNvSpPr/>
      </dsp:nvSpPr>
      <dsp:spPr>
        <a:xfrm>
          <a:off x="1709849" y="3139635"/>
          <a:ext cx="1801750" cy="1801750"/>
        </a:xfrm>
        <a:prstGeom prst="ellipse">
          <a:avLst/>
        </a:prstGeom>
        <a:gradFill rotWithShape="0">
          <a:gsLst>
            <a:gs pos="0">
              <a:schemeClr val="accent2">
                <a:hueOff val="2394041"/>
                <a:satOff val="-7276"/>
                <a:lumOff val="-98"/>
                <a:alphaOff val="0"/>
                <a:tint val="94000"/>
                <a:satMod val="105000"/>
                <a:lumMod val="102000"/>
              </a:schemeClr>
            </a:gs>
            <a:gs pos="100000">
              <a:schemeClr val="accent2">
                <a:hueOff val="2394041"/>
                <a:satOff val="-7276"/>
                <a:lumOff val="-98"/>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BATTERY</a:t>
          </a:r>
        </a:p>
      </dsp:txBody>
      <dsp:txXfrm>
        <a:off x="1973709" y="3403495"/>
        <a:ext cx="1274030" cy="1274030"/>
      </dsp:txXfrm>
    </dsp:sp>
    <dsp:sp modelId="{9099C925-C7DB-4A61-B291-CB438C0A7F0D}">
      <dsp:nvSpPr>
        <dsp:cNvPr id="0" name=""/>
        <dsp:cNvSpPr/>
      </dsp:nvSpPr>
      <dsp:spPr>
        <a:xfrm rot="123">
          <a:off x="3883007" y="2135619"/>
          <a:ext cx="501480" cy="670251"/>
        </a:xfrm>
        <a:prstGeom prst="rightArrow">
          <a:avLst>
            <a:gd name="adj1" fmla="val 60000"/>
            <a:gd name="adj2" fmla="val 50000"/>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3883007" y="2269666"/>
        <a:ext cx="351036" cy="402151"/>
      </dsp:txXfrm>
    </dsp:sp>
    <dsp:sp modelId="{CE32A684-AD51-4BA5-A6FB-097E50C4D2D0}">
      <dsp:nvSpPr>
        <dsp:cNvPr id="0" name=""/>
        <dsp:cNvSpPr/>
      </dsp:nvSpPr>
      <dsp:spPr>
        <a:xfrm>
          <a:off x="4592649" y="669075"/>
          <a:ext cx="3603500" cy="3603500"/>
        </a:xfrm>
        <a:prstGeom prst="ellipse">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POWER MANAGEMENT UNIT</a:t>
          </a:r>
        </a:p>
      </dsp:txBody>
      <dsp:txXfrm>
        <a:off x="5120369" y="1196795"/>
        <a:ext cx="2548060" cy="254806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6/21/2021</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6/21/2021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5</a:t>
            </a:fld>
            <a:endParaRPr lang="en-US" dirty="0"/>
          </a:p>
        </p:txBody>
      </p:sp>
    </p:spTree>
    <p:extLst>
      <p:ext uri="{BB962C8B-B14F-4D97-AF65-F5344CB8AC3E}">
        <p14:creationId xmlns:p14="http://schemas.microsoft.com/office/powerpoint/2010/main" val="386266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33</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6/21/2021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6/21/2021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mponents101.com/7805-voltage-regulator-ic-pinout-datashe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techopedia.com/definition/2116/power-management" TargetMode="External"/><Relationship Id="rId2" Type="http://schemas.openxmlformats.org/officeDocument/2006/relationships/hyperlink" Target="https://www.techopedia.com/definition/2116/power-management#:~:text=What%20Does%20Power%20Management%20Mean%3F%20Power%20management%20is,different%20power%20usage%20characteristics%20related%20to%20device%20performance." TargetMode="External"/><Relationship Id="rId1" Type="http://schemas.openxmlformats.org/officeDocument/2006/relationships/slideLayout" Target="../slideLayouts/slideLayout2.xml"/><Relationship Id="rId6" Type="http://schemas.openxmlformats.org/officeDocument/2006/relationships/hyperlink" Target="https://www.amazon.ca/gp/product/B08KVTNL28/ref=ox_sc_act_title_2?smid=A2BZG7SAULJS8P&amp;psc=1" TargetMode="External"/><Relationship Id="rId5" Type="http://schemas.openxmlformats.org/officeDocument/2006/relationships/hyperlink" Target="https://www.electronicshub.org/understanding-7805-ic-voltage-regulator/" TargetMode="External"/><Relationship Id="rId4" Type="http://schemas.openxmlformats.org/officeDocument/2006/relationships/hyperlink" Target="http://courses.daiict.ac.in/pluginfile.php/5826/mod_resource/content/0/presentation/pres_O_EPM.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raspberrypi.stackexchange.com/questions/99961/powering-the-pi-4-safe-voltage-levels-and-current-requirements#:~:text=The%20reasonable%20voltage%20range%20to%20power%20the%20Pi,peripherals%20consume%20less%20than%20500%20mA%20in%20total." TargetMode="External"/><Relationship Id="rId2" Type="http://schemas.openxmlformats.org/officeDocument/2006/relationships/hyperlink" Target="https://commonsensehome.com/18650-battery/" TargetMode="External"/><Relationship Id="rId1" Type="http://schemas.openxmlformats.org/officeDocument/2006/relationships/slideLayout" Target="../slideLayouts/slideLayout2.xml"/><Relationship Id="rId5" Type="http://schemas.openxmlformats.org/officeDocument/2006/relationships/hyperlink" Target="https://www.cuidevices.com/blog/buzzer-basics-technologies-tones-and-driving-circuits" TargetMode="External"/><Relationship Id="rId4" Type="http://schemas.openxmlformats.org/officeDocument/2006/relationships/hyperlink" Target="https://www.rhydolabz.com/wireless-gsm-gprs-c-130_185/sim7600ei-4g-3g-2g-gsm-gprs-gps-uart-modem-rhydolabz-p-2665.html"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theengineeringprojects.com/2019/01/introduction-to-ds18b20.html" TargetMode="External"/><Relationship Id="rId2" Type="http://schemas.openxmlformats.org/officeDocument/2006/relationships/hyperlink" Target="https://components101.com/sensors/pulse-sensor" TargetMode="External"/><Relationship Id="rId1" Type="http://schemas.openxmlformats.org/officeDocument/2006/relationships/slideLayout" Target="../slideLayouts/slideLayout2.xml"/><Relationship Id="rId5" Type="http://schemas.openxmlformats.org/officeDocument/2006/relationships/hyperlink" Target="https://techexplorations.com/guides/esp32/begin/power/" TargetMode="External"/><Relationship Id="rId4" Type="http://schemas.openxmlformats.org/officeDocument/2006/relationships/hyperlink" Target="https://www.analog.com/en/products/adxl345.html#product-overview"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power-sonic.com/blog/how-to-connect-batteries-in-series-and-parallel/#:~:text=SERIES%20%E2%80%93%20PARALLEL%20CONNECTED%20BATTERIES&amp;text=Series%2Dparallel%20connection%20is%20when,capacity%20of%20the%20battery%20system.&amp;text=In%20this%20connection%20you%20will,to%20increase%20the%20system%20capacity" TargetMode="External"/><Relationship Id="rId2" Type="http://schemas.openxmlformats.org/officeDocument/2006/relationships/hyperlink" Target="https://www.onsemi.com/pdf/datasheet/lm323-d.pdf" TargetMode="External"/><Relationship Id="rId1" Type="http://schemas.openxmlformats.org/officeDocument/2006/relationships/slideLayout" Target="../slideLayouts/slideLayout2.xml"/><Relationship Id="rId5" Type="http://schemas.openxmlformats.org/officeDocument/2006/relationships/hyperlink" Target="https://components101.com/articles/what-is-voltage-regulator-and-how-does-it-work#:~:text=Linear%20regulators%20work%20like%20a%20variable%20resistor%20with,these%20regulators%20hot%20and%20inefficient%20at%20high%20currents." TargetMode="External"/><Relationship Id="rId4" Type="http://schemas.openxmlformats.org/officeDocument/2006/relationships/hyperlink" Target="https://www.google.com/url?sa=t&amp;source=web&amp;rct=j&amp;url=https://www.tinkercad.com/&amp;ved=2ahUKEwjZhcKf2ZjxAhWNXCsKHXaNDaYQFjAAegQINBAC&amp;usg=AOvVaw1JxBDMj3J4tH5_HVKfRPhY&amp;cshid=1623727771038"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 y="-120911"/>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a:bodyPr>
          <a:lstStyle/>
          <a:p>
            <a:pPr algn="ctr"/>
            <a:r>
              <a:rPr lang="en-US" sz="2000" dirty="0">
                <a:latin typeface="Times New Roman" panose="02020603050405020304" pitchFamily="18" charset="0"/>
                <a:cs typeface="Times New Roman" panose="02020603050405020304" pitchFamily="18" charset="0"/>
              </a:rPr>
              <a:t>POWER MANAGEMENT &amp; REGULATOR</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231886"/>
            <a:ext cx="6857999" cy="1323182"/>
          </a:xfrm>
        </p:spPr>
        <p:txBody>
          <a:bodyPr>
            <a:normAutofit fontScale="92500" lnSpcReduction="10000"/>
          </a:bodyPr>
          <a:lstStyle/>
          <a:p>
            <a:pPr algn="ctr"/>
            <a:r>
              <a:rPr lang="en-US" dirty="0">
                <a:latin typeface="Times New Roman" panose="02020603050405020304" pitchFamily="18" charset="0"/>
                <a:cs typeface="Times New Roman" panose="02020603050405020304" pitchFamily="18" charset="0"/>
              </a:rPr>
              <a:t>GROUP -4 </a:t>
            </a:r>
          </a:p>
          <a:p>
            <a:pPr algn="ctr"/>
            <a:r>
              <a:rPr lang="en-US" dirty="0">
                <a:solidFill>
                  <a:schemeClr val="tx1"/>
                </a:solidFill>
                <a:latin typeface="Times New Roman" panose="02020603050405020304" pitchFamily="18" charset="0"/>
                <a:cs typeface="Times New Roman" panose="02020603050405020304" pitchFamily="18" charset="0"/>
              </a:rPr>
              <a:t>SUBMITTED TO – Professor </a:t>
            </a:r>
            <a:r>
              <a:rPr lang="en-US" b="0" i="0" dirty="0">
                <a:solidFill>
                  <a:schemeClr val="tx1"/>
                </a:solidFill>
                <a:effectLst/>
                <a:latin typeface="Times New Roman" panose="02020603050405020304" pitchFamily="18" charset="0"/>
                <a:cs typeface="Times New Roman" panose="02020603050405020304" pitchFamily="18" charset="0"/>
              </a:rPr>
              <a:t>Mike Aleshams</a:t>
            </a:r>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SUBMITTED BY –SIMKY ARORA</a:t>
            </a:r>
          </a:p>
          <a:p>
            <a:pPr algn="ctr"/>
            <a:endParaRPr lang="en-US" dirty="0"/>
          </a:p>
          <a:p>
            <a:pPr algn="ctr"/>
            <a:endParaRPr lang="en-US" dirty="0"/>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56EB-7796-4A69-AE8A-4E8B8C468B5D}"/>
              </a:ext>
            </a:extLst>
          </p:cNvPr>
          <p:cNvSpPr>
            <a:spLocks noGrp="1"/>
          </p:cNvSpPr>
          <p:nvPr>
            <p:ph type="title"/>
          </p:nvPr>
        </p:nvSpPr>
        <p:spPr/>
        <p:txBody>
          <a:bodyPr/>
          <a:lstStyle/>
          <a:p>
            <a:r>
              <a:rPr lang="en-US" dirty="0"/>
              <a:t>calculations</a:t>
            </a:r>
          </a:p>
        </p:txBody>
      </p:sp>
      <p:sp>
        <p:nvSpPr>
          <p:cNvPr id="3" name="Content Placeholder 2">
            <a:extLst>
              <a:ext uri="{FF2B5EF4-FFF2-40B4-BE49-F238E27FC236}">
                <a16:creationId xmlns:a16="http://schemas.microsoft.com/office/drawing/2014/main" id="{1FE1E994-2F26-40B5-AAA3-230A32EB3A5F}"/>
              </a:ext>
            </a:extLst>
          </p:cNvPr>
          <p:cNvSpPr>
            <a:spLocks noGrp="1"/>
          </p:cNvSpPr>
          <p:nvPr>
            <p:ph idx="1"/>
          </p:nvPr>
        </p:nvSpPr>
        <p:spPr/>
        <p:txBody>
          <a:bodyPr/>
          <a:lstStyle/>
          <a:p>
            <a:r>
              <a:rPr lang="en-US" dirty="0"/>
              <a:t>Total consumption = 5700 mA</a:t>
            </a:r>
          </a:p>
          <a:p>
            <a:r>
              <a:rPr lang="en-US" dirty="0"/>
              <a:t>The table mentioned the individual consumption.</a:t>
            </a:r>
          </a:p>
          <a:p>
            <a:r>
              <a:rPr lang="en-US" dirty="0"/>
              <a:t>If total consumption is lesser than the output of source power , so source is capable to power the whole system.</a:t>
            </a:r>
          </a:p>
        </p:txBody>
      </p:sp>
    </p:spTree>
    <p:extLst>
      <p:ext uri="{BB962C8B-B14F-4D97-AF65-F5344CB8AC3E}">
        <p14:creationId xmlns:p14="http://schemas.microsoft.com/office/powerpoint/2010/main" val="2859472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3EE7-5074-4F31-9B2E-EDC20E58557E}"/>
              </a:ext>
            </a:extLst>
          </p:cNvPr>
          <p:cNvSpPr>
            <a:spLocks noGrp="1"/>
          </p:cNvSpPr>
          <p:nvPr>
            <p:ph type="title"/>
          </p:nvPr>
        </p:nvSpPr>
        <p:spPr>
          <a:xfrm>
            <a:off x="1141413" y="618518"/>
            <a:ext cx="9905998" cy="1083061"/>
          </a:xfrm>
        </p:spPr>
        <p:txBody>
          <a:bodyPr/>
          <a:lstStyle/>
          <a:p>
            <a:r>
              <a:rPr lang="en-US" dirty="0"/>
              <a:t>regulators  </a:t>
            </a:r>
          </a:p>
        </p:txBody>
      </p:sp>
      <p:sp>
        <p:nvSpPr>
          <p:cNvPr id="3" name="Content Placeholder 2">
            <a:extLst>
              <a:ext uri="{FF2B5EF4-FFF2-40B4-BE49-F238E27FC236}">
                <a16:creationId xmlns:a16="http://schemas.microsoft.com/office/drawing/2014/main" id="{449EC291-D5E4-45D7-AEBE-FCF6A470C0A6}"/>
              </a:ext>
            </a:extLst>
          </p:cNvPr>
          <p:cNvSpPr>
            <a:spLocks noGrp="1"/>
          </p:cNvSpPr>
          <p:nvPr>
            <p:ph idx="1"/>
          </p:nvPr>
        </p:nvSpPr>
        <p:spPr>
          <a:xfrm>
            <a:off x="1141412" y="1804946"/>
            <a:ext cx="9905999" cy="3986255"/>
          </a:xfrm>
        </p:spPr>
        <p:txBody>
          <a:bodyPr/>
          <a:lstStyle/>
          <a:p>
            <a:pPr marL="0" indent="0">
              <a:buNone/>
            </a:pPr>
            <a:r>
              <a:rPr lang="en-US" b="0" i="0" dirty="0">
                <a:solidFill>
                  <a:srgbClr val="212529"/>
                </a:solidFill>
                <a:effectLst/>
                <a:latin typeface="-apple-system"/>
              </a:rPr>
              <a:t> </a:t>
            </a:r>
            <a:r>
              <a:rPr lang="en-US" dirty="0">
                <a:latin typeface="-apple-system"/>
              </a:rPr>
              <a:t>T</a:t>
            </a:r>
            <a:r>
              <a:rPr lang="en-US" b="0" i="0" dirty="0">
                <a:effectLst/>
                <a:latin typeface="-apple-system"/>
              </a:rPr>
              <a:t>he </a:t>
            </a:r>
            <a:r>
              <a:rPr lang="en-US" b="1" i="0" dirty="0">
                <a:effectLst/>
                <a:latin typeface="-apple-system"/>
              </a:rPr>
              <a:t>primary job of a voltage regulator is to drop a larger voltage to a smaller one</a:t>
            </a:r>
            <a:r>
              <a:rPr lang="en-US" b="0" i="0" dirty="0">
                <a:effectLst/>
                <a:latin typeface="-apple-system"/>
              </a:rPr>
              <a:t> and keep it stable, since that regulated voltage is being used to power all other components.</a:t>
            </a:r>
          </a:p>
          <a:p>
            <a:pPr marL="0" indent="0">
              <a:buNone/>
            </a:pPr>
            <a:r>
              <a:rPr lang="en-US" b="0" i="0" dirty="0">
                <a:solidFill>
                  <a:srgbClr val="212529"/>
                </a:solidFill>
                <a:effectLst/>
                <a:latin typeface="-apple-system"/>
              </a:rPr>
              <a:t>  </a:t>
            </a:r>
            <a:r>
              <a:rPr lang="en-US" b="0" i="0" dirty="0">
                <a:effectLst/>
                <a:latin typeface="-apple-system"/>
              </a:rPr>
              <a:t>The two digits after the 78 represent the output voltage of the regulator, for example the </a:t>
            </a:r>
            <a:r>
              <a:rPr lang="en-US" b="0" i="0" u="none" strike="noStrike" dirty="0">
                <a:effectLst/>
                <a:latin typeface="-apple-system"/>
                <a:hlinkClick r:id="rId2">
                  <a:extLst>
                    <a:ext uri="{A12FA001-AC4F-418D-AE19-62706E023703}">
                      <ahyp:hlinkClr xmlns:ahyp="http://schemas.microsoft.com/office/drawing/2018/hyperlinkcolor" val="tx"/>
                    </a:ext>
                  </a:extLst>
                </a:hlinkClick>
              </a:rPr>
              <a:t>7805</a:t>
            </a:r>
            <a:r>
              <a:rPr lang="en-US" b="0" i="0" dirty="0">
                <a:effectLst/>
                <a:latin typeface="-apple-system"/>
              </a:rPr>
              <a:t> is a 5V regulator.</a:t>
            </a:r>
          </a:p>
          <a:p>
            <a:pPr marL="0" indent="0">
              <a:buNone/>
            </a:pPr>
            <a:endParaRPr lang="en-US" dirty="0"/>
          </a:p>
        </p:txBody>
      </p:sp>
    </p:spTree>
    <p:extLst>
      <p:ext uri="{BB962C8B-B14F-4D97-AF65-F5344CB8AC3E}">
        <p14:creationId xmlns:p14="http://schemas.microsoft.com/office/powerpoint/2010/main" val="3780297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8807-BC75-4FFE-98E5-546334BD77BE}"/>
              </a:ext>
            </a:extLst>
          </p:cNvPr>
          <p:cNvSpPr>
            <a:spLocks noGrp="1"/>
          </p:cNvSpPr>
          <p:nvPr>
            <p:ph type="title"/>
          </p:nvPr>
        </p:nvSpPr>
        <p:spPr/>
        <p:txBody>
          <a:bodyPr/>
          <a:lstStyle/>
          <a:p>
            <a:r>
              <a:rPr lang="en-US" dirty="0"/>
              <a:t>Regulators</a:t>
            </a:r>
          </a:p>
        </p:txBody>
      </p:sp>
      <p:sp>
        <p:nvSpPr>
          <p:cNvPr id="3" name="Content Placeholder 2">
            <a:extLst>
              <a:ext uri="{FF2B5EF4-FFF2-40B4-BE49-F238E27FC236}">
                <a16:creationId xmlns:a16="http://schemas.microsoft.com/office/drawing/2014/main" id="{D152DC90-4309-47DA-B97A-8E992FFD319C}"/>
              </a:ext>
            </a:extLst>
          </p:cNvPr>
          <p:cNvSpPr>
            <a:spLocks noGrp="1"/>
          </p:cNvSpPr>
          <p:nvPr>
            <p:ph idx="1"/>
          </p:nvPr>
        </p:nvSpPr>
        <p:spPr/>
        <p:txBody>
          <a:bodyPr/>
          <a:lstStyle/>
          <a:p>
            <a:r>
              <a:rPr lang="en-US" dirty="0"/>
              <a:t>1. </a:t>
            </a:r>
            <a:r>
              <a:rPr lang="en-CA" sz="2400" dirty="0"/>
              <a:t>78S05 regulator </a:t>
            </a:r>
          </a:p>
          <a:p>
            <a:r>
              <a:rPr lang="en-CA" dirty="0"/>
              <a:t>2. </a:t>
            </a:r>
            <a:r>
              <a:rPr lang="en-US" dirty="0"/>
              <a:t>LM323 regulator</a:t>
            </a:r>
          </a:p>
          <a:p>
            <a:r>
              <a:rPr lang="en-US" dirty="0"/>
              <a:t>Each component of fall detection and monitoring for oldsters project has different voltage and Current requirement .Therefore, We need to use 2 different kind of regulators.</a:t>
            </a:r>
          </a:p>
        </p:txBody>
      </p:sp>
    </p:spTree>
    <p:extLst>
      <p:ext uri="{BB962C8B-B14F-4D97-AF65-F5344CB8AC3E}">
        <p14:creationId xmlns:p14="http://schemas.microsoft.com/office/powerpoint/2010/main" val="212885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4C4C-3871-48A6-A2DD-409B8E5E3894}"/>
              </a:ext>
            </a:extLst>
          </p:cNvPr>
          <p:cNvSpPr>
            <a:spLocks noGrp="1"/>
          </p:cNvSpPr>
          <p:nvPr>
            <p:ph type="title"/>
          </p:nvPr>
        </p:nvSpPr>
        <p:spPr/>
        <p:txBody>
          <a:bodyPr/>
          <a:lstStyle/>
          <a:p>
            <a:r>
              <a:rPr lang="en-CA" sz="3600" dirty="0"/>
              <a:t>	</a:t>
            </a:r>
            <a:endParaRPr lang="en-US" dirty="0"/>
          </a:p>
        </p:txBody>
      </p:sp>
      <p:sp>
        <p:nvSpPr>
          <p:cNvPr id="3" name="Content Placeholder 2">
            <a:extLst>
              <a:ext uri="{FF2B5EF4-FFF2-40B4-BE49-F238E27FC236}">
                <a16:creationId xmlns:a16="http://schemas.microsoft.com/office/drawing/2014/main" id="{C2285B08-30D6-4C9D-87B2-6AAEF5961138}"/>
              </a:ext>
            </a:extLst>
          </p:cNvPr>
          <p:cNvSpPr>
            <a:spLocks noGrp="1"/>
          </p:cNvSpPr>
          <p:nvPr>
            <p:ph idx="1"/>
          </p:nvPr>
        </p:nvSpPr>
        <p:spPr>
          <a:xfrm>
            <a:off x="1141412" y="556953"/>
            <a:ext cx="9905999" cy="5234248"/>
          </a:xfrm>
        </p:spPr>
        <p:txBody>
          <a:bodyPr/>
          <a:lstStyle/>
          <a:p>
            <a:r>
              <a:rPr lang="en-CA" sz="2400" dirty="0"/>
              <a:t>78S05 regulator </a:t>
            </a:r>
            <a:r>
              <a:rPr lang="en-CA" sz="2400" dirty="0" err="1"/>
              <a:t>ic</a:t>
            </a:r>
            <a:r>
              <a:rPr lang="en-CA" sz="2400" dirty="0"/>
              <a:t> X3									   ¼ </a:t>
            </a:r>
            <a:r>
              <a:rPr lang="en-US" dirty="0"/>
              <a:t>Pin configuration</a:t>
            </a:r>
          </a:p>
          <a:p>
            <a:endParaRPr lang="en-US" dirty="0"/>
          </a:p>
          <a:p>
            <a:endParaRPr lang="en-US" dirty="0"/>
          </a:p>
          <a:p>
            <a:endParaRPr lang="en-US" dirty="0"/>
          </a:p>
        </p:txBody>
      </p:sp>
      <p:pic>
        <p:nvPicPr>
          <p:cNvPr id="6" name="Picture 2" descr="Understanding 7805 Voltage Regulator IC Pin Diagram">
            <a:extLst>
              <a:ext uri="{FF2B5EF4-FFF2-40B4-BE49-F238E27FC236}">
                <a16:creationId xmlns:a16="http://schemas.microsoft.com/office/drawing/2014/main" id="{A5CEE104-87E9-49D2-B065-153D22ACC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8910" y="1701579"/>
            <a:ext cx="3546283" cy="4341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495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B5A8-4F80-4BBD-8C3C-E26FF6C70CEA}"/>
              </a:ext>
            </a:extLst>
          </p:cNvPr>
          <p:cNvSpPr>
            <a:spLocks noGrp="1"/>
          </p:cNvSpPr>
          <p:nvPr>
            <p:ph type="title"/>
          </p:nvPr>
        </p:nvSpPr>
        <p:spPr>
          <a:xfrm>
            <a:off x="1039091" y="199505"/>
            <a:ext cx="10008320" cy="1055718"/>
          </a:xfrm>
        </p:spPr>
        <p:txBody>
          <a:bodyPr>
            <a:normAutofit fontScale="90000"/>
          </a:bodyPr>
          <a:lstStyle/>
          <a:p>
            <a:r>
              <a:rPr lang="en-CA" sz="3600" dirty="0"/>
              <a:t>78S05 regulator </a:t>
            </a:r>
            <a:r>
              <a:rPr lang="en-CA" sz="3600" dirty="0" err="1"/>
              <a:t>ic</a:t>
            </a:r>
            <a:r>
              <a:rPr lang="en-CA" sz="3600" dirty="0"/>
              <a:t> 							</a:t>
            </a:r>
            <a:endParaRPr lang="en-US" dirty="0"/>
          </a:p>
        </p:txBody>
      </p:sp>
      <p:sp>
        <p:nvSpPr>
          <p:cNvPr id="6" name="Content Placeholder 5">
            <a:extLst>
              <a:ext uri="{FF2B5EF4-FFF2-40B4-BE49-F238E27FC236}">
                <a16:creationId xmlns:a16="http://schemas.microsoft.com/office/drawing/2014/main" id="{32C9AF86-5C7E-49A5-94A8-D0A345B3BFA7}"/>
              </a:ext>
            </a:extLst>
          </p:cNvPr>
          <p:cNvSpPr>
            <a:spLocks noGrp="1"/>
          </p:cNvSpPr>
          <p:nvPr>
            <p:ph idx="1"/>
          </p:nvPr>
        </p:nvSpPr>
        <p:spPr>
          <a:xfrm>
            <a:off x="1141413" y="1701579"/>
            <a:ext cx="6015846" cy="4089622"/>
          </a:xfrm>
        </p:spPr>
        <p:txBody>
          <a:bodyPr/>
          <a:lstStyle/>
          <a:p>
            <a:r>
              <a:rPr lang="en-US" sz="2400" dirty="0">
                <a:latin typeface="Calibri Light" panose="020F0302020204030204" pitchFamily="34" charset="0"/>
                <a:cs typeface="Calibri Light" panose="020F0302020204030204" pitchFamily="34" charset="0"/>
              </a:rPr>
              <a:t>Output current up to 2 A </a:t>
            </a:r>
          </a:p>
          <a:p>
            <a:r>
              <a:rPr lang="en-US" sz="2400" dirty="0">
                <a:latin typeface="Calibri Light" panose="020F0302020204030204" pitchFamily="34" charset="0"/>
                <a:cs typeface="Calibri Light" panose="020F0302020204030204" pitchFamily="34" charset="0"/>
              </a:rPr>
              <a:t> Output voltages of 5; 7.5; 9; 10; 12; 15; 18; 24 V </a:t>
            </a:r>
          </a:p>
          <a:p>
            <a:r>
              <a:rPr lang="en-US" sz="2400" dirty="0">
                <a:latin typeface="Calibri Light" panose="020F0302020204030204" pitchFamily="34" charset="0"/>
                <a:cs typeface="Calibri Light" panose="020F0302020204030204" pitchFamily="34" charset="0"/>
              </a:rPr>
              <a:t> Thermal protection </a:t>
            </a:r>
          </a:p>
          <a:p>
            <a:r>
              <a:rPr lang="en-US" sz="2400" dirty="0">
                <a:latin typeface="Calibri Light" panose="020F0302020204030204" pitchFamily="34" charset="0"/>
                <a:cs typeface="Calibri Light" panose="020F0302020204030204" pitchFamily="34" charset="0"/>
              </a:rPr>
              <a:t> Short circuit protection </a:t>
            </a:r>
          </a:p>
          <a:p>
            <a:r>
              <a:rPr lang="en-US" sz="2400" dirty="0">
                <a:latin typeface="Calibri Light" panose="020F0302020204030204" pitchFamily="34" charset="0"/>
                <a:cs typeface="Calibri Light" panose="020F0302020204030204" pitchFamily="34" charset="0"/>
              </a:rPr>
              <a:t> Output transition SOA protection (Safe operating area)</a:t>
            </a:r>
            <a:endParaRPr lang="en-CA" sz="24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151001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C2AB-5783-43DF-A310-6874831D0104}"/>
              </a:ext>
            </a:extLst>
          </p:cNvPr>
          <p:cNvSpPr>
            <a:spLocks noGrp="1"/>
          </p:cNvSpPr>
          <p:nvPr>
            <p:ph type="title"/>
          </p:nvPr>
        </p:nvSpPr>
        <p:spPr>
          <a:xfrm>
            <a:off x="1199602" y="419012"/>
            <a:ext cx="9905998" cy="1478570"/>
          </a:xfrm>
        </p:spPr>
        <p:txBody>
          <a:bodyPr/>
          <a:lstStyle/>
          <a:p>
            <a:r>
              <a:rPr lang="en-US" dirty="0"/>
              <a:t>LM323 (3–AMPERE, 5 VOLT POSITIVE VOLTAGE REGULATORS)</a:t>
            </a:r>
          </a:p>
        </p:txBody>
      </p:sp>
      <p:sp>
        <p:nvSpPr>
          <p:cNvPr id="3" name="Content Placeholder 2">
            <a:extLst>
              <a:ext uri="{FF2B5EF4-FFF2-40B4-BE49-F238E27FC236}">
                <a16:creationId xmlns:a16="http://schemas.microsoft.com/office/drawing/2014/main" id="{D7A96B16-7C45-4F6A-8E6E-2898EBBBAF8F}"/>
              </a:ext>
            </a:extLst>
          </p:cNvPr>
          <p:cNvSpPr>
            <a:spLocks noGrp="1"/>
          </p:cNvSpPr>
          <p:nvPr>
            <p:ph idx="1"/>
          </p:nvPr>
        </p:nvSpPr>
        <p:spPr>
          <a:xfrm>
            <a:off x="1141412" y="1828800"/>
            <a:ext cx="9905999" cy="3962401"/>
          </a:xfrm>
        </p:spPr>
        <p:txBody>
          <a:bodyPr>
            <a:normAutofit/>
          </a:bodyPr>
          <a:lstStyle/>
          <a:p>
            <a:r>
              <a:rPr lang="en-US" dirty="0"/>
              <a:t>The LM323,A are monolithic integrated circuits which supply a fixed positive 5.0 V output with a load driving capability in excess of 3.0 A</a:t>
            </a:r>
          </a:p>
          <a:p>
            <a:r>
              <a:rPr lang="en-US" dirty="0"/>
              <a:t>Features</a:t>
            </a:r>
          </a:p>
          <a:p>
            <a:r>
              <a:rPr lang="en-US" dirty="0"/>
              <a:t> Output Current in Excess of 3.0 A </a:t>
            </a:r>
          </a:p>
          <a:p>
            <a:r>
              <a:rPr lang="en-US" dirty="0"/>
              <a:t> Available with 2% Output Voltage Tolerance </a:t>
            </a:r>
          </a:p>
          <a:p>
            <a:r>
              <a:rPr lang="en-US" dirty="0"/>
              <a:t> No External Components Required .</a:t>
            </a:r>
          </a:p>
        </p:txBody>
      </p:sp>
    </p:spTree>
    <p:extLst>
      <p:ext uri="{BB962C8B-B14F-4D97-AF65-F5344CB8AC3E}">
        <p14:creationId xmlns:p14="http://schemas.microsoft.com/office/powerpoint/2010/main" val="199049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723E-AFC6-4551-95D6-C365D1260E8E}"/>
              </a:ext>
            </a:extLst>
          </p:cNvPr>
          <p:cNvSpPr>
            <a:spLocks noGrp="1"/>
          </p:cNvSpPr>
          <p:nvPr>
            <p:ph type="title"/>
          </p:nvPr>
        </p:nvSpPr>
        <p:spPr/>
        <p:txBody>
          <a:bodyPr/>
          <a:lstStyle/>
          <a:p>
            <a:r>
              <a:rPr lang="en-US" dirty="0"/>
              <a:t>LM323 (3–AMPERE, 5 VOLT POSITIVE VOLTAGE REGULATORS)</a:t>
            </a:r>
          </a:p>
        </p:txBody>
      </p:sp>
      <p:sp>
        <p:nvSpPr>
          <p:cNvPr id="3" name="Content Placeholder 2">
            <a:extLst>
              <a:ext uri="{FF2B5EF4-FFF2-40B4-BE49-F238E27FC236}">
                <a16:creationId xmlns:a16="http://schemas.microsoft.com/office/drawing/2014/main" id="{BC032B79-AB78-46F8-9FA1-9766D7A09BA1}"/>
              </a:ext>
            </a:extLst>
          </p:cNvPr>
          <p:cNvSpPr>
            <a:spLocks noGrp="1"/>
          </p:cNvSpPr>
          <p:nvPr>
            <p:ph idx="1"/>
          </p:nvPr>
        </p:nvSpPr>
        <p:spPr/>
        <p:txBody>
          <a:bodyPr/>
          <a:lstStyle/>
          <a:p>
            <a:pPr marL="0" indent="0">
              <a:buNone/>
            </a:pPr>
            <a:endParaRPr lang="en-US" dirty="0"/>
          </a:p>
          <a:p>
            <a:r>
              <a:rPr lang="en-US" dirty="0"/>
              <a:t>  Internal Thermal Overload Protection</a:t>
            </a:r>
          </a:p>
          <a:p>
            <a:r>
              <a:rPr lang="en-US" dirty="0"/>
              <a:t> Internal Short Circuit Current Limiting </a:t>
            </a:r>
          </a:p>
          <a:p>
            <a:r>
              <a:rPr lang="en-US" dirty="0"/>
              <a:t>Output Transistor Safe–Area Compensation </a:t>
            </a:r>
          </a:p>
          <a:p>
            <a:r>
              <a:rPr lang="en-US" dirty="0"/>
              <a:t> Thermal Regulation and Ripple Rejection Have Specified Limits</a:t>
            </a:r>
          </a:p>
          <a:p>
            <a:endParaRPr lang="en-US" dirty="0"/>
          </a:p>
        </p:txBody>
      </p:sp>
    </p:spTree>
    <p:extLst>
      <p:ext uri="{BB962C8B-B14F-4D97-AF65-F5344CB8AC3E}">
        <p14:creationId xmlns:p14="http://schemas.microsoft.com/office/powerpoint/2010/main" val="132125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A0F-A827-4C2B-8572-75653ECDC512}"/>
              </a:ext>
            </a:extLst>
          </p:cNvPr>
          <p:cNvSpPr>
            <a:spLocks noGrp="1"/>
          </p:cNvSpPr>
          <p:nvPr>
            <p:ph type="title"/>
          </p:nvPr>
        </p:nvSpPr>
        <p:spPr/>
        <p:txBody>
          <a:bodyPr/>
          <a:lstStyle/>
          <a:p>
            <a:r>
              <a:rPr lang="en-US" dirty="0"/>
              <a:t>Connections detail</a:t>
            </a:r>
          </a:p>
        </p:txBody>
      </p:sp>
      <p:sp>
        <p:nvSpPr>
          <p:cNvPr id="3" name="Content Placeholder 2">
            <a:extLst>
              <a:ext uri="{FF2B5EF4-FFF2-40B4-BE49-F238E27FC236}">
                <a16:creationId xmlns:a16="http://schemas.microsoft.com/office/drawing/2014/main" id="{A9379BDB-CAC9-43BF-A7FA-3F91E506782A}"/>
              </a:ext>
            </a:extLst>
          </p:cNvPr>
          <p:cNvSpPr>
            <a:spLocks noGrp="1"/>
          </p:cNvSpPr>
          <p:nvPr>
            <p:ph idx="1"/>
          </p:nvPr>
        </p:nvSpPr>
        <p:spPr/>
        <p:txBody>
          <a:bodyPr/>
          <a:lstStyle/>
          <a:p>
            <a:r>
              <a:rPr lang="en-US" dirty="0"/>
              <a:t>The Vin of regulator is connected to positive terminal of battery.</a:t>
            </a:r>
          </a:p>
          <a:p>
            <a:r>
              <a:rPr lang="en-US" dirty="0"/>
              <a:t>GND of regulator is connected to GND of battery .</a:t>
            </a:r>
          </a:p>
          <a:p>
            <a:r>
              <a:rPr lang="en-US" dirty="0"/>
              <a:t>Vout is provided to components as per requirement .</a:t>
            </a:r>
          </a:p>
          <a:p>
            <a:r>
              <a:rPr lang="en-US" dirty="0"/>
              <a:t>It works if Vin &gt; Vout.</a:t>
            </a:r>
          </a:p>
          <a:p>
            <a:endParaRPr lang="en-US" dirty="0"/>
          </a:p>
        </p:txBody>
      </p:sp>
    </p:spTree>
    <p:extLst>
      <p:ext uri="{BB962C8B-B14F-4D97-AF65-F5344CB8AC3E}">
        <p14:creationId xmlns:p14="http://schemas.microsoft.com/office/powerpoint/2010/main" val="1092428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8245-C36A-4D52-87B4-EF463DF04E99}"/>
              </a:ext>
            </a:extLst>
          </p:cNvPr>
          <p:cNvSpPr>
            <a:spLocks noGrp="1"/>
          </p:cNvSpPr>
          <p:nvPr>
            <p:ph type="title"/>
          </p:nvPr>
        </p:nvSpPr>
        <p:spPr/>
        <p:txBody>
          <a:bodyPr/>
          <a:lstStyle/>
          <a:p>
            <a:r>
              <a:rPr lang="en-CA" dirty="0"/>
              <a:t>18650 li-ion battery										   1/2</a:t>
            </a:r>
          </a:p>
        </p:txBody>
      </p:sp>
      <p:pic>
        <p:nvPicPr>
          <p:cNvPr id="2050" name="Picture 2" descr="best 18650 battery - orbitronic">
            <a:extLst>
              <a:ext uri="{FF2B5EF4-FFF2-40B4-BE49-F238E27FC236}">
                <a16:creationId xmlns:a16="http://schemas.microsoft.com/office/drawing/2014/main" id="{3AB089FF-58CB-402D-976E-793E753BE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2" y="0"/>
            <a:ext cx="12119956" cy="6791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97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CA34-74BA-4938-9234-2FD5BC4F521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is an 18650?</a:t>
            </a:r>
            <a:br>
              <a:rPr lang="en-US" b="1" dirty="0">
                <a:solidFill>
                  <a:srgbClr val="444444"/>
                </a:solidFill>
                <a:latin typeface="Adamina"/>
              </a:rPr>
            </a:br>
            <a:endParaRPr lang="en-US" dirty="0"/>
          </a:p>
        </p:txBody>
      </p:sp>
      <p:sp>
        <p:nvSpPr>
          <p:cNvPr id="3" name="Content Placeholder 2">
            <a:extLst>
              <a:ext uri="{FF2B5EF4-FFF2-40B4-BE49-F238E27FC236}">
                <a16:creationId xmlns:a16="http://schemas.microsoft.com/office/drawing/2014/main" id="{FEAB0907-83A9-4B28-BF4D-DF9593DD05DB}"/>
              </a:ext>
            </a:extLst>
          </p:cNvPr>
          <p:cNvSpPr>
            <a:spLocks noGrp="1"/>
          </p:cNvSpPr>
          <p:nvPr>
            <p:ph idx="1"/>
          </p:nvPr>
        </p:nvSpPr>
        <p:spPr/>
        <p:txBody>
          <a:bodyPr/>
          <a:lstStyle/>
          <a:p>
            <a:pPr algn="l"/>
            <a:r>
              <a:rPr lang="en-US" b="0" i="0" dirty="0">
                <a:effectLst/>
                <a:latin typeface="Adamina"/>
              </a:rPr>
              <a:t>An 18650 is a lithium ion rechargeable battery. Their proper name is “18650 cell”. The 18650 cell has voltage of 3.7v and has between 1800mAh and 3500mAh (</a:t>
            </a:r>
            <a:r>
              <a:rPr lang="en-US" b="0" i="0" dirty="0" err="1">
                <a:effectLst/>
                <a:latin typeface="Adamina"/>
              </a:rPr>
              <a:t>mili</a:t>
            </a:r>
            <a:r>
              <a:rPr lang="en-US" b="0" i="0" dirty="0">
                <a:effectLst/>
                <a:latin typeface="Adamina"/>
              </a:rPr>
              <a:t>-amp-hours).</a:t>
            </a:r>
          </a:p>
          <a:p>
            <a:pPr algn="l"/>
            <a:r>
              <a:rPr lang="en-US" b="0" i="0" dirty="0">
                <a:effectLst/>
                <a:latin typeface="Adamina"/>
              </a:rPr>
              <a:t>18650s may have a voltage range between 2.5 volts and 4.2 volts, or a charging voltage of 4.2 volts, but the nominal voltage of a standard 18650 is 3.7 volts</a:t>
            </a:r>
          </a:p>
          <a:p>
            <a:endParaRPr lang="en-US" dirty="0"/>
          </a:p>
        </p:txBody>
      </p:sp>
    </p:spTree>
    <p:extLst>
      <p:ext uri="{BB962C8B-B14F-4D97-AF65-F5344CB8AC3E}">
        <p14:creationId xmlns:p14="http://schemas.microsoft.com/office/powerpoint/2010/main" val="265096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0B14-B1CE-47EB-B523-59DE9A170BB2}"/>
              </a:ext>
            </a:extLst>
          </p:cNvPr>
          <p:cNvSpPr>
            <a:spLocks noGrp="1"/>
          </p:cNvSpPr>
          <p:nvPr>
            <p:ph type="title"/>
          </p:nvPr>
        </p:nvSpPr>
        <p:spPr/>
        <p:txBody>
          <a:bodyPr/>
          <a:lstStyle/>
          <a:p>
            <a:r>
              <a:rPr lang="en-US" dirty="0"/>
              <a:t>Fall detection and monitoring FOR OLDSTERS</a:t>
            </a:r>
          </a:p>
        </p:txBody>
      </p:sp>
      <p:pic>
        <p:nvPicPr>
          <p:cNvPr id="1026" name="Picture 2">
            <a:extLst>
              <a:ext uri="{FF2B5EF4-FFF2-40B4-BE49-F238E27FC236}">
                <a16:creationId xmlns:a16="http://schemas.microsoft.com/office/drawing/2014/main" id="{4CE82BE8-FC1E-4FC3-9BB9-10C0C563D7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9375" y="2249488"/>
            <a:ext cx="6186179"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586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740FC-4512-4E96-B57B-60C6FC92E415}"/>
              </a:ext>
            </a:extLst>
          </p:cNvPr>
          <p:cNvSpPr>
            <a:spLocks noGrp="1"/>
          </p:cNvSpPr>
          <p:nvPr>
            <p:ph type="title"/>
          </p:nvPr>
        </p:nvSpPr>
        <p:spPr/>
        <p:txBody>
          <a:bodyPr/>
          <a:lstStyle/>
          <a:p>
            <a:r>
              <a:rPr lang="en-CA" dirty="0"/>
              <a:t>18650 li-ion battery										   2/2</a:t>
            </a:r>
          </a:p>
        </p:txBody>
      </p:sp>
      <p:sp>
        <p:nvSpPr>
          <p:cNvPr id="3" name="Content Placeholder 2">
            <a:extLst>
              <a:ext uri="{FF2B5EF4-FFF2-40B4-BE49-F238E27FC236}">
                <a16:creationId xmlns:a16="http://schemas.microsoft.com/office/drawing/2014/main" id="{5D4B0CE9-F3CB-4AAB-A741-C0AC9920FF7A}"/>
              </a:ext>
            </a:extLst>
          </p:cNvPr>
          <p:cNvSpPr>
            <a:spLocks noGrp="1"/>
          </p:cNvSpPr>
          <p:nvPr>
            <p:ph idx="1"/>
          </p:nvPr>
        </p:nvSpPr>
        <p:spPr>
          <a:xfrm>
            <a:off x="346841" y="2222287"/>
            <a:ext cx="11026445" cy="3636511"/>
          </a:xfrm>
        </p:spPr>
        <p:txBody>
          <a:bodyPr>
            <a:normAutofit/>
          </a:bodyPr>
          <a:lstStyle/>
          <a:p>
            <a:r>
              <a:rPr lang="en-US" sz="3200" b="1" i="0" dirty="0">
                <a:effectLst/>
                <a:latin typeface="Calibri Light" panose="020F0302020204030204" pitchFamily="34" charset="0"/>
                <a:cs typeface="Calibri Light" panose="020F0302020204030204" pitchFamily="34" charset="0"/>
              </a:rPr>
              <a:t> 18650 batteries</a:t>
            </a:r>
            <a:r>
              <a:rPr lang="en-US" sz="3200" b="0" i="0" dirty="0">
                <a:effectLst/>
                <a:latin typeface="Calibri Light" panose="020F0302020204030204" pitchFamily="34" charset="0"/>
                <a:cs typeface="Calibri Light" panose="020F0302020204030204" pitchFamily="34" charset="0"/>
              </a:rPr>
              <a:t> are </a:t>
            </a:r>
            <a:r>
              <a:rPr lang="en-US" sz="3200" b="1" i="0" dirty="0">
                <a:effectLst/>
                <a:latin typeface="Calibri Light" panose="020F0302020204030204" pitchFamily="34" charset="0"/>
                <a:cs typeface="Calibri Light" panose="020F0302020204030204" pitchFamily="34" charset="0"/>
              </a:rPr>
              <a:t>lithium</a:t>
            </a:r>
            <a:r>
              <a:rPr lang="en-US" sz="3200" b="0" i="0" dirty="0">
                <a:effectLst/>
                <a:latin typeface="Calibri Light" panose="020F0302020204030204" pitchFamily="34" charset="0"/>
                <a:cs typeface="Calibri Light" panose="020F0302020204030204" pitchFamily="34" charset="0"/>
              </a:rPr>
              <a:t>-</a:t>
            </a:r>
            <a:r>
              <a:rPr lang="en-US" sz="3200" b="1" i="0" dirty="0">
                <a:effectLst/>
                <a:latin typeface="Calibri Light" panose="020F0302020204030204" pitchFamily="34" charset="0"/>
                <a:cs typeface="Calibri Light" panose="020F0302020204030204" pitchFamily="34" charset="0"/>
              </a:rPr>
              <a:t>ion batteries</a:t>
            </a:r>
            <a:r>
              <a:rPr lang="en-US" sz="3200" b="0" i="0" dirty="0">
                <a:effectLst/>
                <a:latin typeface="Calibri Light" panose="020F0302020204030204" pitchFamily="34" charset="0"/>
                <a:cs typeface="Calibri Light" panose="020F0302020204030204" pitchFamily="34" charset="0"/>
              </a:rPr>
              <a:t>. They get their name from their size: 18mm by 65mm. These </a:t>
            </a:r>
            <a:r>
              <a:rPr lang="en-US" sz="3200" b="1" i="0" dirty="0">
                <a:effectLst/>
                <a:latin typeface="Calibri Light" panose="020F0302020204030204" pitchFamily="34" charset="0"/>
                <a:cs typeface="Calibri Light" panose="020F0302020204030204" pitchFamily="34" charset="0"/>
              </a:rPr>
              <a:t>batteries</a:t>
            </a:r>
            <a:r>
              <a:rPr lang="en-US" sz="3200" b="0" i="0" dirty="0">
                <a:effectLst/>
                <a:latin typeface="Calibri Light" panose="020F0302020204030204" pitchFamily="34" charset="0"/>
                <a:cs typeface="Calibri Light" panose="020F0302020204030204" pitchFamily="34" charset="0"/>
              </a:rPr>
              <a:t> not only used in flashlights, but also in: power tools, electric vehicles, vaporizers, cameras, laptops, and more! . It usually takes about 3 hours to charge a </a:t>
            </a:r>
            <a:r>
              <a:rPr lang="en-US" sz="3200" b="1" i="0" dirty="0">
                <a:effectLst/>
                <a:latin typeface="Calibri Light" panose="020F0302020204030204" pitchFamily="34" charset="0"/>
                <a:cs typeface="Calibri Light" panose="020F0302020204030204" pitchFamily="34" charset="0"/>
              </a:rPr>
              <a:t>18650 lithium</a:t>
            </a:r>
            <a:r>
              <a:rPr lang="en-US" sz="3200" b="0" i="0" dirty="0">
                <a:effectLst/>
                <a:latin typeface="Calibri Light" panose="020F0302020204030204" pitchFamily="34" charset="0"/>
                <a:cs typeface="Calibri Light" panose="020F0302020204030204" pitchFamily="34" charset="0"/>
              </a:rPr>
              <a:t>-</a:t>
            </a:r>
            <a:r>
              <a:rPr lang="en-US" sz="3200" b="1" i="0" dirty="0">
                <a:effectLst/>
                <a:latin typeface="Calibri Light" panose="020F0302020204030204" pitchFamily="34" charset="0"/>
                <a:cs typeface="Calibri Light" panose="020F0302020204030204" pitchFamily="34" charset="0"/>
              </a:rPr>
              <a:t>ion battery</a:t>
            </a:r>
            <a:r>
              <a:rPr lang="en-US" sz="3200" b="0" i="0" dirty="0">
                <a:effectLst/>
                <a:latin typeface="Calibri Light" panose="020F0302020204030204" pitchFamily="34" charset="0"/>
                <a:cs typeface="Calibri Light" panose="020F0302020204030204" pitchFamily="34" charset="0"/>
              </a:rPr>
              <a:t> fully.</a:t>
            </a:r>
            <a:endParaRPr lang="en-CA"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65589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6302-9437-4D6D-9715-0FF22EAF9C2A}"/>
              </a:ext>
            </a:extLst>
          </p:cNvPr>
          <p:cNvSpPr>
            <a:spLocks noGrp="1"/>
          </p:cNvSpPr>
          <p:nvPr>
            <p:ph type="title"/>
          </p:nvPr>
        </p:nvSpPr>
        <p:spPr/>
        <p:txBody>
          <a:bodyPr/>
          <a:lstStyle/>
          <a:p>
            <a:r>
              <a:rPr lang="en-US" dirty="0"/>
              <a:t>CIRCUIT Diagram</a:t>
            </a:r>
          </a:p>
        </p:txBody>
      </p:sp>
      <p:pic>
        <p:nvPicPr>
          <p:cNvPr id="5" name="Content Placeholder 4">
            <a:extLst>
              <a:ext uri="{FF2B5EF4-FFF2-40B4-BE49-F238E27FC236}">
                <a16:creationId xmlns:a16="http://schemas.microsoft.com/office/drawing/2014/main" id="{175680EC-BDF0-41CF-A504-E88C30A27043}"/>
              </a:ext>
            </a:extLst>
          </p:cNvPr>
          <p:cNvPicPr>
            <a:picLocks noGrp="1" noChangeAspect="1"/>
          </p:cNvPicPr>
          <p:nvPr>
            <p:ph idx="1"/>
          </p:nvPr>
        </p:nvPicPr>
        <p:blipFill>
          <a:blip r:embed="rId2"/>
          <a:stretch>
            <a:fillRect/>
          </a:stretch>
        </p:blipFill>
        <p:spPr>
          <a:xfrm>
            <a:off x="2946224" y="1725433"/>
            <a:ext cx="7573351" cy="4065767"/>
          </a:xfrm>
        </p:spPr>
      </p:pic>
    </p:spTree>
    <p:extLst>
      <p:ext uri="{BB962C8B-B14F-4D97-AF65-F5344CB8AC3E}">
        <p14:creationId xmlns:p14="http://schemas.microsoft.com/office/powerpoint/2010/main" val="2720715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6670-CA74-4950-AC5A-E357900D21B6}"/>
              </a:ext>
            </a:extLst>
          </p:cNvPr>
          <p:cNvSpPr>
            <a:spLocks noGrp="1"/>
          </p:cNvSpPr>
          <p:nvPr>
            <p:ph type="title"/>
          </p:nvPr>
        </p:nvSpPr>
        <p:spPr/>
        <p:txBody>
          <a:bodyPr/>
          <a:lstStyle/>
          <a:p>
            <a:r>
              <a:rPr lang="en-US" dirty="0"/>
              <a:t> alignment of Components</a:t>
            </a:r>
          </a:p>
        </p:txBody>
      </p:sp>
      <p:sp>
        <p:nvSpPr>
          <p:cNvPr id="3" name="Content Placeholder 2">
            <a:extLst>
              <a:ext uri="{FF2B5EF4-FFF2-40B4-BE49-F238E27FC236}">
                <a16:creationId xmlns:a16="http://schemas.microsoft.com/office/drawing/2014/main" id="{0C93F913-D568-41B3-A412-D43474A3F545}"/>
              </a:ext>
            </a:extLst>
          </p:cNvPr>
          <p:cNvSpPr>
            <a:spLocks noGrp="1"/>
          </p:cNvSpPr>
          <p:nvPr>
            <p:ph idx="1"/>
          </p:nvPr>
        </p:nvSpPr>
        <p:spPr>
          <a:xfrm>
            <a:off x="1141412" y="1945178"/>
            <a:ext cx="9905999" cy="4087092"/>
          </a:xfrm>
        </p:spPr>
        <p:txBody>
          <a:bodyPr/>
          <a:lstStyle/>
          <a:p>
            <a:r>
              <a:rPr lang="en-US" dirty="0"/>
              <a:t>We are going to use 4 batteries .</a:t>
            </a:r>
          </a:p>
          <a:p>
            <a:r>
              <a:rPr lang="en-US" dirty="0"/>
              <a:t>2 batteries are in series and other 2 are in parallel of these cells.</a:t>
            </a:r>
          </a:p>
          <a:p>
            <a:r>
              <a:rPr lang="en-US" dirty="0"/>
              <a:t>2 regulators have been used from those, 1 regulator is used for 5V 2A supply and other are used for 5V 3A supply.</a:t>
            </a:r>
          </a:p>
          <a:p>
            <a:pPr marL="0" indent="0">
              <a:buNone/>
            </a:pPr>
            <a:endParaRPr lang="en-US" dirty="0"/>
          </a:p>
          <a:p>
            <a:endParaRPr lang="en-US" dirty="0"/>
          </a:p>
        </p:txBody>
      </p:sp>
    </p:spTree>
    <p:extLst>
      <p:ext uri="{BB962C8B-B14F-4D97-AF65-F5344CB8AC3E}">
        <p14:creationId xmlns:p14="http://schemas.microsoft.com/office/powerpoint/2010/main" val="3672834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E7BF8-CF38-4205-8C3D-ACF2F9C51B4C}"/>
              </a:ext>
            </a:extLst>
          </p:cNvPr>
          <p:cNvSpPr>
            <a:spLocks noGrp="1"/>
          </p:cNvSpPr>
          <p:nvPr>
            <p:ph type="title"/>
          </p:nvPr>
        </p:nvSpPr>
        <p:spPr/>
        <p:txBody>
          <a:bodyPr/>
          <a:lstStyle/>
          <a:p>
            <a:r>
              <a:rPr lang="en-US" dirty="0"/>
              <a:t>Mathematical detail</a:t>
            </a:r>
          </a:p>
        </p:txBody>
      </p:sp>
      <p:sp>
        <p:nvSpPr>
          <p:cNvPr id="3" name="Content Placeholder 2">
            <a:extLst>
              <a:ext uri="{FF2B5EF4-FFF2-40B4-BE49-F238E27FC236}">
                <a16:creationId xmlns:a16="http://schemas.microsoft.com/office/drawing/2014/main" id="{C1E3F36F-9D31-47F9-9D8B-FACD014DCEA8}"/>
              </a:ext>
            </a:extLst>
          </p:cNvPr>
          <p:cNvSpPr>
            <a:spLocks noGrp="1"/>
          </p:cNvSpPr>
          <p:nvPr>
            <p:ph idx="1"/>
          </p:nvPr>
        </p:nvSpPr>
        <p:spPr/>
        <p:txBody>
          <a:bodyPr/>
          <a:lstStyle/>
          <a:p>
            <a:r>
              <a:rPr lang="en-US" dirty="0"/>
              <a:t>Two pair of 2  batteries are connected in series and these pairs are in parallel to each other.</a:t>
            </a:r>
          </a:p>
          <a:p>
            <a:r>
              <a:rPr lang="en-US" dirty="0"/>
              <a:t>Single cell = 3.7 V and 3000 mA</a:t>
            </a:r>
          </a:p>
          <a:p>
            <a:r>
              <a:rPr lang="en-US" dirty="0"/>
              <a:t>Total supply will be 7.4 V and 6000 mA</a:t>
            </a:r>
          </a:p>
        </p:txBody>
      </p:sp>
    </p:spTree>
    <p:extLst>
      <p:ext uri="{BB962C8B-B14F-4D97-AF65-F5344CB8AC3E}">
        <p14:creationId xmlns:p14="http://schemas.microsoft.com/office/powerpoint/2010/main" val="658894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5A05-00F5-432E-BE27-C42CE76FC249}"/>
              </a:ext>
            </a:extLst>
          </p:cNvPr>
          <p:cNvSpPr>
            <a:spLocks noGrp="1"/>
          </p:cNvSpPr>
          <p:nvPr>
            <p:ph type="title"/>
          </p:nvPr>
        </p:nvSpPr>
        <p:spPr/>
        <p:txBody>
          <a:bodyPr/>
          <a:lstStyle/>
          <a:p>
            <a:r>
              <a:rPr lang="en-US" dirty="0"/>
              <a:t>Temperature influence on battery sustainability</a:t>
            </a:r>
          </a:p>
        </p:txBody>
      </p:sp>
      <p:sp>
        <p:nvSpPr>
          <p:cNvPr id="3" name="Content Placeholder 2">
            <a:extLst>
              <a:ext uri="{FF2B5EF4-FFF2-40B4-BE49-F238E27FC236}">
                <a16:creationId xmlns:a16="http://schemas.microsoft.com/office/drawing/2014/main" id="{FE37E181-D8CC-4F5F-9187-3997FDE12B37}"/>
              </a:ext>
            </a:extLst>
          </p:cNvPr>
          <p:cNvSpPr>
            <a:spLocks noGrp="1"/>
          </p:cNvSpPr>
          <p:nvPr>
            <p:ph idx="1"/>
          </p:nvPr>
        </p:nvSpPr>
        <p:spPr/>
        <p:txBody>
          <a:bodyPr/>
          <a:lstStyle/>
          <a:p>
            <a:r>
              <a:rPr lang="en-US" b="0" i="0" dirty="0">
                <a:effectLst/>
                <a:latin typeface="NexusSerif"/>
              </a:rPr>
              <a:t>The acceptable temperature region for LIBs normally is −20 °C ~ 60 °C. Both low temperature and high temperature that are outside of this region will lead to degradation of performance and irreversible damages, such as lithium plating and thermal runaway. Therefore, understanding the temperature effects and accurate measurement of temperature inside lithium-ion batteries are important for the proper battery management</a:t>
            </a:r>
            <a:endParaRPr lang="en-US" dirty="0"/>
          </a:p>
        </p:txBody>
      </p:sp>
    </p:spTree>
    <p:extLst>
      <p:ext uri="{BB962C8B-B14F-4D97-AF65-F5344CB8AC3E}">
        <p14:creationId xmlns:p14="http://schemas.microsoft.com/office/powerpoint/2010/main" val="1466064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AD3A-5BC0-425F-AC0E-C32AA6E303E7}"/>
              </a:ext>
            </a:extLst>
          </p:cNvPr>
          <p:cNvSpPr>
            <a:spLocks noGrp="1"/>
          </p:cNvSpPr>
          <p:nvPr>
            <p:ph type="title"/>
          </p:nvPr>
        </p:nvSpPr>
        <p:spPr/>
        <p:txBody>
          <a:bodyPr/>
          <a:lstStyle/>
          <a:p>
            <a:r>
              <a:rPr lang="en-CA" b="0" i="0" dirty="0">
                <a:solidFill>
                  <a:schemeClr val="tx1"/>
                </a:solidFill>
                <a:effectLst/>
                <a:latin typeface="Amazon Ember"/>
              </a:rPr>
              <a:t>POWXS 18650 Battery Charger								1/3</a:t>
            </a:r>
            <a:endParaRPr lang="en-CA" dirty="0">
              <a:solidFill>
                <a:schemeClr val="tx1"/>
              </a:solidFill>
            </a:endParaRPr>
          </a:p>
        </p:txBody>
      </p:sp>
      <p:pic>
        <p:nvPicPr>
          <p:cNvPr id="5" name="Picture 4">
            <a:extLst>
              <a:ext uri="{FF2B5EF4-FFF2-40B4-BE49-F238E27FC236}">
                <a16:creationId xmlns:a16="http://schemas.microsoft.com/office/drawing/2014/main" id="{EF7F9127-4203-4863-B1A2-30125E15FD10}"/>
              </a:ext>
            </a:extLst>
          </p:cNvPr>
          <p:cNvPicPr>
            <a:picLocks noChangeAspect="1"/>
          </p:cNvPicPr>
          <p:nvPr/>
        </p:nvPicPr>
        <p:blipFill>
          <a:blip r:embed="rId2"/>
          <a:stretch>
            <a:fillRect/>
          </a:stretch>
        </p:blipFill>
        <p:spPr>
          <a:xfrm>
            <a:off x="3928570" y="2478305"/>
            <a:ext cx="4334859" cy="3773416"/>
          </a:xfrm>
          <a:prstGeom prst="rect">
            <a:avLst/>
          </a:prstGeom>
        </p:spPr>
      </p:pic>
    </p:spTree>
    <p:extLst>
      <p:ext uri="{BB962C8B-B14F-4D97-AF65-F5344CB8AC3E}">
        <p14:creationId xmlns:p14="http://schemas.microsoft.com/office/powerpoint/2010/main" val="1674914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4A29D-5BC9-4B48-B5DB-BAEF73F1299B}"/>
              </a:ext>
            </a:extLst>
          </p:cNvPr>
          <p:cNvSpPr>
            <a:spLocks noGrp="1"/>
          </p:cNvSpPr>
          <p:nvPr>
            <p:ph type="title"/>
          </p:nvPr>
        </p:nvSpPr>
        <p:spPr/>
        <p:txBody>
          <a:bodyPr/>
          <a:lstStyle/>
          <a:p>
            <a:r>
              <a:rPr lang="en-CA" b="0" i="0" dirty="0">
                <a:solidFill>
                  <a:schemeClr val="tx1"/>
                </a:solidFill>
                <a:effectLst/>
                <a:latin typeface="Amazon Ember"/>
              </a:rPr>
              <a:t>POWXS 18650 Battery Charger								2/3</a:t>
            </a:r>
            <a:endParaRPr lang="en-CA" dirty="0"/>
          </a:p>
        </p:txBody>
      </p:sp>
      <p:sp>
        <p:nvSpPr>
          <p:cNvPr id="3" name="Content Placeholder 2">
            <a:extLst>
              <a:ext uri="{FF2B5EF4-FFF2-40B4-BE49-F238E27FC236}">
                <a16:creationId xmlns:a16="http://schemas.microsoft.com/office/drawing/2014/main" id="{F8DEDAA3-D34C-4905-A0AD-673D18FDDE8E}"/>
              </a:ext>
            </a:extLst>
          </p:cNvPr>
          <p:cNvSpPr>
            <a:spLocks noGrp="1"/>
          </p:cNvSpPr>
          <p:nvPr>
            <p:ph idx="1"/>
          </p:nvPr>
        </p:nvSpPr>
        <p:spPr>
          <a:xfrm>
            <a:off x="236483" y="2222287"/>
            <a:ext cx="11136803" cy="4188525"/>
          </a:xfrm>
        </p:spPr>
        <p:txBody>
          <a:bodyPr>
            <a:normAutofit fontScale="92500"/>
          </a:bodyPr>
          <a:lstStyle/>
          <a:p>
            <a:pPr algn="l">
              <a:buFont typeface="Arial" panose="020B0604020202020204" pitchFamily="34" charset="0"/>
              <a:buChar char="•"/>
            </a:pPr>
            <a:r>
              <a:rPr lang="en-US" sz="3200" b="0" i="0" dirty="0">
                <a:effectLst/>
                <a:latin typeface="Calibri Light" panose="020F0302020204030204" pitchFamily="34" charset="0"/>
                <a:cs typeface="Calibri Light" panose="020F0302020204030204" pitchFamily="34" charset="0"/>
              </a:rPr>
              <a:t>Perfectly Fit for: POWXS 18650 battery charger can independently charge 1-4 pcs 21700, 20700, 18650, 18490, 18350, 17670, 17500, 16340(RCR13), 14500 Li-ion or AA/AAA Ni-MH/Ni-CD, or 1-2 pcs 26650, 22650 Li-ion or C rechargeable batteries.</a:t>
            </a:r>
          </a:p>
          <a:p>
            <a:pPr algn="l">
              <a:buFont typeface="Arial" panose="020B0604020202020204" pitchFamily="34" charset="0"/>
              <a:buChar char="•"/>
            </a:pPr>
            <a:r>
              <a:rPr lang="en-US" sz="3200" b="0" i="0" dirty="0">
                <a:effectLst/>
                <a:latin typeface="Calibri Light" panose="020F0302020204030204" pitchFamily="34" charset="0"/>
                <a:cs typeface="Calibri Light" panose="020F0302020204030204" pitchFamily="34" charset="0"/>
              </a:rPr>
              <a:t>Faster Charging: The charging current is up to 1000mA, 3000mAh Li-ion battery will be fully charged in 3 hours. Saving your waiting time</a:t>
            </a:r>
          </a:p>
          <a:p>
            <a:endParaRPr lang="en-CA"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88949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8E63-9187-4084-AC01-754F3481C40E}"/>
              </a:ext>
            </a:extLst>
          </p:cNvPr>
          <p:cNvSpPr>
            <a:spLocks noGrp="1"/>
          </p:cNvSpPr>
          <p:nvPr>
            <p:ph type="title"/>
          </p:nvPr>
        </p:nvSpPr>
        <p:spPr>
          <a:xfrm>
            <a:off x="1141413" y="222636"/>
            <a:ext cx="9672361" cy="1510747"/>
          </a:xfrm>
        </p:spPr>
        <p:txBody>
          <a:bodyPr>
            <a:normAutofit/>
          </a:bodyPr>
          <a:lstStyle/>
          <a:p>
            <a:r>
              <a:rPr lang="en-CA" b="0" i="0" dirty="0">
                <a:solidFill>
                  <a:schemeClr val="tx1"/>
                </a:solidFill>
                <a:effectLst/>
                <a:latin typeface="Amazon Ember"/>
              </a:rPr>
              <a:t>POWXS 18650 Battery Charger								3/3</a:t>
            </a:r>
            <a:endParaRPr lang="en-CA" dirty="0"/>
          </a:p>
        </p:txBody>
      </p:sp>
      <p:sp>
        <p:nvSpPr>
          <p:cNvPr id="3" name="Content Placeholder 2">
            <a:extLst>
              <a:ext uri="{FF2B5EF4-FFF2-40B4-BE49-F238E27FC236}">
                <a16:creationId xmlns:a16="http://schemas.microsoft.com/office/drawing/2014/main" id="{FEFA8737-2F61-4B9C-9961-792046CF4EE7}"/>
              </a:ext>
            </a:extLst>
          </p:cNvPr>
          <p:cNvSpPr>
            <a:spLocks noGrp="1"/>
          </p:cNvSpPr>
          <p:nvPr>
            <p:ph idx="1"/>
          </p:nvPr>
        </p:nvSpPr>
        <p:spPr>
          <a:xfrm>
            <a:off x="126124" y="2067339"/>
            <a:ext cx="11887200" cy="4373219"/>
          </a:xfrm>
        </p:spPr>
        <p:txBody>
          <a:bodyPr>
            <a:noAutofit/>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LCD Display: The smart battery charger shows the status of charging batteries clearly by the LCD screen.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Input Option: The 18650 battery charger has two input option(Micro-USB and Type-C), applicable for 5V 2A power bank, computer, car charger, USB wall charger and so on.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Safer with Multiple Protection: With advanced MCU control system, intelligent △V and -△V cut-off charging tech, the charger turns to trickle charging automatically to prevent the batteries from over-voltage, over-current and over-heat</a:t>
            </a:r>
          </a:p>
        </p:txBody>
      </p:sp>
    </p:spTree>
    <p:extLst>
      <p:ext uri="{BB962C8B-B14F-4D97-AF65-F5344CB8AC3E}">
        <p14:creationId xmlns:p14="http://schemas.microsoft.com/office/powerpoint/2010/main" val="258247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A402-ACDD-45AD-ABA6-09D0A4CE5842}"/>
              </a:ext>
            </a:extLst>
          </p:cNvPr>
          <p:cNvSpPr>
            <a:spLocks noGrp="1"/>
          </p:cNvSpPr>
          <p:nvPr>
            <p:ph type="title"/>
          </p:nvPr>
        </p:nvSpPr>
        <p:spPr>
          <a:xfrm>
            <a:off x="1141413" y="618517"/>
            <a:ext cx="10387978" cy="2810483"/>
          </a:xfrm>
        </p:spPr>
        <p:txBody>
          <a:bodyPr>
            <a:normAutofit fontScale="90000"/>
          </a:bodyPr>
          <a:lstStyle/>
          <a:p>
            <a:r>
              <a:rPr lang="en-US" dirty="0"/>
              <a:t>How to save power during run time : When GPS AND GSM ARE NOT RECEIVING ANY COMMAND TO INITIATE ANY ALERT .THEREFORE, A MINIMAL AMOUNT OF POWER IS CONSUMED LEADING TO SAVE POWER .</a:t>
            </a:r>
            <a:br>
              <a:rPr lang="en-US" dirty="0"/>
            </a:br>
            <a:endParaRPr lang="en-US" dirty="0"/>
          </a:p>
        </p:txBody>
      </p:sp>
      <p:pic>
        <p:nvPicPr>
          <p:cNvPr id="4098" name="Picture 2" descr="Image result for Save POWER">
            <a:extLst>
              <a:ext uri="{FF2B5EF4-FFF2-40B4-BE49-F238E27FC236}">
                <a16:creationId xmlns:a16="http://schemas.microsoft.com/office/drawing/2014/main" id="{A24B7BE5-6B20-430C-8C24-B2809165CE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flipH="1">
            <a:off x="4635611" y="3155764"/>
            <a:ext cx="2663686" cy="2767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649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A8DF-EBA6-43FD-A066-ADACE9611D6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0D01BC24-3C15-4436-8141-0CC9CAD93CFE}"/>
              </a:ext>
            </a:extLst>
          </p:cNvPr>
          <p:cNvSpPr>
            <a:spLocks noGrp="1"/>
          </p:cNvSpPr>
          <p:nvPr>
            <p:ph idx="1"/>
          </p:nvPr>
        </p:nvSpPr>
        <p:spPr>
          <a:xfrm>
            <a:off x="262394" y="1590261"/>
            <a:ext cx="10785018" cy="4200940"/>
          </a:xfrm>
        </p:spPr>
        <p:txBody>
          <a:bodyPr>
            <a:normAutofit fontScale="70000" lnSpcReduction="20000"/>
          </a:bodyPr>
          <a:lstStyle/>
          <a:p>
            <a:r>
              <a:rPr lang="en-US" dirty="0"/>
              <a:t>1) Power management retrieved from </a:t>
            </a:r>
            <a:r>
              <a:rPr lang="en-US" dirty="0">
                <a:hlinkClick r:id="rId2"/>
              </a:rPr>
              <a:t>What is Power Management? - Definition from Techopedia</a:t>
            </a:r>
            <a:endParaRPr lang="en-US" dirty="0"/>
          </a:p>
          <a:p>
            <a:pPr marL="0" indent="0">
              <a:buNone/>
            </a:pPr>
            <a:r>
              <a:rPr lang="en-US" dirty="0">
                <a:hlinkClick r:id="rId3"/>
              </a:rPr>
              <a:t>https://www.techopedia.com/definition/2116/power-management</a:t>
            </a:r>
            <a:endParaRPr lang="en-US" dirty="0"/>
          </a:p>
          <a:p>
            <a:pPr marL="0" indent="0">
              <a:buNone/>
            </a:pPr>
            <a:r>
              <a:rPr lang="en-US" dirty="0"/>
              <a:t>   2) Power management in </a:t>
            </a:r>
            <a:r>
              <a:rPr lang="en-US" dirty="0">
                <a:latin typeface="Times New Roman" panose="02020603050405020304" pitchFamily="18" charset="0"/>
                <a:cs typeface="Times New Roman" panose="02020603050405020304" pitchFamily="18" charset="0"/>
              </a:rPr>
              <a:t>embedded</a:t>
            </a:r>
            <a:r>
              <a:rPr lang="en-US" dirty="0"/>
              <a:t> system retrieved from</a:t>
            </a:r>
          </a:p>
          <a:p>
            <a:pPr marL="0" indent="0">
              <a:buNone/>
            </a:pPr>
            <a:r>
              <a:rPr lang="en-US" dirty="0">
                <a:hlinkClick r:id="rId4"/>
              </a:rPr>
              <a:t>Efficient Power Management In Embedded Systems (daiict.ac.in)</a:t>
            </a:r>
            <a:endParaRPr lang="en-US" dirty="0"/>
          </a:p>
          <a:p>
            <a:pPr marL="0" indent="0">
              <a:buNone/>
            </a:pPr>
            <a:r>
              <a:rPr lang="en-US" i="0" dirty="0">
                <a:effectLst/>
                <a:latin typeface="Times New Roman" panose="02020603050405020304" pitchFamily="18" charset="0"/>
                <a:cs typeface="Times New Roman" panose="02020603050405020304" pitchFamily="18" charset="0"/>
              </a:rPr>
              <a:t>   3) Understanding 7805 IC Voltage Regulator, (April 11, 2018) retrieved from </a:t>
            </a:r>
            <a:r>
              <a:rPr lang="en-US" dirty="0">
                <a:hlinkClick r:id="rId5"/>
              </a:rPr>
              <a:t>7805 Voltage Regulator IC Circuit Working and Applications (electronicshub.org)</a:t>
            </a:r>
            <a:endParaRPr lang="en-US" i="0" dirty="0">
              <a:effectLst/>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4 )BATTERY CHARGER</a:t>
            </a:r>
          </a:p>
          <a:p>
            <a:pPr marL="0" indent="0">
              <a:buNone/>
            </a:pPr>
            <a:r>
              <a:rPr lang="en-US" sz="2400" b="0" i="0" dirty="0">
                <a:effectLst/>
                <a:latin typeface="Times New Roman" panose="02020603050405020304" pitchFamily="18" charset="0"/>
                <a:cs typeface="Times New Roman" panose="02020603050405020304" pitchFamily="18" charset="0"/>
              </a:rPr>
              <a:t>POWXS 18650 Battery Charger 4 Bay LCD 18650 Charger for 18650 26650 22650 21700 20700 18490 18350 17670 17500 16340(RCR123) 14500 Li-ion Rechargeable Batteries and C AAA AA Batteries Rechargeable NiMH </a:t>
            </a:r>
            <a:r>
              <a:rPr lang="en-US" sz="2400" b="0" i="0" dirty="0" err="1">
                <a:effectLst/>
                <a:latin typeface="Times New Roman" panose="02020603050405020304" pitchFamily="18" charset="0"/>
                <a:cs typeface="Times New Roman" panose="02020603050405020304" pitchFamily="18" charset="0"/>
              </a:rPr>
              <a:t>NiCD</a:t>
            </a:r>
            <a:r>
              <a:rPr lang="en-US" sz="2400" b="0" i="0" dirty="0">
                <a:effectLst/>
                <a:latin typeface="Times New Roman" panose="02020603050405020304" pitchFamily="18" charset="0"/>
                <a:cs typeface="Times New Roman" panose="02020603050405020304" pitchFamily="18" charset="0"/>
              </a:rPr>
              <a:t> available at</a:t>
            </a:r>
          </a:p>
          <a:p>
            <a:pPr marL="0" indent="0">
              <a:buNone/>
            </a:pPr>
            <a:r>
              <a:rPr lang="en-US" sz="2400" dirty="0">
                <a:hlinkClick r:id="rId6"/>
              </a:rPr>
              <a:t>POWXS 18650 Battery Charger 4 Bay LCD 18650 Charger for 18650 26650 22650 21700 20700 18490 18350 17670 17500</a:t>
            </a:r>
            <a:endParaRPr lang="en-US" dirty="0"/>
          </a:p>
        </p:txBody>
      </p:sp>
    </p:spTree>
    <p:extLst>
      <p:ext uri="{BB962C8B-B14F-4D97-AF65-F5344CB8AC3E}">
        <p14:creationId xmlns:p14="http://schemas.microsoft.com/office/powerpoint/2010/main" val="393153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28BD-1099-419F-87FA-5E95C8DB8384}"/>
              </a:ext>
            </a:extLst>
          </p:cNvPr>
          <p:cNvSpPr>
            <a:spLocks noGrp="1"/>
          </p:cNvSpPr>
          <p:nvPr>
            <p:ph type="title"/>
          </p:nvPr>
        </p:nvSpPr>
        <p:spPr/>
        <p:txBody>
          <a:bodyPr/>
          <a:lstStyle/>
          <a:p>
            <a:r>
              <a:rPr lang="en-US" dirty="0"/>
              <a:t>What Is power management ?</a:t>
            </a:r>
          </a:p>
        </p:txBody>
      </p:sp>
      <p:sp>
        <p:nvSpPr>
          <p:cNvPr id="3" name="Content Placeholder 2">
            <a:extLst>
              <a:ext uri="{FF2B5EF4-FFF2-40B4-BE49-F238E27FC236}">
                <a16:creationId xmlns:a16="http://schemas.microsoft.com/office/drawing/2014/main" id="{47F72CB7-ECD4-47B2-8BBE-2E900E27F2BA}"/>
              </a:ext>
            </a:extLst>
          </p:cNvPr>
          <p:cNvSpPr>
            <a:spLocks noGrp="1"/>
          </p:cNvSpPr>
          <p:nvPr>
            <p:ph idx="1"/>
          </p:nvPr>
        </p:nvSpPr>
        <p:spPr>
          <a:xfrm>
            <a:off x="1141412" y="1630017"/>
            <a:ext cx="9905999" cy="4161184"/>
          </a:xfrm>
        </p:spPr>
        <p:txBody>
          <a:bodyPr/>
          <a:lstStyle/>
          <a:p>
            <a:r>
              <a:rPr lang="en-US" b="1" i="0" dirty="0">
                <a:solidFill>
                  <a:schemeClr val="accent2">
                    <a:lumMod val="60000"/>
                    <a:lumOff val="40000"/>
                  </a:schemeClr>
                </a:solidFill>
                <a:effectLst/>
                <a:latin typeface="Roboto" panose="02000000000000000000" pitchFamily="2" charset="0"/>
              </a:rPr>
              <a:t>Power</a:t>
            </a:r>
            <a:r>
              <a:rPr lang="en-US" b="0" i="0" dirty="0">
                <a:solidFill>
                  <a:schemeClr val="accent2">
                    <a:lumMod val="60000"/>
                    <a:lumOff val="40000"/>
                  </a:schemeClr>
                </a:solidFill>
                <a:effectLst/>
                <a:latin typeface="Roboto" panose="02000000000000000000" pitchFamily="2" charset="0"/>
              </a:rPr>
              <a:t> </a:t>
            </a:r>
            <a:r>
              <a:rPr lang="en-US" b="1" i="0" dirty="0">
                <a:solidFill>
                  <a:schemeClr val="accent2">
                    <a:lumMod val="60000"/>
                    <a:lumOff val="40000"/>
                  </a:schemeClr>
                </a:solidFill>
                <a:effectLst/>
                <a:latin typeface="Roboto" panose="02000000000000000000" pitchFamily="2" charset="0"/>
              </a:rPr>
              <a:t>management</a:t>
            </a:r>
            <a:r>
              <a:rPr lang="en-US" b="0" i="0" dirty="0">
                <a:solidFill>
                  <a:schemeClr val="accent2">
                    <a:lumMod val="60000"/>
                    <a:lumOff val="40000"/>
                  </a:schemeClr>
                </a:solidFill>
                <a:effectLst/>
                <a:latin typeface="Roboto" panose="02000000000000000000" pitchFamily="2" charset="0"/>
              </a:rPr>
              <a:t> is a  feature that allows users to control the amount of  power consumed by an underlying device, with minimal impact on performance. It enables the switching of devices in various power modes, each with different power usage characteristics related to device performance</a:t>
            </a:r>
            <a:r>
              <a:rPr lang="en-US" b="0" i="0" dirty="0">
                <a:solidFill>
                  <a:srgbClr val="00B0F0"/>
                </a:solidFill>
                <a:effectLst/>
                <a:latin typeface="Roboto" panose="02000000000000000000" pitchFamily="2" charset="0"/>
              </a:rPr>
              <a:t>.</a:t>
            </a:r>
            <a:endParaRPr lang="en-US" dirty="0">
              <a:solidFill>
                <a:srgbClr val="00B0F0"/>
              </a:solidFill>
            </a:endParaRPr>
          </a:p>
        </p:txBody>
      </p:sp>
    </p:spTree>
    <p:extLst>
      <p:ext uri="{BB962C8B-B14F-4D97-AF65-F5344CB8AC3E}">
        <p14:creationId xmlns:p14="http://schemas.microsoft.com/office/powerpoint/2010/main" val="2968164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F63A-DE3B-448D-A365-EEC3715BE8E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DCE0861-3C7E-4626-B4F6-1BCD7811B3CC}"/>
              </a:ext>
            </a:extLst>
          </p:cNvPr>
          <p:cNvSpPr>
            <a:spLocks noGrp="1"/>
          </p:cNvSpPr>
          <p:nvPr>
            <p:ph idx="1"/>
          </p:nvPr>
        </p:nvSpPr>
        <p:spPr>
          <a:xfrm>
            <a:off x="1141412" y="1542553"/>
            <a:ext cx="9905999" cy="4248648"/>
          </a:xfrm>
        </p:spPr>
        <p:txBody>
          <a:bodyPr>
            <a:normAutofit/>
          </a:bodyPr>
          <a:lstStyle/>
          <a:p>
            <a:r>
              <a:rPr lang="en-US" sz="1600" dirty="0">
                <a:latin typeface="Times New Roman" panose="02020603050405020304" pitchFamily="18" charset="0"/>
                <a:cs typeface="Times New Roman" panose="02020603050405020304" pitchFamily="18" charset="0"/>
              </a:rPr>
              <a:t>5) Neverman, A. (July 31,2020).</a:t>
            </a:r>
            <a:r>
              <a:rPr lang="en-US" sz="1600" i="0" u="none" strike="noStrike" cap="all" dirty="0">
                <a:effectLst/>
                <a:latin typeface="Times New Roman" panose="02020603050405020304" pitchFamily="18" charset="0"/>
                <a:cs typeface="Times New Roman" panose="02020603050405020304" pitchFamily="18" charset="0"/>
              </a:rPr>
              <a:t>EVERYTHING YOU NEED TO KNOW ABOUT THE 18650 BATTERY retrieved from </a:t>
            </a:r>
            <a:r>
              <a:rPr lang="en-US" sz="1600" dirty="0">
                <a:latin typeface="Times New Roman" panose="02020603050405020304" pitchFamily="18" charset="0"/>
                <a:cs typeface="Times New Roman" panose="02020603050405020304" pitchFamily="18" charset="0"/>
                <a:hlinkClick r:id="rId2"/>
              </a:rPr>
              <a:t>Everything You Need to Know About the 18650 Battery (commonsensehome.com)</a:t>
            </a:r>
            <a:r>
              <a:rPr lang="en-US" sz="1600" i="0" u="none" strike="noStrike" cap="all" dirty="0">
                <a:solidFill>
                  <a:srgbClr val="000000"/>
                </a:solidFill>
                <a:effectLst/>
                <a:latin typeface="Times New Roman" panose="02020603050405020304" pitchFamily="18" charset="0"/>
                <a:cs typeface="Times New Roman" panose="02020603050405020304" pitchFamily="18" charset="0"/>
              </a:rPr>
              <a:t> </a:t>
            </a:r>
          </a:p>
          <a:p>
            <a:pPr algn="l" fontAlgn="base"/>
            <a:r>
              <a:rPr lang="en-US" sz="1600" dirty="0">
                <a:latin typeface="Times New Roman" panose="02020603050405020304" pitchFamily="18" charset="0"/>
                <a:cs typeface="Times New Roman" panose="02020603050405020304" pitchFamily="18" charset="0"/>
              </a:rPr>
              <a:t>6 ) Powering the Pi 4 - safe voltage levels and current requirements</a:t>
            </a:r>
            <a:endParaRPr lang="en-US" sz="1600" b="0" i="0" dirty="0">
              <a:effectLst/>
              <a:latin typeface="Times New Roman" panose="02020603050405020304" pitchFamily="18" charset="0"/>
              <a:cs typeface="Times New Roman" panose="02020603050405020304" pitchFamily="18" charset="0"/>
            </a:endParaRPr>
          </a:p>
          <a:p>
            <a:r>
              <a:rPr lang="en-US" sz="1600" u="sng" dirty="0">
                <a:solidFill>
                  <a:srgbClr val="22FF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Retrieved from  </a:t>
            </a:r>
            <a:r>
              <a:rPr lang="en-US" sz="16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power - Powering the Pi 4 - safe voltage levels and current requirements - Raspberry Pi Stack Exchange</a:t>
            </a:r>
            <a:endParaRPr lang="en-US" sz="1600" i="0" strike="noStrike" cap="all" dirty="0">
              <a:effectLst/>
              <a:latin typeface="Times New Roman" panose="02020603050405020304" pitchFamily="18" charset="0"/>
              <a:cs typeface="Times New Roman" panose="02020603050405020304" pitchFamily="18" charset="0"/>
            </a:endParaRPr>
          </a:p>
          <a:p>
            <a:r>
              <a:rPr lang="en-US" sz="1600" dirty="0">
                <a:solidFill>
                  <a:srgbClr val="22FFFF"/>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7)GPS AND GSM Description,(</a:t>
            </a:r>
            <a:r>
              <a:rPr lang="en-US" sz="1600" dirty="0" err="1">
                <a:solidFill>
                  <a:srgbClr val="22FFFF"/>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n.d</a:t>
            </a:r>
            <a:r>
              <a:rPr lang="en-US" sz="16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t>
            </a:r>
            <a:r>
              <a:rPr lang="en-US" sz="1600" dirty="0">
                <a:solidFill>
                  <a:srgbClr val="22FFFF"/>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Retrieved from  SIM7600EI 4G / 3G / 2G / GSM / GPRS / GPS UART Modem - </a:t>
            </a:r>
            <a:r>
              <a:rPr lang="en-US" sz="1600" dirty="0" err="1">
                <a:solidFill>
                  <a:srgbClr val="22FFFF"/>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rhydoLABZ</a:t>
            </a:r>
            <a:r>
              <a:rPr lang="en-US" sz="1600" dirty="0">
                <a:solidFill>
                  <a:srgbClr val="22FFFF"/>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 </a:t>
            </a:r>
            <a:r>
              <a:rPr lang="en-US" sz="1600" dirty="0" err="1">
                <a:solidFill>
                  <a:srgbClr val="22FFFF"/>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rhydoLABZ</a:t>
            </a:r>
            <a:r>
              <a:rPr lang="en-US" sz="1600" dirty="0">
                <a:solidFill>
                  <a:srgbClr val="22FFFF"/>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INDIA</a:t>
            </a:r>
            <a:endParaRPr lang="en-US" sz="1600" dirty="0">
              <a:solidFill>
                <a:srgbClr val="22FFFF"/>
              </a:solidFill>
              <a:latin typeface="Times New Roman" panose="02020603050405020304" pitchFamily="18" charset="0"/>
              <a:cs typeface="Times New Roman" panose="02020603050405020304" pitchFamily="18" charset="0"/>
            </a:endParaRPr>
          </a:p>
          <a:p>
            <a:r>
              <a:rPr lang="en-US" sz="1600" b="1" i="1" dirty="0">
                <a:effectLst/>
                <a:latin typeface="Times New Roman" panose="02020603050405020304" pitchFamily="18" charset="0"/>
                <a:cs typeface="Times New Roman" panose="02020603050405020304" pitchFamily="18" charset="0"/>
              </a:rPr>
              <a:t>8) </a:t>
            </a:r>
            <a:r>
              <a:rPr lang="en-US" sz="1600" dirty="0">
                <a:effectLst/>
                <a:latin typeface="Times New Roman" panose="02020603050405020304" pitchFamily="18" charset="0"/>
                <a:cs typeface="Times New Roman" panose="02020603050405020304" pitchFamily="18" charset="0"/>
              </a:rPr>
              <a:t>Buzzer Basics - Technologies, Tones, and Drive Circuits</a:t>
            </a:r>
            <a:r>
              <a:rPr lang="en-US" sz="1600" b="1"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retrieved from </a:t>
            </a:r>
          </a:p>
          <a:p>
            <a:r>
              <a:rPr lang="en-US" sz="1600" dirty="0">
                <a:latin typeface="Times New Roman" panose="02020603050405020304" pitchFamily="18" charset="0"/>
                <a:cs typeface="Times New Roman" panose="02020603050405020304" pitchFamily="18" charset="0"/>
                <a:hlinkClick r:id="rId5"/>
              </a:rPr>
              <a:t>Buzzer Basics - Technologies, Tones, and Drive Circuits | CUI Devices</a:t>
            </a:r>
            <a:endParaRPr lang="en-US" sz="1600" dirty="0">
              <a:latin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1351611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1A90-58B9-4BEC-9345-E0B0DC8D00C5}"/>
              </a:ext>
            </a:extLst>
          </p:cNvPr>
          <p:cNvSpPr>
            <a:spLocks noGrp="1"/>
          </p:cNvSpPr>
          <p:nvPr>
            <p:ph type="title"/>
          </p:nvPr>
        </p:nvSpPr>
        <p:spPr/>
        <p:txBody>
          <a:bodyPr/>
          <a:lstStyle/>
          <a:p>
            <a:r>
              <a:rPr lang="en-US" dirty="0" err="1"/>
              <a:t>referencess</a:t>
            </a:r>
            <a:endParaRPr lang="en-US" dirty="0"/>
          </a:p>
        </p:txBody>
      </p:sp>
      <p:sp>
        <p:nvSpPr>
          <p:cNvPr id="3" name="Content Placeholder 2">
            <a:extLst>
              <a:ext uri="{FF2B5EF4-FFF2-40B4-BE49-F238E27FC236}">
                <a16:creationId xmlns:a16="http://schemas.microsoft.com/office/drawing/2014/main" id="{1AEEB46D-B56E-4EAA-9982-D1E6C40BB314}"/>
              </a:ext>
            </a:extLst>
          </p:cNvPr>
          <p:cNvSpPr>
            <a:spLocks noGrp="1"/>
          </p:cNvSpPr>
          <p:nvPr>
            <p:ph idx="1"/>
          </p:nvPr>
        </p:nvSpPr>
        <p:spPr/>
        <p:txBody>
          <a:bodyPr>
            <a:normAutofit fontScale="70000" lnSpcReduction="20000"/>
          </a:bodyPr>
          <a:lstStyle/>
          <a:p>
            <a:r>
              <a:rPr lang="en-US" dirty="0">
                <a:hlinkClick r:id="rId2">
                  <a:extLst>
                    <a:ext uri="{A12FA001-AC4F-418D-AE19-62706E023703}">
                      <ahyp:hlinkClr xmlns:ahyp="http://schemas.microsoft.com/office/drawing/2018/hyperlinkcolor" val="tx"/>
                    </a:ext>
                  </a:extLst>
                </a:hlinkClick>
              </a:rPr>
              <a:t>9)Pulse sensor retrieved from </a:t>
            </a:r>
            <a:r>
              <a:rPr lang="en-US" dirty="0">
                <a:solidFill>
                  <a:srgbClr val="22FFFF"/>
                </a:solidFill>
                <a:hlinkClick r:id="rId2">
                  <a:extLst>
                    <a:ext uri="{A12FA001-AC4F-418D-AE19-62706E023703}">
                      <ahyp:hlinkClr xmlns:ahyp="http://schemas.microsoft.com/office/drawing/2018/hyperlinkcolor" val="tx"/>
                    </a:ext>
                  </a:extLst>
                </a:hlinkClick>
              </a:rPr>
              <a:t>Pulse Sensor Pinout, Configuration &amp; How Pulse Sensor Works (components101.com)</a:t>
            </a:r>
            <a:endParaRPr lang="en-US" dirty="0">
              <a:solidFill>
                <a:srgbClr val="22FFFF"/>
              </a:solidFill>
            </a:endParaRPr>
          </a:p>
          <a:p>
            <a:r>
              <a:rPr lang="en-US" i="0" dirty="0">
                <a:solidFill>
                  <a:srgbClr val="FFFFFF"/>
                </a:solidFill>
                <a:effectLst/>
                <a:latin typeface="Poppins"/>
              </a:rPr>
              <a:t>10)Introduction to DS18B20 retrieved from</a:t>
            </a:r>
          </a:p>
          <a:p>
            <a:r>
              <a:rPr lang="en-US" dirty="0">
                <a:hlinkClick r:id="rId3"/>
              </a:rPr>
              <a:t>Introduction to DS18B20 - The Engineering Projects</a:t>
            </a:r>
            <a:endParaRPr lang="en-US" dirty="0"/>
          </a:p>
          <a:p>
            <a:r>
              <a:rPr lang="en-US" dirty="0">
                <a:hlinkClick r:id="rId4"/>
              </a:rPr>
              <a:t>11)ADXL 345 Description retrieved from </a:t>
            </a:r>
          </a:p>
          <a:p>
            <a:r>
              <a:rPr lang="en-US" dirty="0">
                <a:hlinkClick r:id="rId4"/>
              </a:rPr>
              <a:t>ADXL345 Datasheet and Product Info | Analog Devices</a:t>
            </a:r>
            <a:endParaRPr lang="en-US" dirty="0"/>
          </a:p>
          <a:p>
            <a:pPr algn="l"/>
            <a:r>
              <a:rPr lang="en-US" b="1" i="0" dirty="0">
                <a:solidFill>
                  <a:srgbClr val="FFFFFF"/>
                </a:solidFill>
                <a:effectLst/>
                <a:latin typeface="Arial" panose="020B0604020202020204" pitchFamily="34" charset="0"/>
              </a:rPr>
              <a:t>12) Introduction to the ESP32</a:t>
            </a:r>
          </a:p>
          <a:p>
            <a:pPr algn="l"/>
            <a:r>
              <a:rPr lang="en-US" b="1" i="0" dirty="0">
                <a:solidFill>
                  <a:srgbClr val="FFFFFF"/>
                </a:solidFill>
                <a:effectLst/>
                <a:latin typeface="Arial" panose="020B0604020202020204" pitchFamily="34" charset="0"/>
              </a:rPr>
              <a:t>ESP32 dev kit power options</a:t>
            </a:r>
          </a:p>
          <a:p>
            <a:r>
              <a:rPr lang="en-US" dirty="0">
                <a:hlinkClick r:id="rId5"/>
              </a:rPr>
              <a:t>How to power your ESP32 development kit, options (techexplorations.com)</a:t>
            </a:r>
            <a:endParaRPr lang="en-US" dirty="0"/>
          </a:p>
          <a:p>
            <a:endParaRPr lang="en-US" dirty="0"/>
          </a:p>
        </p:txBody>
      </p:sp>
    </p:spTree>
    <p:extLst>
      <p:ext uri="{BB962C8B-B14F-4D97-AF65-F5344CB8AC3E}">
        <p14:creationId xmlns:p14="http://schemas.microsoft.com/office/powerpoint/2010/main" val="1672542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9961-FBA7-44DE-83C2-EE6DA850561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439D2F6-24A0-4E1D-9E58-90DA2F0AB7AE}"/>
              </a:ext>
            </a:extLst>
          </p:cNvPr>
          <p:cNvSpPr>
            <a:spLocks noGrp="1"/>
          </p:cNvSpPr>
          <p:nvPr>
            <p:ph idx="1"/>
          </p:nvPr>
        </p:nvSpPr>
        <p:spPr/>
        <p:txBody>
          <a:bodyPr>
            <a:normAutofit fontScale="85000" lnSpcReduction="20000"/>
          </a:bodyPr>
          <a:lstStyle/>
          <a:p>
            <a:r>
              <a:rPr lang="en-US" sz="2400" dirty="0"/>
              <a:t>13) ON Semiconductor retrieved from </a:t>
            </a:r>
            <a:r>
              <a:rPr lang="en-US" sz="2400" dirty="0">
                <a:hlinkClick r:id="rId2"/>
              </a:rPr>
              <a:t>LM323 (onsemi.com)</a:t>
            </a:r>
            <a:endParaRPr lang="en-US" sz="2400" dirty="0"/>
          </a:p>
          <a:p>
            <a:r>
              <a:rPr lang="en-US" dirty="0"/>
              <a:t>14)</a:t>
            </a:r>
            <a:r>
              <a:rPr lang="en-US" dirty="0">
                <a:hlinkClick r:id="rId3"/>
              </a:rPr>
              <a:t>  How to connect batteries in series and parallel  retrieved from </a:t>
            </a:r>
          </a:p>
          <a:p>
            <a:r>
              <a:rPr lang="en-US" dirty="0">
                <a:hlinkClick r:id="rId3"/>
              </a:rPr>
              <a:t>How To Connect Batteries In Series &amp; Parallel - Power Sonic (power-sonic.com)</a:t>
            </a:r>
            <a:endParaRPr lang="en-US" dirty="0"/>
          </a:p>
          <a:p>
            <a:r>
              <a:rPr lang="en-US" dirty="0"/>
              <a:t>15.TinkerCAD online platform available at </a:t>
            </a:r>
            <a:r>
              <a:rPr lang="en-US" dirty="0">
                <a:hlinkClick r:id="rId4"/>
              </a:rPr>
              <a:t>https://www.google.com/url?sa=t&amp;source=web&amp;rct=j&amp;url=https://www.tinkercad.com/&amp;ved=2ahUKEwjZhcKf2ZjxAhWNXCsKHXaNDaYQFjAAegQINBAC&amp;usg=AOvVaw1JxBDMj3J4tH5_HVKfRPhY&amp;cshid=1623727771038</a:t>
            </a:r>
            <a:endParaRPr lang="en-US" dirty="0"/>
          </a:p>
          <a:p>
            <a:r>
              <a:rPr lang="en-US" dirty="0"/>
              <a:t>16.Voltage Regulator retrieved from </a:t>
            </a:r>
            <a:r>
              <a:rPr lang="en-US" dirty="0">
                <a:hlinkClick r:id="rId5"/>
              </a:rPr>
              <a:t> What is Voltage Regulator and How Does It Work? (components101.com)</a:t>
            </a:r>
            <a:endParaRPr lang="en-US" dirty="0"/>
          </a:p>
        </p:txBody>
      </p:sp>
    </p:spTree>
    <p:extLst>
      <p:ext uri="{BB962C8B-B14F-4D97-AF65-F5344CB8AC3E}">
        <p14:creationId xmlns:p14="http://schemas.microsoft.com/office/powerpoint/2010/main" val="2573778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p:txBody>
          <a:bodyPr anchor="ctr"/>
          <a:lstStyle/>
          <a:p>
            <a:pPr algn="ctr"/>
            <a:r>
              <a:rPr lang="en-US" dirty="0"/>
              <a:t>	</a:t>
            </a:r>
          </a:p>
        </p:txBody>
      </p:sp>
      <p:pic>
        <p:nvPicPr>
          <p:cNvPr id="6" name="Picture Placeholder 5" descr="Circuit">
            <a:extLst>
              <a:ext uri="{FF2B5EF4-FFF2-40B4-BE49-F238E27FC236}">
                <a16:creationId xmlns:a16="http://schemas.microsoft.com/office/drawing/2014/main" id="{103D88BF-51AE-46F2-8081-A3C506432709}"/>
              </a:ext>
            </a:extLst>
          </p:cNvPr>
          <p:cNvPicPr>
            <a:picLocks noGrp="1" noChangeAspect="1"/>
          </p:cNvPicPr>
          <p:nvPr>
            <p:ph type="pic" idx="1"/>
          </p:nvPr>
        </p:nvPicPr>
        <p:blipFill>
          <a:blip r:embed="rId3" cstate="email">
            <a:extLst>
              <a:ext uri="{28A0092B-C50C-407E-A947-70E740481C1C}">
                <a14:useLocalDpi xmlns:a14="http://schemas.microsoft.com/office/drawing/2010/main"/>
              </a:ext>
            </a:extLst>
          </a:blip>
          <a:srcRect/>
          <a:stretch>
            <a:fillRect/>
          </a:stretch>
        </p:blipFill>
        <p:spPr>
          <a:xfrm>
            <a:off x="1141411" y="783406"/>
            <a:ext cx="9912354" cy="3299778"/>
          </a:xfrm>
        </p:spPr>
      </p:pic>
      <p:sp>
        <p:nvSpPr>
          <p:cNvPr id="4" name="Text Placeholder 3">
            <a:extLst>
              <a:ext uri="{FF2B5EF4-FFF2-40B4-BE49-F238E27FC236}">
                <a16:creationId xmlns:a16="http://schemas.microsoft.com/office/drawing/2014/main" id="{41A79215-653F-4996-95E5-0FD4B247B21F}"/>
              </a:ext>
            </a:extLst>
          </p:cNvPr>
          <p:cNvSpPr>
            <a:spLocks noGrp="1"/>
          </p:cNvSpPr>
          <p:nvPr>
            <p:ph type="body" sz="half" idx="2"/>
          </p:nvPr>
        </p:nvSpPr>
        <p:spPr>
          <a:xfrm>
            <a:off x="1138235" y="1285545"/>
            <a:ext cx="9910859" cy="1901814"/>
          </a:xfrm>
        </p:spPr>
        <p:txBody>
          <a:bodyPr>
            <a:normAutofit/>
          </a:bodyPr>
          <a:lstStyle/>
          <a:p>
            <a:pPr algn="ctr"/>
            <a:r>
              <a:rPr lang="en-US" sz="8800" dirty="0">
                <a:solidFill>
                  <a:schemeClr val="accent2">
                    <a:lumMod val="75000"/>
                  </a:schemeClr>
                </a:solidFill>
              </a:rPr>
              <a:t>THANK YOU </a:t>
            </a:r>
          </a:p>
        </p:txBody>
      </p:sp>
    </p:spTree>
    <p:extLst>
      <p:ext uri="{BB962C8B-B14F-4D97-AF65-F5344CB8AC3E}">
        <p14:creationId xmlns:p14="http://schemas.microsoft.com/office/powerpoint/2010/main" val="390654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06CC-13BF-4D79-A328-E61500B7E554}"/>
              </a:ext>
            </a:extLst>
          </p:cNvPr>
          <p:cNvSpPr>
            <a:spLocks noGrp="1"/>
          </p:cNvSpPr>
          <p:nvPr>
            <p:ph type="title"/>
          </p:nvPr>
        </p:nvSpPr>
        <p:spPr/>
        <p:txBody>
          <a:bodyPr>
            <a:normAutofit/>
          </a:bodyPr>
          <a:lstStyle/>
          <a:p>
            <a:r>
              <a:rPr lang="en-US" dirty="0"/>
              <a:t>Power manaGement and its need</a:t>
            </a:r>
          </a:p>
        </p:txBody>
      </p:sp>
      <p:sp>
        <p:nvSpPr>
          <p:cNvPr id="3" name="Content Placeholder 2">
            <a:extLst>
              <a:ext uri="{FF2B5EF4-FFF2-40B4-BE49-F238E27FC236}">
                <a16:creationId xmlns:a16="http://schemas.microsoft.com/office/drawing/2014/main" id="{6930839C-C695-4694-A330-8E5340CDE0B8}"/>
              </a:ext>
            </a:extLst>
          </p:cNvPr>
          <p:cNvSpPr>
            <a:spLocks noGrp="1"/>
          </p:cNvSpPr>
          <p:nvPr>
            <p:ph idx="1"/>
          </p:nvPr>
        </p:nvSpPr>
        <p:spPr/>
        <p:txBody>
          <a:bodyPr>
            <a:normAutofit/>
          </a:bodyPr>
          <a:lstStyle/>
          <a:p>
            <a:r>
              <a:rPr lang="en-US" dirty="0"/>
              <a:t>A set of H/W techniques used to minimize the power consumption of a device while meeting its performance requirements.</a:t>
            </a:r>
          </a:p>
          <a:p>
            <a:r>
              <a:rPr lang="en-US" dirty="0"/>
              <a:t> To enhance battery life </a:t>
            </a:r>
          </a:p>
          <a:p>
            <a:r>
              <a:rPr lang="en-US" dirty="0"/>
              <a:t> Lower heat dissipation to increase system stability</a:t>
            </a:r>
          </a:p>
          <a:p>
            <a:r>
              <a:rPr lang="en-US" dirty="0"/>
              <a:t> Reduces the impact on the environment </a:t>
            </a:r>
          </a:p>
          <a:p>
            <a:r>
              <a:rPr lang="en-US" dirty="0"/>
              <a:t> Reduced noise</a:t>
            </a:r>
          </a:p>
        </p:txBody>
      </p:sp>
    </p:spTree>
    <p:extLst>
      <p:ext uri="{BB962C8B-B14F-4D97-AF65-F5344CB8AC3E}">
        <p14:creationId xmlns:p14="http://schemas.microsoft.com/office/powerpoint/2010/main" val="117605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439-6F4E-4BCD-9A8D-B3943844CA21}"/>
              </a:ext>
            </a:extLst>
          </p:cNvPr>
          <p:cNvSpPr>
            <a:spLocks noGrp="1"/>
          </p:cNvSpPr>
          <p:nvPr>
            <p:ph type="title"/>
          </p:nvPr>
        </p:nvSpPr>
        <p:spPr>
          <a:xfrm>
            <a:off x="1141413" y="618518"/>
            <a:ext cx="9905998" cy="1478570"/>
          </a:xfrm>
        </p:spPr>
        <p:txBody>
          <a:bodyPr>
            <a:normAutofit/>
          </a:bodyPr>
          <a:lstStyle/>
          <a:p>
            <a:r>
              <a:rPr lang="en-US" dirty="0"/>
              <a:t>Process</a:t>
            </a:r>
          </a:p>
        </p:txBody>
      </p:sp>
      <p:graphicFrame>
        <p:nvGraphicFramePr>
          <p:cNvPr id="6" name="Content Placeholder 5" descr="Smart Art">
            <a:extLst>
              <a:ext uri="{FF2B5EF4-FFF2-40B4-BE49-F238E27FC236}">
                <a16:creationId xmlns:a16="http://schemas.microsoft.com/office/drawing/2014/main" id="{E693AFA8-6DE5-4AFA-9068-5150F8136EF0}"/>
              </a:ext>
            </a:extLst>
          </p:cNvPr>
          <p:cNvGraphicFramePr>
            <a:graphicFrameLocks noGrp="1"/>
          </p:cNvGraphicFramePr>
          <p:nvPr>
            <p:ph idx="1"/>
            <p:extLst>
              <p:ext uri="{D42A27DB-BD31-4B8C-83A1-F6EECF244321}">
                <p14:modId xmlns:p14="http://schemas.microsoft.com/office/powerpoint/2010/main" val="2366540545"/>
              </p:ext>
            </p:extLst>
          </p:nvPr>
        </p:nvGraphicFramePr>
        <p:xfrm>
          <a:off x="1141413" y="1692612"/>
          <a:ext cx="9906000" cy="49416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84789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229B-CF6E-4032-9D56-38103B177E6C}"/>
              </a:ext>
            </a:extLst>
          </p:cNvPr>
          <p:cNvSpPr>
            <a:spLocks noGrp="1"/>
          </p:cNvSpPr>
          <p:nvPr>
            <p:ph type="title"/>
          </p:nvPr>
        </p:nvSpPr>
        <p:spPr/>
        <p:txBody>
          <a:bodyPr/>
          <a:lstStyle/>
          <a:p>
            <a:r>
              <a:rPr lang="en-US" dirty="0"/>
              <a:t>Power usage</a:t>
            </a:r>
          </a:p>
        </p:txBody>
      </p:sp>
      <p:sp>
        <p:nvSpPr>
          <p:cNvPr id="3" name="Content Placeholder 2">
            <a:extLst>
              <a:ext uri="{FF2B5EF4-FFF2-40B4-BE49-F238E27FC236}">
                <a16:creationId xmlns:a16="http://schemas.microsoft.com/office/drawing/2014/main" id="{7884E059-B331-4183-B696-39D099E0EBBF}"/>
              </a:ext>
            </a:extLst>
          </p:cNvPr>
          <p:cNvSpPr>
            <a:spLocks noGrp="1"/>
          </p:cNvSpPr>
          <p:nvPr>
            <p:ph idx="1"/>
          </p:nvPr>
        </p:nvSpPr>
        <p:spPr/>
        <p:txBody>
          <a:bodyPr/>
          <a:lstStyle/>
          <a:p>
            <a:r>
              <a:rPr lang="en-US" dirty="0"/>
              <a:t>Definitely, In order to function, all the components consume power. Whereas raspberry pi 4 and GSM module are the components with higher consumption.</a:t>
            </a:r>
          </a:p>
          <a:p>
            <a:r>
              <a:rPr lang="en-US" dirty="0"/>
              <a:t>Other components have a minimal power consumption .</a:t>
            </a:r>
          </a:p>
          <a:p>
            <a:pPr marL="0" indent="0">
              <a:buNone/>
            </a:pPr>
            <a:endParaRPr lang="en-US" dirty="0"/>
          </a:p>
          <a:p>
            <a:endParaRPr lang="en-US" dirty="0"/>
          </a:p>
        </p:txBody>
      </p:sp>
    </p:spTree>
    <p:extLst>
      <p:ext uri="{BB962C8B-B14F-4D97-AF65-F5344CB8AC3E}">
        <p14:creationId xmlns:p14="http://schemas.microsoft.com/office/powerpoint/2010/main" val="347511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7155-F1B7-4986-B2B6-18896D3A0C20}"/>
              </a:ext>
            </a:extLst>
          </p:cNvPr>
          <p:cNvSpPr>
            <a:spLocks noGrp="1"/>
          </p:cNvSpPr>
          <p:nvPr>
            <p:ph type="title"/>
          </p:nvPr>
        </p:nvSpPr>
        <p:spPr/>
        <p:txBody>
          <a:bodyPr/>
          <a:lstStyle/>
          <a:p>
            <a:r>
              <a:rPr lang="en-US" dirty="0"/>
              <a:t>Components’ requirements</a:t>
            </a:r>
          </a:p>
        </p:txBody>
      </p:sp>
      <p:graphicFrame>
        <p:nvGraphicFramePr>
          <p:cNvPr id="4" name="Table 4">
            <a:extLst>
              <a:ext uri="{FF2B5EF4-FFF2-40B4-BE49-F238E27FC236}">
                <a16:creationId xmlns:a16="http://schemas.microsoft.com/office/drawing/2014/main" id="{FE53C92A-BC20-4A56-A7B1-2B7DA645AA60}"/>
              </a:ext>
            </a:extLst>
          </p:cNvPr>
          <p:cNvGraphicFramePr>
            <a:graphicFrameLocks noGrp="1"/>
          </p:cNvGraphicFramePr>
          <p:nvPr>
            <p:ph idx="1"/>
            <p:extLst>
              <p:ext uri="{D42A27DB-BD31-4B8C-83A1-F6EECF244321}">
                <p14:modId xmlns:p14="http://schemas.microsoft.com/office/powerpoint/2010/main" val="1015433051"/>
              </p:ext>
            </p:extLst>
          </p:nvPr>
        </p:nvGraphicFramePr>
        <p:xfrm>
          <a:off x="954157" y="1709530"/>
          <a:ext cx="10093255" cy="4817208"/>
        </p:xfrm>
        <a:graphic>
          <a:graphicData uri="http://schemas.openxmlformats.org/drawingml/2006/table">
            <a:tbl>
              <a:tblPr firstRow="1" bandRow="1">
                <a:tableStyleId>{5C22544A-7EE6-4342-B048-85BDC9FD1C3A}</a:tableStyleId>
              </a:tblPr>
              <a:tblGrid>
                <a:gridCol w="400622">
                  <a:extLst>
                    <a:ext uri="{9D8B030D-6E8A-4147-A177-3AD203B41FA5}">
                      <a16:colId xmlns:a16="http://schemas.microsoft.com/office/drawing/2014/main" val="2543610583"/>
                    </a:ext>
                  </a:extLst>
                </a:gridCol>
                <a:gridCol w="4646005">
                  <a:extLst>
                    <a:ext uri="{9D8B030D-6E8A-4147-A177-3AD203B41FA5}">
                      <a16:colId xmlns:a16="http://schemas.microsoft.com/office/drawing/2014/main" val="2760454601"/>
                    </a:ext>
                  </a:extLst>
                </a:gridCol>
                <a:gridCol w="2523314">
                  <a:extLst>
                    <a:ext uri="{9D8B030D-6E8A-4147-A177-3AD203B41FA5}">
                      <a16:colId xmlns:a16="http://schemas.microsoft.com/office/drawing/2014/main" val="3119348144"/>
                    </a:ext>
                  </a:extLst>
                </a:gridCol>
                <a:gridCol w="2523314">
                  <a:extLst>
                    <a:ext uri="{9D8B030D-6E8A-4147-A177-3AD203B41FA5}">
                      <a16:colId xmlns:a16="http://schemas.microsoft.com/office/drawing/2014/main" val="2566527291"/>
                    </a:ext>
                  </a:extLst>
                </a:gridCol>
              </a:tblGrid>
              <a:tr h="575116">
                <a:tc>
                  <a:txBody>
                    <a:bodyPr/>
                    <a:lstStyle/>
                    <a:p>
                      <a:r>
                        <a:rPr lang="en-US" dirty="0"/>
                        <a:t>S.N</a:t>
                      </a:r>
                    </a:p>
                  </a:txBody>
                  <a:tcPr>
                    <a:lnB w="12700" cap="flat" cmpd="sng" algn="ctr">
                      <a:solidFill>
                        <a:schemeClr val="tx1"/>
                      </a:solidFill>
                      <a:prstDash val="solid"/>
                      <a:round/>
                      <a:headEnd type="none" w="med" len="med"/>
                      <a:tailEnd type="none" w="med" len="med"/>
                    </a:lnB>
                  </a:tcPr>
                </a:tc>
                <a:tc>
                  <a:txBody>
                    <a:bodyPr/>
                    <a:lstStyle/>
                    <a:p>
                      <a:r>
                        <a:rPr lang="en-US" dirty="0"/>
                        <a:t>Name of Components</a:t>
                      </a:r>
                    </a:p>
                  </a:txBody>
                  <a:tcPr>
                    <a:lnB w="12700" cap="flat" cmpd="sng" algn="ctr">
                      <a:solidFill>
                        <a:schemeClr val="tx1"/>
                      </a:solidFill>
                      <a:prstDash val="solid"/>
                      <a:round/>
                      <a:headEnd type="none" w="med" len="med"/>
                      <a:tailEnd type="none" w="med" len="med"/>
                    </a:lnB>
                  </a:tcPr>
                </a:tc>
                <a:tc>
                  <a:txBody>
                    <a:bodyPr/>
                    <a:lstStyle/>
                    <a:p>
                      <a:r>
                        <a:rPr lang="en-US" dirty="0"/>
                        <a:t>Voltage</a:t>
                      </a:r>
                    </a:p>
                  </a:txBody>
                  <a:tcPr>
                    <a:lnB w="12700" cap="flat" cmpd="sng" algn="ctr">
                      <a:solidFill>
                        <a:schemeClr val="tx1"/>
                      </a:solidFill>
                      <a:prstDash val="solid"/>
                      <a:round/>
                      <a:headEnd type="none" w="med" len="med"/>
                      <a:tailEnd type="none" w="med" len="med"/>
                    </a:lnB>
                  </a:tcPr>
                </a:tc>
                <a:tc>
                  <a:txBody>
                    <a:bodyPr/>
                    <a:lstStyle/>
                    <a:p>
                      <a:r>
                        <a:rPr lang="en-US" dirty="0"/>
                        <a:t>Current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0738749"/>
                  </a:ext>
                </a:extLst>
              </a:tr>
              <a:tr h="328638">
                <a:tc>
                  <a:txBody>
                    <a:bodyPr/>
                    <a:lstStyle/>
                    <a:p>
                      <a:r>
                        <a:rPr lang="en-US" dirty="0"/>
                        <a:t>1</a:t>
                      </a:r>
                    </a:p>
                  </a:txBody>
                  <a:tcPr>
                    <a:lnT w="12700" cap="flat" cmpd="sng" algn="ctr">
                      <a:solidFill>
                        <a:schemeClr val="tx1"/>
                      </a:solidFill>
                      <a:prstDash val="solid"/>
                      <a:round/>
                      <a:headEnd type="none" w="med" len="med"/>
                      <a:tailEnd type="none" w="med" len="med"/>
                    </a:lnT>
                  </a:tcPr>
                </a:tc>
                <a:tc>
                  <a:txBody>
                    <a:bodyPr/>
                    <a:lstStyle/>
                    <a:p>
                      <a:r>
                        <a:rPr lang="en-US" dirty="0"/>
                        <a:t>Tactile Push button</a:t>
                      </a:r>
                    </a:p>
                  </a:txBody>
                  <a:tcPr>
                    <a:lnT w="12700" cap="flat" cmpd="sng" algn="ctr">
                      <a:solidFill>
                        <a:schemeClr val="tx1"/>
                      </a:solidFill>
                      <a:prstDash val="solid"/>
                      <a:round/>
                      <a:headEnd type="none" w="med" len="med"/>
                      <a:tailEnd type="none" w="med" len="med"/>
                    </a:lnT>
                  </a:tcPr>
                </a:tc>
                <a:tc>
                  <a:txBody>
                    <a:bodyPr/>
                    <a:lstStyle/>
                    <a:p>
                      <a:r>
                        <a:rPr lang="en-US" dirty="0"/>
                        <a:t>5 V</a:t>
                      </a:r>
                    </a:p>
                  </a:txBody>
                  <a:tcPr>
                    <a:lnT w="12700" cap="flat" cmpd="sng" algn="ctr">
                      <a:solidFill>
                        <a:schemeClr val="tx1"/>
                      </a:solidFill>
                      <a:prstDash val="solid"/>
                      <a:round/>
                      <a:headEnd type="none" w="med" len="med"/>
                      <a:tailEnd type="none" w="med" len="med"/>
                    </a:lnT>
                  </a:tcPr>
                </a:tc>
                <a:tc>
                  <a:txBody>
                    <a:bodyPr/>
                    <a:lstStyle/>
                    <a:p>
                      <a:r>
                        <a:rPr lang="en-US" dirty="0"/>
                        <a:t>1 MA</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98421856"/>
                  </a:ext>
                </a:extLst>
              </a:tr>
              <a:tr h="575116">
                <a:tc>
                  <a:txBody>
                    <a:bodyPr/>
                    <a:lstStyle/>
                    <a:p>
                      <a:r>
                        <a:rPr lang="en-US" dirty="0"/>
                        <a:t>2</a:t>
                      </a:r>
                    </a:p>
                  </a:txBody>
                  <a:tcPr/>
                </a:tc>
                <a:tc>
                  <a:txBody>
                    <a:bodyPr/>
                    <a:lstStyle/>
                    <a:p>
                      <a:r>
                        <a:rPr lang="en-US" dirty="0"/>
                        <a:t>Raspberry pi 4</a:t>
                      </a:r>
                    </a:p>
                  </a:txBody>
                  <a:tcPr/>
                </a:tc>
                <a:tc>
                  <a:txBody>
                    <a:bodyPr/>
                    <a:lstStyle/>
                    <a:p>
                      <a:r>
                        <a:rPr lang="en-US" dirty="0"/>
                        <a:t>4.7 V</a:t>
                      </a:r>
                    </a:p>
                  </a:txBody>
                  <a:tcPr/>
                </a:tc>
                <a:tc>
                  <a:txBody>
                    <a:bodyPr/>
                    <a:lstStyle/>
                    <a:p>
                      <a:r>
                        <a:rPr lang="en-US" dirty="0"/>
                        <a:t>3000 MA</a:t>
                      </a:r>
                    </a:p>
                  </a:txBody>
                  <a:tcPr/>
                </a:tc>
                <a:extLst>
                  <a:ext uri="{0D108BD9-81ED-4DB2-BD59-A6C34878D82A}">
                    <a16:rowId xmlns:a16="http://schemas.microsoft.com/office/drawing/2014/main" val="1121293276"/>
                  </a:ext>
                </a:extLst>
              </a:tr>
              <a:tr h="418611">
                <a:tc>
                  <a:txBody>
                    <a:bodyPr/>
                    <a:lstStyle/>
                    <a:p>
                      <a:r>
                        <a:rPr lang="en-US" dirty="0"/>
                        <a:t>3</a:t>
                      </a:r>
                    </a:p>
                  </a:txBody>
                  <a:tcPr/>
                </a:tc>
                <a:tc>
                  <a:txBody>
                    <a:bodyPr/>
                    <a:lstStyle/>
                    <a:p>
                      <a:r>
                        <a:rPr lang="en-US" dirty="0"/>
                        <a:t>Sim 7600 GSM LTE module</a:t>
                      </a:r>
                    </a:p>
                  </a:txBody>
                  <a:tcPr/>
                </a:tc>
                <a:tc>
                  <a:txBody>
                    <a:bodyPr/>
                    <a:lstStyle/>
                    <a:p>
                      <a:r>
                        <a:rPr lang="en-US" dirty="0"/>
                        <a:t>3.7 V</a:t>
                      </a:r>
                    </a:p>
                  </a:txBody>
                  <a:tcPr/>
                </a:tc>
                <a:tc>
                  <a:txBody>
                    <a:bodyPr/>
                    <a:lstStyle/>
                    <a:p>
                      <a:r>
                        <a:rPr lang="en-US" dirty="0"/>
                        <a:t>2500 MA</a:t>
                      </a:r>
                    </a:p>
                  </a:txBody>
                  <a:tcPr/>
                </a:tc>
                <a:extLst>
                  <a:ext uri="{0D108BD9-81ED-4DB2-BD59-A6C34878D82A}">
                    <a16:rowId xmlns:a16="http://schemas.microsoft.com/office/drawing/2014/main" val="3612695612"/>
                  </a:ext>
                </a:extLst>
              </a:tr>
              <a:tr h="418611">
                <a:tc>
                  <a:txBody>
                    <a:bodyPr/>
                    <a:lstStyle/>
                    <a:p>
                      <a:r>
                        <a:rPr lang="en-US" dirty="0"/>
                        <a:t>4</a:t>
                      </a:r>
                    </a:p>
                  </a:txBody>
                  <a:tcPr/>
                </a:tc>
                <a:tc>
                  <a:txBody>
                    <a:bodyPr/>
                    <a:lstStyle/>
                    <a:p>
                      <a:r>
                        <a:rPr lang="en-US" dirty="0"/>
                        <a:t>Neo G-M GPS module</a:t>
                      </a:r>
                    </a:p>
                  </a:txBody>
                  <a:tcPr/>
                </a:tc>
                <a:tc>
                  <a:txBody>
                    <a:bodyPr/>
                    <a:lstStyle/>
                    <a:p>
                      <a:r>
                        <a:rPr lang="en-US" dirty="0"/>
                        <a:t>3.3 V</a:t>
                      </a:r>
                    </a:p>
                  </a:txBody>
                  <a:tcPr/>
                </a:tc>
                <a:tc>
                  <a:txBody>
                    <a:bodyPr/>
                    <a:lstStyle/>
                    <a:p>
                      <a:r>
                        <a:rPr lang="en-US" dirty="0"/>
                        <a:t>45 MA</a:t>
                      </a:r>
                    </a:p>
                  </a:txBody>
                  <a:tcPr/>
                </a:tc>
                <a:extLst>
                  <a:ext uri="{0D108BD9-81ED-4DB2-BD59-A6C34878D82A}">
                    <a16:rowId xmlns:a16="http://schemas.microsoft.com/office/drawing/2014/main" val="1917572834"/>
                  </a:ext>
                </a:extLst>
              </a:tr>
              <a:tr h="418611">
                <a:tc>
                  <a:txBody>
                    <a:bodyPr/>
                    <a:lstStyle/>
                    <a:p>
                      <a:r>
                        <a:rPr lang="en-US" dirty="0"/>
                        <a:t>5</a:t>
                      </a:r>
                    </a:p>
                  </a:txBody>
                  <a:tcPr/>
                </a:tc>
                <a:tc>
                  <a:txBody>
                    <a:bodyPr/>
                    <a:lstStyle/>
                    <a:p>
                      <a:r>
                        <a:rPr lang="en-US" dirty="0"/>
                        <a:t>ESP CAM 32</a:t>
                      </a:r>
                    </a:p>
                  </a:txBody>
                  <a:tcPr/>
                </a:tc>
                <a:tc>
                  <a:txBody>
                    <a:bodyPr/>
                    <a:lstStyle/>
                    <a:p>
                      <a:r>
                        <a:rPr lang="en-US" dirty="0"/>
                        <a:t>5 V</a:t>
                      </a:r>
                    </a:p>
                  </a:txBody>
                  <a:tcPr/>
                </a:tc>
                <a:tc>
                  <a:txBody>
                    <a:bodyPr/>
                    <a:lstStyle/>
                    <a:p>
                      <a:r>
                        <a:rPr lang="en-US" dirty="0"/>
                        <a:t>128 MA</a:t>
                      </a:r>
                    </a:p>
                  </a:txBody>
                  <a:tcPr/>
                </a:tc>
                <a:extLst>
                  <a:ext uri="{0D108BD9-81ED-4DB2-BD59-A6C34878D82A}">
                    <a16:rowId xmlns:a16="http://schemas.microsoft.com/office/drawing/2014/main" val="2115844390"/>
                  </a:ext>
                </a:extLst>
              </a:tr>
              <a:tr h="418611">
                <a:tc>
                  <a:txBody>
                    <a:bodyPr/>
                    <a:lstStyle/>
                    <a:p>
                      <a:r>
                        <a:rPr lang="en-US" dirty="0"/>
                        <a:t>6</a:t>
                      </a:r>
                    </a:p>
                  </a:txBody>
                  <a:tcPr/>
                </a:tc>
                <a:tc>
                  <a:txBody>
                    <a:bodyPr/>
                    <a:lstStyle/>
                    <a:p>
                      <a:r>
                        <a:rPr lang="en-US" dirty="0"/>
                        <a:t>Heart rate pulse sensor</a:t>
                      </a:r>
                    </a:p>
                  </a:txBody>
                  <a:tcPr/>
                </a:tc>
                <a:tc>
                  <a:txBody>
                    <a:bodyPr/>
                    <a:lstStyle/>
                    <a:p>
                      <a:r>
                        <a:rPr lang="en-US" dirty="0"/>
                        <a:t>5 V</a:t>
                      </a:r>
                    </a:p>
                  </a:txBody>
                  <a:tcPr/>
                </a:tc>
                <a:tc>
                  <a:txBody>
                    <a:bodyPr/>
                    <a:lstStyle/>
                    <a:p>
                      <a:r>
                        <a:rPr lang="en-US" dirty="0"/>
                        <a:t>4MA</a:t>
                      </a:r>
                    </a:p>
                  </a:txBody>
                  <a:tcPr/>
                </a:tc>
                <a:extLst>
                  <a:ext uri="{0D108BD9-81ED-4DB2-BD59-A6C34878D82A}">
                    <a16:rowId xmlns:a16="http://schemas.microsoft.com/office/drawing/2014/main" val="2249255218"/>
                  </a:ext>
                </a:extLst>
              </a:tr>
              <a:tr h="724586">
                <a:tc>
                  <a:txBody>
                    <a:bodyPr/>
                    <a:lstStyle/>
                    <a:p>
                      <a:r>
                        <a:rPr lang="en-US" dirty="0"/>
                        <a:t>7</a:t>
                      </a:r>
                    </a:p>
                  </a:txBody>
                  <a:tcPr/>
                </a:tc>
                <a:tc>
                  <a:txBody>
                    <a:bodyPr/>
                    <a:lstStyle/>
                    <a:p>
                      <a:r>
                        <a:rPr lang="en-US" dirty="0"/>
                        <a:t>Passive low level trigger buzzer alarm sound module</a:t>
                      </a:r>
                    </a:p>
                  </a:txBody>
                  <a:tcPr/>
                </a:tc>
                <a:tc>
                  <a:txBody>
                    <a:bodyPr/>
                    <a:lstStyle/>
                    <a:p>
                      <a:r>
                        <a:rPr lang="en-US" dirty="0"/>
                        <a:t>3.5 V</a:t>
                      </a:r>
                    </a:p>
                  </a:txBody>
                  <a:tcPr/>
                </a:tc>
                <a:tc>
                  <a:txBody>
                    <a:bodyPr/>
                    <a:lstStyle/>
                    <a:p>
                      <a:r>
                        <a:rPr lang="en-US" dirty="0"/>
                        <a:t>20 MA</a:t>
                      </a:r>
                    </a:p>
                  </a:txBody>
                  <a:tcPr/>
                </a:tc>
                <a:extLst>
                  <a:ext uri="{0D108BD9-81ED-4DB2-BD59-A6C34878D82A}">
                    <a16:rowId xmlns:a16="http://schemas.microsoft.com/office/drawing/2014/main" val="1795796804"/>
                  </a:ext>
                </a:extLst>
              </a:tr>
              <a:tr h="418611">
                <a:tc>
                  <a:txBody>
                    <a:bodyPr/>
                    <a:lstStyle/>
                    <a:p>
                      <a:r>
                        <a:rPr lang="en-US" dirty="0"/>
                        <a:t>8</a:t>
                      </a:r>
                    </a:p>
                  </a:txBody>
                  <a:tcPr/>
                </a:tc>
                <a:tc>
                  <a:txBody>
                    <a:bodyPr/>
                    <a:lstStyle/>
                    <a:p>
                      <a:r>
                        <a:rPr lang="en-US" dirty="0"/>
                        <a:t>ADXL 345 sensor</a:t>
                      </a:r>
                    </a:p>
                  </a:txBody>
                  <a:tcPr/>
                </a:tc>
                <a:tc>
                  <a:txBody>
                    <a:bodyPr/>
                    <a:lstStyle/>
                    <a:p>
                      <a:r>
                        <a:rPr lang="en-US" dirty="0"/>
                        <a:t>3.3 V</a:t>
                      </a:r>
                    </a:p>
                  </a:txBody>
                  <a:tcPr/>
                </a:tc>
                <a:tc>
                  <a:txBody>
                    <a:bodyPr/>
                    <a:lstStyle/>
                    <a:p>
                      <a:r>
                        <a:rPr lang="en-US" dirty="0"/>
                        <a:t>2 MA</a:t>
                      </a:r>
                    </a:p>
                  </a:txBody>
                  <a:tcPr/>
                </a:tc>
                <a:extLst>
                  <a:ext uri="{0D108BD9-81ED-4DB2-BD59-A6C34878D82A}">
                    <a16:rowId xmlns:a16="http://schemas.microsoft.com/office/drawing/2014/main" val="644584728"/>
                  </a:ext>
                </a:extLst>
              </a:tr>
              <a:tr h="418611">
                <a:tc>
                  <a:txBody>
                    <a:bodyPr/>
                    <a:lstStyle/>
                    <a:p>
                      <a:r>
                        <a:rPr lang="en-US" dirty="0"/>
                        <a:t>9</a:t>
                      </a:r>
                    </a:p>
                  </a:txBody>
                  <a:tcPr/>
                </a:tc>
                <a:tc>
                  <a:txBody>
                    <a:bodyPr/>
                    <a:lstStyle/>
                    <a:p>
                      <a:r>
                        <a:rPr lang="en-US" dirty="0"/>
                        <a:t>Temperature sensor</a:t>
                      </a:r>
                    </a:p>
                  </a:txBody>
                  <a:tcPr/>
                </a:tc>
                <a:tc>
                  <a:txBody>
                    <a:bodyPr/>
                    <a:lstStyle/>
                    <a:p>
                      <a:r>
                        <a:rPr lang="en-US" dirty="0"/>
                        <a:t> 5 V</a:t>
                      </a:r>
                    </a:p>
                  </a:txBody>
                  <a:tcPr/>
                </a:tc>
                <a:tc>
                  <a:txBody>
                    <a:bodyPr/>
                    <a:lstStyle/>
                    <a:p>
                      <a:r>
                        <a:rPr lang="en-US" dirty="0"/>
                        <a:t>5 MA</a:t>
                      </a:r>
                    </a:p>
                  </a:txBody>
                  <a:tcPr/>
                </a:tc>
                <a:extLst>
                  <a:ext uri="{0D108BD9-81ED-4DB2-BD59-A6C34878D82A}">
                    <a16:rowId xmlns:a16="http://schemas.microsoft.com/office/drawing/2014/main" val="787151827"/>
                  </a:ext>
                </a:extLst>
              </a:tr>
            </a:tbl>
          </a:graphicData>
        </a:graphic>
      </p:graphicFrame>
    </p:spTree>
    <p:extLst>
      <p:ext uri="{BB962C8B-B14F-4D97-AF65-F5344CB8AC3E}">
        <p14:creationId xmlns:p14="http://schemas.microsoft.com/office/powerpoint/2010/main" val="1651241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40E4-C446-44E4-A2D2-5A4078B8920D}"/>
              </a:ext>
            </a:extLst>
          </p:cNvPr>
          <p:cNvSpPr>
            <a:spLocks noGrp="1"/>
          </p:cNvSpPr>
          <p:nvPr>
            <p:ph type="title"/>
          </p:nvPr>
        </p:nvSpPr>
        <p:spPr/>
        <p:txBody>
          <a:bodyPr/>
          <a:lstStyle/>
          <a:p>
            <a:r>
              <a:rPr lang="en-US" dirty="0"/>
              <a:t>Block Diagram (Power management)</a:t>
            </a:r>
          </a:p>
        </p:txBody>
      </p:sp>
      <p:pic>
        <p:nvPicPr>
          <p:cNvPr id="5" name="Content Placeholder 4">
            <a:extLst>
              <a:ext uri="{FF2B5EF4-FFF2-40B4-BE49-F238E27FC236}">
                <a16:creationId xmlns:a16="http://schemas.microsoft.com/office/drawing/2014/main" id="{FE25ECFF-303F-438D-9BE0-83D7D056FF34}"/>
              </a:ext>
            </a:extLst>
          </p:cNvPr>
          <p:cNvPicPr>
            <a:picLocks noGrp="1" noChangeAspect="1"/>
          </p:cNvPicPr>
          <p:nvPr>
            <p:ph idx="1"/>
          </p:nvPr>
        </p:nvPicPr>
        <p:blipFill rotWithShape="1">
          <a:blip r:embed="rId2"/>
          <a:srcRect l="23052" t="29788" r="25677" b="15082"/>
          <a:stretch/>
        </p:blipFill>
        <p:spPr>
          <a:xfrm>
            <a:off x="2186609" y="2329732"/>
            <a:ext cx="7593495" cy="3593990"/>
          </a:xfrm>
        </p:spPr>
      </p:pic>
    </p:spTree>
    <p:extLst>
      <p:ext uri="{BB962C8B-B14F-4D97-AF65-F5344CB8AC3E}">
        <p14:creationId xmlns:p14="http://schemas.microsoft.com/office/powerpoint/2010/main" val="4286022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6B29-BC12-4BD0-9049-AC3B56735FD2}"/>
              </a:ext>
            </a:extLst>
          </p:cNvPr>
          <p:cNvSpPr>
            <a:spLocks noGrp="1"/>
          </p:cNvSpPr>
          <p:nvPr>
            <p:ph type="title"/>
          </p:nvPr>
        </p:nvSpPr>
        <p:spPr>
          <a:xfrm>
            <a:off x="1141413" y="618518"/>
            <a:ext cx="9905998" cy="709350"/>
          </a:xfrm>
        </p:spPr>
        <p:txBody>
          <a:bodyPr/>
          <a:lstStyle/>
          <a:p>
            <a:r>
              <a:rPr lang="en-US" dirty="0"/>
              <a:t> SUPPLY And its calculation</a:t>
            </a:r>
          </a:p>
        </p:txBody>
      </p:sp>
      <p:sp>
        <p:nvSpPr>
          <p:cNvPr id="3" name="Content Placeholder 2">
            <a:extLst>
              <a:ext uri="{FF2B5EF4-FFF2-40B4-BE49-F238E27FC236}">
                <a16:creationId xmlns:a16="http://schemas.microsoft.com/office/drawing/2014/main" id="{98ACA361-015E-44C2-AF3F-717AF6270F41}"/>
              </a:ext>
            </a:extLst>
          </p:cNvPr>
          <p:cNvSpPr>
            <a:spLocks noGrp="1"/>
          </p:cNvSpPr>
          <p:nvPr>
            <p:ph idx="1"/>
          </p:nvPr>
        </p:nvSpPr>
        <p:spPr>
          <a:xfrm>
            <a:off x="1272209" y="1327868"/>
            <a:ext cx="9775202" cy="4463333"/>
          </a:xfrm>
        </p:spPr>
        <p:txBody>
          <a:bodyPr>
            <a:normAutofit fontScale="92500" lnSpcReduction="10000"/>
          </a:bodyPr>
          <a:lstStyle/>
          <a:p>
            <a:r>
              <a:rPr lang="en-US" dirty="0"/>
              <a:t>Panic button and buzzer have indirect connections with power management whereas all other components get connected directly with power management .</a:t>
            </a:r>
          </a:p>
          <a:p>
            <a:r>
              <a:rPr lang="en-US" dirty="0"/>
              <a:t>As 2 cells are in series and these are in parallel of 2 more cells </a:t>
            </a:r>
          </a:p>
          <a:p>
            <a:r>
              <a:rPr lang="en-US" dirty="0"/>
              <a:t>Voltage from single cell = 3.7 v </a:t>
            </a:r>
          </a:p>
          <a:p>
            <a:r>
              <a:rPr lang="en-US" dirty="0"/>
              <a:t>As per law , voltage get added as the 2 cells are in series </a:t>
            </a:r>
          </a:p>
          <a:p>
            <a:r>
              <a:rPr lang="en-US" dirty="0"/>
              <a:t>V in = 7.4 v</a:t>
            </a:r>
          </a:p>
          <a:p>
            <a:r>
              <a:rPr lang="en-US" dirty="0"/>
              <a:t>Current from single cell = 3000 mA</a:t>
            </a:r>
          </a:p>
          <a:p>
            <a:r>
              <a:rPr lang="en-US" dirty="0"/>
              <a:t>As per law , current get added as 2 cells are in parallel </a:t>
            </a:r>
          </a:p>
          <a:p>
            <a:r>
              <a:rPr lang="en-US" dirty="0"/>
              <a:t>I in = 6000 mA</a:t>
            </a:r>
          </a:p>
          <a:p>
            <a:pPr marL="0" indent="0">
              <a:buNone/>
            </a:pPr>
            <a:endParaRPr lang="en-US" dirty="0"/>
          </a:p>
        </p:txBody>
      </p:sp>
    </p:spTree>
    <p:extLst>
      <p:ext uri="{BB962C8B-B14F-4D97-AF65-F5344CB8AC3E}">
        <p14:creationId xmlns:p14="http://schemas.microsoft.com/office/powerpoint/2010/main" val="2742862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3EF818-EDF6-480C-9B86-0A3B979BCC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design</Template>
  <TotalTime>1333</TotalTime>
  <Words>1746</Words>
  <Application>Microsoft Office PowerPoint</Application>
  <PresentationFormat>Widescreen</PresentationFormat>
  <Paragraphs>170</Paragraphs>
  <Slides>33</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Adamina</vt:lpstr>
      <vt:lpstr>Amazon Ember</vt:lpstr>
      <vt:lpstr>-apple-system</vt:lpstr>
      <vt:lpstr>Arial</vt:lpstr>
      <vt:lpstr>Calibri</vt:lpstr>
      <vt:lpstr>Calibri Light</vt:lpstr>
      <vt:lpstr>NexusSerif</vt:lpstr>
      <vt:lpstr>Poppins</vt:lpstr>
      <vt:lpstr>Roboto</vt:lpstr>
      <vt:lpstr>Times New Roman</vt:lpstr>
      <vt:lpstr>Tw Cen MT</vt:lpstr>
      <vt:lpstr>Circuit</vt:lpstr>
      <vt:lpstr>POWER MANAGEMENT &amp; REGULATOR</vt:lpstr>
      <vt:lpstr>Fall detection and monitoring FOR OLDSTERS</vt:lpstr>
      <vt:lpstr>What Is power management ?</vt:lpstr>
      <vt:lpstr>Power manaGement and its need</vt:lpstr>
      <vt:lpstr>Process</vt:lpstr>
      <vt:lpstr>Power usage</vt:lpstr>
      <vt:lpstr>Components’ requirements</vt:lpstr>
      <vt:lpstr>Block Diagram (Power management)</vt:lpstr>
      <vt:lpstr> SUPPLY And its calculation</vt:lpstr>
      <vt:lpstr>calculations</vt:lpstr>
      <vt:lpstr>regulators  </vt:lpstr>
      <vt:lpstr>Regulators</vt:lpstr>
      <vt:lpstr> </vt:lpstr>
      <vt:lpstr>78S05 regulator ic        </vt:lpstr>
      <vt:lpstr>LM323 (3–AMPERE, 5 VOLT POSITIVE VOLTAGE REGULATORS)</vt:lpstr>
      <vt:lpstr>LM323 (3–AMPERE, 5 VOLT POSITIVE VOLTAGE REGULATORS)</vt:lpstr>
      <vt:lpstr>Connections detail</vt:lpstr>
      <vt:lpstr>18650 li-ion battery             1/2</vt:lpstr>
      <vt:lpstr>What is an 18650? </vt:lpstr>
      <vt:lpstr>18650 li-ion battery             2/2</vt:lpstr>
      <vt:lpstr>CIRCUIT Diagram</vt:lpstr>
      <vt:lpstr> alignment of Components</vt:lpstr>
      <vt:lpstr>Mathematical detail</vt:lpstr>
      <vt:lpstr>Temperature influence on battery sustainability</vt:lpstr>
      <vt:lpstr>POWXS 18650 Battery Charger        1/3</vt:lpstr>
      <vt:lpstr>POWXS 18650 Battery Charger        2/3</vt:lpstr>
      <vt:lpstr>POWXS 18650 Battery Charger        3/3</vt:lpstr>
      <vt:lpstr>How to save power during run time : When GPS AND GSM ARE NOT RECEIVING ANY COMMAND TO INITIATE ANY ALERT .THEREFORE, A MINIMAL AMOUNT OF POWER IS CONSUMED LEADING TO SAVE POWER . </vt:lpstr>
      <vt:lpstr>REFERENCE</vt:lpstr>
      <vt:lpstr>references</vt:lpstr>
      <vt:lpstr>referencess</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MANAGEMENT &amp; REGULATOR</dc:title>
  <dc:creator>SIMKY Arora</dc:creator>
  <cp:lastModifiedBy>SIMKY Arora</cp:lastModifiedBy>
  <cp:revision>67</cp:revision>
  <dcterms:created xsi:type="dcterms:W3CDTF">2021-06-10T17:43:24Z</dcterms:created>
  <dcterms:modified xsi:type="dcterms:W3CDTF">2021-06-21T04:09:57Z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