
<file path=[Content_Types].xml><?xml version="1.0" encoding="utf-8"?>
<Types xmlns="http://schemas.openxmlformats.org/package/2006/content-types">
  <Default Extension="jfif"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13"/>
  </p:notesMasterIdLst>
  <p:sldIdLst>
    <p:sldId id="256" r:id="rId5"/>
    <p:sldId id="257" r:id="rId6"/>
    <p:sldId id="263" r:id="rId7"/>
    <p:sldId id="261" r:id="rId8"/>
    <p:sldId id="265" r:id="rId9"/>
    <p:sldId id="266" r:id="rId10"/>
    <p:sldId id="259"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08771-5454-4847-996F-D62AB4F8C8DE}" v="64" dt="2020-03-08T17:02:33.483"/>
    <p1510:client id="{592A03D9-A256-4CDC-832F-5ED300CD7545}" v="1381" dt="2020-03-08T17:16:49.375"/>
    <p1510:client id="{607D65B7-AF09-4B5B-8B3C-A7E1B46BEB58}" v="1" dt="2020-03-08T13:59:49.209"/>
    <p1510:client id="{7B3917CA-7DED-422C-96A8-1375B882DC59}" v="62" dt="2020-03-08T17:03:08.734"/>
    <p1510:client id="{DC825172-265C-45BC-9718-037088E5F1EB}" v="71" dt="2020-03-08T17:16:54.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748"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n\OneDrive\Desktop\Open%20Data\final\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CA"/>
              <a:t>Forcasting Number of Patient for</a:t>
            </a:r>
            <a:r>
              <a:rPr lang="en-CA" baseline="0"/>
              <a:t> Respiratory Diseases</a:t>
            </a:r>
            <a:r>
              <a:rPr lang="en-CA"/>
              <a:t> </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2702268922430193E-2"/>
          <c:y val="0.11556503353747449"/>
          <c:w val="0.92375606330020199"/>
          <c:h val="0.80790390784485278"/>
        </c:manualLayout>
      </c:layout>
      <c:lineChart>
        <c:grouping val="standard"/>
        <c:varyColors val="0"/>
        <c:ser>
          <c:idx val="0"/>
          <c:order val="0"/>
          <c:tx>
            <c:strRef>
              <c:f>Sheet8!$B$1</c:f>
              <c:strCache>
                <c:ptCount val="1"/>
                <c:pt idx="0">
                  <c:v>Values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Sheet8!$B$2:$B$14</c:f>
              <c:numCache>
                <c:formatCode>General</c:formatCode>
                <c:ptCount val="13"/>
                <c:pt idx="0">
                  <c:v>102659</c:v>
                </c:pt>
                <c:pt idx="1">
                  <c:v>105921</c:v>
                </c:pt>
                <c:pt idx="2">
                  <c:v>108276</c:v>
                </c:pt>
                <c:pt idx="3">
                  <c:v>110298</c:v>
                </c:pt>
                <c:pt idx="4">
                  <c:v>111764</c:v>
                </c:pt>
                <c:pt idx="5">
                  <c:v>112859</c:v>
                </c:pt>
                <c:pt idx="6">
                  <c:v>113854</c:v>
                </c:pt>
                <c:pt idx="7">
                  <c:v>114862</c:v>
                </c:pt>
                <c:pt idx="8">
                  <c:v>116284</c:v>
                </c:pt>
                <c:pt idx="9">
                  <c:v>115371</c:v>
                </c:pt>
              </c:numCache>
            </c:numRef>
          </c:val>
          <c:smooth val="0"/>
          <c:extLst>
            <c:ext xmlns:c16="http://schemas.microsoft.com/office/drawing/2014/chart" uri="{C3380CC4-5D6E-409C-BE32-E72D297353CC}">
              <c16:uniqueId val="{00000000-955E-4AFE-9362-ECE37AE9A41B}"/>
            </c:ext>
          </c:extLst>
        </c:ser>
        <c:ser>
          <c:idx val="1"/>
          <c:order val="1"/>
          <c:tx>
            <c:strRef>
              <c:f>Sheet8!$C$1</c:f>
              <c:strCache>
                <c:ptCount val="1"/>
                <c:pt idx="0">
                  <c:v>Forecast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Sheet8!$A$2:$A$14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Sheet8!$C$2:$C$14</c:f>
              <c:numCache>
                <c:formatCode>General</c:formatCode>
                <c:ptCount val="13"/>
                <c:pt idx="9">
                  <c:v>115371</c:v>
                </c:pt>
                <c:pt idx="10">
                  <c:v>115555.93931082757</c:v>
                </c:pt>
                <c:pt idx="11">
                  <c:v>115736.51547647441</c:v>
                </c:pt>
                <c:pt idx="12">
                  <c:v>115917.09164212123</c:v>
                </c:pt>
              </c:numCache>
            </c:numRef>
          </c:val>
          <c:smooth val="0"/>
          <c:extLst>
            <c:ext xmlns:c16="http://schemas.microsoft.com/office/drawing/2014/chart" uri="{C3380CC4-5D6E-409C-BE32-E72D297353CC}">
              <c16:uniqueId val="{00000001-955E-4AFE-9362-ECE37AE9A41B}"/>
            </c:ext>
          </c:extLst>
        </c:ser>
        <c:ser>
          <c:idx val="2"/>
          <c:order val="2"/>
          <c:tx>
            <c:strRef>
              <c:f>Sheet8!$D$1</c:f>
              <c:strCache>
                <c:ptCount val="1"/>
                <c:pt idx="0">
                  <c:v>Lower Confidence Bound</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Sheet8!$A$2:$A$14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Sheet8!$D$2:$D$14</c:f>
              <c:numCache>
                <c:formatCode>General</c:formatCode>
                <c:ptCount val="13"/>
                <c:pt idx="9" formatCode="0.00">
                  <c:v>115371</c:v>
                </c:pt>
                <c:pt idx="10" formatCode="0.00">
                  <c:v>113622.90162284253</c:v>
                </c:pt>
                <c:pt idx="11" formatCode="0.00">
                  <c:v>112256.50589276805</c:v>
                </c:pt>
                <c:pt idx="12" formatCode="0.00">
                  <c:v>110721.20104028261</c:v>
                </c:pt>
              </c:numCache>
            </c:numRef>
          </c:val>
          <c:smooth val="0"/>
          <c:extLst>
            <c:ext xmlns:c16="http://schemas.microsoft.com/office/drawing/2014/chart" uri="{C3380CC4-5D6E-409C-BE32-E72D297353CC}">
              <c16:uniqueId val="{00000002-955E-4AFE-9362-ECE37AE9A41B}"/>
            </c:ext>
          </c:extLst>
        </c:ser>
        <c:ser>
          <c:idx val="3"/>
          <c:order val="3"/>
          <c:tx>
            <c:strRef>
              <c:f>Sheet8!$E$1</c:f>
              <c:strCache>
                <c:ptCount val="1"/>
                <c:pt idx="0">
                  <c:v>Upper Confidence Bound</c:v>
                </c:pt>
              </c:strCache>
            </c:strRef>
          </c:tx>
          <c:spPr>
            <a:ln w="22225" cap="rnd">
              <a:solidFill>
                <a:schemeClr val="accent4"/>
              </a:solidFill>
              <a:round/>
            </a:ln>
            <a:effectLst/>
          </c:spPr>
          <c:marker>
            <c:symbol val="x"/>
            <c:size val="6"/>
            <c:spPr>
              <a:noFill/>
              <a:ln w="9525">
                <a:solidFill>
                  <a:schemeClr val="accent4"/>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Sheet8!$A$2:$A$14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Sheet8!$E$2:$E$14</c:f>
              <c:numCache>
                <c:formatCode>General</c:formatCode>
                <c:ptCount val="13"/>
                <c:pt idx="9" formatCode="0.00">
                  <c:v>115371</c:v>
                </c:pt>
                <c:pt idx="10" formatCode="0.00">
                  <c:v>117488.97699881261</c:v>
                </c:pt>
                <c:pt idx="11" formatCode="0.00">
                  <c:v>119216.52506018076</c:v>
                </c:pt>
                <c:pt idx="12" formatCode="0.00">
                  <c:v>121112.98224395985</c:v>
                </c:pt>
              </c:numCache>
            </c:numRef>
          </c:val>
          <c:smooth val="0"/>
          <c:extLst>
            <c:ext xmlns:c16="http://schemas.microsoft.com/office/drawing/2014/chart" uri="{C3380CC4-5D6E-409C-BE32-E72D297353CC}">
              <c16:uniqueId val="{00000003-955E-4AFE-9362-ECE37AE9A41B}"/>
            </c:ext>
          </c:extLst>
        </c:ser>
        <c:dLbls>
          <c:dLblPos val="t"/>
          <c:showLegendKey val="0"/>
          <c:showVal val="1"/>
          <c:showCatName val="0"/>
          <c:showSerName val="0"/>
          <c:showPercent val="0"/>
          <c:showBubbleSize val="0"/>
        </c:dLbls>
        <c:marker val="1"/>
        <c:smooth val="0"/>
        <c:axId val="532123615"/>
        <c:axId val="905675567"/>
      </c:lineChart>
      <c:catAx>
        <c:axId val="53212361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CA"/>
                  <a:t>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905675567"/>
        <c:crosses val="autoZero"/>
        <c:auto val="1"/>
        <c:lblAlgn val="ctr"/>
        <c:lblOffset val="100"/>
        <c:noMultiLvlLbl val="0"/>
      </c:catAx>
      <c:valAx>
        <c:axId val="905675567"/>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CA"/>
                  <a:t>NUmber</a:t>
                </a:r>
                <a:r>
                  <a:rPr lang="en-CA" baseline="0"/>
                  <a:t> of Patient</a:t>
                </a:r>
                <a:endParaRPr lang="en-CA"/>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1236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91A8D-015B-4585-9A1E-B9FFA23A4D35}" type="doc">
      <dgm:prSet loTypeId="urn:microsoft.com/office/officeart/2018/5/layout/IconCircleLabelList" loCatId="icon" qsTypeId="urn:microsoft.com/office/officeart/2005/8/quickstyle/simple1" qsCatId="simple" csTypeId="urn:microsoft.com/office/officeart/2018/5/colors/Iconchunking_coloredtext_accent1_2" csCatId="accent1" phldr="1"/>
      <dgm:spPr/>
      <dgm:t>
        <a:bodyPr/>
        <a:lstStyle/>
        <a:p>
          <a:endParaRPr lang="en-US"/>
        </a:p>
      </dgm:t>
    </dgm:pt>
    <dgm:pt modelId="{3EEEDCA4-A6CA-467D-8AA9-5539EDEEC0AE}">
      <dgm:prSet/>
      <dgm:spPr/>
      <dgm:t>
        <a:bodyPr/>
        <a:lstStyle/>
        <a:p>
          <a:pPr>
            <a:lnSpc>
              <a:spcPct val="100000"/>
            </a:lnSpc>
            <a:defRPr cap="all"/>
          </a:pPr>
          <a:r>
            <a:rPr lang="en-US"/>
            <a:t>Health care constantly evolving, making future health workforce requirements uncertain.</a:t>
          </a:r>
        </a:p>
      </dgm:t>
    </dgm:pt>
    <dgm:pt modelId="{63F41FE2-2C27-4D43-AC0C-A0B2616E9129}" type="parTrans" cxnId="{0ECD0B69-1A4B-4549-8AE2-E26978C4F732}">
      <dgm:prSet/>
      <dgm:spPr/>
      <dgm:t>
        <a:bodyPr/>
        <a:lstStyle/>
        <a:p>
          <a:endParaRPr lang="en-US"/>
        </a:p>
      </dgm:t>
    </dgm:pt>
    <dgm:pt modelId="{210C4554-992C-4FC1-A4D9-4EEA4431194C}" type="sibTrans" cxnId="{0ECD0B69-1A4B-4549-8AE2-E26978C4F732}">
      <dgm:prSet/>
      <dgm:spPr/>
      <dgm:t>
        <a:bodyPr/>
        <a:lstStyle/>
        <a:p>
          <a:endParaRPr lang="en-US"/>
        </a:p>
      </dgm:t>
    </dgm:pt>
    <dgm:pt modelId="{61EE41E9-B022-4E5D-9C25-691882E0A77A}">
      <dgm:prSet/>
      <dgm:spPr/>
      <dgm:t>
        <a:bodyPr/>
        <a:lstStyle/>
        <a:p>
          <a:pPr>
            <a:lnSpc>
              <a:spcPct val="100000"/>
            </a:lnSpc>
            <a:defRPr cap="all"/>
          </a:pPr>
          <a:r>
            <a:rPr lang="en-US" b="1"/>
            <a:t>Sometime hospital not being able to manage unforeseen flux of patients</a:t>
          </a:r>
        </a:p>
      </dgm:t>
    </dgm:pt>
    <dgm:pt modelId="{9274DAB9-B39F-4F6F-B794-5D5C30264D79}" type="parTrans" cxnId="{7050D230-0551-4570-B42F-2D388AD715DE}">
      <dgm:prSet/>
      <dgm:spPr/>
      <dgm:t>
        <a:bodyPr/>
        <a:lstStyle/>
        <a:p>
          <a:endParaRPr lang="en-US"/>
        </a:p>
      </dgm:t>
    </dgm:pt>
    <dgm:pt modelId="{EA8A1B79-3F57-42B1-912C-AA6E169A916C}" type="sibTrans" cxnId="{7050D230-0551-4570-B42F-2D388AD715DE}">
      <dgm:prSet/>
      <dgm:spPr/>
      <dgm:t>
        <a:bodyPr/>
        <a:lstStyle/>
        <a:p>
          <a:endParaRPr lang="en-US"/>
        </a:p>
      </dgm:t>
    </dgm:pt>
    <dgm:pt modelId="{818276C7-D93B-4F8E-810B-8EF4D2DB8E5D}">
      <dgm:prSet/>
      <dgm:spPr/>
      <dgm:t>
        <a:bodyPr/>
        <a:lstStyle/>
        <a:p>
          <a:pPr>
            <a:lnSpc>
              <a:spcPct val="100000"/>
            </a:lnSpc>
            <a:defRPr cap="all"/>
          </a:pPr>
          <a:r>
            <a:rPr lang="en-US" b="1"/>
            <a:t>The way the health system is organized makes it difficult to plan for future health workforce needs</a:t>
          </a:r>
        </a:p>
      </dgm:t>
    </dgm:pt>
    <dgm:pt modelId="{544D54BD-29BC-4865-9161-DA2F44E9FCD9}" type="parTrans" cxnId="{7DAC5848-6372-47BC-8529-3A0EE7F027B9}">
      <dgm:prSet/>
      <dgm:spPr/>
      <dgm:t>
        <a:bodyPr/>
        <a:lstStyle/>
        <a:p>
          <a:endParaRPr lang="en-US"/>
        </a:p>
      </dgm:t>
    </dgm:pt>
    <dgm:pt modelId="{5825EBB7-4427-4FB6-9C51-E435AD07208E}" type="sibTrans" cxnId="{7DAC5848-6372-47BC-8529-3A0EE7F027B9}">
      <dgm:prSet/>
      <dgm:spPr/>
      <dgm:t>
        <a:bodyPr/>
        <a:lstStyle/>
        <a:p>
          <a:endParaRPr lang="en-US"/>
        </a:p>
      </dgm:t>
    </dgm:pt>
    <dgm:pt modelId="{6EFE7A32-B7D8-4E85-BDC5-E97B01401A20}" type="pres">
      <dgm:prSet presAssocID="{C4191A8D-015B-4585-9A1E-B9FFA23A4D35}" presName="root" presStyleCnt="0">
        <dgm:presLayoutVars>
          <dgm:dir/>
          <dgm:resizeHandles val="exact"/>
        </dgm:presLayoutVars>
      </dgm:prSet>
      <dgm:spPr/>
    </dgm:pt>
    <dgm:pt modelId="{4FA96D16-12F1-443A-B31A-287289BC2BB0}" type="pres">
      <dgm:prSet presAssocID="{3EEEDCA4-A6CA-467D-8AA9-5539EDEEC0AE}" presName="compNode" presStyleCnt="0"/>
      <dgm:spPr/>
    </dgm:pt>
    <dgm:pt modelId="{8922A468-C2A3-4ADF-83AE-703E13A7F323}" type="pres">
      <dgm:prSet presAssocID="{3EEEDCA4-A6CA-467D-8AA9-5539EDEEC0AE}" presName="iconBgRect" presStyleLbl="bgShp" presStyleIdx="0" presStyleCnt="3"/>
      <dgm:spPr/>
    </dgm:pt>
    <dgm:pt modelId="{E74F109C-B67B-4BC4-981F-BB7BE161F515}" type="pres">
      <dgm:prSet presAssocID="{3EEEDCA4-A6CA-467D-8AA9-5539EDEEC0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C3DD030A-2CF6-411C-A3DD-605DAA9F5B41}" type="pres">
      <dgm:prSet presAssocID="{3EEEDCA4-A6CA-467D-8AA9-5539EDEEC0AE}" presName="spaceRect" presStyleCnt="0"/>
      <dgm:spPr/>
    </dgm:pt>
    <dgm:pt modelId="{C8EE6AB6-0875-4B0B-8AEA-9AD709E3BE12}" type="pres">
      <dgm:prSet presAssocID="{3EEEDCA4-A6CA-467D-8AA9-5539EDEEC0AE}" presName="textRect" presStyleLbl="revTx" presStyleIdx="0" presStyleCnt="3">
        <dgm:presLayoutVars>
          <dgm:chMax val="1"/>
          <dgm:chPref val="1"/>
        </dgm:presLayoutVars>
      </dgm:prSet>
      <dgm:spPr/>
    </dgm:pt>
    <dgm:pt modelId="{811D0462-725E-478E-96C6-4A5B961A64B0}" type="pres">
      <dgm:prSet presAssocID="{210C4554-992C-4FC1-A4D9-4EEA4431194C}" presName="sibTrans" presStyleCnt="0"/>
      <dgm:spPr/>
    </dgm:pt>
    <dgm:pt modelId="{C255B70F-21BD-4574-89A3-B24EB435FF3F}" type="pres">
      <dgm:prSet presAssocID="{61EE41E9-B022-4E5D-9C25-691882E0A77A}" presName="compNode" presStyleCnt="0"/>
      <dgm:spPr/>
    </dgm:pt>
    <dgm:pt modelId="{1C65CC69-9B90-4D7F-8351-0241D99F74BF}" type="pres">
      <dgm:prSet presAssocID="{61EE41E9-B022-4E5D-9C25-691882E0A77A}" presName="iconBgRect" presStyleLbl="bgShp" presStyleIdx="1" presStyleCnt="3"/>
      <dgm:spPr/>
    </dgm:pt>
    <dgm:pt modelId="{50A6A23C-97B6-4388-B0A7-A0B9589DA634}" type="pres">
      <dgm:prSet presAssocID="{61EE41E9-B022-4E5D-9C25-691882E0A7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61589C35-C89E-443A-A857-5296F94DA788}" type="pres">
      <dgm:prSet presAssocID="{61EE41E9-B022-4E5D-9C25-691882E0A77A}" presName="spaceRect" presStyleCnt="0"/>
      <dgm:spPr/>
    </dgm:pt>
    <dgm:pt modelId="{6548CD60-CFE8-4503-A99A-A51C1CABE660}" type="pres">
      <dgm:prSet presAssocID="{61EE41E9-B022-4E5D-9C25-691882E0A77A}" presName="textRect" presStyleLbl="revTx" presStyleIdx="1" presStyleCnt="3">
        <dgm:presLayoutVars>
          <dgm:chMax val="1"/>
          <dgm:chPref val="1"/>
        </dgm:presLayoutVars>
      </dgm:prSet>
      <dgm:spPr/>
    </dgm:pt>
    <dgm:pt modelId="{4041DEA1-8716-4598-A803-753AB7D27EA9}" type="pres">
      <dgm:prSet presAssocID="{EA8A1B79-3F57-42B1-912C-AA6E169A916C}" presName="sibTrans" presStyleCnt="0"/>
      <dgm:spPr/>
    </dgm:pt>
    <dgm:pt modelId="{86A19EFA-6128-471A-BD4E-69E6D258E642}" type="pres">
      <dgm:prSet presAssocID="{818276C7-D93B-4F8E-810B-8EF4D2DB8E5D}" presName="compNode" presStyleCnt="0"/>
      <dgm:spPr/>
    </dgm:pt>
    <dgm:pt modelId="{521C8EA9-CB57-4959-9B8E-1176F4736ADB}" type="pres">
      <dgm:prSet presAssocID="{818276C7-D93B-4F8E-810B-8EF4D2DB8E5D}" presName="iconBgRect" presStyleLbl="bgShp" presStyleIdx="2" presStyleCnt="3"/>
      <dgm:spPr/>
    </dgm:pt>
    <dgm:pt modelId="{D658D1B4-8CF9-47DA-85AC-5FD06187EB75}" type="pres">
      <dgm:prSet presAssocID="{818276C7-D93B-4F8E-810B-8EF4D2DB8E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1490C95B-BD79-48FB-95A7-C475C238710C}" type="pres">
      <dgm:prSet presAssocID="{818276C7-D93B-4F8E-810B-8EF4D2DB8E5D}" presName="spaceRect" presStyleCnt="0"/>
      <dgm:spPr/>
    </dgm:pt>
    <dgm:pt modelId="{DF91A84C-042D-40CB-84EF-A952C2E02BCE}" type="pres">
      <dgm:prSet presAssocID="{818276C7-D93B-4F8E-810B-8EF4D2DB8E5D}" presName="textRect" presStyleLbl="revTx" presStyleIdx="2" presStyleCnt="3">
        <dgm:presLayoutVars>
          <dgm:chMax val="1"/>
          <dgm:chPref val="1"/>
        </dgm:presLayoutVars>
      </dgm:prSet>
      <dgm:spPr/>
    </dgm:pt>
  </dgm:ptLst>
  <dgm:cxnLst>
    <dgm:cxn modelId="{7050D230-0551-4570-B42F-2D388AD715DE}" srcId="{C4191A8D-015B-4585-9A1E-B9FFA23A4D35}" destId="{61EE41E9-B022-4E5D-9C25-691882E0A77A}" srcOrd="1" destOrd="0" parTransId="{9274DAB9-B39F-4F6F-B794-5D5C30264D79}" sibTransId="{EA8A1B79-3F57-42B1-912C-AA6E169A916C}"/>
    <dgm:cxn modelId="{7DAC5848-6372-47BC-8529-3A0EE7F027B9}" srcId="{C4191A8D-015B-4585-9A1E-B9FFA23A4D35}" destId="{818276C7-D93B-4F8E-810B-8EF4D2DB8E5D}" srcOrd="2" destOrd="0" parTransId="{544D54BD-29BC-4865-9161-DA2F44E9FCD9}" sibTransId="{5825EBB7-4427-4FB6-9C51-E435AD07208E}"/>
    <dgm:cxn modelId="{0ECD0B69-1A4B-4549-8AE2-E26978C4F732}" srcId="{C4191A8D-015B-4585-9A1E-B9FFA23A4D35}" destId="{3EEEDCA4-A6CA-467D-8AA9-5539EDEEC0AE}" srcOrd="0" destOrd="0" parTransId="{63F41FE2-2C27-4D43-AC0C-A0B2616E9129}" sibTransId="{210C4554-992C-4FC1-A4D9-4EEA4431194C}"/>
    <dgm:cxn modelId="{FC3C1951-2333-45F3-9F3A-DA8630F7BB96}" type="presOf" srcId="{61EE41E9-B022-4E5D-9C25-691882E0A77A}" destId="{6548CD60-CFE8-4503-A99A-A51C1CABE660}" srcOrd="0" destOrd="0" presId="urn:microsoft.com/office/officeart/2018/5/layout/IconCircleLabelList"/>
    <dgm:cxn modelId="{B8C59D73-7071-40BC-A5FE-49D1611C185A}" type="presOf" srcId="{3EEEDCA4-A6CA-467D-8AA9-5539EDEEC0AE}" destId="{C8EE6AB6-0875-4B0B-8AEA-9AD709E3BE12}" srcOrd="0" destOrd="0" presId="urn:microsoft.com/office/officeart/2018/5/layout/IconCircleLabelList"/>
    <dgm:cxn modelId="{3E519C8C-5A04-45E8-AB24-993A3D8C1CAC}" type="presOf" srcId="{C4191A8D-015B-4585-9A1E-B9FFA23A4D35}" destId="{6EFE7A32-B7D8-4E85-BDC5-E97B01401A20}" srcOrd="0" destOrd="0" presId="urn:microsoft.com/office/officeart/2018/5/layout/IconCircleLabelList"/>
    <dgm:cxn modelId="{1D377C90-8C85-4242-A0F9-05B6EFDC567D}" type="presOf" srcId="{818276C7-D93B-4F8E-810B-8EF4D2DB8E5D}" destId="{DF91A84C-042D-40CB-84EF-A952C2E02BCE}" srcOrd="0" destOrd="0" presId="urn:microsoft.com/office/officeart/2018/5/layout/IconCircleLabelList"/>
    <dgm:cxn modelId="{8819BF00-2E7C-4E1D-8177-052AB66EA97B}" type="presParOf" srcId="{6EFE7A32-B7D8-4E85-BDC5-E97B01401A20}" destId="{4FA96D16-12F1-443A-B31A-287289BC2BB0}" srcOrd="0" destOrd="0" presId="urn:microsoft.com/office/officeart/2018/5/layout/IconCircleLabelList"/>
    <dgm:cxn modelId="{6D323644-9759-49D8-89DA-C4E4F036AE94}" type="presParOf" srcId="{4FA96D16-12F1-443A-B31A-287289BC2BB0}" destId="{8922A468-C2A3-4ADF-83AE-703E13A7F323}" srcOrd="0" destOrd="0" presId="urn:microsoft.com/office/officeart/2018/5/layout/IconCircleLabelList"/>
    <dgm:cxn modelId="{F092C907-9597-4C88-AB2C-E539B14E3E77}" type="presParOf" srcId="{4FA96D16-12F1-443A-B31A-287289BC2BB0}" destId="{E74F109C-B67B-4BC4-981F-BB7BE161F515}" srcOrd="1" destOrd="0" presId="urn:microsoft.com/office/officeart/2018/5/layout/IconCircleLabelList"/>
    <dgm:cxn modelId="{46ABCF80-6E9B-4246-BF7D-9825BDDC3949}" type="presParOf" srcId="{4FA96D16-12F1-443A-B31A-287289BC2BB0}" destId="{C3DD030A-2CF6-411C-A3DD-605DAA9F5B41}" srcOrd="2" destOrd="0" presId="urn:microsoft.com/office/officeart/2018/5/layout/IconCircleLabelList"/>
    <dgm:cxn modelId="{1076D817-0F52-4A11-A551-7DDB78FEBAAF}" type="presParOf" srcId="{4FA96D16-12F1-443A-B31A-287289BC2BB0}" destId="{C8EE6AB6-0875-4B0B-8AEA-9AD709E3BE12}" srcOrd="3" destOrd="0" presId="urn:microsoft.com/office/officeart/2018/5/layout/IconCircleLabelList"/>
    <dgm:cxn modelId="{DAA32225-B38D-4BFB-9F37-71B02AB8818C}" type="presParOf" srcId="{6EFE7A32-B7D8-4E85-BDC5-E97B01401A20}" destId="{811D0462-725E-478E-96C6-4A5B961A64B0}" srcOrd="1" destOrd="0" presId="urn:microsoft.com/office/officeart/2018/5/layout/IconCircleLabelList"/>
    <dgm:cxn modelId="{3BE5615A-4F5C-47C1-BEE0-B68241C7F817}" type="presParOf" srcId="{6EFE7A32-B7D8-4E85-BDC5-E97B01401A20}" destId="{C255B70F-21BD-4574-89A3-B24EB435FF3F}" srcOrd="2" destOrd="0" presId="urn:microsoft.com/office/officeart/2018/5/layout/IconCircleLabelList"/>
    <dgm:cxn modelId="{73A17288-8836-4CE3-BD3C-738E8FCF5EE3}" type="presParOf" srcId="{C255B70F-21BD-4574-89A3-B24EB435FF3F}" destId="{1C65CC69-9B90-4D7F-8351-0241D99F74BF}" srcOrd="0" destOrd="0" presId="urn:microsoft.com/office/officeart/2018/5/layout/IconCircleLabelList"/>
    <dgm:cxn modelId="{F48947F4-D0E2-4BA2-9FF4-057971C28A62}" type="presParOf" srcId="{C255B70F-21BD-4574-89A3-B24EB435FF3F}" destId="{50A6A23C-97B6-4388-B0A7-A0B9589DA634}" srcOrd="1" destOrd="0" presId="urn:microsoft.com/office/officeart/2018/5/layout/IconCircleLabelList"/>
    <dgm:cxn modelId="{80CD693F-B762-488B-AF01-BD2054037008}" type="presParOf" srcId="{C255B70F-21BD-4574-89A3-B24EB435FF3F}" destId="{61589C35-C89E-443A-A857-5296F94DA788}" srcOrd="2" destOrd="0" presId="urn:microsoft.com/office/officeart/2018/5/layout/IconCircleLabelList"/>
    <dgm:cxn modelId="{D4E42352-5E86-4258-BCE4-AA6C6E2423AC}" type="presParOf" srcId="{C255B70F-21BD-4574-89A3-B24EB435FF3F}" destId="{6548CD60-CFE8-4503-A99A-A51C1CABE660}" srcOrd="3" destOrd="0" presId="urn:microsoft.com/office/officeart/2018/5/layout/IconCircleLabelList"/>
    <dgm:cxn modelId="{BCF23D8A-312A-4651-9CBB-93AE76D7E502}" type="presParOf" srcId="{6EFE7A32-B7D8-4E85-BDC5-E97B01401A20}" destId="{4041DEA1-8716-4598-A803-753AB7D27EA9}" srcOrd="3" destOrd="0" presId="urn:microsoft.com/office/officeart/2018/5/layout/IconCircleLabelList"/>
    <dgm:cxn modelId="{9F824080-3E2C-409E-AE3F-936295C82F03}" type="presParOf" srcId="{6EFE7A32-B7D8-4E85-BDC5-E97B01401A20}" destId="{86A19EFA-6128-471A-BD4E-69E6D258E642}" srcOrd="4" destOrd="0" presId="urn:microsoft.com/office/officeart/2018/5/layout/IconCircleLabelList"/>
    <dgm:cxn modelId="{815CF89C-23D0-4CEF-95A3-83A9E46533EC}" type="presParOf" srcId="{86A19EFA-6128-471A-BD4E-69E6D258E642}" destId="{521C8EA9-CB57-4959-9B8E-1176F4736ADB}" srcOrd="0" destOrd="0" presId="urn:microsoft.com/office/officeart/2018/5/layout/IconCircleLabelList"/>
    <dgm:cxn modelId="{EC87AB02-5718-4C7B-92AA-72D1F67794B8}" type="presParOf" srcId="{86A19EFA-6128-471A-BD4E-69E6D258E642}" destId="{D658D1B4-8CF9-47DA-85AC-5FD06187EB75}" srcOrd="1" destOrd="0" presId="urn:microsoft.com/office/officeart/2018/5/layout/IconCircleLabelList"/>
    <dgm:cxn modelId="{567B1884-29D1-463E-99BD-B8C56DDB083E}" type="presParOf" srcId="{86A19EFA-6128-471A-BD4E-69E6D258E642}" destId="{1490C95B-BD79-48FB-95A7-C475C238710C}" srcOrd="2" destOrd="0" presId="urn:microsoft.com/office/officeart/2018/5/layout/IconCircleLabelList"/>
    <dgm:cxn modelId="{19D2EDCA-A1D4-40D4-8D97-7B997AB5B58F}" type="presParOf" srcId="{86A19EFA-6128-471A-BD4E-69E6D258E642}" destId="{DF91A84C-042D-40CB-84EF-A952C2E02BC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995C8A-9B2A-458E-B126-C23F77C7F11A}"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8635E8F-E731-4745-8DB7-9873357F5BE8}">
      <dgm:prSet/>
      <dgm:spPr/>
      <dgm:t>
        <a:bodyPr/>
        <a:lstStyle/>
        <a:p>
          <a:pPr>
            <a:lnSpc>
              <a:spcPct val="100000"/>
            </a:lnSpc>
            <a:defRPr b="1"/>
          </a:pPr>
          <a:r>
            <a:rPr lang="en-US"/>
            <a:t>Determine</a:t>
          </a:r>
        </a:p>
      </dgm:t>
    </dgm:pt>
    <dgm:pt modelId="{EE76B4F3-F5AB-4D5F-99D7-46EDB752484A}" type="parTrans" cxnId="{169E67C9-06C7-49DC-9DF9-9937F9679D4D}">
      <dgm:prSet/>
      <dgm:spPr/>
      <dgm:t>
        <a:bodyPr/>
        <a:lstStyle/>
        <a:p>
          <a:endParaRPr lang="en-US"/>
        </a:p>
      </dgm:t>
    </dgm:pt>
    <dgm:pt modelId="{23EF3E44-A2FC-46F8-8DB4-921A786AAF49}" type="sibTrans" cxnId="{169E67C9-06C7-49DC-9DF9-9937F9679D4D}">
      <dgm:prSet/>
      <dgm:spPr/>
      <dgm:t>
        <a:bodyPr/>
        <a:lstStyle/>
        <a:p>
          <a:endParaRPr lang="en-US"/>
        </a:p>
      </dgm:t>
    </dgm:pt>
    <dgm:pt modelId="{7348B58E-B260-4B73-A229-06A5A99ECBE3}">
      <dgm:prSet/>
      <dgm:spPr/>
      <dgm:t>
        <a:bodyPr/>
        <a:lstStyle/>
        <a:p>
          <a:pPr>
            <a:lnSpc>
              <a:spcPct val="100000"/>
            </a:lnSpc>
          </a:pPr>
          <a:r>
            <a:rPr lang="en-US"/>
            <a:t>Determine the current and future health needs of Nova Scotia health system and forecasting optimum number of specialists required for patient care.</a:t>
          </a:r>
        </a:p>
      </dgm:t>
    </dgm:pt>
    <dgm:pt modelId="{286CA96A-FFC2-4A8C-A618-8F92BE792EC4}" type="parTrans" cxnId="{2E1D4A7E-FC8F-4AC0-A3EF-34399194D48A}">
      <dgm:prSet/>
      <dgm:spPr/>
      <dgm:t>
        <a:bodyPr/>
        <a:lstStyle/>
        <a:p>
          <a:endParaRPr lang="en-US"/>
        </a:p>
      </dgm:t>
    </dgm:pt>
    <dgm:pt modelId="{6F936840-0D47-4904-9DBA-DE7DDF7E0B6D}" type="sibTrans" cxnId="{2E1D4A7E-FC8F-4AC0-A3EF-34399194D48A}">
      <dgm:prSet/>
      <dgm:spPr/>
      <dgm:t>
        <a:bodyPr/>
        <a:lstStyle/>
        <a:p>
          <a:endParaRPr lang="en-US"/>
        </a:p>
      </dgm:t>
    </dgm:pt>
    <dgm:pt modelId="{49523DD9-90C6-41E7-9094-7139059D3FCF}">
      <dgm:prSet/>
      <dgm:spPr/>
      <dgm:t>
        <a:bodyPr/>
        <a:lstStyle/>
        <a:p>
          <a:pPr>
            <a:lnSpc>
              <a:spcPct val="100000"/>
            </a:lnSpc>
            <a:defRPr b="1"/>
          </a:pPr>
          <a:r>
            <a:rPr lang="en-US"/>
            <a:t>Establish</a:t>
          </a:r>
        </a:p>
      </dgm:t>
    </dgm:pt>
    <dgm:pt modelId="{EC5FF21D-4D10-4BDD-AE42-8257E1F96E64}" type="parTrans" cxnId="{C9838AE0-3E39-4F8E-93D3-593A8528CE1B}">
      <dgm:prSet/>
      <dgm:spPr/>
      <dgm:t>
        <a:bodyPr/>
        <a:lstStyle/>
        <a:p>
          <a:endParaRPr lang="en-US"/>
        </a:p>
      </dgm:t>
    </dgm:pt>
    <dgm:pt modelId="{5094289F-111C-4A36-B174-8FF5CF41DF7E}" type="sibTrans" cxnId="{C9838AE0-3E39-4F8E-93D3-593A8528CE1B}">
      <dgm:prSet/>
      <dgm:spPr/>
      <dgm:t>
        <a:bodyPr/>
        <a:lstStyle/>
        <a:p>
          <a:endParaRPr lang="en-US"/>
        </a:p>
      </dgm:t>
    </dgm:pt>
    <dgm:pt modelId="{C08E1829-2355-454C-BFF2-60D500C51545}">
      <dgm:prSet/>
      <dgm:spPr/>
      <dgm:t>
        <a:bodyPr/>
        <a:lstStyle/>
        <a:p>
          <a:pPr>
            <a:lnSpc>
              <a:spcPct val="100000"/>
            </a:lnSpc>
          </a:pPr>
          <a:r>
            <a:rPr lang="en-US"/>
            <a:t> Better patient care, lesser wait times in hospitals and better management of human resources in healthcare.</a:t>
          </a:r>
        </a:p>
      </dgm:t>
    </dgm:pt>
    <dgm:pt modelId="{6463BCEB-958D-4946-B058-D93FF78B390E}" type="parTrans" cxnId="{9E77FE60-66A9-44DA-9568-9596295A1626}">
      <dgm:prSet/>
      <dgm:spPr/>
      <dgm:t>
        <a:bodyPr/>
        <a:lstStyle/>
        <a:p>
          <a:endParaRPr lang="en-US"/>
        </a:p>
      </dgm:t>
    </dgm:pt>
    <dgm:pt modelId="{FBC79CEE-74FF-45A2-8B21-37A2C686575A}" type="sibTrans" cxnId="{9E77FE60-66A9-44DA-9568-9596295A1626}">
      <dgm:prSet/>
      <dgm:spPr/>
      <dgm:t>
        <a:bodyPr/>
        <a:lstStyle/>
        <a:p>
          <a:endParaRPr lang="en-US"/>
        </a:p>
      </dgm:t>
    </dgm:pt>
    <dgm:pt modelId="{63FC92CD-13F9-4B29-BB56-3BD3BE98727B}">
      <dgm:prSet/>
      <dgm:spPr/>
      <dgm:t>
        <a:bodyPr/>
        <a:lstStyle/>
        <a:p>
          <a:pPr>
            <a:lnSpc>
              <a:spcPct val="100000"/>
            </a:lnSpc>
            <a:defRPr b="1"/>
          </a:pPr>
          <a:r>
            <a:rPr lang="en-US"/>
            <a:t>Train and Retain</a:t>
          </a:r>
        </a:p>
      </dgm:t>
    </dgm:pt>
    <dgm:pt modelId="{F9F000E6-D56D-4AEF-BAAE-5129BBC0BD95}" type="parTrans" cxnId="{850BEC39-434D-47B1-9CC6-358D8B0277FA}">
      <dgm:prSet/>
      <dgm:spPr/>
      <dgm:t>
        <a:bodyPr/>
        <a:lstStyle/>
        <a:p>
          <a:endParaRPr lang="en-US"/>
        </a:p>
      </dgm:t>
    </dgm:pt>
    <dgm:pt modelId="{290E3044-E74D-4D42-918B-4B186A9FD05A}" type="sibTrans" cxnId="{850BEC39-434D-47B1-9CC6-358D8B0277FA}">
      <dgm:prSet/>
      <dgm:spPr/>
      <dgm:t>
        <a:bodyPr/>
        <a:lstStyle/>
        <a:p>
          <a:endParaRPr lang="en-US"/>
        </a:p>
      </dgm:t>
    </dgm:pt>
    <dgm:pt modelId="{E66D1633-130D-42DF-B590-EF4D8B12089E}">
      <dgm:prSet/>
      <dgm:spPr/>
      <dgm:t>
        <a:bodyPr/>
        <a:lstStyle/>
        <a:p>
          <a:pPr>
            <a:lnSpc>
              <a:spcPct val="100000"/>
            </a:lnSpc>
          </a:pPr>
          <a:endParaRPr lang="en-US"/>
        </a:p>
      </dgm:t>
    </dgm:pt>
    <dgm:pt modelId="{10724CDD-E878-42D1-B4FD-41BA012310AC}" type="parTrans" cxnId="{00C9A477-98FD-4822-B4C3-E08A3C88A408}">
      <dgm:prSet/>
      <dgm:spPr/>
      <dgm:t>
        <a:bodyPr/>
        <a:lstStyle/>
        <a:p>
          <a:endParaRPr lang="en-US"/>
        </a:p>
      </dgm:t>
    </dgm:pt>
    <dgm:pt modelId="{9B2853D5-3D82-4E99-ACCA-363BC69C0E30}" type="sibTrans" cxnId="{00C9A477-98FD-4822-B4C3-E08A3C88A408}">
      <dgm:prSet/>
      <dgm:spPr/>
      <dgm:t>
        <a:bodyPr/>
        <a:lstStyle/>
        <a:p>
          <a:endParaRPr lang="en-US"/>
        </a:p>
      </dgm:t>
    </dgm:pt>
    <dgm:pt modelId="{654FA217-8DA1-4764-873F-BFFEC3FD3ECB}" type="pres">
      <dgm:prSet presAssocID="{31995C8A-9B2A-458E-B126-C23F77C7F11A}" presName="root" presStyleCnt="0">
        <dgm:presLayoutVars>
          <dgm:dir/>
          <dgm:resizeHandles val="exact"/>
        </dgm:presLayoutVars>
      </dgm:prSet>
      <dgm:spPr/>
    </dgm:pt>
    <dgm:pt modelId="{91789D00-3F0B-466C-B7E0-25AA59536E23}" type="pres">
      <dgm:prSet presAssocID="{78635E8F-E731-4745-8DB7-9873357F5BE8}" presName="compNode" presStyleCnt="0"/>
      <dgm:spPr/>
    </dgm:pt>
    <dgm:pt modelId="{D13FB385-59FF-432C-9A7D-BB044C52EB23}" type="pres">
      <dgm:prSet presAssocID="{78635E8F-E731-4745-8DB7-9873357F5B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CA56F09-10CE-4526-8365-143FEF75441E}" type="pres">
      <dgm:prSet presAssocID="{78635E8F-E731-4745-8DB7-9873357F5BE8}" presName="iconSpace" presStyleCnt="0"/>
      <dgm:spPr/>
    </dgm:pt>
    <dgm:pt modelId="{286D93EE-04F0-42A4-AC40-8EF81B38C5AC}" type="pres">
      <dgm:prSet presAssocID="{78635E8F-E731-4745-8DB7-9873357F5BE8}" presName="parTx" presStyleLbl="revTx" presStyleIdx="0" presStyleCnt="6">
        <dgm:presLayoutVars>
          <dgm:chMax val="0"/>
          <dgm:chPref val="0"/>
        </dgm:presLayoutVars>
      </dgm:prSet>
      <dgm:spPr/>
    </dgm:pt>
    <dgm:pt modelId="{5B8ED7A1-5AF0-418C-B70F-F54898A4C7C4}" type="pres">
      <dgm:prSet presAssocID="{78635E8F-E731-4745-8DB7-9873357F5BE8}" presName="txSpace" presStyleCnt="0"/>
      <dgm:spPr/>
    </dgm:pt>
    <dgm:pt modelId="{40B9EDF6-E394-4763-81FA-F570C5F02A4D}" type="pres">
      <dgm:prSet presAssocID="{78635E8F-E731-4745-8DB7-9873357F5BE8}" presName="desTx" presStyleLbl="revTx" presStyleIdx="1" presStyleCnt="6">
        <dgm:presLayoutVars/>
      </dgm:prSet>
      <dgm:spPr/>
    </dgm:pt>
    <dgm:pt modelId="{96BCE9EA-8185-4F03-AA58-0B25369524DE}" type="pres">
      <dgm:prSet presAssocID="{23EF3E44-A2FC-46F8-8DB4-921A786AAF49}" presName="sibTrans" presStyleCnt="0"/>
      <dgm:spPr/>
    </dgm:pt>
    <dgm:pt modelId="{A244F3EF-7382-4120-B543-6C3550E5FA7A}" type="pres">
      <dgm:prSet presAssocID="{49523DD9-90C6-41E7-9094-7139059D3FCF}" presName="compNode" presStyleCnt="0"/>
      <dgm:spPr/>
    </dgm:pt>
    <dgm:pt modelId="{981E342F-F4F1-4435-9E66-D6579076A373}" type="pres">
      <dgm:prSet presAssocID="{49523DD9-90C6-41E7-9094-7139059D3F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CD00B016-E9C1-466A-9B89-15382DBC4B2C}" type="pres">
      <dgm:prSet presAssocID="{49523DD9-90C6-41E7-9094-7139059D3FCF}" presName="iconSpace" presStyleCnt="0"/>
      <dgm:spPr/>
    </dgm:pt>
    <dgm:pt modelId="{1BFAE2D0-FA0F-45E2-B928-8793D969A16E}" type="pres">
      <dgm:prSet presAssocID="{49523DD9-90C6-41E7-9094-7139059D3FCF}" presName="parTx" presStyleLbl="revTx" presStyleIdx="2" presStyleCnt="6">
        <dgm:presLayoutVars>
          <dgm:chMax val="0"/>
          <dgm:chPref val="0"/>
        </dgm:presLayoutVars>
      </dgm:prSet>
      <dgm:spPr/>
    </dgm:pt>
    <dgm:pt modelId="{7C21EB93-4C75-4EF1-BC79-F95F40A5658D}" type="pres">
      <dgm:prSet presAssocID="{49523DD9-90C6-41E7-9094-7139059D3FCF}" presName="txSpace" presStyleCnt="0"/>
      <dgm:spPr/>
    </dgm:pt>
    <dgm:pt modelId="{C46C5BF6-7741-4DA3-ACD9-74E47DDD189F}" type="pres">
      <dgm:prSet presAssocID="{49523DD9-90C6-41E7-9094-7139059D3FCF}" presName="desTx" presStyleLbl="revTx" presStyleIdx="3" presStyleCnt="6">
        <dgm:presLayoutVars/>
      </dgm:prSet>
      <dgm:spPr/>
    </dgm:pt>
    <dgm:pt modelId="{28E477B2-3232-4BAA-BDF8-6EB67B761006}" type="pres">
      <dgm:prSet presAssocID="{5094289F-111C-4A36-B174-8FF5CF41DF7E}" presName="sibTrans" presStyleCnt="0"/>
      <dgm:spPr/>
    </dgm:pt>
    <dgm:pt modelId="{A3C096D1-D03E-4E7C-8EB0-82F1991925B4}" type="pres">
      <dgm:prSet presAssocID="{63FC92CD-13F9-4B29-BB56-3BD3BE98727B}" presName="compNode" presStyleCnt="0"/>
      <dgm:spPr/>
    </dgm:pt>
    <dgm:pt modelId="{1A1EC7BB-F376-4BB0-AFBC-A98E4BBB6751}" type="pres">
      <dgm:prSet presAssocID="{63FC92CD-13F9-4B29-BB56-3BD3BE98727B}" presName="iconRect" presStyleLbl="node1" presStyleIdx="2" presStyleCnt="3"/>
      <dgm:spPr>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eacher"/>
        </a:ext>
      </dgm:extLst>
    </dgm:pt>
    <dgm:pt modelId="{255A768D-A69E-4D28-B028-C2339DA6008A}" type="pres">
      <dgm:prSet presAssocID="{63FC92CD-13F9-4B29-BB56-3BD3BE98727B}" presName="iconSpace" presStyleCnt="0"/>
      <dgm:spPr/>
    </dgm:pt>
    <dgm:pt modelId="{C453EB71-299E-480B-B067-FEFE7BA530BB}" type="pres">
      <dgm:prSet presAssocID="{63FC92CD-13F9-4B29-BB56-3BD3BE98727B}" presName="parTx" presStyleLbl="revTx" presStyleIdx="4" presStyleCnt="6">
        <dgm:presLayoutVars>
          <dgm:chMax val="0"/>
          <dgm:chPref val="0"/>
        </dgm:presLayoutVars>
      </dgm:prSet>
      <dgm:spPr/>
    </dgm:pt>
    <dgm:pt modelId="{A3ED75D0-18E4-40C7-A6FC-2035B04152CA}" type="pres">
      <dgm:prSet presAssocID="{63FC92CD-13F9-4B29-BB56-3BD3BE98727B}" presName="txSpace" presStyleCnt="0"/>
      <dgm:spPr/>
    </dgm:pt>
    <dgm:pt modelId="{BE286476-E830-4848-8D92-719704D3E394}" type="pres">
      <dgm:prSet presAssocID="{63FC92CD-13F9-4B29-BB56-3BD3BE98727B}" presName="desTx" presStyleLbl="revTx" presStyleIdx="5" presStyleCnt="6">
        <dgm:presLayoutVars/>
      </dgm:prSet>
      <dgm:spPr/>
    </dgm:pt>
  </dgm:ptLst>
  <dgm:cxnLst>
    <dgm:cxn modelId="{AD331A07-8AEA-4552-8FDF-192A9434CB3A}" type="presOf" srcId="{C08E1829-2355-454C-BFF2-60D500C51545}" destId="{C46C5BF6-7741-4DA3-ACD9-74E47DDD189F}" srcOrd="0" destOrd="0" presId="urn:microsoft.com/office/officeart/2018/5/layout/CenteredIconLabelDescriptionList"/>
    <dgm:cxn modelId="{32FD0511-2290-499B-80ED-211E2AF842F3}" type="presOf" srcId="{E66D1633-130D-42DF-B590-EF4D8B12089E}" destId="{BE286476-E830-4848-8D92-719704D3E394}" srcOrd="0" destOrd="0" presId="urn:microsoft.com/office/officeart/2018/5/layout/CenteredIconLabelDescriptionList"/>
    <dgm:cxn modelId="{658D2821-0930-4804-AF7F-8E7E3A062B7B}" type="presOf" srcId="{31995C8A-9B2A-458E-B126-C23F77C7F11A}" destId="{654FA217-8DA1-4764-873F-BFFEC3FD3ECB}" srcOrd="0" destOrd="0" presId="urn:microsoft.com/office/officeart/2018/5/layout/CenteredIconLabelDescriptionList"/>
    <dgm:cxn modelId="{3B37A129-8158-42C5-8FFE-DB2AE8DFB45E}" type="presOf" srcId="{63FC92CD-13F9-4B29-BB56-3BD3BE98727B}" destId="{C453EB71-299E-480B-B067-FEFE7BA530BB}" srcOrd="0" destOrd="0" presId="urn:microsoft.com/office/officeart/2018/5/layout/CenteredIconLabelDescriptionList"/>
    <dgm:cxn modelId="{6F58192C-B5D3-46E3-AEBD-1F2359D52557}" type="presOf" srcId="{78635E8F-E731-4745-8DB7-9873357F5BE8}" destId="{286D93EE-04F0-42A4-AC40-8EF81B38C5AC}" srcOrd="0" destOrd="0" presId="urn:microsoft.com/office/officeart/2018/5/layout/CenteredIconLabelDescriptionList"/>
    <dgm:cxn modelId="{850BEC39-434D-47B1-9CC6-358D8B0277FA}" srcId="{31995C8A-9B2A-458E-B126-C23F77C7F11A}" destId="{63FC92CD-13F9-4B29-BB56-3BD3BE98727B}" srcOrd="2" destOrd="0" parTransId="{F9F000E6-D56D-4AEF-BAAE-5129BBC0BD95}" sibTransId="{290E3044-E74D-4D42-918B-4B186A9FD05A}"/>
    <dgm:cxn modelId="{9E77FE60-66A9-44DA-9568-9596295A1626}" srcId="{49523DD9-90C6-41E7-9094-7139059D3FCF}" destId="{C08E1829-2355-454C-BFF2-60D500C51545}" srcOrd="0" destOrd="0" parTransId="{6463BCEB-958D-4946-B058-D93FF78B390E}" sibTransId="{FBC79CEE-74FF-45A2-8B21-37A2C686575A}"/>
    <dgm:cxn modelId="{00C9A477-98FD-4822-B4C3-E08A3C88A408}" srcId="{63FC92CD-13F9-4B29-BB56-3BD3BE98727B}" destId="{E66D1633-130D-42DF-B590-EF4D8B12089E}" srcOrd="0" destOrd="0" parTransId="{10724CDD-E878-42D1-B4FD-41BA012310AC}" sibTransId="{9B2853D5-3D82-4E99-ACCA-363BC69C0E30}"/>
    <dgm:cxn modelId="{2E1D4A7E-FC8F-4AC0-A3EF-34399194D48A}" srcId="{78635E8F-E731-4745-8DB7-9873357F5BE8}" destId="{7348B58E-B260-4B73-A229-06A5A99ECBE3}" srcOrd="0" destOrd="0" parTransId="{286CA96A-FFC2-4A8C-A618-8F92BE792EC4}" sibTransId="{6F936840-0D47-4904-9DBA-DE7DDF7E0B6D}"/>
    <dgm:cxn modelId="{169E67C9-06C7-49DC-9DF9-9937F9679D4D}" srcId="{31995C8A-9B2A-458E-B126-C23F77C7F11A}" destId="{78635E8F-E731-4745-8DB7-9873357F5BE8}" srcOrd="0" destOrd="0" parTransId="{EE76B4F3-F5AB-4D5F-99D7-46EDB752484A}" sibTransId="{23EF3E44-A2FC-46F8-8DB4-921A786AAF49}"/>
    <dgm:cxn modelId="{C9838AE0-3E39-4F8E-93D3-593A8528CE1B}" srcId="{31995C8A-9B2A-458E-B126-C23F77C7F11A}" destId="{49523DD9-90C6-41E7-9094-7139059D3FCF}" srcOrd="1" destOrd="0" parTransId="{EC5FF21D-4D10-4BDD-AE42-8257E1F96E64}" sibTransId="{5094289F-111C-4A36-B174-8FF5CF41DF7E}"/>
    <dgm:cxn modelId="{7A812FF6-2F48-4EDC-B393-B2C0D319B289}" type="presOf" srcId="{7348B58E-B260-4B73-A229-06A5A99ECBE3}" destId="{40B9EDF6-E394-4763-81FA-F570C5F02A4D}" srcOrd="0" destOrd="0" presId="urn:microsoft.com/office/officeart/2018/5/layout/CenteredIconLabelDescriptionList"/>
    <dgm:cxn modelId="{296B80F8-DCEF-45D0-98CD-5368431A2756}" type="presOf" srcId="{49523DD9-90C6-41E7-9094-7139059D3FCF}" destId="{1BFAE2D0-FA0F-45E2-B928-8793D969A16E}" srcOrd="0" destOrd="0" presId="urn:microsoft.com/office/officeart/2018/5/layout/CenteredIconLabelDescriptionList"/>
    <dgm:cxn modelId="{B164730C-A425-41CE-9293-3605B381A432}" type="presParOf" srcId="{654FA217-8DA1-4764-873F-BFFEC3FD3ECB}" destId="{91789D00-3F0B-466C-B7E0-25AA59536E23}" srcOrd="0" destOrd="0" presId="urn:microsoft.com/office/officeart/2018/5/layout/CenteredIconLabelDescriptionList"/>
    <dgm:cxn modelId="{00D8F13D-76C8-44D8-8C87-7175DCAA6C2B}" type="presParOf" srcId="{91789D00-3F0B-466C-B7E0-25AA59536E23}" destId="{D13FB385-59FF-432C-9A7D-BB044C52EB23}" srcOrd="0" destOrd="0" presId="urn:microsoft.com/office/officeart/2018/5/layout/CenteredIconLabelDescriptionList"/>
    <dgm:cxn modelId="{3465D617-D334-4EF9-AE52-647EA77D3EDF}" type="presParOf" srcId="{91789D00-3F0B-466C-B7E0-25AA59536E23}" destId="{0CA56F09-10CE-4526-8365-143FEF75441E}" srcOrd="1" destOrd="0" presId="urn:microsoft.com/office/officeart/2018/5/layout/CenteredIconLabelDescriptionList"/>
    <dgm:cxn modelId="{B75CEFA5-2880-441D-99D5-BD75C3EBCF7B}" type="presParOf" srcId="{91789D00-3F0B-466C-B7E0-25AA59536E23}" destId="{286D93EE-04F0-42A4-AC40-8EF81B38C5AC}" srcOrd="2" destOrd="0" presId="urn:microsoft.com/office/officeart/2018/5/layout/CenteredIconLabelDescriptionList"/>
    <dgm:cxn modelId="{B3954771-C85E-4DCE-94BF-2E03062161C2}" type="presParOf" srcId="{91789D00-3F0B-466C-B7E0-25AA59536E23}" destId="{5B8ED7A1-5AF0-418C-B70F-F54898A4C7C4}" srcOrd="3" destOrd="0" presId="urn:microsoft.com/office/officeart/2018/5/layout/CenteredIconLabelDescriptionList"/>
    <dgm:cxn modelId="{633F9DDA-103F-4163-9995-1110E0A0DDC5}" type="presParOf" srcId="{91789D00-3F0B-466C-B7E0-25AA59536E23}" destId="{40B9EDF6-E394-4763-81FA-F570C5F02A4D}" srcOrd="4" destOrd="0" presId="urn:microsoft.com/office/officeart/2018/5/layout/CenteredIconLabelDescriptionList"/>
    <dgm:cxn modelId="{79026609-CA96-4BDC-8AF1-F0445ECEBA44}" type="presParOf" srcId="{654FA217-8DA1-4764-873F-BFFEC3FD3ECB}" destId="{96BCE9EA-8185-4F03-AA58-0B25369524DE}" srcOrd="1" destOrd="0" presId="urn:microsoft.com/office/officeart/2018/5/layout/CenteredIconLabelDescriptionList"/>
    <dgm:cxn modelId="{7EEA0418-6767-4E6E-8A73-ECC89573A39A}" type="presParOf" srcId="{654FA217-8DA1-4764-873F-BFFEC3FD3ECB}" destId="{A244F3EF-7382-4120-B543-6C3550E5FA7A}" srcOrd="2" destOrd="0" presId="urn:microsoft.com/office/officeart/2018/5/layout/CenteredIconLabelDescriptionList"/>
    <dgm:cxn modelId="{7DC1CDF3-001D-4A86-B16F-049C062854EE}" type="presParOf" srcId="{A244F3EF-7382-4120-B543-6C3550E5FA7A}" destId="{981E342F-F4F1-4435-9E66-D6579076A373}" srcOrd="0" destOrd="0" presId="urn:microsoft.com/office/officeart/2018/5/layout/CenteredIconLabelDescriptionList"/>
    <dgm:cxn modelId="{3BEA18FC-7C17-4F1E-A518-1336E659ABBA}" type="presParOf" srcId="{A244F3EF-7382-4120-B543-6C3550E5FA7A}" destId="{CD00B016-E9C1-466A-9B89-15382DBC4B2C}" srcOrd="1" destOrd="0" presId="urn:microsoft.com/office/officeart/2018/5/layout/CenteredIconLabelDescriptionList"/>
    <dgm:cxn modelId="{8E258CA7-7081-4B4D-9194-062E86D5AF42}" type="presParOf" srcId="{A244F3EF-7382-4120-B543-6C3550E5FA7A}" destId="{1BFAE2D0-FA0F-45E2-B928-8793D969A16E}" srcOrd="2" destOrd="0" presId="urn:microsoft.com/office/officeart/2018/5/layout/CenteredIconLabelDescriptionList"/>
    <dgm:cxn modelId="{6F1E71FA-132A-46A2-89B1-897BA45141EA}" type="presParOf" srcId="{A244F3EF-7382-4120-B543-6C3550E5FA7A}" destId="{7C21EB93-4C75-4EF1-BC79-F95F40A5658D}" srcOrd="3" destOrd="0" presId="urn:microsoft.com/office/officeart/2018/5/layout/CenteredIconLabelDescriptionList"/>
    <dgm:cxn modelId="{61122021-E67A-4D1D-B939-0A23C484D218}" type="presParOf" srcId="{A244F3EF-7382-4120-B543-6C3550E5FA7A}" destId="{C46C5BF6-7741-4DA3-ACD9-74E47DDD189F}" srcOrd="4" destOrd="0" presId="urn:microsoft.com/office/officeart/2018/5/layout/CenteredIconLabelDescriptionList"/>
    <dgm:cxn modelId="{66E5ECB6-C077-4642-8BEE-34FE216D3A03}" type="presParOf" srcId="{654FA217-8DA1-4764-873F-BFFEC3FD3ECB}" destId="{28E477B2-3232-4BAA-BDF8-6EB67B761006}" srcOrd="3" destOrd="0" presId="urn:microsoft.com/office/officeart/2018/5/layout/CenteredIconLabelDescriptionList"/>
    <dgm:cxn modelId="{A980ECC8-1FFE-4246-832D-7C9151D39D79}" type="presParOf" srcId="{654FA217-8DA1-4764-873F-BFFEC3FD3ECB}" destId="{A3C096D1-D03E-4E7C-8EB0-82F1991925B4}" srcOrd="4" destOrd="0" presId="urn:microsoft.com/office/officeart/2018/5/layout/CenteredIconLabelDescriptionList"/>
    <dgm:cxn modelId="{46EF99B0-A477-4393-AD2A-C7AC389F1E5B}" type="presParOf" srcId="{A3C096D1-D03E-4E7C-8EB0-82F1991925B4}" destId="{1A1EC7BB-F376-4BB0-AFBC-A98E4BBB6751}" srcOrd="0" destOrd="0" presId="urn:microsoft.com/office/officeart/2018/5/layout/CenteredIconLabelDescriptionList"/>
    <dgm:cxn modelId="{BBD4F39B-6665-4B62-AF0A-6ABBAC8AADFC}" type="presParOf" srcId="{A3C096D1-D03E-4E7C-8EB0-82F1991925B4}" destId="{255A768D-A69E-4D28-B028-C2339DA6008A}" srcOrd="1" destOrd="0" presId="urn:microsoft.com/office/officeart/2018/5/layout/CenteredIconLabelDescriptionList"/>
    <dgm:cxn modelId="{C0B65D69-DCD6-4FE8-9BC7-BA66476705F0}" type="presParOf" srcId="{A3C096D1-D03E-4E7C-8EB0-82F1991925B4}" destId="{C453EB71-299E-480B-B067-FEFE7BA530BB}" srcOrd="2" destOrd="0" presId="urn:microsoft.com/office/officeart/2018/5/layout/CenteredIconLabelDescriptionList"/>
    <dgm:cxn modelId="{7193A18E-CBD8-47A6-BE05-64B1CBABAC01}" type="presParOf" srcId="{A3C096D1-D03E-4E7C-8EB0-82F1991925B4}" destId="{A3ED75D0-18E4-40C7-A6FC-2035B04152CA}" srcOrd="3" destOrd="0" presId="urn:microsoft.com/office/officeart/2018/5/layout/CenteredIconLabelDescriptionList"/>
    <dgm:cxn modelId="{1AD6EC07-C5C7-423C-8BCC-7FCA0CD99D8A}" type="presParOf" srcId="{A3C096D1-D03E-4E7C-8EB0-82F1991925B4}" destId="{BE286476-E830-4848-8D92-719704D3E39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2A468-C2A3-4ADF-83AE-703E13A7F323}">
      <dsp:nvSpPr>
        <dsp:cNvPr id="0" name=""/>
        <dsp:cNvSpPr/>
      </dsp:nvSpPr>
      <dsp:spPr>
        <a:xfrm>
          <a:off x="679050"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F109C-B67B-4BC4-981F-BB7BE161F51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EE6AB6-0875-4B0B-8AEA-9AD709E3BE12}">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Health care constantly evolving, making future health workforce requirements uncertain.</a:t>
          </a:r>
        </a:p>
      </dsp:txBody>
      <dsp:txXfrm>
        <a:off x="75768" y="3053169"/>
        <a:ext cx="3093750" cy="720000"/>
      </dsp:txXfrm>
    </dsp:sp>
    <dsp:sp modelId="{1C65CC69-9B90-4D7F-8351-0241D99F74BF}">
      <dsp:nvSpPr>
        <dsp:cNvPr id="0" name=""/>
        <dsp:cNvSpPr/>
      </dsp:nvSpPr>
      <dsp:spPr>
        <a:xfrm>
          <a:off x="4314206"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6A23C-97B6-4388-B0A7-A0B9589DA63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48CD60-CFE8-4503-A99A-A51C1CABE66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Sometime hospital not being able to manage unforeseen flux of patients</a:t>
          </a:r>
        </a:p>
      </dsp:txBody>
      <dsp:txXfrm>
        <a:off x="3710925" y="3053169"/>
        <a:ext cx="3093750" cy="720000"/>
      </dsp:txXfrm>
    </dsp:sp>
    <dsp:sp modelId="{521C8EA9-CB57-4959-9B8E-1176F4736ADB}">
      <dsp:nvSpPr>
        <dsp:cNvPr id="0" name=""/>
        <dsp:cNvSpPr/>
      </dsp:nvSpPr>
      <dsp:spPr>
        <a:xfrm>
          <a:off x="7949362" y="578168"/>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8D1B4-8CF9-47DA-85AC-5FD06187EB75}">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91A84C-042D-40CB-84EF-A952C2E02BCE}">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The way the health system is organized makes it difficult to plan for future health workforce needs</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FB385-59FF-432C-9A7D-BB044C52EB23}">
      <dsp:nvSpPr>
        <dsp:cNvPr id="0" name=""/>
        <dsp:cNvSpPr/>
      </dsp:nvSpPr>
      <dsp:spPr>
        <a:xfrm>
          <a:off x="1020487" y="62886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D93EE-04F0-42A4-AC40-8EF81B38C5AC}">
      <dsp:nvSpPr>
        <dsp:cNvPr id="0" name=""/>
        <dsp:cNvSpPr/>
      </dsp:nvSpPr>
      <dsp:spPr>
        <a:xfrm>
          <a:off x="393" y="1860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Determine</a:t>
          </a:r>
        </a:p>
      </dsp:txBody>
      <dsp:txXfrm>
        <a:off x="393" y="1860505"/>
        <a:ext cx="3138750" cy="470812"/>
      </dsp:txXfrm>
    </dsp:sp>
    <dsp:sp modelId="{40B9EDF6-E394-4763-81FA-F570C5F02A4D}">
      <dsp:nvSpPr>
        <dsp:cNvPr id="0" name=""/>
        <dsp:cNvSpPr/>
      </dsp:nvSpPr>
      <dsp:spPr>
        <a:xfrm>
          <a:off x="393" y="2393214"/>
          <a:ext cx="3138750" cy="13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Determine the current and future health needs of Nova Scotia health system and forecasting optimum number of specialists required for patient care.</a:t>
          </a:r>
        </a:p>
      </dsp:txBody>
      <dsp:txXfrm>
        <a:off x="393" y="2393214"/>
        <a:ext cx="3138750" cy="1330463"/>
      </dsp:txXfrm>
    </dsp:sp>
    <dsp:sp modelId="{981E342F-F4F1-4435-9E66-D6579076A373}">
      <dsp:nvSpPr>
        <dsp:cNvPr id="0" name=""/>
        <dsp:cNvSpPr/>
      </dsp:nvSpPr>
      <dsp:spPr>
        <a:xfrm>
          <a:off x="4708518" y="62886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AE2D0-FA0F-45E2-B928-8793D969A16E}">
      <dsp:nvSpPr>
        <dsp:cNvPr id="0" name=""/>
        <dsp:cNvSpPr/>
      </dsp:nvSpPr>
      <dsp:spPr>
        <a:xfrm>
          <a:off x="3688425" y="1860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Establish</a:t>
          </a:r>
        </a:p>
      </dsp:txBody>
      <dsp:txXfrm>
        <a:off x="3688425" y="1860505"/>
        <a:ext cx="3138750" cy="470812"/>
      </dsp:txXfrm>
    </dsp:sp>
    <dsp:sp modelId="{C46C5BF6-7741-4DA3-ACD9-74E47DDD189F}">
      <dsp:nvSpPr>
        <dsp:cNvPr id="0" name=""/>
        <dsp:cNvSpPr/>
      </dsp:nvSpPr>
      <dsp:spPr>
        <a:xfrm>
          <a:off x="3688425" y="2393214"/>
          <a:ext cx="3138750" cy="13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 Better patient care, lesser wait times in hospitals and better management of human resources in healthcare.</a:t>
          </a:r>
        </a:p>
      </dsp:txBody>
      <dsp:txXfrm>
        <a:off x="3688425" y="2393214"/>
        <a:ext cx="3138750" cy="1330463"/>
      </dsp:txXfrm>
    </dsp:sp>
    <dsp:sp modelId="{1A1EC7BB-F376-4BB0-AFBC-A98E4BBB6751}">
      <dsp:nvSpPr>
        <dsp:cNvPr id="0" name=""/>
        <dsp:cNvSpPr/>
      </dsp:nvSpPr>
      <dsp:spPr>
        <a:xfrm>
          <a:off x="8396550" y="628866"/>
          <a:ext cx="1098562" cy="1098562"/>
        </a:xfrm>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3EB71-299E-480B-B067-FEFE7BA530BB}">
      <dsp:nvSpPr>
        <dsp:cNvPr id="0" name=""/>
        <dsp:cNvSpPr/>
      </dsp:nvSpPr>
      <dsp:spPr>
        <a:xfrm>
          <a:off x="7376456" y="18605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Train and Retain</a:t>
          </a:r>
        </a:p>
      </dsp:txBody>
      <dsp:txXfrm>
        <a:off x="7376456" y="1860505"/>
        <a:ext cx="3138750" cy="470812"/>
      </dsp:txXfrm>
    </dsp:sp>
    <dsp:sp modelId="{BE286476-E830-4848-8D92-719704D3E394}">
      <dsp:nvSpPr>
        <dsp:cNvPr id="0" name=""/>
        <dsp:cNvSpPr/>
      </dsp:nvSpPr>
      <dsp:spPr>
        <a:xfrm>
          <a:off x="7376456" y="2393214"/>
          <a:ext cx="3138750" cy="13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endParaRPr lang="en-US" sz="1700" kern="1200"/>
        </a:p>
      </dsp:txBody>
      <dsp:txXfrm>
        <a:off x="7376456" y="2393214"/>
        <a:ext cx="3138750" cy="13304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0.35876</cdr:x>
      <cdr:y>0.53196</cdr:y>
    </cdr:from>
    <cdr:to>
      <cdr:x>0.89184</cdr:x>
      <cdr:y>0.7945</cdr:y>
    </cdr:to>
    <cdr:sp macro="" textlink="">
      <cdr:nvSpPr>
        <cdr:cNvPr id="4" name="TextBox 3">
          <a:extLst xmlns:a="http://schemas.openxmlformats.org/drawingml/2006/main">
            <a:ext uri="{FF2B5EF4-FFF2-40B4-BE49-F238E27FC236}">
              <a16:creationId xmlns:a16="http://schemas.microsoft.com/office/drawing/2014/main" id="{8FA1D99F-2EF2-4FFC-A3B8-F450AF15882B}"/>
            </a:ext>
          </a:extLst>
        </cdr:cNvPr>
        <cdr:cNvSpPr txBox="1"/>
      </cdr:nvSpPr>
      <cdr:spPr>
        <a:xfrm xmlns:a="http://schemas.openxmlformats.org/drawingml/2006/main">
          <a:off x="4374037" y="3648172"/>
          <a:ext cx="6499298" cy="18005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2400" b="1" dirty="0"/>
            <a:t>Doctor and Patient Relationship :</a:t>
          </a:r>
        </a:p>
        <a:p xmlns:a="http://schemas.openxmlformats.org/drawingml/2006/main">
          <a:endParaRPr lang="en-CA" sz="2400" b="1" dirty="0"/>
        </a:p>
        <a:p xmlns:a="http://schemas.openxmlformats.org/drawingml/2006/main">
          <a:r>
            <a:rPr lang="en-CA" sz="2400" b="1" dirty="0">
              <a:solidFill>
                <a:srgbClr val="FF0000"/>
              </a:solidFill>
            </a:rPr>
            <a:t>Doctors = -203.8 + 0.005 * Number of Patients</a:t>
          </a:r>
        </a:p>
        <a:p xmlns:a="http://schemas.openxmlformats.org/drawingml/2006/main">
          <a:endParaRPr lang="en-CA" sz="20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09458-3E21-4992-A4EA-07CE196A478C}" type="datetimeFigureOut">
              <a:rPr lang="en-IN" smtClean="0"/>
              <a:t>21-03-2020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2CE94-935A-4D2B-A8EC-6DEE868B23CD}" type="slidenum">
              <a:rPr lang="en-IN" smtClean="0"/>
              <a:t>‹#›</a:t>
            </a:fld>
            <a:endParaRPr lang="en-IN"/>
          </a:p>
        </p:txBody>
      </p:sp>
    </p:spTree>
    <p:extLst>
      <p:ext uri="{BB962C8B-B14F-4D97-AF65-F5344CB8AC3E}">
        <p14:creationId xmlns:p14="http://schemas.microsoft.com/office/powerpoint/2010/main" val="210625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some months ago, there was a case in Nova Scotia where a patient's chronic disease became more reactive, only because of hospital wait time.</a:t>
            </a:r>
          </a:p>
          <a:p>
            <a:r>
              <a:rPr lang="en-US" dirty="0"/>
              <a:t>From our analysis, in QE2 hospital where a person diagnosed with breast cancer has to wait for 47 days for only consultation and 34 more days for undergoing surgery, which is approximately three months from being diagnosed.</a:t>
            </a:r>
          </a:p>
          <a:p>
            <a:r>
              <a:rPr lang="en-US" dirty="0"/>
              <a:t>This could happen to us also.</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1</a:t>
            </a:fld>
            <a:endParaRPr lang="en-IN"/>
          </a:p>
        </p:txBody>
      </p:sp>
    </p:spTree>
    <p:extLst>
      <p:ext uri="{BB962C8B-B14F-4D97-AF65-F5344CB8AC3E}">
        <p14:creationId xmlns:p14="http://schemas.microsoft.com/office/powerpoint/2010/main" val="203348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addressing this problem of workforce management, not reflecting the realities of changing health system.</a:t>
            </a:r>
          </a:p>
          <a:p>
            <a:r>
              <a:rPr lang="en-US" dirty="0"/>
              <a:t>Hospitals are sometimes not being able to manage the unforeseen flux of patients.</a:t>
            </a:r>
          </a:p>
          <a:p>
            <a:r>
              <a:rPr lang="en-US" dirty="0"/>
              <a:t>Long wait times in patient care could make matters worse for Nova Scotians.</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2</a:t>
            </a:fld>
            <a:endParaRPr lang="en-IN"/>
          </a:p>
        </p:txBody>
      </p:sp>
    </p:spTree>
    <p:extLst>
      <p:ext uri="{BB962C8B-B14F-4D97-AF65-F5344CB8AC3E}">
        <p14:creationId xmlns:p14="http://schemas.microsoft.com/office/powerpoint/2010/main" val="278431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we have taken four most prevalent chronic diseases that accounts to 64 percent of all deaths in Nova Scotia per year. </a:t>
            </a:r>
          </a:p>
          <a:p>
            <a:r>
              <a:rPr lang="en-US" dirty="0"/>
              <a:t>To help us with these issues and to make better decisions, we have performed and visualized the analysis on data gathered from NS Open Data portal and made a predictive model that will forecast the number of patients coming in for a disease. Our regression model will also give us insights about the least number of doctors required by number of patients coming in that year. Using this, hospitals can manage their staff according to the possible influx of patients.</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3</a:t>
            </a:fld>
            <a:endParaRPr lang="en-IN"/>
          </a:p>
        </p:txBody>
      </p:sp>
    </p:spTree>
    <p:extLst>
      <p:ext uri="{BB962C8B-B14F-4D97-AF65-F5344CB8AC3E}">
        <p14:creationId xmlns:p14="http://schemas.microsoft.com/office/powerpoint/2010/main" val="330773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disparity seen by understanding the trends of patient </a:t>
            </a:r>
            <a:r>
              <a:rPr lang="en-US" dirty="0" err="1"/>
              <a:t>prevalance</a:t>
            </a:r>
            <a:r>
              <a:rPr lang="en-US" dirty="0"/>
              <a:t> by age, disease and zone, we found that people below 30 years of age are majorly suffering with </a:t>
            </a:r>
            <a:r>
              <a:rPr lang="en-US" dirty="0" err="1"/>
              <a:t>repiratory</a:t>
            </a:r>
            <a:r>
              <a:rPr lang="en-US" dirty="0"/>
              <a:t> problems and 30-60 age group, </a:t>
            </a:r>
            <a:r>
              <a:rPr lang="en-US" dirty="0" err="1"/>
              <a:t>diabaties</a:t>
            </a:r>
            <a:r>
              <a:rPr lang="en-US" dirty="0"/>
              <a:t> is the main disease seen in </a:t>
            </a:r>
            <a:r>
              <a:rPr lang="en-US" dirty="0" err="1"/>
              <a:t>patients.But</a:t>
            </a:r>
            <a:r>
              <a:rPr lang="en-US" dirty="0"/>
              <a:t>, After 70 years of age, cardiac diseases are very common in people.</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4</a:t>
            </a:fld>
            <a:endParaRPr lang="en-IN"/>
          </a:p>
        </p:txBody>
      </p:sp>
    </p:spTree>
    <p:extLst>
      <p:ext uri="{BB962C8B-B14F-4D97-AF65-F5344CB8AC3E}">
        <p14:creationId xmlns:p14="http://schemas.microsoft.com/office/powerpoint/2010/main" val="164535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the number of patients for a disease per zone.</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5</a:t>
            </a:fld>
            <a:endParaRPr lang="en-IN"/>
          </a:p>
        </p:txBody>
      </p:sp>
    </p:spTree>
    <p:extLst>
      <p:ext uri="{BB962C8B-B14F-4D97-AF65-F5344CB8AC3E}">
        <p14:creationId xmlns:p14="http://schemas.microsoft.com/office/powerpoint/2010/main" val="328150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forecasting the number of patients having </a:t>
            </a:r>
            <a:r>
              <a:rPr lang="en-US" dirty="0" err="1"/>
              <a:t>repiratory</a:t>
            </a:r>
            <a:r>
              <a:rPr lang="en-US" dirty="0"/>
              <a:t> diseases, we can see an increase 10,000 patients in all age groups. Based on our prediction results, doctor and patient relationship can be defined by this equation.</a:t>
            </a:r>
          </a:p>
          <a:p>
            <a:endParaRPr lang="en-US" dirty="0"/>
          </a:p>
          <a:p>
            <a:r>
              <a:rPr lang="en-US" dirty="0"/>
              <a:t>In 2017, resp </a:t>
            </a:r>
            <a:r>
              <a:rPr lang="en-US" dirty="0" err="1"/>
              <a:t>doctorr</a:t>
            </a:r>
            <a:r>
              <a:rPr lang="en-US" dirty="0"/>
              <a:t> = 318 and by our prediction, in 2020 minimum no. of doctors required for respiratory diseases are 376. In order to decrease the wait times, government needs to employ more no of doctors than 376.</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6</a:t>
            </a:fld>
            <a:endParaRPr lang="en-IN"/>
          </a:p>
        </p:txBody>
      </p:sp>
    </p:spTree>
    <p:extLst>
      <p:ext uri="{BB962C8B-B14F-4D97-AF65-F5344CB8AC3E}">
        <p14:creationId xmlns:p14="http://schemas.microsoft.com/office/powerpoint/2010/main" val="2877122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this solution is trained on yearly data, but once we have more granular time series data, our system will be able to forecast number of patients coming in for a disease on any given day.</a:t>
            </a:r>
          </a:p>
          <a:p>
            <a:endParaRPr lang="en-US" dirty="0"/>
          </a:p>
          <a:p>
            <a:r>
              <a:rPr lang="en-US" dirty="0"/>
              <a:t>Our solution will help the government to understand the lack of doctors for a particular specialization in the province and will encourage institutions to focus more on providing education in the same field.</a:t>
            </a:r>
          </a:p>
          <a:p>
            <a:endParaRPr lang="en-US" dirty="0"/>
          </a:p>
          <a:p>
            <a:r>
              <a:rPr lang="en-US" dirty="0"/>
              <a:t>This will result in better patient care, lesser wait times in hospitals and better management of human resources in healthcare.</a:t>
            </a:r>
            <a:endParaRPr lang="en-IN" dirty="0"/>
          </a:p>
        </p:txBody>
      </p:sp>
      <p:sp>
        <p:nvSpPr>
          <p:cNvPr id="4" name="Slide Number Placeholder 3"/>
          <p:cNvSpPr>
            <a:spLocks noGrp="1"/>
          </p:cNvSpPr>
          <p:nvPr>
            <p:ph type="sldNum" sz="quarter" idx="5"/>
          </p:nvPr>
        </p:nvSpPr>
        <p:spPr/>
        <p:txBody>
          <a:bodyPr/>
          <a:lstStyle/>
          <a:p>
            <a:fld id="{91B2CE94-935A-4D2B-A8EC-6DEE868B23CD}" type="slidenum">
              <a:rPr lang="en-IN" smtClean="0"/>
              <a:t>7</a:t>
            </a:fld>
            <a:endParaRPr lang="en-IN"/>
          </a:p>
        </p:txBody>
      </p:sp>
    </p:spTree>
    <p:extLst>
      <p:ext uri="{BB962C8B-B14F-4D97-AF65-F5344CB8AC3E}">
        <p14:creationId xmlns:p14="http://schemas.microsoft.com/office/powerpoint/2010/main" val="320692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99DD-1C94-4989-810E-5EC5AC88C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FE59E2A-A02C-4694-A4BA-0C1001D60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CA5CD2C-52B5-4F31-A4E1-A11F427D21BB}"/>
              </a:ext>
            </a:extLst>
          </p:cNvPr>
          <p:cNvSpPr>
            <a:spLocks noGrp="1"/>
          </p:cNvSpPr>
          <p:nvPr>
            <p:ph type="dt" sz="half" idx="10"/>
          </p:nvPr>
        </p:nvSpPr>
        <p:spPr/>
        <p:txBody>
          <a:bodyPr/>
          <a:lstStyle/>
          <a:p>
            <a:fld id="{4AAD347D-5ACD-4C99-B74B-A9C85AD731AF}" type="datetimeFigureOut">
              <a:rPr lang="en-US" smtClean="0"/>
              <a:t>3/21/2020</a:t>
            </a:fld>
            <a:endParaRPr lang="en-US"/>
          </a:p>
        </p:txBody>
      </p:sp>
      <p:sp>
        <p:nvSpPr>
          <p:cNvPr id="5" name="Footer Placeholder 4">
            <a:extLst>
              <a:ext uri="{FF2B5EF4-FFF2-40B4-BE49-F238E27FC236}">
                <a16:creationId xmlns:a16="http://schemas.microsoft.com/office/drawing/2014/main" id="{D944858D-EDBD-4009-B79B-F68BD61F1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2CEDA-D832-4B5A-B777-04B18D04335F}"/>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3925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F4E9-BBC7-4753-BEB7-CB686C9D026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B575C7D-4370-40DA-B7E4-94A08E44EB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3C3A70-9558-4742-AC10-84D62799E71A}"/>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5" name="Footer Placeholder 4">
            <a:extLst>
              <a:ext uri="{FF2B5EF4-FFF2-40B4-BE49-F238E27FC236}">
                <a16:creationId xmlns:a16="http://schemas.microsoft.com/office/drawing/2014/main" id="{942681BB-7D44-4550-9D94-AC8B7C5C9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9E915-8FA8-4316-9AF0-05A0E963401E}"/>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5026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B1AF1-C040-41B3-9BA5-2389D722B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62009C2-5F2B-4883-AD0A-96A50F2A4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80C79F-0312-4864-9AD8-976BAB6908D1}"/>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5" name="Footer Placeholder 4">
            <a:extLst>
              <a:ext uri="{FF2B5EF4-FFF2-40B4-BE49-F238E27FC236}">
                <a16:creationId xmlns:a16="http://schemas.microsoft.com/office/drawing/2014/main" id="{AAAC5702-F52F-45BB-A34A-052A056B4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53498-29B8-448A-A5D8-3AFE7AAE430D}"/>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864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95FA-106E-45D4-970B-9CFC0FD5E17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8A0DE0-52B5-45F5-A12C-AA52FFB621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D8F8F1-E542-47E8-ACCF-A1F978082CC1}"/>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5" name="Footer Placeholder 4">
            <a:extLst>
              <a:ext uri="{FF2B5EF4-FFF2-40B4-BE49-F238E27FC236}">
                <a16:creationId xmlns:a16="http://schemas.microsoft.com/office/drawing/2014/main" id="{F6A82297-4ED5-4C5E-A595-E9439427C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2010E-5446-4ED1-A3C1-36435BB721DD}"/>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29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1D5D-A062-4BAF-B538-F2A1B91A7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C0A323C-440A-498B-A62C-BB15BB6D1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7076D-FB68-4FD1-BA37-4773881ACBFB}"/>
              </a:ext>
            </a:extLst>
          </p:cNvPr>
          <p:cNvSpPr>
            <a:spLocks noGrp="1"/>
          </p:cNvSpPr>
          <p:nvPr>
            <p:ph type="dt" sz="half" idx="10"/>
          </p:nvPr>
        </p:nvSpPr>
        <p:spPr/>
        <p:txBody>
          <a:bodyPr/>
          <a:lstStyle/>
          <a:p>
            <a:fld id="{9796027F-7875-4030-9381-8BD8C4F21935}" type="datetimeFigureOut">
              <a:rPr lang="en-US" smtClean="0"/>
              <a:t>3/21/2020</a:t>
            </a:fld>
            <a:endParaRPr lang="en-US"/>
          </a:p>
        </p:txBody>
      </p:sp>
      <p:sp>
        <p:nvSpPr>
          <p:cNvPr id="5" name="Footer Placeholder 4">
            <a:extLst>
              <a:ext uri="{FF2B5EF4-FFF2-40B4-BE49-F238E27FC236}">
                <a16:creationId xmlns:a16="http://schemas.microsoft.com/office/drawing/2014/main" id="{35C41783-1FCE-488E-AEE0-46E5717B1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B16E1-CA7D-4443-9D53-5DBCE1D47142}"/>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0009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E8F6-F99C-431D-9F5B-43F223AF364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5B6F2A9-52C9-4A7E-8A64-FA730118F5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999D35-3882-4F6D-B1C2-3CDE1F9B2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09A4BFF-3296-4A4F-AD84-8DFF1D697D36}"/>
              </a:ext>
            </a:extLst>
          </p:cNvPr>
          <p:cNvSpPr>
            <a:spLocks noGrp="1"/>
          </p:cNvSpPr>
          <p:nvPr>
            <p:ph type="dt" sz="half" idx="10"/>
          </p:nvPr>
        </p:nvSpPr>
        <p:spPr/>
        <p:txBody>
          <a:bodyPr/>
          <a:lstStyle/>
          <a:p>
            <a:fld id="{9796027F-7875-4030-9381-8BD8C4F21935}" type="datetimeFigureOut">
              <a:rPr lang="en-US" smtClean="0"/>
              <a:t>3/21/2020</a:t>
            </a:fld>
            <a:endParaRPr lang="en-US"/>
          </a:p>
        </p:txBody>
      </p:sp>
      <p:sp>
        <p:nvSpPr>
          <p:cNvPr id="6" name="Footer Placeholder 5">
            <a:extLst>
              <a:ext uri="{FF2B5EF4-FFF2-40B4-BE49-F238E27FC236}">
                <a16:creationId xmlns:a16="http://schemas.microsoft.com/office/drawing/2014/main" id="{424C307B-4C87-4C82-9A59-40E7D7DC6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258BE-7BA0-4BE5-9445-A1F0B57E0C45}"/>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61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2361-C42D-4291-A282-0F1928D35E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9A265A-905A-4D5C-ACE1-8F7B01BC1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E5D12-FE03-485A-9720-7715F2225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3E97216-1D18-4614-87F0-52568BFA3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A53AF-0666-4892-BDD8-B15876D8C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E5499A1-3DAF-4B74-BF62-5EFF8A134558}"/>
              </a:ext>
            </a:extLst>
          </p:cNvPr>
          <p:cNvSpPr>
            <a:spLocks noGrp="1"/>
          </p:cNvSpPr>
          <p:nvPr>
            <p:ph type="dt" sz="half" idx="10"/>
          </p:nvPr>
        </p:nvSpPr>
        <p:spPr/>
        <p:txBody>
          <a:bodyPr/>
          <a:lstStyle/>
          <a:p>
            <a:fld id="{9796027F-7875-4030-9381-8BD8C4F21935}" type="datetimeFigureOut">
              <a:rPr lang="en-US" smtClean="0"/>
              <a:t>3/21/2020</a:t>
            </a:fld>
            <a:endParaRPr lang="en-US"/>
          </a:p>
        </p:txBody>
      </p:sp>
      <p:sp>
        <p:nvSpPr>
          <p:cNvPr id="8" name="Footer Placeholder 7">
            <a:extLst>
              <a:ext uri="{FF2B5EF4-FFF2-40B4-BE49-F238E27FC236}">
                <a16:creationId xmlns:a16="http://schemas.microsoft.com/office/drawing/2014/main" id="{F7FF9A35-C399-495A-A32B-90C6F4F02C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EA3D5-E0F0-4F12-A540-FF831A0637C0}"/>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8342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8BC7-F751-41D2-9546-9046A8AED34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452BD73-1ABF-478E-BB6A-A9F0CA9C4750}"/>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4" name="Footer Placeholder 3">
            <a:extLst>
              <a:ext uri="{FF2B5EF4-FFF2-40B4-BE49-F238E27FC236}">
                <a16:creationId xmlns:a16="http://schemas.microsoft.com/office/drawing/2014/main" id="{525CC4DC-E56C-4AEE-9BE1-12ECB093D2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0EFAD1-B114-4FBE-A826-938F8527BAF4}"/>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5252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C6FEE-48F2-4FBD-A3D1-D8184309B710}"/>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3" name="Footer Placeholder 2">
            <a:extLst>
              <a:ext uri="{FF2B5EF4-FFF2-40B4-BE49-F238E27FC236}">
                <a16:creationId xmlns:a16="http://schemas.microsoft.com/office/drawing/2014/main" id="{705C1AD0-FAD2-4562-A5E0-AB1C0E33AA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810D78-0067-4EAD-894F-445EBE842790}"/>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2787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A6D5-C26B-43C8-A816-E5AC0567F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382F1BC-3260-4678-896F-D31767057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2A73FD-DD1A-4C66-A922-C4418A81C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E6DA3-7827-486E-861D-7A51421B2B64}"/>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6" name="Footer Placeholder 5">
            <a:extLst>
              <a:ext uri="{FF2B5EF4-FFF2-40B4-BE49-F238E27FC236}">
                <a16:creationId xmlns:a16="http://schemas.microsoft.com/office/drawing/2014/main" id="{1538C12E-4D09-4F98-A343-9CAA6B2AF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DC8E1-B3B7-4715-81A5-4EFE21A9337F}"/>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1383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601E-6485-4CFE-8D88-CBF4E2E95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88C9CDA-532D-46D4-826F-373C32E63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4E6F8E8-76E9-4723-9711-F4542F880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B398B-9975-44AB-87EF-E6BF40288AF5}"/>
              </a:ext>
            </a:extLst>
          </p:cNvPr>
          <p:cNvSpPr>
            <a:spLocks noGrp="1"/>
          </p:cNvSpPr>
          <p:nvPr>
            <p:ph type="dt" sz="half" idx="10"/>
          </p:nvPr>
        </p:nvSpPr>
        <p:spPr/>
        <p:txBody>
          <a:bodyPr/>
          <a:lstStyle/>
          <a:p>
            <a:fld id="{4509A250-FF31-4206-8172-F9D3106AACB1}" type="datetimeFigureOut">
              <a:rPr lang="en-US" smtClean="0"/>
              <a:t>3/21/2020</a:t>
            </a:fld>
            <a:endParaRPr lang="en-US"/>
          </a:p>
        </p:txBody>
      </p:sp>
      <p:sp>
        <p:nvSpPr>
          <p:cNvPr id="6" name="Footer Placeholder 5">
            <a:extLst>
              <a:ext uri="{FF2B5EF4-FFF2-40B4-BE49-F238E27FC236}">
                <a16:creationId xmlns:a16="http://schemas.microsoft.com/office/drawing/2014/main" id="{7B99A294-5DD9-4DFA-A819-C381266E0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1FB17-0049-4337-8673-881AA061EAD6}"/>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5589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40E49-6ADB-4FC3-90F2-C03FEF008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67816C-08F3-41DF-8BCC-CE2BE1AE6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70293-0A8D-41C4-BFA0-3E6E7260F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3/21/2020</a:t>
            </a:fld>
            <a:endParaRPr lang="en-US"/>
          </a:p>
        </p:txBody>
      </p:sp>
      <p:sp>
        <p:nvSpPr>
          <p:cNvPr id="5" name="Footer Placeholder 4">
            <a:extLst>
              <a:ext uri="{FF2B5EF4-FFF2-40B4-BE49-F238E27FC236}">
                <a16:creationId xmlns:a16="http://schemas.microsoft.com/office/drawing/2014/main" id="{0F019A67-0B2A-4BD6-B767-327EB65A50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DDA42F-053E-46C0-9822-D1BCDC5A1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2133686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fif"/><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339908B-4A7A-43AB-9B43-1AE6A2C18554}"/>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Optimum Human Resources, Less Wait Time </a:t>
            </a:r>
          </a:p>
        </p:txBody>
      </p:sp>
      <p:pic>
        <p:nvPicPr>
          <p:cNvPr id="7" name="Picture 6" descr="A close up of a logo&#10;&#10;Description automatically generated">
            <a:extLst>
              <a:ext uri="{FF2B5EF4-FFF2-40B4-BE49-F238E27FC236}">
                <a16:creationId xmlns:a16="http://schemas.microsoft.com/office/drawing/2014/main" id="{704CBACE-078D-4DB5-A374-898DEA4B89B1}"/>
              </a:ext>
            </a:extLst>
          </p:cNvPr>
          <p:cNvPicPr>
            <a:picLocks noChangeAspect="1"/>
          </p:cNvPicPr>
          <p:nvPr/>
        </p:nvPicPr>
        <p:blipFill>
          <a:blip r:embed="rId3"/>
          <a:stretch>
            <a:fillRect/>
          </a:stretch>
        </p:blipFill>
        <p:spPr>
          <a:xfrm>
            <a:off x="4038600" y="1835385"/>
            <a:ext cx="7188199" cy="3183840"/>
          </a:xfrm>
          <a:prstGeom prst="rect">
            <a:avLst/>
          </a:prstGeom>
        </p:spPr>
      </p:pic>
    </p:spTree>
    <p:extLst>
      <p:ext uri="{BB962C8B-B14F-4D97-AF65-F5344CB8AC3E}">
        <p14:creationId xmlns:p14="http://schemas.microsoft.com/office/powerpoint/2010/main" val="362712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118-9F64-4E20-BFDD-7E2580CC6482}"/>
              </a:ext>
            </a:extLst>
          </p:cNvPr>
          <p:cNvSpPr>
            <a:spLocks noGrp="1"/>
          </p:cNvSpPr>
          <p:nvPr>
            <p:ph type="title"/>
          </p:nvPr>
        </p:nvSpPr>
        <p:spPr>
          <a:xfrm>
            <a:off x="838200" y="365125"/>
            <a:ext cx="10515600" cy="1325563"/>
          </a:xfrm>
        </p:spPr>
        <p:txBody>
          <a:bodyPr>
            <a:normAutofit/>
          </a:bodyPr>
          <a:lstStyle/>
          <a:p>
            <a:r>
              <a:rPr lang="en-US" b="1"/>
              <a:t>Problems</a:t>
            </a:r>
            <a:endParaRPr lang="en-CA" b="1"/>
          </a:p>
        </p:txBody>
      </p:sp>
      <p:graphicFrame>
        <p:nvGraphicFramePr>
          <p:cNvPr id="22" name="Content Placeholder 2">
            <a:extLst>
              <a:ext uri="{FF2B5EF4-FFF2-40B4-BE49-F238E27FC236}">
                <a16:creationId xmlns:a16="http://schemas.microsoft.com/office/drawing/2014/main" id="{9212A494-2516-427E-8190-442564B54313}"/>
              </a:ext>
            </a:extLst>
          </p:cNvPr>
          <p:cNvGraphicFramePr>
            <a:graphicFrameLocks noGrp="1"/>
          </p:cNvGraphicFramePr>
          <p:nvPr>
            <p:ph idx="1"/>
            <p:extLst>
              <p:ext uri="{D42A27DB-BD31-4B8C-83A1-F6EECF244321}">
                <p14:modId xmlns:p14="http://schemas.microsoft.com/office/powerpoint/2010/main" val="17760757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424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2B8B-6583-44F0-B991-556F7BEFA3C8}"/>
              </a:ext>
            </a:extLst>
          </p:cNvPr>
          <p:cNvSpPr>
            <a:spLocks noGrp="1"/>
          </p:cNvSpPr>
          <p:nvPr>
            <p:ph type="title"/>
          </p:nvPr>
        </p:nvSpPr>
        <p:spPr/>
        <p:txBody>
          <a:bodyPr/>
          <a:lstStyle/>
          <a:p>
            <a:r>
              <a:rPr lang="en-CA" b="1"/>
              <a:t>Design Flow</a:t>
            </a:r>
          </a:p>
        </p:txBody>
      </p:sp>
      <p:pic>
        <p:nvPicPr>
          <p:cNvPr id="4" name="Content Placeholder 3" descr="A picture containing drawing&#10;&#10;Description automatically generated">
            <a:extLst>
              <a:ext uri="{FF2B5EF4-FFF2-40B4-BE49-F238E27FC236}">
                <a16:creationId xmlns:a16="http://schemas.microsoft.com/office/drawing/2014/main" id="{8AEDD1C2-66BF-42A3-9CD8-25D3E61D3ACF}"/>
              </a:ext>
            </a:extLst>
          </p:cNvPr>
          <p:cNvPicPr>
            <a:picLocks noGrp="1" noChangeAspect="1"/>
          </p:cNvPicPr>
          <p:nvPr>
            <p:ph idx="1"/>
          </p:nvPr>
        </p:nvPicPr>
        <p:blipFill>
          <a:blip r:embed="rId3"/>
          <a:stretch>
            <a:fillRect/>
          </a:stretch>
        </p:blipFill>
        <p:spPr>
          <a:xfrm>
            <a:off x="1063726" y="3346315"/>
            <a:ext cx="1945430" cy="972715"/>
          </a:xfrm>
          <a:prstGeom prst="rect">
            <a:avLst/>
          </a:prstGeom>
        </p:spPr>
      </p:pic>
      <p:pic>
        <p:nvPicPr>
          <p:cNvPr id="5" name="Picture 4" descr="A picture containing drawing, clock&#10;&#10;Description automatically generated">
            <a:extLst>
              <a:ext uri="{FF2B5EF4-FFF2-40B4-BE49-F238E27FC236}">
                <a16:creationId xmlns:a16="http://schemas.microsoft.com/office/drawing/2014/main" id="{B5B87607-909E-43E0-B5EE-9E7E018E89BA}"/>
              </a:ext>
            </a:extLst>
          </p:cNvPr>
          <p:cNvPicPr>
            <a:picLocks noChangeAspect="1"/>
          </p:cNvPicPr>
          <p:nvPr/>
        </p:nvPicPr>
        <p:blipFill>
          <a:blip r:embed="rId4"/>
          <a:stretch>
            <a:fillRect/>
          </a:stretch>
        </p:blipFill>
        <p:spPr>
          <a:xfrm>
            <a:off x="3276406" y="2892348"/>
            <a:ext cx="2819594" cy="193901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3F8152C-22B4-4189-8210-69A7786D4E17}"/>
              </a:ext>
            </a:extLst>
          </p:cNvPr>
          <p:cNvPicPr>
            <a:picLocks noChangeAspect="1"/>
          </p:cNvPicPr>
          <p:nvPr/>
        </p:nvPicPr>
        <p:blipFill>
          <a:blip r:embed="rId5"/>
          <a:stretch>
            <a:fillRect/>
          </a:stretch>
        </p:blipFill>
        <p:spPr>
          <a:xfrm>
            <a:off x="6363250" y="2985993"/>
            <a:ext cx="1816185" cy="1816185"/>
          </a:xfrm>
          <a:prstGeom prst="rect">
            <a:avLst/>
          </a:prstGeom>
        </p:spPr>
      </p:pic>
      <p:pic>
        <p:nvPicPr>
          <p:cNvPr id="10" name="Picture 9" descr="A close up of a device&#10;&#10;Description automatically generated">
            <a:extLst>
              <a:ext uri="{FF2B5EF4-FFF2-40B4-BE49-F238E27FC236}">
                <a16:creationId xmlns:a16="http://schemas.microsoft.com/office/drawing/2014/main" id="{776D9EEA-648D-4594-BA92-A9AECED4563A}"/>
              </a:ext>
            </a:extLst>
          </p:cNvPr>
          <p:cNvPicPr>
            <a:picLocks noChangeAspect="1"/>
          </p:cNvPicPr>
          <p:nvPr/>
        </p:nvPicPr>
        <p:blipFill>
          <a:blip r:embed="rId6"/>
          <a:stretch>
            <a:fillRect/>
          </a:stretch>
        </p:blipFill>
        <p:spPr>
          <a:xfrm>
            <a:off x="9059693" y="2647544"/>
            <a:ext cx="2224391" cy="2224391"/>
          </a:xfrm>
          <a:prstGeom prst="rect">
            <a:avLst/>
          </a:prstGeom>
        </p:spPr>
      </p:pic>
      <p:sp>
        <p:nvSpPr>
          <p:cNvPr id="11" name="TextBox 10">
            <a:extLst>
              <a:ext uri="{FF2B5EF4-FFF2-40B4-BE49-F238E27FC236}">
                <a16:creationId xmlns:a16="http://schemas.microsoft.com/office/drawing/2014/main" id="{83D5BAD7-032F-4BC5-806E-AD2D9D1F3A18}"/>
              </a:ext>
            </a:extLst>
          </p:cNvPr>
          <p:cNvSpPr txBox="1"/>
          <p:nvPr/>
        </p:nvSpPr>
        <p:spPr>
          <a:xfrm>
            <a:off x="1206036" y="4871935"/>
            <a:ext cx="2070370" cy="369332"/>
          </a:xfrm>
          <a:prstGeom prst="rect">
            <a:avLst/>
          </a:prstGeom>
          <a:noFill/>
        </p:spPr>
        <p:txBody>
          <a:bodyPr wrap="square" rtlCol="0">
            <a:spAutoFit/>
          </a:bodyPr>
          <a:lstStyle/>
          <a:p>
            <a:r>
              <a:rPr lang="en-CA"/>
              <a:t>Data Collection</a:t>
            </a:r>
          </a:p>
        </p:txBody>
      </p:sp>
      <p:sp>
        <p:nvSpPr>
          <p:cNvPr id="14" name="TextBox 13">
            <a:extLst>
              <a:ext uri="{FF2B5EF4-FFF2-40B4-BE49-F238E27FC236}">
                <a16:creationId xmlns:a16="http://schemas.microsoft.com/office/drawing/2014/main" id="{D829D471-2C43-48E8-BCFA-DA1EA722EEA6}"/>
              </a:ext>
            </a:extLst>
          </p:cNvPr>
          <p:cNvSpPr txBox="1"/>
          <p:nvPr/>
        </p:nvSpPr>
        <p:spPr>
          <a:xfrm>
            <a:off x="3848717" y="4879721"/>
            <a:ext cx="2070370" cy="369332"/>
          </a:xfrm>
          <a:prstGeom prst="rect">
            <a:avLst/>
          </a:prstGeom>
          <a:noFill/>
        </p:spPr>
        <p:txBody>
          <a:bodyPr wrap="square" rtlCol="0">
            <a:spAutoFit/>
          </a:bodyPr>
          <a:lstStyle/>
          <a:p>
            <a:r>
              <a:rPr lang="en-CA"/>
              <a:t>Visualize Data</a:t>
            </a:r>
          </a:p>
        </p:txBody>
      </p:sp>
      <p:sp>
        <p:nvSpPr>
          <p:cNvPr id="15" name="TextBox 14">
            <a:extLst>
              <a:ext uri="{FF2B5EF4-FFF2-40B4-BE49-F238E27FC236}">
                <a16:creationId xmlns:a16="http://schemas.microsoft.com/office/drawing/2014/main" id="{F68894C3-ABAC-4233-9D87-7675BB95DAA4}"/>
              </a:ext>
            </a:extLst>
          </p:cNvPr>
          <p:cNvSpPr txBox="1"/>
          <p:nvPr/>
        </p:nvSpPr>
        <p:spPr>
          <a:xfrm>
            <a:off x="6363250" y="4879721"/>
            <a:ext cx="2070370" cy="369332"/>
          </a:xfrm>
          <a:prstGeom prst="rect">
            <a:avLst/>
          </a:prstGeom>
          <a:noFill/>
        </p:spPr>
        <p:txBody>
          <a:bodyPr wrap="square" rtlCol="0">
            <a:spAutoFit/>
          </a:bodyPr>
          <a:lstStyle/>
          <a:p>
            <a:r>
              <a:rPr lang="en-CA"/>
              <a:t>Regression Analysis</a:t>
            </a:r>
          </a:p>
        </p:txBody>
      </p:sp>
      <p:sp>
        <p:nvSpPr>
          <p:cNvPr id="16" name="TextBox 15">
            <a:extLst>
              <a:ext uri="{FF2B5EF4-FFF2-40B4-BE49-F238E27FC236}">
                <a16:creationId xmlns:a16="http://schemas.microsoft.com/office/drawing/2014/main" id="{C7B65449-6D96-40E3-B1E0-D623FD64C914}"/>
              </a:ext>
            </a:extLst>
          </p:cNvPr>
          <p:cNvSpPr txBox="1"/>
          <p:nvPr/>
        </p:nvSpPr>
        <p:spPr>
          <a:xfrm>
            <a:off x="9136703" y="4879721"/>
            <a:ext cx="2070370" cy="369332"/>
          </a:xfrm>
          <a:prstGeom prst="rect">
            <a:avLst/>
          </a:prstGeom>
          <a:noFill/>
        </p:spPr>
        <p:txBody>
          <a:bodyPr wrap="square" rtlCol="0">
            <a:spAutoFit/>
          </a:bodyPr>
          <a:lstStyle/>
          <a:p>
            <a:r>
              <a:rPr lang="en-CA"/>
              <a:t>Make Predictions</a:t>
            </a:r>
          </a:p>
        </p:txBody>
      </p:sp>
    </p:spTree>
    <p:extLst>
      <p:ext uri="{BB962C8B-B14F-4D97-AF65-F5344CB8AC3E}">
        <p14:creationId xmlns:p14="http://schemas.microsoft.com/office/powerpoint/2010/main" val="341996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creen Recording 2">
            <a:hlinkClick r:id="" action="ppaction://media"/>
            <a:extLst>
              <a:ext uri="{FF2B5EF4-FFF2-40B4-BE49-F238E27FC236}">
                <a16:creationId xmlns:a16="http://schemas.microsoft.com/office/drawing/2014/main" id="{64B1C82D-F91B-473F-BF6C-66F51D87873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48792" y="122548"/>
            <a:ext cx="11547835" cy="615516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37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0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56751C-F9A4-4D7D-8630-5B8551729867}"/>
              </a:ext>
            </a:extLst>
          </p:cNvPr>
          <p:cNvPicPr>
            <a:picLocks noChangeAspect="1"/>
          </p:cNvPicPr>
          <p:nvPr/>
        </p:nvPicPr>
        <p:blipFill>
          <a:blip r:embed="rId3"/>
          <a:stretch>
            <a:fillRect/>
          </a:stretch>
        </p:blipFill>
        <p:spPr>
          <a:xfrm>
            <a:off x="440986" y="56562"/>
            <a:ext cx="11210544" cy="659211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84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AB1E2D7B-D1C0-455E-9E7E-A3E49663C3D1}"/>
              </a:ext>
            </a:extLst>
          </p:cNvPr>
          <p:cNvGraphicFramePr>
            <a:graphicFrameLocks/>
          </p:cNvGraphicFramePr>
          <p:nvPr>
            <p:extLst>
              <p:ext uri="{D42A27DB-BD31-4B8C-83A1-F6EECF244321}">
                <p14:modId xmlns:p14="http://schemas.microsoft.com/office/powerpoint/2010/main" val="532804325"/>
              </p:ext>
            </p:extLst>
          </p:nvPr>
        </p:nvGraphicFramePr>
        <p:xfrm>
          <a:off x="0" y="1"/>
          <a:ext cx="1219199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282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118-9F64-4E20-BFDD-7E2580CC6482}"/>
              </a:ext>
            </a:extLst>
          </p:cNvPr>
          <p:cNvSpPr>
            <a:spLocks noGrp="1"/>
          </p:cNvSpPr>
          <p:nvPr>
            <p:ph type="title"/>
          </p:nvPr>
        </p:nvSpPr>
        <p:spPr>
          <a:xfrm>
            <a:off x="838200" y="365125"/>
            <a:ext cx="10515600" cy="1325563"/>
          </a:xfrm>
        </p:spPr>
        <p:txBody>
          <a:bodyPr>
            <a:normAutofit/>
          </a:bodyPr>
          <a:lstStyle/>
          <a:p>
            <a:r>
              <a:rPr lang="en-US" b="1"/>
              <a:t>Conclusion</a:t>
            </a:r>
            <a:endParaRPr lang="en-CA" b="1"/>
          </a:p>
        </p:txBody>
      </p:sp>
      <p:graphicFrame>
        <p:nvGraphicFramePr>
          <p:cNvPr id="5" name="Content Placeholder 2">
            <a:extLst>
              <a:ext uri="{FF2B5EF4-FFF2-40B4-BE49-F238E27FC236}">
                <a16:creationId xmlns:a16="http://schemas.microsoft.com/office/drawing/2014/main" id="{DCDA1EE9-1D50-4C46-96A9-999DE40CF705}"/>
              </a:ext>
            </a:extLst>
          </p:cNvPr>
          <p:cNvGraphicFramePr>
            <a:graphicFrameLocks noGrp="1"/>
          </p:cNvGraphicFramePr>
          <p:nvPr>
            <p:ph idx="1"/>
            <p:extLst>
              <p:ext uri="{D42A27DB-BD31-4B8C-83A1-F6EECF244321}">
                <p14:modId xmlns:p14="http://schemas.microsoft.com/office/powerpoint/2010/main" val="5803187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CC7AF18-B137-407A-9C40-29E8EB154024}"/>
              </a:ext>
            </a:extLst>
          </p:cNvPr>
          <p:cNvSpPr txBox="1"/>
          <p:nvPr/>
        </p:nvSpPr>
        <p:spPr>
          <a:xfrm>
            <a:off x="8653806" y="4204355"/>
            <a:ext cx="2432116" cy="369332"/>
          </a:xfrm>
          <a:prstGeom prst="rect">
            <a:avLst/>
          </a:prstGeom>
          <a:noFill/>
        </p:spPr>
        <p:txBody>
          <a:bodyPr wrap="square" rtlCol="0">
            <a:spAutoFit/>
          </a:bodyPr>
          <a:lstStyle/>
          <a:p>
            <a:endParaRPr lang="en-CA"/>
          </a:p>
        </p:txBody>
      </p:sp>
      <p:sp>
        <p:nvSpPr>
          <p:cNvPr id="7" name="TextBox 6">
            <a:extLst>
              <a:ext uri="{FF2B5EF4-FFF2-40B4-BE49-F238E27FC236}">
                <a16:creationId xmlns:a16="http://schemas.microsoft.com/office/drawing/2014/main" id="{06C4970F-E750-457A-832E-B907115CD3F4}"/>
              </a:ext>
            </a:extLst>
          </p:cNvPr>
          <p:cNvSpPr txBox="1"/>
          <p:nvPr/>
        </p:nvSpPr>
        <p:spPr>
          <a:xfrm>
            <a:off x="8653806" y="4389021"/>
            <a:ext cx="2432116" cy="923330"/>
          </a:xfrm>
          <a:prstGeom prst="rect">
            <a:avLst/>
          </a:prstGeom>
          <a:noFill/>
        </p:spPr>
        <p:txBody>
          <a:bodyPr wrap="square" rtlCol="0">
            <a:spAutoFit/>
          </a:bodyPr>
          <a:lstStyle/>
          <a:p>
            <a:r>
              <a:rPr lang="en-US"/>
              <a:t>Focus more on providing education in the healthcare field.</a:t>
            </a:r>
            <a:endParaRPr lang="en-CA"/>
          </a:p>
        </p:txBody>
      </p:sp>
    </p:spTree>
    <p:extLst>
      <p:ext uri="{BB962C8B-B14F-4D97-AF65-F5344CB8AC3E}">
        <p14:creationId xmlns:p14="http://schemas.microsoft.com/office/powerpoint/2010/main" val="167821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people posing for the camera&#10;&#10;Description automatically generated">
            <a:extLst>
              <a:ext uri="{FF2B5EF4-FFF2-40B4-BE49-F238E27FC236}">
                <a16:creationId xmlns:a16="http://schemas.microsoft.com/office/drawing/2014/main" id="{22CBE7C6-87EC-4C16-8CB2-A0C6C8D8066C}"/>
              </a:ext>
            </a:extLst>
          </p:cNvPr>
          <p:cNvPicPr>
            <a:picLocks noChangeAspect="1"/>
          </p:cNvPicPr>
          <p:nvPr/>
        </p:nvPicPr>
        <p:blipFill rotWithShape="1">
          <a:blip r:embed="rId2"/>
          <a:srcRect l="12374" r="10041"/>
          <a:stretch/>
        </p:blipFill>
        <p:spPr>
          <a:xfrm>
            <a:off x="5272088" y="11"/>
            <a:ext cx="7094361" cy="6857989"/>
          </a:xfrm>
          <a:prstGeom prst="rect">
            <a:avLst/>
          </a:prstGeom>
        </p:spPr>
      </p:pic>
      <p:sp>
        <p:nvSpPr>
          <p:cNvPr id="44" name="Rectangle 40">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7903CE-E65E-41C9-B370-268210897CA1}"/>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a:solidFill>
                  <a:srgbClr val="FFFFFF"/>
                </a:solidFill>
              </a:rPr>
              <a:t>Results</a:t>
            </a:r>
          </a:p>
        </p:txBody>
      </p:sp>
      <p:sp>
        <p:nvSpPr>
          <p:cNvPr id="45" name="Oval 4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12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6809A423B19042B978DFFF452C5F97" ma:contentTypeVersion="9" ma:contentTypeDescription="Create a new document." ma:contentTypeScope="" ma:versionID="fa9d7df6bd5b1445243c47d6cfe80ea0">
  <xsd:schema xmlns:xsd="http://www.w3.org/2001/XMLSchema" xmlns:xs="http://www.w3.org/2001/XMLSchema" xmlns:p="http://schemas.microsoft.com/office/2006/metadata/properties" xmlns:ns3="d6faa55a-3f0c-4216-89c9-f00f0b873194" xmlns:ns4="18592a67-5060-4f9f-bb4f-f8905adc073b" targetNamespace="http://schemas.microsoft.com/office/2006/metadata/properties" ma:root="true" ma:fieldsID="0b33d04ae57e6857d4655813f12e203b" ns3:_="" ns4:_="">
    <xsd:import namespace="d6faa55a-3f0c-4216-89c9-f00f0b873194"/>
    <xsd:import namespace="18592a67-5060-4f9f-bb4f-f8905adc073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faa55a-3f0c-4216-89c9-f00f0b87319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592a67-5060-4f9f-bb4f-f8905adc073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8E58A0-3651-4C80-85E7-2F2350A7D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faa55a-3f0c-4216-89c9-f00f0b873194"/>
    <ds:schemaRef ds:uri="18592a67-5060-4f9f-bb4f-f8905adc07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3BFB4B-2F12-4572-AEA7-7FC8857173DA}">
  <ds:schemaRefs>
    <ds:schemaRef ds:uri="http://schemas.microsoft.com/sharepoint/v3/contenttype/forms"/>
  </ds:schemaRefs>
</ds:datastoreItem>
</file>

<file path=customXml/itemProps3.xml><?xml version="1.0" encoding="utf-8"?>
<ds:datastoreItem xmlns:ds="http://schemas.openxmlformats.org/officeDocument/2006/customXml" ds:itemID="{7CB33AA4-A876-4D0B-A93F-DEFC4AEF6C76}">
  <ds:schemaRefs>
    <ds:schemaRef ds:uri="http://schemas.microsoft.com/office/2006/documentManagement/types"/>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d6faa55a-3f0c-4216-89c9-f00f0b873194"/>
    <ds:schemaRef ds:uri="http://schemas.openxmlformats.org/package/2006/metadata/core-properties"/>
    <ds:schemaRef ds:uri="18592a67-5060-4f9f-bb4f-f8905adc073b"/>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49</Paragraphs>
  <Slides>8</Slides>
  <Notes>7</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Problems</vt:lpstr>
      <vt:lpstr>Design Flow</vt:lpstr>
      <vt:lpstr>PowerPoint Presentation</vt:lpstr>
      <vt:lpstr>PowerPoint Presentation</vt:lpstr>
      <vt:lpstr>PowerPoint Presentation</vt:lpstr>
      <vt:lpstr>Conclusion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 Mahajan</dc:creator>
  <cp:lastModifiedBy>Jatin Mahajan</cp:lastModifiedBy>
  <cp:revision>1</cp:revision>
  <dcterms:created xsi:type="dcterms:W3CDTF">2020-03-21T16:20:45Z</dcterms:created>
  <dcterms:modified xsi:type="dcterms:W3CDTF">2020-03-21T16:21:36Z</dcterms:modified>
</cp:coreProperties>
</file>