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86" r:id="rId20"/>
    <p:sldId id="284" r:id="rId21"/>
    <p:sldId id="287" r:id="rId22"/>
    <p:sldId id="285" r:id="rId23"/>
    <p:sldId id="288" r:id="rId24"/>
    <p:sldId id="289" r:id="rId25"/>
    <p:sldId id="290" r:id="rId26"/>
    <p:sldId id="291" r:id="rId27"/>
    <p:sldId id="292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68AD2-CC82-45A9-9D1E-DBE7A2C5A8AE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6FA43-416C-4AF0-9D0E-44DF1F309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269971-057B-4114-91D3-D5E44F0FBF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12F5FF-F405-4444-A176-76983CCA921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hyperlink" Target="https://ocw.mit.edu/courses/sloan-school-of-management/15-097-prediction-machine-learning-and-statistics-spring-2012/lecture-notes/MIT15_097S12_lec13.pdf" TargetMode="External"/><Relationship Id="rId4" Type="http://schemas.openxmlformats.org/officeDocument/2006/relationships/hyperlink" Target="https://towardsdatascience.com/understanding-support-vector-machine-part-2-kernel-trick-mercers-theorem-e1e6848c6c4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 methods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200" dirty="0" smtClean="0">
                <a:ea typeface="+mn-ea"/>
                <a:cs typeface="+mn-cs"/>
              </a:rPr>
              <a:t>Linear Dual formulations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Dr Kapil from NIT Kurukshetra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CF92-2662-439D-8DFC-12B55B97CE39}" type="slidenum">
              <a:rPr lang="en-IN"/>
              <a:pPr>
                <a:defRPr/>
              </a:pPr>
              <a:t>10</a:t>
            </a:fld>
            <a:endParaRPr lang="en-I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995488" y="1250950"/>
          <a:ext cx="5114925" cy="2422525"/>
        </p:xfrm>
        <a:graphic>
          <a:graphicData uri="http://schemas.openxmlformats.org/presentationml/2006/ole">
            <p:oleObj spid="_x0000_s32770" name="Equation" r:id="rId3" imgW="2234880" imgH="1066680" progId="Equation.3">
              <p:embed/>
            </p:oleObj>
          </a:graphicData>
        </a:graphic>
      </p:graphicFrame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838200" y="2254250"/>
            <a:ext cx="1973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subject to-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 linearly separable data points </a:t>
            </a:r>
          </a:p>
        </p:txBody>
      </p:sp>
      <p:sp>
        <p:nvSpPr>
          <p:cNvPr id="245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Instead of finding an non-linear classifier it might be possible to find linear classifier in higher dimensional input space.</a:t>
            </a:r>
          </a:p>
          <a:p>
            <a:endParaRPr lang="en-US" smtClean="0"/>
          </a:p>
          <a:p>
            <a:r>
              <a:rPr lang="en-US" smtClean="0"/>
              <a:t>So, it might be a good idea to find such a mapping.</a:t>
            </a:r>
          </a:p>
          <a:p>
            <a:r>
              <a:rPr lang="en-US" smtClean="0"/>
              <a:t>How to find such a mapping?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1A7BF-192E-4198-AB5C-347B4AA8C363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733800" y="3962400"/>
          <a:ext cx="1936750" cy="604838"/>
        </p:xfrm>
        <a:graphic>
          <a:graphicData uri="http://schemas.openxmlformats.org/presentationml/2006/ole">
            <p:oleObj spid="_x0000_s3074" name="Equation" r:id="rId3" imgW="7743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Not so easy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Every Problem is specific, how to identify such 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DFEF3-775F-4F89-B577-972E680CC395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Trick</a:t>
            </a:r>
          </a:p>
        </p:txBody>
      </p:sp>
      <p:sp>
        <p:nvSpPr>
          <p:cNvPr id="645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Mercer Condition</a:t>
            </a:r>
          </a:p>
          <a:p>
            <a:pPr lvl="1"/>
            <a:r>
              <a:rPr lang="en-US" dirty="0" smtClean="0"/>
              <a:t>It says that the dot product in higher dimensional space can be represented by some kernel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F95D8-0ECD-4F87-96A3-549F7E2F2C30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Trick</a:t>
            </a:r>
          </a:p>
        </p:txBody>
      </p:sp>
      <p:sp>
        <p:nvSpPr>
          <p:cNvPr id="2560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Mercer Condition</a:t>
            </a:r>
          </a:p>
          <a:p>
            <a:pPr lvl="1"/>
            <a:r>
              <a:rPr lang="en-US" dirty="0" smtClean="0"/>
              <a:t>It says that the dot product in higher dimensional space can be represented by some kernel function.</a:t>
            </a:r>
          </a:p>
          <a:p>
            <a:pPr lvl="1"/>
            <a:r>
              <a:rPr lang="en-US" dirty="0" smtClean="0"/>
              <a:t>Mercer Condition ensures that QPP problem remains convex.</a:t>
            </a:r>
          </a:p>
          <a:p>
            <a:pPr lvl="1"/>
            <a:r>
              <a:rPr lang="en-US" dirty="0" smtClean="0"/>
              <a:t>And we can see our dual has input samples coming only in that!</a:t>
            </a:r>
          </a:p>
          <a:p>
            <a:pPr lvl="1"/>
            <a:r>
              <a:rPr lang="en-US" dirty="0" smtClean="0"/>
              <a:t> There are a few conditions under which a function qualifies for kernel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1F10F-3783-4CDC-8A61-EDED6233CDE6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429000" y="4114800"/>
          <a:ext cx="3429000" cy="610200"/>
        </p:xfrm>
        <a:graphic>
          <a:graphicData uri="http://schemas.openxmlformats.org/presentationml/2006/ole">
            <p:oleObj spid="_x0000_s4098" name="Equation" r:id="rId3" imgW="1612800" imgH="2412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914400" y="48006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https://towardsdatascience.com/understanding-support-vector-machine-part-2-kernel-trick-mercers-theorem-e1e6848c6c4d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https://ocw.mit.edu/courses/sloan-school-of-management/15-097-prediction-machine-learning-and-statistics-spring-2012/lecture-notes/MIT15_097S12_lec13.pdf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200" dirty="0" smtClean="0">
                <a:ea typeface="+mn-ea"/>
                <a:cs typeface="+mn-cs"/>
              </a:rPr>
              <a:t>The Nonlinear Dual with Kernel Trick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Dr Kapil from NIT Kurukshetra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F6291-4CD1-46AE-8740-8472A8536D09}" type="slidenum">
              <a:rPr lang="en-IN"/>
              <a:pPr>
                <a:defRPr/>
              </a:pPr>
              <a:t>15</a:t>
            </a:fld>
            <a:endParaRPr lang="en-IN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590800" y="1250950"/>
          <a:ext cx="3922713" cy="2422525"/>
        </p:xfrm>
        <a:graphic>
          <a:graphicData uri="http://schemas.openxmlformats.org/presentationml/2006/ole">
            <p:oleObj spid="_x0000_s5122" name="Equation" r:id="rId3" imgW="1714320" imgH="1066680" progId="Equation.3">
              <p:embed/>
            </p:oleObj>
          </a:graphicData>
        </a:graphic>
      </p:graphicFrame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838200" y="2254250"/>
            <a:ext cx="1973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subject to-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prstClr val="black"/>
                </a:solidFill>
                <a:latin typeface="Garamond" pitchFamily="18" charset="0"/>
                <a:ea typeface="+mj-ea"/>
                <a:cs typeface="+mj-cs"/>
              </a:rPr>
              <a:t>Some Common Kernels</a:t>
            </a:r>
            <a:endParaRPr lang="en-US" altLang="zh-CN" sz="4200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838200" y="16764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Linear kernel:</a:t>
            </a:r>
          </a:p>
        </p:txBody>
      </p:sp>
      <p:graphicFrame>
        <p:nvGraphicFramePr>
          <p:cNvPr id="99334" name="Object 2"/>
          <p:cNvGraphicFramePr>
            <a:graphicFrameLocks noChangeAspect="1"/>
          </p:cNvGraphicFramePr>
          <p:nvPr/>
        </p:nvGraphicFramePr>
        <p:xfrm>
          <a:off x="2667000" y="3276600"/>
          <a:ext cx="4005263" cy="1095375"/>
        </p:xfrm>
        <a:graphic>
          <a:graphicData uri="http://schemas.openxmlformats.org/presentationml/2006/ole">
            <p:oleObj spid="_x0000_s6146" name="Equation" r:id="rId3" imgW="1765080" imgH="482400" progId="">
              <p:embed/>
            </p:oleObj>
          </a:graphicData>
        </a:graphic>
      </p:graphicFrame>
      <p:graphicFrame>
        <p:nvGraphicFramePr>
          <p:cNvPr id="99335" name="Object 3"/>
          <p:cNvGraphicFramePr>
            <a:graphicFrameLocks noChangeAspect="1"/>
          </p:cNvGraphicFramePr>
          <p:nvPr/>
        </p:nvGraphicFramePr>
        <p:xfrm>
          <a:off x="3429000" y="1600200"/>
          <a:ext cx="2333625" cy="576263"/>
        </p:xfrm>
        <a:graphic>
          <a:graphicData uri="http://schemas.openxmlformats.org/presentationml/2006/ole">
            <p:oleObj spid="_x0000_s6147" name="Equation" r:id="rId4" imgW="1028520" imgH="253800" progId="">
              <p:embed/>
            </p:oleObj>
          </a:graphicData>
        </a:graphic>
      </p:graphicFrame>
      <p:graphicFrame>
        <p:nvGraphicFramePr>
          <p:cNvPr id="99336" name="Object 4"/>
          <p:cNvGraphicFramePr>
            <a:graphicFrameLocks noChangeAspect="1"/>
          </p:cNvGraphicFramePr>
          <p:nvPr/>
        </p:nvGraphicFramePr>
        <p:xfrm>
          <a:off x="3886200" y="2286000"/>
          <a:ext cx="3168650" cy="576263"/>
        </p:xfrm>
        <a:graphic>
          <a:graphicData uri="http://schemas.openxmlformats.org/presentationml/2006/ole">
            <p:oleObj spid="_x0000_s6148" name="Equation" r:id="rId5" imgW="1396800" imgH="253800" progId="">
              <p:embed/>
            </p:oleObj>
          </a:graphicData>
        </a:graphic>
      </p:graphicFrame>
      <p:graphicFrame>
        <p:nvGraphicFramePr>
          <p:cNvPr id="99337" name="Object 5"/>
          <p:cNvGraphicFramePr>
            <a:graphicFrameLocks noChangeAspect="1"/>
          </p:cNvGraphicFramePr>
          <p:nvPr/>
        </p:nvGraphicFramePr>
        <p:xfrm>
          <a:off x="2590800" y="4681538"/>
          <a:ext cx="4149725" cy="576262"/>
        </p:xfrm>
        <a:graphic>
          <a:graphicData uri="http://schemas.openxmlformats.org/presentationml/2006/ole">
            <p:oleObj spid="_x0000_s6149" name="Equation" r:id="rId6" imgW="1828800" imgH="253800" progId="">
              <p:embed/>
            </p:oleObj>
          </a:graphicData>
        </a:graphic>
      </p:graphicFrame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533400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Examples of commonly-used kernel functions: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838200" y="2362200"/>
            <a:ext cx="312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Polynomial kernel: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838200" y="29718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Gaussian (Radial-Basis Function (RBF) ) kernel:</a:t>
            </a: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838200" y="43434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Sigmoid:</a:t>
            </a: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533400" y="5410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In general, functions that satisfy </a:t>
            </a:r>
            <a:r>
              <a:rPr lang="en-US" altLang="zh-CN" sz="2200" i="1"/>
              <a:t>Mercer</a:t>
            </a:r>
            <a:r>
              <a:rPr lang="en-US" altLang="zh-CN" sz="2200" i="1">
                <a:latin typeface="Times New Roman" pitchFamily="18" charset="0"/>
              </a:rPr>
              <a:t>’</a:t>
            </a:r>
            <a:r>
              <a:rPr lang="en-US" altLang="zh-CN" sz="2200" i="1"/>
              <a:t>s condition</a:t>
            </a:r>
            <a:r>
              <a:rPr lang="en-US" altLang="zh-CN" sz="2200"/>
              <a:t> can be kernel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9" grpId="0"/>
      <p:bldP spid="99340" grpId="0"/>
      <p:bldP spid="99341" grpId="0"/>
      <p:bldP spid="993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Nonlinear SVM</a:t>
            </a:r>
          </a:p>
        </p:txBody>
      </p:sp>
      <p:sp>
        <p:nvSpPr>
          <p:cNvPr id="28679" name="Rectangle 3"/>
          <p:cNvSpPr>
            <a:spLocks noChangeArrowheads="1"/>
          </p:cNvSpPr>
          <p:nvPr/>
        </p:nvSpPr>
        <p:spPr bwMode="auto">
          <a:xfrm>
            <a:off x="457200" y="1143000"/>
            <a:ext cx="6477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Formulation: (Lagrangian Dual Problem)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928813" y="1636713"/>
          <a:ext cx="5784850" cy="935037"/>
        </p:xfrm>
        <a:graphic>
          <a:graphicData uri="http://schemas.openxmlformats.org/presentationml/2006/ole">
            <p:oleObj spid="_x0000_s7170" name="Equation" r:id="rId3" imgW="2743200" imgH="444240" progId="">
              <p:embed/>
            </p:oleObj>
          </a:graphicData>
        </a:graphic>
      </p:graphicFrame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1752600" y="2571750"/>
            <a:ext cx="142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such that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581400" y="2743200"/>
          <a:ext cx="1393825" cy="481013"/>
        </p:xfrm>
        <a:graphic>
          <a:graphicData uri="http://schemas.openxmlformats.org/presentationml/2006/ole">
            <p:oleObj spid="_x0000_s7171" name="Equation" r:id="rId4" imgW="660240" imgH="228600" progId="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530600" y="3130550"/>
          <a:ext cx="1498600" cy="908050"/>
        </p:xfrm>
        <a:graphic>
          <a:graphicData uri="http://schemas.openxmlformats.org/presentationml/2006/ole">
            <p:oleObj spid="_x0000_s7172" name="Equation" r:id="rId5" imgW="711000" imgH="431640" progId="">
              <p:embed/>
            </p:oleObj>
          </a:graphicData>
        </a:graphic>
      </p:graphicFrame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457200" y="419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The solution of the discriminant function is</a:t>
            </a: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457200" y="5715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dirty="0" smtClean="0"/>
              <a:t>The optimization technique </a:t>
            </a:r>
            <a:r>
              <a:rPr lang="en-US" altLang="zh-CN" sz="2200" dirty="0"/>
              <a:t>is the same.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806450" y="4800600"/>
          <a:ext cx="4030663" cy="473075"/>
        </p:xfrm>
        <a:graphic>
          <a:graphicData uri="http://schemas.openxmlformats.org/presentationml/2006/ole">
            <p:oleObj spid="_x0000_s7175" name="Equation" r:id="rId6" imgW="1942920" imgH="228600" progId="Equation.3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876800" y="4775200"/>
          <a:ext cx="3317875" cy="711200"/>
        </p:xfrm>
        <a:graphic>
          <a:graphicData uri="http://schemas.openxmlformats.org/presentationml/2006/ole">
            <p:oleObj spid="_x0000_s7176" name="Equation" r:id="rId7" imgW="16002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0" grpId="0"/>
      <p:bldP spid="1003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Polynomial (&lt;</a:t>
            </a:r>
            <a:r>
              <a:rPr lang="en-US" dirty="0" err="1" smtClean="0"/>
              <a:t>x,y</a:t>
            </a:r>
            <a:r>
              <a:rPr lang="en-US" dirty="0" smtClean="0"/>
              <a:t>&gt;+c)^d is inner product in </a:t>
            </a:r>
            <a:r>
              <a:rPr lang="en-US" dirty="0" err="1" smtClean="0"/>
              <a:t>n+dCd</a:t>
            </a:r>
            <a:r>
              <a:rPr lang="en-US" dirty="0" smtClean="0"/>
              <a:t> dimensional space.</a:t>
            </a:r>
          </a:p>
          <a:p>
            <a:r>
              <a:rPr lang="en-US" dirty="0" smtClean="0"/>
              <a:t>The mapping </a:t>
            </a:r>
            <a:r>
              <a:rPr lang="en-US" smtClean="0"/>
              <a:t>it follows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General definition</a:t>
            </a:r>
          </a:p>
          <a:p>
            <a:r>
              <a:rPr lang="en-US" dirty="0" smtClean="0"/>
              <a:t>Kernel SVM</a:t>
            </a:r>
          </a:p>
          <a:p>
            <a:r>
              <a:rPr lang="en-US" dirty="0" smtClean="0"/>
              <a:t>Kernel PCA</a:t>
            </a:r>
          </a:p>
          <a:p>
            <a:r>
              <a:rPr lang="en-US" dirty="0" smtClean="0"/>
              <a:t>Spectral Clustering</a:t>
            </a:r>
          </a:p>
          <a:p>
            <a:r>
              <a:rPr lang="en-US" dirty="0" smtClean="0"/>
              <a:t>Kernel as features</a:t>
            </a:r>
          </a:p>
          <a:p>
            <a:pPr lvl="1"/>
            <a:r>
              <a:rPr lang="en-US" dirty="0" smtClean="0"/>
              <a:t>Semi-Supervised Manifold regularization of unlabelled data</a:t>
            </a:r>
          </a:p>
          <a:p>
            <a:r>
              <a:rPr lang="en-US" dirty="0" smtClean="0"/>
              <a:t>Kernel LDA</a:t>
            </a:r>
          </a:p>
          <a:p>
            <a:r>
              <a:rPr lang="en-US" dirty="0" smtClean="0"/>
              <a:t>Kernel ridge regression</a:t>
            </a:r>
          </a:p>
          <a:p>
            <a:r>
              <a:rPr lang="en-US" dirty="0" smtClean="0"/>
              <a:t>Kernel ELM</a:t>
            </a:r>
          </a:p>
          <a:p>
            <a:r>
              <a:rPr lang="en-US" dirty="0" smtClean="0"/>
              <a:t>Kernel RVFL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items in a multinomial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(x_1+x_2+…+</a:t>
            </a:r>
            <a:r>
              <a:rPr lang="en-US" dirty="0" err="1" smtClean="0"/>
              <a:t>x_d</a:t>
            </a:r>
            <a:r>
              <a:rPr lang="en-US" dirty="0" smtClean="0"/>
              <a:t>)^n</a:t>
            </a:r>
          </a:p>
          <a:p>
            <a:r>
              <a:rPr lang="en-US" dirty="0" smtClean="0"/>
              <a:t>Each term of the expansion has n things, now anything can be taken any number of times but total selected things exactly should be n.</a:t>
            </a:r>
          </a:p>
          <a:p>
            <a:r>
              <a:rPr lang="en-US" dirty="0" smtClean="0"/>
              <a:t>Therefore the problem is similar to adding d whole numbers (non-negative integers) whose sum should be exactly n. </a:t>
            </a:r>
          </a:p>
          <a:p>
            <a:r>
              <a:rPr lang="en-US" dirty="0" smtClean="0"/>
              <a:t>(d-1+n)!/(d-1)!n! </a:t>
            </a:r>
          </a:p>
          <a:p>
            <a:r>
              <a:rPr lang="en-US" dirty="0" smtClean="0"/>
              <a:t>And if I want to find the number of terms in (x_1+x_2+…+</a:t>
            </a:r>
            <a:r>
              <a:rPr lang="en-US" dirty="0" err="1" smtClean="0"/>
              <a:t>x_d+c</a:t>
            </a:r>
            <a:r>
              <a:rPr lang="en-US" dirty="0" smtClean="0"/>
              <a:t>)^n</a:t>
            </a:r>
          </a:p>
          <a:p>
            <a:r>
              <a:rPr lang="en-US" smtClean="0"/>
              <a:t>=((d+1)-1+n)C(n).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Gaussian Kernel gives mapping to infinite dimensional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kind of mapping it represents?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Non Linear Principal Component Analysis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Spectral Clustering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have dat</a:t>
            </a:r>
            <a:r>
              <a:rPr lang="en-US" dirty="0" smtClean="0"/>
              <a:t>a but no explicit output</a:t>
            </a:r>
          </a:p>
          <a:p>
            <a:r>
              <a:rPr lang="en-US" dirty="0" smtClean="0"/>
              <a:t>You want to group based on the input features only.</a:t>
            </a:r>
          </a:p>
          <a:p>
            <a:r>
              <a:rPr lang="en-US" dirty="0" smtClean="0"/>
              <a:t>Spectral like PCA is unsupervised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Laplacian</a:t>
            </a:r>
            <a:r>
              <a:rPr lang="en-US" dirty="0" smtClean="0"/>
              <a:t>-SVM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Semi-Supervised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59395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838200"/>
          </a:xfrm>
        </p:spPr>
        <p:txBody>
          <a:bodyPr/>
          <a:lstStyle/>
          <a:p>
            <a:r>
              <a:rPr lang="en-US" smtClean="0"/>
              <a:t>1-Dimensional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28CB9-A4E0-4BBF-AEF0-3D01A1DAB2BD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28600" y="4114800"/>
            <a:ext cx="4267200" cy="1066800"/>
            <a:chOff x="144" y="3552"/>
            <a:chExt cx="2304" cy="432"/>
          </a:xfrm>
        </p:grpSpPr>
        <p:sp>
          <p:nvSpPr>
            <p:cNvPr id="59422" name="Line 7"/>
            <p:cNvSpPr>
              <a:spLocks noChangeShapeType="1"/>
            </p:cNvSpPr>
            <p:nvPr/>
          </p:nvSpPr>
          <p:spPr bwMode="auto">
            <a:xfrm>
              <a:off x="864" y="355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23" name="Line 8"/>
            <p:cNvSpPr>
              <a:spLocks noChangeShapeType="1"/>
            </p:cNvSpPr>
            <p:nvPr/>
          </p:nvSpPr>
          <p:spPr bwMode="auto">
            <a:xfrm flipV="1">
              <a:off x="144" y="3888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24" name="Oval 9"/>
            <p:cNvSpPr>
              <a:spLocks noChangeAspect="1" noChangeArrowheads="1"/>
            </p:cNvSpPr>
            <p:nvPr/>
          </p:nvSpPr>
          <p:spPr bwMode="auto">
            <a:xfrm>
              <a:off x="1440" y="379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Oval 10"/>
            <p:cNvSpPr>
              <a:spLocks noChangeAspect="1" noChangeArrowheads="1"/>
            </p:cNvSpPr>
            <p:nvPr/>
          </p:nvSpPr>
          <p:spPr bwMode="auto">
            <a:xfrm>
              <a:off x="336" y="3792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6" name="Oval 16"/>
            <p:cNvSpPr>
              <a:spLocks noChangeAspect="1" noChangeArrowheads="1"/>
            </p:cNvSpPr>
            <p:nvPr/>
          </p:nvSpPr>
          <p:spPr bwMode="auto">
            <a:xfrm>
              <a:off x="2112" y="37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7" name="Oval 22"/>
            <p:cNvSpPr>
              <a:spLocks noChangeAspect="1" noChangeArrowheads="1"/>
            </p:cNvSpPr>
            <p:nvPr/>
          </p:nvSpPr>
          <p:spPr bwMode="auto">
            <a:xfrm rot="-1118274">
              <a:off x="2352" y="379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8" name="Oval 26"/>
            <p:cNvSpPr>
              <a:spLocks noChangeAspect="1" noChangeArrowheads="1"/>
            </p:cNvSpPr>
            <p:nvPr/>
          </p:nvSpPr>
          <p:spPr bwMode="auto">
            <a:xfrm rot="5895381">
              <a:off x="580" y="378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9" name="Oval 35"/>
            <p:cNvSpPr>
              <a:spLocks noChangeAspect="1" noChangeArrowheads="1"/>
            </p:cNvSpPr>
            <p:nvPr/>
          </p:nvSpPr>
          <p:spPr bwMode="auto">
            <a:xfrm rot="4777107">
              <a:off x="1634" y="379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0" name="Oval 36"/>
            <p:cNvSpPr>
              <a:spLocks noChangeAspect="1" noChangeArrowheads="1"/>
            </p:cNvSpPr>
            <p:nvPr/>
          </p:nvSpPr>
          <p:spPr bwMode="auto">
            <a:xfrm rot="4777107">
              <a:off x="2018" y="379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1" name="Oval 37"/>
            <p:cNvSpPr>
              <a:spLocks noChangeAspect="1" noChangeArrowheads="1"/>
            </p:cNvSpPr>
            <p:nvPr/>
          </p:nvSpPr>
          <p:spPr bwMode="auto">
            <a:xfrm rot="4777107">
              <a:off x="814" y="379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2" name="Oval 42"/>
            <p:cNvSpPr>
              <a:spLocks noChangeAspect="1" noChangeArrowheads="1"/>
            </p:cNvSpPr>
            <p:nvPr/>
          </p:nvSpPr>
          <p:spPr bwMode="auto">
            <a:xfrm rot="4777107">
              <a:off x="1731" y="378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3" name="Oval 43"/>
            <p:cNvSpPr>
              <a:spLocks noChangeAspect="1" noChangeArrowheads="1"/>
            </p:cNvSpPr>
            <p:nvPr/>
          </p:nvSpPr>
          <p:spPr bwMode="auto">
            <a:xfrm>
              <a:off x="960" y="3792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9" name="Text Box 48"/>
          <p:cNvSpPr txBox="1">
            <a:spLocks noChangeArrowheads="1"/>
          </p:cNvSpPr>
          <p:nvPr/>
        </p:nvSpPr>
        <p:spPr bwMode="auto">
          <a:xfrm>
            <a:off x="1258888" y="5051425"/>
            <a:ext cx="903287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/>
              <a:t>x=0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770438" y="4114800"/>
            <a:ext cx="4267200" cy="1066800"/>
            <a:chOff x="144" y="3552"/>
            <a:chExt cx="2304" cy="432"/>
          </a:xfrm>
        </p:grpSpPr>
        <p:sp>
          <p:nvSpPr>
            <p:cNvPr id="59410" name="Line 4"/>
            <p:cNvSpPr>
              <a:spLocks noChangeShapeType="1"/>
            </p:cNvSpPr>
            <p:nvPr/>
          </p:nvSpPr>
          <p:spPr bwMode="auto">
            <a:xfrm>
              <a:off x="864" y="355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 flipV="1">
              <a:off x="144" y="3888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12" name="Oval 6"/>
            <p:cNvSpPr>
              <a:spLocks noChangeAspect="1" noChangeArrowheads="1"/>
            </p:cNvSpPr>
            <p:nvPr/>
          </p:nvSpPr>
          <p:spPr bwMode="auto">
            <a:xfrm>
              <a:off x="1440" y="379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Oval 7"/>
            <p:cNvSpPr>
              <a:spLocks noChangeAspect="1" noChangeArrowheads="1"/>
            </p:cNvSpPr>
            <p:nvPr/>
          </p:nvSpPr>
          <p:spPr bwMode="auto">
            <a:xfrm>
              <a:off x="336" y="3792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Oval 8"/>
            <p:cNvSpPr>
              <a:spLocks noChangeAspect="1" noChangeArrowheads="1"/>
            </p:cNvSpPr>
            <p:nvPr/>
          </p:nvSpPr>
          <p:spPr bwMode="auto">
            <a:xfrm>
              <a:off x="2112" y="37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Oval 9"/>
            <p:cNvSpPr>
              <a:spLocks noChangeAspect="1" noChangeArrowheads="1"/>
            </p:cNvSpPr>
            <p:nvPr/>
          </p:nvSpPr>
          <p:spPr bwMode="auto">
            <a:xfrm rot="-1118274">
              <a:off x="2352" y="379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Oval 10"/>
            <p:cNvSpPr>
              <a:spLocks noChangeAspect="1" noChangeArrowheads="1"/>
            </p:cNvSpPr>
            <p:nvPr/>
          </p:nvSpPr>
          <p:spPr bwMode="auto">
            <a:xfrm rot="5895381">
              <a:off x="580" y="378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7" name="Oval 11"/>
            <p:cNvSpPr>
              <a:spLocks noChangeAspect="1" noChangeArrowheads="1"/>
            </p:cNvSpPr>
            <p:nvPr/>
          </p:nvSpPr>
          <p:spPr bwMode="auto">
            <a:xfrm rot="4777107">
              <a:off x="1634" y="379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8" name="Oval 12"/>
            <p:cNvSpPr>
              <a:spLocks noChangeAspect="1" noChangeArrowheads="1"/>
            </p:cNvSpPr>
            <p:nvPr/>
          </p:nvSpPr>
          <p:spPr bwMode="auto">
            <a:xfrm rot="4777107">
              <a:off x="2018" y="379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9" name="Oval 13"/>
            <p:cNvSpPr>
              <a:spLocks noChangeAspect="1" noChangeArrowheads="1"/>
            </p:cNvSpPr>
            <p:nvPr/>
          </p:nvSpPr>
          <p:spPr bwMode="auto">
            <a:xfrm rot="4777107">
              <a:off x="814" y="379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0" name="Oval 14"/>
            <p:cNvSpPr>
              <a:spLocks noChangeAspect="1" noChangeArrowheads="1"/>
            </p:cNvSpPr>
            <p:nvPr/>
          </p:nvSpPr>
          <p:spPr bwMode="auto">
            <a:xfrm rot="4777107">
              <a:off x="1731" y="378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1" name="Oval 15"/>
            <p:cNvSpPr>
              <a:spLocks noChangeAspect="1" noChangeArrowheads="1"/>
            </p:cNvSpPr>
            <p:nvPr/>
          </p:nvSpPr>
          <p:spPr bwMode="auto">
            <a:xfrm>
              <a:off x="960" y="3792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1" name="Line 18"/>
          <p:cNvSpPr>
            <a:spLocks noChangeShapeType="1"/>
          </p:cNvSpPr>
          <p:nvPr/>
        </p:nvSpPr>
        <p:spPr bwMode="auto">
          <a:xfrm flipV="1">
            <a:off x="6318250" y="4225925"/>
            <a:ext cx="0" cy="9144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 flipV="1">
            <a:off x="7197725" y="4203700"/>
            <a:ext cx="0" cy="9144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3" name="Text Box 20"/>
          <p:cNvSpPr txBox="1">
            <a:spLocks noChangeArrowheads="1"/>
          </p:cNvSpPr>
          <p:nvPr/>
        </p:nvSpPr>
        <p:spPr bwMode="auto">
          <a:xfrm>
            <a:off x="4360863" y="5427663"/>
            <a:ext cx="2227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>
                <a:solidFill>
                  <a:schemeClr val="hlink"/>
                </a:solidFill>
              </a:rPr>
              <a:t>Positive “plane”</a:t>
            </a:r>
          </a:p>
        </p:txBody>
      </p:sp>
      <p:sp>
        <p:nvSpPr>
          <p:cNvPr id="59404" name="Freeform 21"/>
          <p:cNvSpPr>
            <a:spLocks/>
          </p:cNvSpPr>
          <p:nvPr/>
        </p:nvSpPr>
        <p:spPr bwMode="auto">
          <a:xfrm>
            <a:off x="6094413" y="5073650"/>
            <a:ext cx="452437" cy="565150"/>
          </a:xfrm>
          <a:custGeom>
            <a:avLst/>
            <a:gdLst>
              <a:gd name="T0" fmla="*/ 0 w 285"/>
              <a:gd name="T1" fmla="*/ 897175714 h 356"/>
              <a:gd name="T2" fmla="*/ 299897439 w 285"/>
              <a:gd name="T3" fmla="*/ 841732296 h 356"/>
              <a:gd name="T4" fmla="*/ 466227596 w 285"/>
              <a:gd name="T5" fmla="*/ 710684017 h 356"/>
              <a:gd name="T6" fmla="*/ 521670948 w 285"/>
              <a:gd name="T7" fmla="*/ 672882480 h 356"/>
              <a:gd name="T8" fmla="*/ 559474028 w 285"/>
              <a:gd name="T9" fmla="*/ 617437474 h 356"/>
              <a:gd name="T10" fmla="*/ 614917380 w 285"/>
              <a:gd name="T11" fmla="*/ 579635937 h 356"/>
              <a:gd name="T12" fmla="*/ 690521952 w 285"/>
              <a:gd name="T13" fmla="*/ 413305582 h 356"/>
              <a:gd name="T14" fmla="*/ 652718873 w 285"/>
              <a:gd name="T15" fmla="*/ 133567491 h 356"/>
              <a:gd name="T16" fmla="*/ 541832168 w 285"/>
              <a:gd name="T17" fmla="*/ 60483754 h 356"/>
              <a:gd name="T18" fmla="*/ 483869456 w 285"/>
              <a:gd name="T19" fmla="*/ 5040312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5"/>
              <a:gd name="T31" fmla="*/ 0 h 356"/>
              <a:gd name="T32" fmla="*/ 285 w 285"/>
              <a:gd name="T33" fmla="*/ 356 h 3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5" h="356">
                <a:moveTo>
                  <a:pt x="0" y="356"/>
                </a:moveTo>
                <a:cubicBezTo>
                  <a:pt x="45" y="351"/>
                  <a:pt x="77" y="347"/>
                  <a:pt x="119" y="334"/>
                </a:cubicBezTo>
                <a:cubicBezTo>
                  <a:pt x="154" y="299"/>
                  <a:pt x="132" y="318"/>
                  <a:pt x="185" y="282"/>
                </a:cubicBezTo>
                <a:cubicBezTo>
                  <a:pt x="192" y="277"/>
                  <a:pt x="207" y="267"/>
                  <a:pt x="207" y="267"/>
                </a:cubicBezTo>
                <a:cubicBezTo>
                  <a:pt x="212" y="260"/>
                  <a:pt x="216" y="251"/>
                  <a:pt x="222" y="245"/>
                </a:cubicBezTo>
                <a:cubicBezTo>
                  <a:pt x="228" y="239"/>
                  <a:pt x="238" y="237"/>
                  <a:pt x="244" y="230"/>
                </a:cubicBezTo>
                <a:cubicBezTo>
                  <a:pt x="258" y="213"/>
                  <a:pt x="261" y="183"/>
                  <a:pt x="274" y="164"/>
                </a:cubicBezTo>
                <a:cubicBezTo>
                  <a:pt x="271" y="127"/>
                  <a:pt x="285" y="79"/>
                  <a:pt x="259" y="53"/>
                </a:cubicBezTo>
                <a:cubicBezTo>
                  <a:pt x="247" y="41"/>
                  <a:pt x="215" y="24"/>
                  <a:pt x="215" y="24"/>
                </a:cubicBezTo>
                <a:cubicBezTo>
                  <a:pt x="198" y="0"/>
                  <a:pt x="209" y="2"/>
                  <a:pt x="192" y="2"/>
                </a:cubicBezTo>
              </a:path>
            </a:pathLst>
          </a:cu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5" name="Text Box 22"/>
          <p:cNvSpPr txBox="1">
            <a:spLocks noChangeArrowheads="1"/>
          </p:cNvSpPr>
          <p:nvPr/>
        </p:nvSpPr>
        <p:spPr bwMode="auto">
          <a:xfrm>
            <a:off x="7069138" y="5521325"/>
            <a:ext cx="2227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>
                <a:solidFill>
                  <a:schemeClr val="folHlink"/>
                </a:solidFill>
              </a:rPr>
              <a:t>Negative “plane”</a:t>
            </a:r>
          </a:p>
        </p:txBody>
      </p:sp>
      <p:sp>
        <p:nvSpPr>
          <p:cNvPr id="59406" name="Freeform 23"/>
          <p:cNvSpPr>
            <a:spLocks/>
          </p:cNvSpPr>
          <p:nvPr/>
        </p:nvSpPr>
        <p:spPr bwMode="auto">
          <a:xfrm>
            <a:off x="6867525" y="5111750"/>
            <a:ext cx="293688" cy="609600"/>
          </a:xfrm>
          <a:custGeom>
            <a:avLst/>
            <a:gdLst>
              <a:gd name="T0" fmla="*/ 466230538 w 185"/>
              <a:gd name="T1" fmla="*/ 967740089 h 384"/>
              <a:gd name="T2" fmla="*/ 168851544 w 185"/>
              <a:gd name="T3" fmla="*/ 892135426 h 384"/>
              <a:gd name="T4" fmla="*/ 2520954 w 185"/>
              <a:gd name="T5" fmla="*/ 594756884 h 384"/>
              <a:gd name="T6" fmla="*/ 113408030 w 185"/>
              <a:gd name="T7" fmla="*/ 204133435 h 384"/>
              <a:gd name="T8" fmla="*/ 337701500 w 185"/>
              <a:gd name="T9" fmla="*/ 17640301 h 384"/>
              <a:gd name="T10" fmla="*/ 393145014 w 185"/>
              <a:gd name="T11" fmla="*/ 0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384"/>
              <a:gd name="T20" fmla="*/ 185 w 185"/>
              <a:gd name="T21" fmla="*/ 384 h 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384">
                <a:moveTo>
                  <a:pt x="185" y="384"/>
                </a:moveTo>
                <a:cubicBezTo>
                  <a:pt x="138" y="378"/>
                  <a:pt x="110" y="366"/>
                  <a:pt x="67" y="354"/>
                </a:cubicBezTo>
                <a:cubicBezTo>
                  <a:pt x="30" y="317"/>
                  <a:pt x="17" y="285"/>
                  <a:pt x="1" y="236"/>
                </a:cubicBezTo>
                <a:cubicBezTo>
                  <a:pt x="6" y="175"/>
                  <a:pt x="0" y="126"/>
                  <a:pt x="45" y="81"/>
                </a:cubicBezTo>
                <a:cubicBezTo>
                  <a:pt x="65" y="61"/>
                  <a:pt x="104" y="17"/>
                  <a:pt x="134" y="7"/>
                </a:cubicBezTo>
                <a:cubicBezTo>
                  <a:pt x="141" y="5"/>
                  <a:pt x="156" y="0"/>
                  <a:pt x="156" y="0"/>
                </a:cubicBezTo>
              </a:path>
            </a:pathLst>
          </a:cu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7" name="Text Box 24"/>
          <p:cNvSpPr txBox="1">
            <a:spLocks noChangeArrowheads="1"/>
          </p:cNvSpPr>
          <p:nvPr/>
        </p:nvSpPr>
        <p:spPr bwMode="auto">
          <a:xfrm>
            <a:off x="5800725" y="5051425"/>
            <a:ext cx="903288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/>
              <a:t>x=0</a:t>
            </a:r>
          </a:p>
        </p:txBody>
      </p:sp>
      <p:cxnSp>
        <p:nvCxnSpPr>
          <p:cNvPr id="43" name="Straight Arrow Connector 42"/>
          <p:cNvCxnSpPr>
            <a:stCxn id="59394" idx="2"/>
          </p:cNvCxnSpPr>
          <p:nvPr/>
        </p:nvCxnSpPr>
        <p:spPr>
          <a:xfrm rot="5400000">
            <a:off x="2575719" y="3413919"/>
            <a:ext cx="3992563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9" name="Content Placeholder 5"/>
          <p:cNvSpPr>
            <a:spLocks noGrp="1"/>
          </p:cNvSpPr>
          <p:nvPr>
            <p:ph sz="half" idx="1"/>
          </p:nvPr>
        </p:nvSpPr>
        <p:spPr>
          <a:xfrm>
            <a:off x="4724400" y="1600200"/>
            <a:ext cx="4038600" cy="838200"/>
          </a:xfrm>
        </p:spPr>
        <p:txBody>
          <a:bodyPr/>
          <a:lstStyle/>
          <a:p>
            <a:r>
              <a:rPr lang="en-US" smtClean="0"/>
              <a:t>Linear classifier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5AD98-91DB-4617-8F49-74A53E7E9A93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1562100" y="4640263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 flipV="1">
            <a:off x="228600" y="5470525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3" name="Oval 6"/>
          <p:cNvSpPr>
            <a:spLocks noChangeAspect="1" noChangeArrowheads="1"/>
          </p:cNvSpPr>
          <p:nvPr/>
        </p:nvSpPr>
        <p:spPr bwMode="auto">
          <a:xfrm>
            <a:off x="2628900" y="5232400"/>
            <a:ext cx="69850" cy="74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7"/>
          <p:cNvSpPr>
            <a:spLocks noChangeAspect="1" noChangeArrowheads="1"/>
          </p:cNvSpPr>
          <p:nvPr/>
        </p:nvSpPr>
        <p:spPr bwMode="auto">
          <a:xfrm>
            <a:off x="584200" y="523240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Oval 8"/>
          <p:cNvSpPr>
            <a:spLocks noChangeAspect="1" noChangeArrowheads="1"/>
          </p:cNvSpPr>
          <p:nvPr/>
        </p:nvSpPr>
        <p:spPr bwMode="auto">
          <a:xfrm>
            <a:off x="3873500" y="52324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Oval 9"/>
          <p:cNvSpPr>
            <a:spLocks noChangeAspect="1" noChangeArrowheads="1"/>
          </p:cNvSpPr>
          <p:nvPr/>
        </p:nvSpPr>
        <p:spPr bwMode="auto">
          <a:xfrm rot="-1118274">
            <a:off x="4318000" y="523240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Oval 10"/>
          <p:cNvSpPr>
            <a:spLocks noChangeAspect="1" noChangeArrowheads="1"/>
          </p:cNvSpPr>
          <p:nvPr/>
        </p:nvSpPr>
        <p:spPr bwMode="auto">
          <a:xfrm rot="5895381">
            <a:off x="1026318" y="5234782"/>
            <a:ext cx="74613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Oval 11"/>
          <p:cNvSpPr>
            <a:spLocks noChangeAspect="1" noChangeArrowheads="1"/>
          </p:cNvSpPr>
          <p:nvPr/>
        </p:nvSpPr>
        <p:spPr bwMode="auto">
          <a:xfrm rot="4777107">
            <a:off x="2978943" y="5237957"/>
            <a:ext cx="74613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Oval 12"/>
          <p:cNvSpPr>
            <a:spLocks noChangeAspect="1" noChangeArrowheads="1"/>
          </p:cNvSpPr>
          <p:nvPr/>
        </p:nvSpPr>
        <p:spPr bwMode="auto">
          <a:xfrm rot="4777107">
            <a:off x="3690143" y="5237957"/>
            <a:ext cx="74613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Oval 13"/>
          <p:cNvSpPr>
            <a:spLocks noChangeAspect="1" noChangeArrowheads="1"/>
          </p:cNvSpPr>
          <p:nvPr/>
        </p:nvSpPr>
        <p:spPr bwMode="auto">
          <a:xfrm rot="4777107">
            <a:off x="1458912" y="5246688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Oval 14"/>
          <p:cNvSpPr>
            <a:spLocks noChangeAspect="1" noChangeArrowheads="1"/>
          </p:cNvSpPr>
          <p:nvPr/>
        </p:nvSpPr>
        <p:spPr bwMode="auto">
          <a:xfrm rot="4777107">
            <a:off x="3157537" y="5237163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Oval 15"/>
          <p:cNvSpPr>
            <a:spLocks noChangeAspect="1" noChangeArrowheads="1"/>
          </p:cNvSpPr>
          <p:nvPr/>
        </p:nvSpPr>
        <p:spPr bwMode="auto">
          <a:xfrm>
            <a:off x="1739900" y="52324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Text Box 23"/>
          <p:cNvSpPr txBox="1">
            <a:spLocks noChangeArrowheads="1"/>
          </p:cNvSpPr>
          <p:nvPr/>
        </p:nvSpPr>
        <p:spPr bwMode="auto">
          <a:xfrm>
            <a:off x="1258888" y="5576888"/>
            <a:ext cx="903287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/>
              <a:t>x=0</a:t>
            </a:r>
          </a:p>
        </p:txBody>
      </p:sp>
      <p:sp>
        <p:nvSpPr>
          <p:cNvPr id="60434" name="TextBox 19"/>
          <p:cNvSpPr txBox="1">
            <a:spLocks noChangeArrowheads="1"/>
          </p:cNvSpPr>
          <p:nvPr/>
        </p:nvSpPr>
        <p:spPr bwMode="auto">
          <a:xfrm>
            <a:off x="381000" y="1600200"/>
            <a:ext cx="4038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What about this set of data points?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Any Classifier?</a:t>
            </a:r>
          </a:p>
        </p:txBody>
      </p:sp>
      <p:cxnSp>
        <p:nvCxnSpPr>
          <p:cNvPr id="36" name="Straight Arrow Connector 35"/>
          <p:cNvCxnSpPr>
            <a:stCxn id="60418" idx="2"/>
          </p:cNvCxnSpPr>
          <p:nvPr/>
        </p:nvCxnSpPr>
        <p:spPr>
          <a:xfrm rot="5400000">
            <a:off x="2385219" y="3604419"/>
            <a:ext cx="4373563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A1329-3150-4A3C-BE3F-E05244F916B0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1562100" y="4640263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 flipV="1">
            <a:off x="228600" y="5470525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47" name="Oval 6"/>
          <p:cNvSpPr>
            <a:spLocks noChangeAspect="1" noChangeArrowheads="1"/>
          </p:cNvSpPr>
          <p:nvPr/>
        </p:nvSpPr>
        <p:spPr bwMode="auto">
          <a:xfrm>
            <a:off x="2628900" y="5232400"/>
            <a:ext cx="69850" cy="74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7"/>
          <p:cNvSpPr>
            <a:spLocks noChangeAspect="1" noChangeArrowheads="1"/>
          </p:cNvSpPr>
          <p:nvPr/>
        </p:nvSpPr>
        <p:spPr bwMode="auto">
          <a:xfrm>
            <a:off x="584200" y="523240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8"/>
          <p:cNvSpPr>
            <a:spLocks noChangeAspect="1" noChangeArrowheads="1"/>
          </p:cNvSpPr>
          <p:nvPr/>
        </p:nvSpPr>
        <p:spPr bwMode="auto">
          <a:xfrm>
            <a:off x="3873500" y="52324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Oval 9"/>
          <p:cNvSpPr>
            <a:spLocks noChangeAspect="1" noChangeArrowheads="1"/>
          </p:cNvSpPr>
          <p:nvPr/>
        </p:nvSpPr>
        <p:spPr bwMode="auto">
          <a:xfrm rot="-1118274">
            <a:off x="4318000" y="523240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Oval 10"/>
          <p:cNvSpPr>
            <a:spLocks noChangeAspect="1" noChangeArrowheads="1"/>
          </p:cNvSpPr>
          <p:nvPr/>
        </p:nvSpPr>
        <p:spPr bwMode="auto">
          <a:xfrm rot="5895381">
            <a:off x="1026318" y="5234782"/>
            <a:ext cx="74613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1"/>
          <p:cNvSpPr>
            <a:spLocks noChangeAspect="1" noChangeArrowheads="1"/>
          </p:cNvSpPr>
          <p:nvPr/>
        </p:nvSpPr>
        <p:spPr bwMode="auto">
          <a:xfrm rot="4777107">
            <a:off x="2978943" y="5237957"/>
            <a:ext cx="74613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2"/>
          <p:cNvSpPr>
            <a:spLocks noChangeAspect="1" noChangeArrowheads="1"/>
          </p:cNvSpPr>
          <p:nvPr/>
        </p:nvSpPr>
        <p:spPr bwMode="auto">
          <a:xfrm rot="4777107">
            <a:off x="3690143" y="5237957"/>
            <a:ext cx="74613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Oval 13"/>
          <p:cNvSpPr>
            <a:spLocks noChangeAspect="1" noChangeArrowheads="1"/>
          </p:cNvSpPr>
          <p:nvPr/>
        </p:nvSpPr>
        <p:spPr bwMode="auto">
          <a:xfrm rot="4777107">
            <a:off x="1458912" y="5246688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4"/>
          <p:cNvSpPr>
            <a:spLocks noChangeAspect="1" noChangeArrowheads="1"/>
          </p:cNvSpPr>
          <p:nvPr/>
        </p:nvSpPr>
        <p:spPr bwMode="auto">
          <a:xfrm rot="4777107">
            <a:off x="3157537" y="5237163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Oval 15"/>
          <p:cNvSpPr>
            <a:spLocks noChangeAspect="1" noChangeArrowheads="1"/>
          </p:cNvSpPr>
          <p:nvPr/>
        </p:nvSpPr>
        <p:spPr bwMode="auto">
          <a:xfrm>
            <a:off x="1739900" y="52324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Text Box 23"/>
          <p:cNvSpPr txBox="1">
            <a:spLocks noChangeArrowheads="1"/>
          </p:cNvSpPr>
          <p:nvPr/>
        </p:nvSpPr>
        <p:spPr bwMode="auto">
          <a:xfrm>
            <a:off x="1258888" y="5576888"/>
            <a:ext cx="903287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61458" name="TextBox 19"/>
          <p:cNvSpPr txBox="1">
            <a:spLocks noChangeArrowheads="1"/>
          </p:cNvSpPr>
          <p:nvPr/>
        </p:nvSpPr>
        <p:spPr bwMode="auto">
          <a:xfrm>
            <a:off x="381000" y="1600200"/>
            <a:ext cx="4038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What about this set of data points?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Any Classifier?</a:t>
            </a:r>
          </a:p>
        </p:txBody>
      </p:sp>
      <p:sp>
        <p:nvSpPr>
          <p:cNvPr id="61459" name="Line 3"/>
          <p:cNvSpPr>
            <a:spLocks noChangeShapeType="1"/>
          </p:cNvSpPr>
          <p:nvPr/>
        </p:nvSpPr>
        <p:spPr bwMode="auto">
          <a:xfrm flipH="1">
            <a:off x="5981700" y="1539875"/>
            <a:ext cx="14288" cy="41671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60" name="Line 4"/>
          <p:cNvSpPr>
            <a:spLocks noChangeShapeType="1"/>
          </p:cNvSpPr>
          <p:nvPr/>
        </p:nvSpPr>
        <p:spPr bwMode="auto">
          <a:xfrm flipV="1">
            <a:off x="4648200" y="5470525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61" name="Oval 5"/>
          <p:cNvSpPr>
            <a:spLocks noChangeAspect="1" noChangeArrowheads="1"/>
          </p:cNvSpPr>
          <p:nvPr/>
        </p:nvSpPr>
        <p:spPr bwMode="auto">
          <a:xfrm>
            <a:off x="7024688" y="4914900"/>
            <a:ext cx="69850" cy="74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Oval 6"/>
          <p:cNvSpPr>
            <a:spLocks noChangeAspect="1" noChangeArrowheads="1"/>
          </p:cNvSpPr>
          <p:nvPr/>
        </p:nvSpPr>
        <p:spPr bwMode="auto">
          <a:xfrm>
            <a:off x="5003800" y="5056188"/>
            <a:ext cx="69850" cy="746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Oval 7"/>
          <p:cNvSpPr>
            <a:spLocks noChangeAspect="1" noChangeArrowheads="1"/>
          </p:cNvSpPr>
          <p:nvPr/>
        </p:nvSpPr>
        <p:spPr bwMode="auto">
          <a:xfrm>
            <a:off x="8339138" y="26416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Oval 8"/>
          <p:cNvSpPr>
            <a:spLocks noChangeAspect="1" noChangeArrowheads="1"/>
          </p:cNvSpPr>
          <p:nvPr/>
        </p:nvSpPr>
        <p:spPr bwMode="auto">
          <a:xfrm rot="-1118274">
            <a:off x="8655050" y="133985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Oval 9"/>
          <p:cNvSpPr>
            <a:spLocks noChangeAspect="1" noChangeArrowheads="1"/>
          </p:cNvSpPr>
          <p:nvPr/>
        </p:nvSpPr>
        <p:spPr bwMode="auto">
          <a:xfrm rot="5895381">
            <a:off x="5457031" y="5304632"/>
            <a:ext cx="74613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Oval 10"/>
          <p:cNvSpPr>
            <a:spLocks noChangeAspect="1" noChangeArrowheads="1"/>
          </p:cNvSpPr>
          <p:nvPr/>
        </p:nvSpPr>
        <p:spPr bwMode="auto">
          <a:xfrm rot="4777107">
            <a:off x="7398544" y="4582319"/>
            <a:ext cx="74612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Oval 11"/>
          <p:cNvSpPr>
            <a:spLocks noChangeAspect="1" noChangeArrowheads="1"/>
          </p:cNvSpPr>
          <p:nvPr/>
        </p:nvSpPr>
        <p:spPr bwMode="auto">
          <a:xfrm rot="4777107">
            <a:off x="7981156" y="3456782"/>
            <a:ext cx="74613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Oval 12"/>
          <p:cNvSpPr>
            <a:spLocks noChangeAspect="1" noChangeArrowheads="1"/>
          </p:cNvSpPr>
          <p:nvPr/>
        </p:nvSpPr>
        <p:spPr bwMode="auto">
          <a:xfrm rot="4777107">
            <a:off x="5818187" y="5375276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Oval 13"/>
          <p:cNvSpPr>
            <a:spLocks noChangeAspect="1" noChangeArrowheads="1"/>
          </p:cNvSpPr>
          <p:nvPr/>
        </p:nvSpPr>
        <p:spPr bwMode="auto">
          <a:xfrm rot="4777107">
            <a:off x="7588250" y="4370388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Oval 14"/>
          <p:cNvSpPr>
            <a:spLocks noChangeAspect="1" noChangeArrowheads="1"/>
          </p:cNvSpPr>
          <p:nvPr/>
        </p:nvSpPr>
        <p:spPr bwMode="auto">
          <a:xfrm>
            <a:off x="6172200" y="5338763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Text Box 16"/>
          <p:cNvSpPr txBox="1">
            <a:spLocks noChangeArrowheads="1"/>
          </p:cNvSpPr>
          <p:nvPr/>
        </p:nvSpPr>
        <p:spPr bwMode="auto">
          <a:xfrm>
            <a:off x="5678488" y="5576888"/>
            <a:ext cx="903287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61472" name="TextBox 33"/>
          <p:cNvSpPr txBox="1">
            <a:spLocks noChangeArrowheads="1"/>
          </p:cNvSpPr>
          <p:nvPr/>
        </p:nvSpPr>
        <p:spPr bwMode="auto">
          <a:xfrm>
            <a:off x="4724400" y="1600200"/>
            <a:ext cx="411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Projection in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x, x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6" name="Straight Arrow Connector 35"/>
          <p:cNvCxnSpPr>
            <a:stCxn id="61442" idx="2"/>
          </p:cNvCxnSpPr>
          <p:nvPr/>
        </p:nvCxnSpPr>
        <p:spPr>
          <a:xfrm rot="5400000">
            <a:off x="2385219" y="3604419"/>
            <a:ext cx="4373563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4" name="Text Box 16"/>
          <p:cNvSpPr txBox="1">
            <a:spLocks noChangeArrowheads="1"/>
          </p:cNvSpPr>
          <p:nvPr/>
        </p:nvSpPr>
        <p:spPr bwMode="auto">
          <a:xfrm>
            <a:off x="5649913" y="2590800"/>
            <a:ext cx="903287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FA6AC-6C01-4E69-B482-84256216DC2B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1562100" y="4640263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 flipV="1">
            <a:off x="228600" y="5470525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1" name="Oval 6"/>
          <p:cNvSpPr>
            <a:spLocks noChangeAspect="1" noChangeArrowheads="1"/>
          </p:cNvSpPr>
          <p:nvPr/>
        </p:nvSpPr>
        <p:spPr bwMode="auto">
          <a:xfrm>
            <a:off x="2628900" y="5232400"/>
            <a:ext cx="69850" cy="74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7"/>
          <p:cNvSpPr>
            <a:spLocks noChangeAspect="1" noChangeArrowheads="1"/>
          </p:cNvSpPr>
          <p:nvPr/>
        </p:nvSpPr>
        <p:spPr bwMode="auto">
          <a:xfrm>
            <a:off x="584200" y="523240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8"/>
          <p:cNvSpPr>
            <a:spLocks noChangeAspect="1" noChangeArrowheads="1"/>
          </p:cNvSpPr>
          <p:nvPr/>
        </p:nvSpPr>
        <p:spPr bwMode="auto">
          <a:xfrm>
            <a:off x="3873500" y="52324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9"/>
          <p:cNvSpPr>
            <a:spLocks noChangeAspect="1" noChangeArrowheads="1"/>
          </p:cNvSpPr>
          <p:nvPr/>
        </p:nvSpPr>
        <p:spPr bwMode="auto">
          <a:xfrm rot="-1118274">
            <a:off x="4318000" y="523240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Oval 10"/>
          <p:cNvSpPr>
            <a:spLocks noChangeAspect="1" noChangeArrowheads="1"/>
          </p:cNvSpPr>
          <p:nvPr/>
        </p:nvSpPr>
        <p:spPr bwMode="auto">
          <a:xfrm rot="5895381">
            <a:off x="1026318" y="5234782"/>
            <a:ext cx="74613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Oval 11"/>
          <p:cNvSpPr>
            <a:spLocks noChangeAspect="1" noChangeArrowheads="1"/>
          </p:cNvSpPr>
          <p:nvPr/>
        </p:nvSpPr>
        <p:spPr bwMode="auto">
          <a:xfrm rot="4777107">
            <a:off x="2978943" y="5237957"/>
            <a:ext cx="74613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Oval 12"/>
          <p:cNvSpPr>
            <a:spLocks noChangeAspect="1" noChangeArrowheads="1"/>
          </p:cNvSpPr>
          <p:nvPr/>
        </p:nvSpPr>
        <p:spPr bwMode="auto">
          <a:xfrm rot="4777107">
            <a:off x="3690143" y="5237957"/>
            <a:ext cx="74613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Oval 13"/>
          <p:cNvSpPr>
            <a:spLocks noChangeAspect="1" noChangeArrowheads="1"/>
          </p:cNvSpPr>
          <p:nvPr/>
        </p:nvSpPr>
        <p:spPr bwMode="auto">
          <a:xfrm rot="4777107">
            <a:off x="1458912" y="5246688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Oval 14"/>
          <p:cNvSpPr>
            <a:spLocks noChangeAspect="1" noChangeArrowheads="1"/>
          </p:cNvSpPr>
          <p:nvPr/>
        </p:nvSpPr>
        <p:spPr bwMode="auto">
          <a:xfrm rot="4777107">
            <a:off x="3157537" y="5237163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Oval 15"/>
          <p:cNvSpPr>
            <a:spLocks noChangeAspect="1" noChangeArrowheads="1"/>
          </p:cNvSpPr>
          <p:nvPr/>
        </p:nvSpPr>
        <p:spPr bwMode="auto">
          <a:xfrm>
            <a:off x="1739900" y="52324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Text Box 23"/>
          <p:cNvSpPr txBox="1">
            <a:spLocks noChangeArrowheads="1"/>
          </p:cNvSpPr>
          <p:nvPr/>
        </p:nvSpPr>
        <p:spPr bwMode="auto">
          <a:xfrm>
            <a:off x="1258888" y="5576888"/>
            <a:ext cx="903287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>
                <a:latin typeface="Times New Roman" pitchFamily="18" charset="0"/>
                <a:cs typeface="Times New Roman" pitchFamily="18" charset="0"/>
              </a:rPr>
              <a:t>x=0</a:t>
            </a:r>
          </a:p>
        </p:txBody>
      </p:sp>
      <p:sp>
        <p:nvSpPr>
          <p:cNvPr id="62482" name="TextBox 19"/>
          <p:cNvSpPr txBox="1">
            <a:spLocks noChangeArrowheads="1"/>
          </p:cNvSpPr>
          <p:nvPr/>
        </p:nvSpPr>
        <p:spPr bwMode="auto">
          <a:xfrm>
            <a:off x="381000" y="1600200"/>
            <a:ext cx="4038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What about this set of data points?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Any Classifier?</a:t>
            </a:r>
          </a:p>
        </p:txBody>
      </p:sp>
      <p:sp>
        <p:nvSpPr>
          <p:cNvPr id="62483" name="Line 3"/>
          <p:cNvSpPr>
            <a:spLocks noChangeShapeType="1"/>
          </p:cNvSpPr>
          <p:nvPr/>
        </p:nvSpPr>
        <p:spPr bwMode="auto">
          <a:xfrm flipH="1">
            <a:off x="5981700" y="1539875"/>
            <a:ext cx="14288" cy="41671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4" name="Line 4"/>
          <p:cNvSpPr>
            <a:spLocks noChangeShapeType="1"/>
          </p:cNvSpPr>
          <p:nvPr/>
        </p:nvSpPr>
        <p:spPr bwMode="auto">
          <a:xfrm flipV="1">
            <a:off x="4648200" y="5470525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5" name="Oval 5"/>
          <p:cNvSpPr>
            <a:spLocks noChangeAspect="1" noChangeArrowheads="1"/>
          </p:cNvSpPr>
          <p:nvPr/>
        </p:nvSpPr>
        <p:spPr bwMode="auto">
          <a:xfrm>
            <a:off x="7024688" y="4914900"/>
            <a:ext cx="69850" cy="74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Oval 6"/>
          <p:cNvSpPr>
            <a:spLocks noChangeAspect="1" noChangeArrowheads="1"/>
          </p:cNvSpPr>
          <p:nvPr/>
        </p:nvSpPr>
        <p:spPr bwMode="auto">
          <a:xfrm>
            <a:off x="5003800" y="5056188"/>
            <a:ext cx="69850" cy="746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Oval 7"/>
          <p:cNvSpPr>
            <a:spLocks noChangeAspect="1" noChangeArrowheads="1"/>
          </p:cNvSpPr>
          <p:nvPr/>
        </p:nvSpPr>
        <p:spPr bwMode="auto">
          <a:xfrm>
            <a:off x="8339138" y="26416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Oval 8"/>
          <p:cNvSpPr>
            <a:spLocks noChangeAspect="1" noChangeArrowheads="1"/>
          </p:cNvSpPr>
          <p:nvPr/>
        </p:nvSpPr>
        <p:spPr bwMode="auto">
          <a:xfrm rot="-1118274">
            <a:off x="8655050" y="133985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Oval 9"/>
          <p:cNvSpPr>
            <a:spLocks noChangeAspect="1" noChangeArrowheads="1"/>
          </p:cNvSpPr>
          <p:nvPr/>
        </p:nvSpPr>
        <p:spPr bwMode="auto">
          <a:xfrm rot="5895381">
            <a:off x="5457031" y="5304632"/>
            <a:ext cx="74613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Oval 10"/>
          <p:cNvSpPr>
            <a:spLocks noChangeAspect="1" noChangeArrowheads="1"/>
          </p:cNvSpPr>
          <p:nvPr/>
        </p:nvSpPr>
        <p:spPr bwMode="auto">
          <a:xfrm rot="4777107">
            <a:off x="7398544" y="4582319"/>
            <a:ext cx="74612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Oval 11"/>
          <p:cNvSpPr>
            <a:spLocks noChangeAspect="1" noChangeArrowheads="1"/>
          </p:cNvSpPr>
          <p:nvPr/>
        </p:nvSpPr>
        <p:spPr bwMode="auto">
          <a:xfrm rot="4777107">
            <a:off x="7981156" y="3456782"/>
            <a:ext cx="74613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Oval 12"/>
          <p:cNvSpPr>
            <a:spLocks noChangeAspect="1" noChangeArrowheads="1"/>
          </p:cNvSpPr>
          <p:nvPr/>
        </p:nvSpPr>
        <p:spPr bwMode="auto">
          <a:xfrm rot="4777107">
            <a:off x="5818187" y="5375276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Oval 13"/>
          <p:cNvSpPr>
            <a:spLocks noChangeAspect="1" noChangeArrowheads="1"/>
          </p:cNvSpPr>
          <p:nvPr/>
        </p:nvSpPr>
        <p:spPr bwMode="auto">
          <a:xfrm rot="4777107">
            <a:off x="7588250" y="4370388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Oval 14"/>
          <p:cNvSpPr>
            <a:spLocks noChangeAspect="1" noChangeArrowheads="1"/>
          </p:cNvSpPr>
          <p:nvPr/>
        </p:nvSpPr>
        <p:spPr bwMode="auto">
          <a:xfrm>
            <a:off x="6172200" y="5338763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5" name="Text Box 16"/>
          <p:cNvSpPr txBox="1">
            <a:spLocks noChangeArrowheads="1"/>
          </p:cNvSpPr>
          <p:nvPr/>
        </p:nvSpPr>
        <p:spPr bwMode="auto">
          <a:xfrm>
            <a:off x="5678488" y="5576888"/>
            <a:ext cx="903287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>
                <a:latin typeface="Times New Roman" pitchFamily="18" charset="0"/>
                <a:cs typeface="Times New Roman" pitchFamily="18" charset="0"/>
              </a:rPr>
              <a:t>x=0</a:t>
            </a:r>
          </a:p>
        </p:txBody>
      </p:sp>
      <p:sp>
        <p:nvSpPr>
          <p:cNvPr id="62496" name="TextBox 33"/>
          <p:cNvSpPr txBox="1">
            <a:spLocks noChangeArrowheads="1"/>
          </p:cNvSpPr>
          <p:nvPr/>
        </p:nvSpPr>
        <p:spPr bwMode="auto">
          <a:xfrm>
            <a:off x="4724400" y="1600200"/>
            <a:ext cx="411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Projection in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x, x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6" name="Straight Arrow Connector 35"/>
          <p:cNvCxnSpPr>
            <a:stCxn id="62466" idx="2"/>
          </p:cNvCxnSpPr>
          <p:nvPr/>
        </p:nvCxnSpPr>
        <p:spPr>
          <a:xfrm rot="5400000">
            <a:off x="2385219" y="3604419"/>
            <a:ext cx="4373563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ular Callout 33"/>
          <p:cNvSpPr/>
          <p:nvPr/>
        </p:nvSpPr>
        <p:spPr>
          <a:xfrm>
            <a:off x="1600200" y="2286000"/>
            <a:ext cx="4038600" cy="1295400"/>
          </a:xfrm>
          <a:prstGeom prst="wedgeRoundRectCallout">
            <a:avLst>
              <a:gd name="adj1" fmla="val 90032"/>
              <a:gd name="adj2" fmla="val 113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Projecting the data in higher dimensional space may help</a:t>
            </a:r>
          </a:p>
          <a:p>
            <a:pPr algn="ctr">
              <a:defRPr/>
            </a:pP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5387975" y="2933700"/>
            <a:ext cx="3505200" cy="3429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500" name="Text Box 16"/>
          <p:cNvSpPr txBox="1">
            <a:spLocks noChangeArrowheads="1"/>
          </p:cNvSpPr>
          <p:nvPr/>
        </p:nvSpPr>
        <p:spPr bwMode="auto">
          <a:xfrm>
            <a:off x="5649913" y="2590800"/>
            <a:ext cx="903287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Non Linear SVM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200" dirty="0" smtClean="0">
                <a:ea typeface="+mn-ea"/>
                <a:cs typeface="+mn-cs"/>
              </a:rPr>
              <a:t>The Non Linear problem formulation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Dr Kapil from NIT Kurukshetra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4F96F-0705-4E9D-B571-90FD3F8472AA}" type="slidenum">
              <a:rPr lang="en-IN"/>
              <a:pPr>
                <a:defRPr/>
              </a:pPr>
              <a:t>8</a:t>
            </a:fld>
            <a:endParaRPr lang="en-IN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743200" y="2057400"/>
          <a:ext cx="3429000" cy="982663"/>
        </p:xfrm>
        <a:graphic>
          <a:graphicData uri="http://schemas.openxmlformats.org/presentationml/2006/ole">
            <p:oleObj spid="_x0000_s1026" name="Equation" r:id="rId4" imgW="1497950" imgH="431613" progId="Equation.3">
              <p:embed/>
            </p:oleObj>
          </a:graphicData>
        </a:graphic>
      </p:graphicFrame>
      <p:pic>
        <p:nvPicPr>
          <p:cNvPr id="22535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4495800"/>
            <a:ext cx="2743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Rectangle 26"/>
          <p:cNvSpPr>
            <a:spLocks noChangeArrowheads="1"/>
          </p:cNvSpPr>
          <p:nvPr/>
        </p:nvSpPr>
        <p:spPr bwMode="auto">
          <a:xfrm>
            <a:off x="1066800" y="31400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subject to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2537" name="Rectangle 27"/>
          <p:cNvSpPr>
            <a:spLocks noChangeArrowheads="1"/>
          </p:cNvSpPr>
          <p:nvPr/>
        </p:nvSpPr>
        <p:spPr bwMode="auto">
          <a:xfrm>
            <a:off x="6781800" y="5943600"/>
            <a:ext cx="2012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463800" y="3763963"/>
          <a:ext cx="4268788" cy="519112"/>
        </p:xfrm>
        <a:graphic>
          <a:graphicData uri="http://schemas.openxmlformats.org/presentationml/2006/ole">
            <p:oleObj spid="_x0000_s1027" name="Equation" r:id="rId6" imgW="1866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200" dirty="0" smtClean="0">
                <a:ea typeface="+mn-ea"/>
                <a:cs typeface="+mn-cs"/>
              </a:rPr>
              <a:t>Linear Dual formulations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Dr Kapil from NIT Kurukshetra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CF92-2662-439D-8DFC-12B55B97CE39}" type="slidenum">
              <a:rPr lang="en-IN"/>
              <a:pPr>
                <a:defRPr/>
              </a:pPr>
              <a:t>9</a:t>
            </a:fld>
            <a:endParaRPr lang="en-I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993900" y="1250950"/>
          <a:ext cx="5116513" cy="2422525"/>
        </p:xfrm>
        <a:graphic>
          <a:graphicData uri="http://schemas.openxmlformats.org/presentationml/2006/ole">
            <p:oleObj spid="_x0000_s31746" name="Equation" r:id="rId3" imgW="2234880" imgH="1066680" progId="Equation.3">
              <p:embed/>
            </p:oleObj>
          </a:graphicData>
        </a:graphic>
      </p:graphicFrame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838200" y="2254250"/>
            <a:ext cx="1973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subject to-</a:t>
            </a:r>
          </a:p>
        </p:txBody>
      </p:sp>
      <p:sp>
        <p:nvSpPr>
          <p:cNvPr id="7" name="Explosion 1 6"/>
          <p:cNvSpPr/>
          <p:nvPr/>
        </p:nvSpPr>
        <p:spPr>
          <a:xfrm>
            <a:off x="3810000" y="2895600"/>
            <a:ext cx="5029200" cy="3581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take our input samples to higher dimensional space where the problem maybe linearly separable?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2410</TotalTime>
  <Words>619</Words>
  <Application>Microsoft Office PowerPoint</Application>
  <PresentationFormat>On-screen Show (4:3)</PresentationFormat>
  <Paragraphs>128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Equity</vt:lpstr>
      <vt:lpstr>Equation</vt:lpstr>
      <vt:lpstr>Kernel methods</vt:lpstr>
      <vt:lpstr>Outline</vt:lpstr>
      <vt:lpstr>Examples</vt:lpstr>
      <vt:lpstr>Another Example</vt:lpstr>
      <vt:lpstr>Another Example</vt:lpstr>
      <vt:lpstr>Another Example</vt:lpstr>
      <vt:lpstr>Non Linear SVM</vt:lpstr>
      <vt:lpstr>The Non Linear problem formulation</vt:lpstr>
      <vt:lpstr>Linear Dual formulations</vt:lpstr>
      <vt:lpstr>Linear Dual formulations</vt:lpstr>
      <vt:lpstr>Non linearly separable data points </vt:lpstr>
      <vt:lpstr>Not so easy</vt:lpstr>
      <vt:lpstr>Kernel Trick</vt:lpstr>
      <vt:lpstr>Kernel Trick</vt:lpstr>
      <vt:lpstr>The Nonlinear Dual with Kernel Trick</vt:lpstr>
      <vt:lpstr>Slide 16</vt:lpstr>
      <vt:lpstr>Nonlinear SVM</vt:lpstr>
      <vt:lpstr>Some Implementation</vt:lpstr>
      <vt:lpstr>Kernel functions</vt:lpstr>
      <vt:lpstr>How many items in a multinomial</vt:lpstr>
      <vt:lpstr>Slide 21</vt:lpstr>
      <vt:lpstr>Gaussian Kernel gives mapping to infinite dimensional space</vt:lpstr>
      <vt:lpstr>Non Linear Principal Component Analysis</vt:lpstr>
      <vt:lpstr>Slide 24</vt:lpstr>
      <vt:lpstr>Spectral Clustering</vt:lpstr>
      <vt:lpstr>Definition of Clustering</vt:lpstr>
      <vt:lpstr>Semi-Supervised</vt:lpstr>
      <vt:lpstr>Slide 28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methods</dc:title>
  <dc:creator>admin</dc:creator>
  <cp:lastModifiedBy>admin</cp:lastModifiedBy>
  <cp:revision>10</cp:revision>
  <dcterms:created xsi:type="dcterms:W3CDTF">2020-06-29T04:03:29Z</dcterms:created>
  <dcterms:modified xsi:type="dcterms:W3CDTF">2020-07-20T01:13:22Z</dcterms:modified>
</cp:coreProperties>
</file>