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229C-1794-4CC2-A289-B23A23598753}"/>
              </a:ext>
            </a:extLst>
          </p:cNvPr>
          <p:cNvSpPr>
            <a:spLocks noGrp="1"/>
          </p:cNvSpPr>
          <p:nvPr>
            <p:ph type="ctrTitle"/>
          </p:nvPr>
        </p:nvSpPr>
        <p:spPr>
          <a:xfrm>
            <a:off x="2589213" y="540026"/>
            <a:ext cx="8915399" cy="2262781"/>
          </a:xfrm>
        </p:spPr>
        <p:txBody>
          <a:bodyPr/>
          <a:lstStyle/>
          <a:p>
            <a:r>
              <a:rPr lang="en-IN" dirty="0" err="1"/>
              <a:t>Gramener</a:t>
            </a:r>
            <a:r>
              <a:rPr lang="en-IN" dirty="0"/>
              <a:t> Case Study</a:t>
            </a:r>
            <a:endParaRPr lang="en-US" dirty="0"/>
          </a:p>
        </p:txBody>
      </p:sp>
      <p:sp>
        <p:nvSpPr>
          <p:cNvPr id="3" name="Subtitle 2">
            <a:extLst>
              <a:ext uri="{FF2B5EF4-FFF2-40B4-BE49-F238E27FC236}">
                <a16:creationId xmlns:a16="http://schemas.microsoft.com/office/drawing/2014/main" id="{56E3EE8F-6516-403F-9C7F-905659E5316F}"/>
              </a:ext>
            </a:extLst>
          </p:cNvPr>
          <p:cNvSpPr>
            <a:spLocks noGrp="1"/>
          </p:cNvSpPr>
          <p:nvPr>
            <p:ph type="subTitle" idx="1"/>
          </p:nvPr>
        </p:nvSpPr>
        <p:spPr>
          <a:xfrm>
            <a:off x="2589213" y="3458817"/>
            <a:ext cx="8915399" cy="2444845"/>
          </a:xfrm>
        </p:spPr>
        <p:txBody>
          <a:bodyPr>
            <a:normAutofit/>
          </a:bodyPr>
          <a:lstStyle/>
          <a:p>
            <a:r>
              <a:rPr lang="en-IN" dirty="0"/>
              <a:t>Group Name:</a:t>
            </a:r>
          </a:p>
          <a:p>
            <a:pPr marL="457200" indent="-457200">
              <a:buFont typeface="+mj-lt"/>
              <a:buAutoNum type="arabicPeriod"/>
            </a:pPr>
            <a:r>
              <a:rPr lang="en-IN" dirty="0"/>
              <a:t> Naveen Masali</a:t>
            </a:r>
          </a:p>
          <a:p>
            <a:pPr marL="457200" indent="-457200">
              <a:buFont typeface="+mj-lt"/>
              <a:buAutoNum type="arabicPeriod"/>
            </a:pPr>
            <a:r>
              <a:rPr lang="en-IN" dirty="0"/>
              <a:t> Nikhil Tiwari</a:t>
            </a:r>
          </a:p>
          <a:p>
            <a:pPr marL="457200" indent="-457200">
              <a:buFont typeface="+mj-lt"/>
              <a:buAutoNum type="arabicPeriod"/>
            </a:pPr>
            <a:r>
              <a:rPr lang="en-IN" dirty="0"/>
              <a:t> </a:t>
            </a:r>
            <a:r>
              <a:rPr lang="en-IN" dirty="0" err="1"/>
              <a:t>Sagar</a:t>
            </a:r>
            <a:r>
              <a:rPr lang="en-IN" dirty="0"/>
              <a:t> </a:t>
            </a:r>
            <a:r>
              <a:rPr lang="en-IN" dirty="0" err="1"/>
              <a:t>Sheth</a:t>
            </a:r>
            <a:endParaRPr lang="en-IN" dirty="0"/>
          </a:p>
          <a:p>
            <a:pPr marL="457200" indent="-457200">
              <a:buFont typeface="+mj-lt"/>
              <a:buAutoNum type="arabicPeriod"/>
            </a:pPr>
            <a:r>
              <a:rPr lang="en-IN" dirty="0"/>
              <a:t> Rahul </a:t>
            </a:r>
            <a:r>
              <a:rPr lang="en-IN" dirty="0" err="1"/>
              <a:t>Varaganti</a:t>
            </a:r>
            <a:endParaRPr lang="en-IN" dirty="0"/>
          </a:p>
          <a:p>
            <a:endParaRPr lang="en-US" dirty="0"/>
          </a:p>
        </p:txBody>
      </p:sp>
    </p:spTree>
    <p:extLst>
      <p:ext uri="{BB962C8B-B14F-4D97-AF65-F5344CB8AC3E}">
        <p14:creationId xmlns:p14="http://schemas.microsoft.com/office/powerpoint/2010/main" val="237161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a:blip r:embed="rId2"/>
          <a:stretch>
            <a:fillRect/>
          </a:stretch>
        </p:blipFill>
        <p:spPr>
          <a:xfrm>
            <a:off x="4619543" y="1415077"/>
            <a:ext cx="6953577" cy="3702779"/>
          </a:xfrm>
          <a:prstGeom prst="rect">
            <a:avLst/>
          </a:prstGeom>
        </p:spPr>
      </p:pic>
      <p:sp>
        <p:nvSpPr>
          <p:cNvPr id="2" name="Title 1">
            <a:extLst>
              <a:ext uri="{FF2B5EF4-FFF2-40B4-BE49-F238E27FC236}">
                <a16:creationId xmlns:a16="http://schemas.microsoft.com/office/drawing/2014/main" id="{F40A166B-7BA2-40A1-B635-3A5D69E6BC29}"/>
              </a:ext>
            </a:extLst>
          </p:cNvPr>
          <p:cNvSpPr>
            <a:spLocks noGrp="1"/>
          </p:cNvSpPr>
          <p:nvPr>
            <p:ph type="title"/>
          </p:nvPr>
        </p:nvSpPr>
        <p:spPr>
          <a:xfrm>
            <a:off x="649224" y="645106"/>
            <a:ext cx="3650279" cy="1259894"/>
          </a:xfrm>
        </p:spPr>
        <p:txBody>
          <a:bodyPr>
            <a:normAutofit/>
          </a:bodyPr>
          <a:lstStyle/>
          <a:p>
            <a:r>
              <a:rPr lang="en-US" sz="2800" dirty="0"/>
              <a:t>Loan amount vs Verification</a:t>
            </a:r>
          </a:p>
        </p:txBody>
      </p:sp>
      <p:sp>
        <p:nvSpPr>
          <p:cNvPr id="10" name="Content Placeholder 9"/>
          <p:cNvSpPr>
            <a:spLocks noGrp="1"/>
          </p:cNvSpPr>
          <p:nvPr>
            <p:ph idx="1"/>
          </p:nvPr>
        </p:nvSpPr>
        <p:spPr>
          <a:xfrm>
            <a:off x="649225" y="2133600"/>
            <a:ext cx="3650278" cy="3759253"/>
          </a:xfrm>
        </p:spPr>
        <p:txBody>
          <a:bodyPr>
            <a:normAutofit/>
          </a:bodyPr>
          <a:lstStyle/>
          <a:p>
            <a:r>
              <a:rPr lang="en-US" dirty="0"/>
              <a:t>We can see here that the number of defaults for source verified and verified are high in number.</a:t>
            </a:r>
          </a:p>
          <a:p>
            <a:r>
              <a:rPr lang="en-US" dirty="0"/>
              <a:t>We need to investigate whether the documents have been correctly identified and verified before the loan is lent.</a:t>
            </a:r>
          </a:p>
        </p:txBody>
      </p:sp>
    </p:spTree>
    <p:extLst>
      <p:ext uri="{BB962C8B-B14F-4D97-AF65-F5344CB8AC3E}">
        <p14:creationId xmlns:p14="http://schemas.microsoft.com/office/powerpoint/2010/main" val="331222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87CF-C7D5-4FC7-ACAD-88C0337171BC}"/>
              </a:ext>
            </a:extLst>
          </p:cNvPr>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0599101D-00FF-4857-A8C8-14782C13BE65}"/>
              </a:ext>
            </a:extLst>
          </p:cNvPr>
          <p:cNvSpPr>
            <a:spLocks noGrp="1"/>
          </p:cNvSpPr>
          <p:nvPr>
            <p:ph idx="1"/>
          </p:nvPr>
        </p:nvSpPr>
        <p:spPr>
          <a:xfrm>
            <a:off x="2592925" y="1696278"/>
            <a:ext cx="8915400" cy="3777622"/>
          </a:xfrm>
        </p:spPr>
        <p:txBody>
          <a:bodyPr/>
          <a:lstStyle/>
          <a:p>
            <a:r>
              <a:rPr lang="en-IN" dirty="0"/>
              <a:t>After examining annual income and grades, we have found that all the grades have almost similar distribution.</a:t>
            </a:r>
          </a:p>
          <a:p>
            <a:r>
              <a:rPr lang="en-IN" i="1" dirty="0"/>
              <a:t>Annual Income, interest rate </a:t>
            </a:r>
            <a:r>
              <a:rPr lang="en-IN" dirty="0"/>
              <a:t>and </a:t>
            </a:r>
            <a:r>
              <a:rPr lang="en-IN" i="1" dirty="0"/>
              <a:t>verification</a:t>
            </a:r>
            <a:r>
              <a:rPr lang="en-IN" dirty="0"/>
              <a:t> have bearing on whether an loan will become fully paid or become charged off. Hence, these parameters need to be critically monitored. </a:t>
            </a:r>
          </a:p>
          <a:p>
            <a:r>
              <a:rPr lang="en-IN" dirty="0"/>
              <a:t>In the current disbursal, from grade D to grade G, the percentage of defaults are more. Grades also play an important role in loan disbursal and repayment and can be reference from current data to make future decisions.</a:t>
            </a:r>
          </a:p>
          <a:p>
            <a:r>
              <a:rPr lang="en-IN" dirty="0"/>
              <a:t>Target based/ last minute loan disbursals should be avoided.</a:t>
            </a:r>
            <a:endParaRPr lang="en-US" dirty="0"/>
          </a:p>
        </p:txBody>
      </p:sp>
    </p:spTree>
    <p:extLst>
      <p:ext uri="{BB962C8B-B14F-4D97-AF65-F5344CB8AC3E}">
        <p14:creationId xmlns:p14="http://schemas.microsoft.com/office/powerpoint/2010/main" val="106251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8729-2792-4658-AEC0-8EC0080D737A}"/>
              </a:ext>
            </a:extLst>
          </p:cNvPr>
          <p:cNvSpPr>
            <a:spLocks noGrp="1"/>
          </p:cNvSpPr>
          <p:nvPr>
            <p:ph type="title"/>
          </p:nvPr>
        </p:nvSpPr>
        <p:spPr/>
        <p:txBody>
          <a:bodyPr>
            <a:normAutofit/>
          </a:bodyPr>
          <a:lstStyle/>
          <a:p>
            <a:r>
              <a:rPr lang="en-US" sz="2800" dirty="0"/>
              <a:t>Recommendation</a:t>
            </a:r>
          </a:p>
        </p:txBody>
      </p:sp>
      <p:sp>
        <p:nvSpPr>
          <p:cNvPr id="3" name="Content Placeholder 2">
            <a:extLst>
              <a:ext uri="{FF2B5EF4-FFF2-40B4-BE49-F238E27FC236}">
                <a16:creationId xmlns:a16="http://schemas.microsoft.com/office/drawing/2014/main" id="{B6BDEF08-0D25-45FA-8011-6DE608EEAC2C}"/>
              </a:ext>
            </a:extLst>
          </p:cNvPr>
          <p:cNvSpPr>
            <a:spLocks noGrp="1"/>
          </p:cNvSpPr>
          <p:nvPr>
            <p:ph idx="1"/>
          </p:nvPr>
        </p:nvSpPr>
        <p:spPr/>
        <p:txBody>
          <a:bodyPr/>
          <a:lstStyle/>
          <a:p>
            <a:r>
              <a:rPr lang="en-IN" dirty="0"/>
              <a:t>Customer should be classified clearly based on their income, frequency of application, purpose of use, loan duration and intended use based on this interest rate and disbursed amount should be calculated. </a:t>
            </a:r>
          </a:p>
          <a:p>
            <a:r>
              <a:rPr lang="en-IN" dirty="0"/>
              <a:t>The process of income verification should be more accurate as it is an important parameter to control defaults.</a:t>
            </a:r>
            <a:endParaRPr lang="en-US" dirty="0"/>
          </a:p>
        </p:txBody>
      </p:sp>
    </p:spTree>
    <p:extLst>
      <p:ext uri="{BB962C8B-B14F-4D97-AF65-F5344CB8AC3E}">
        <p14:creationId xmlns:p14="http://schemas.microsoft.com/office/powerpoint/2010/main" val="287660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698-1AE3-478C-8CE3-2132DC2B49F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823B697-FC90-4DCC-8E74-C958A4A4ABFC}"/>
              </a:ext>
            </a:extLst>
          </p:cNvPr>
          <p:cNvSpPr>
            <a:spLocks noGrp="1"/>
          </p:cNvSpPr>
          <p:nvPr>
            <p:ph idx="1"/>
          </p:nvPr>
        </p:nvSpPr>
        <p:spPr/>
        <p:txBody>
          <a:bodyPr/>
          <a:lstStyle/>
          <a:p>
            <a:pPr marL="0" indent="0">
              <a:lnSpc>
                <a:spcPct val="70000"/>
              </a:lnSpc>
              <a:buNone/>
            </a:pPr>
            <a:r>
              <a:rPr lang="en-IN" b="1" dirty="0">
                <a:solidFill>
                  <a:schemeClr val="tx1">
                    <a:lumMod val="85000"/>
                    <a:lumOff val="15000"/>
                  </a:schemeClr>
                </a:solidFill>
              </a:rPr>
              <a:t>XYZ Bank deals in giving personal Financial Loans of all sorts. </a:t>
            </a:r>
          </a:p>
          <a:p>
            <a:pPr marL="0" indent="0">
              <a:lnSpc>
                <a:spcPct val="70000"/>
              </a:lnSpc>
              <a:buNone/>
            </a:pPr>
            <a:endParaRPr lang="en-IN" dirty="0">
              <a:solidFill>
                <a:schemeClr val="tx1">
                  <a:lumMod val="85000"/>
                  <a:lumOff val="15000"/>
                </a:schemeClr>
              </a:solidFill>
            </a:endParaRPr>
          </a:p>
          <a:p>
            <a:pPr marL="0" indent="0">
              <a:lnSpc>
                <a:spcPct val="70000"/>
              </a:lnSpc>
              <a:buNone/>
            </a:pPr>
            <a:r>
              <a:rPr lang="en-IN" b="1" dirty="0">
                <a:solidFill>
                  <a:schemeClr val="tx1">
                    <a:lumMod val="85000"/>
                    <a:lumOff val="15000"/>
                  </a:schemeClr>
                </a:solidFill>
              </a:rPr>
              <a:t>Business Objectives:</a:t>
            </a:r>
          </a:p>
          <a:p>
            <a:pPr>
              <a:lnSpc>
                <a:spcPct val="70000"/>
              </a:lnSpc>
              <a:buAutoNum type="arabicPeriod"/>
            </a:pPr>
            <a:r>
              <a:rPr lang="en-IN" dirty="0">
                <a:solidFill>
                  <a:schemeClr val="tx1">
                    <a:lumMod val="85000"/>
                    <a:lumOff val="15000"/>
                  </a:schemeClr>
                </a:solidFill>
              </a:rPr>
              <a:t>Analyse the Loan data set of 4 years of current, Fully paid and Defaulted Loans.</a:t>
            </a:r>
          </a:p>
          <a:p>
            <a:pPr>
              <a:lnSpc>
                <a:spcPct val="70000"/>
              </a:lnSpc>
              <a:buAutoNum type="arabicPeriod"/>
            </a:pPr>
            <a:r>
              <a:rPr lang="en-IN" dirty="0">
                <a:solidFill>
                  <a:schemeClr val="tx1">
                    <a:lumMod val="85000"/>
                    <a:lumOff val="15000"/>
                  </a:schemeClr>
                </a:solidFill>
              </a:rPr>
              <a:t>Analyse the data set and hypnotize the multiple cause of Defaults .</a:t>
            </a:r>
          </a:p>
          <a:p>
            <a:pPr>
              <a:lnSpc>
                <a:spcPct val="70000"/>
              </a:lnSpc>
              <a:buAutoNum type="arabicPeriod"/>
            </a:pPr>
            <a:r>
              <a:rPr lang="en-IN" dirty="0">
                <a:solidFill>
                  <a:schemeClr val="tx1">
                    <a:lumMod val="85000"/>
                    <a:lumOff val="15000"/>
                  </a:schemeClr>
                </a:solidFill>
              </a:rPr>
              <a:t>Possible Solution to the Issue.</a:t>
            </a:r>
          </a:p>
          <a:p>
            <a:endParaRPr lang="en-US" dirty="0"/>
          </a:p>
        </p:txBody>
      </p:sp>
    </p:spTree>
    <p:extLst>
      <p:ext uri="{BB962C8B-B14F-4D97-AF65-F5344CB8AC3E}">
        <p14:creationId xmlns:p14="http://schemas.microsoft.com/office/powerpoint/2010/main" val="102524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06-0260-48B0-859D-C748D4A9D3A9}"/>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FBFACC49-F811-43F4-8425-ACDDC9CA0200}"/>
              </a:ext>
            </a:extLst>
          </p:cNvPr>
          <p:cNvSpPr>
            <a:spLocks noGrp="1"/>
          </p:cNvSpPr>
          <p:nvPr>
            <p:ph idx="1"/>
          </p:nvPr>
        </p:nvSpPr>
        <p:spPr>
          <a:xfrm>
            <a:off x="2592925" y="1590261"/>
            <a:ext cx="9042483" cy="4916555"/>
          </a:xfrm>
        </p:spPr>
        <p:txBody>
          <a:bodyPr>
            <a:normAutofit/>
          </a:bodyPr>
          <a:lstStyle/>
          <a:p>
            <a:pPr marL="0" indent="0">
              <a:lnSpc>
                <a:spcPct val="100000"/>
              </a:lnSpc>
              <a:spcBef>
                <a:spcPts val="0"/>
              </a:spcBef>
              <a:buNone/>
            </a:pPr>
            <a:r>
              <a:rPr lang="en-IN" b="1" dirty="0">
                <a:solidFill>
                  <a:schemeClr val="tx1">
                    <a:lumMod val="85000"/>
                    <a:lumOff val="15000"/>
                  </a:schemeClr>
                </a:solidFill>
              </a:rPr>
              <a:t>Understanding Data:</a:t>
            </a:r>
          </a:p>
          <a:p>
            <a:pPr marL="0" indent="0">
              <a:lnSpc>
                <a:spcPct val="100000"/>
              </a:lnSpc>
              <a:spcBef>
                <a:spcPts val="0"/>
              </a:spcBef>
              <a:buNone/>
            </a:pPr>
            <a:r>
              <a:rPr lang="en-IN" dirty="0">
                <a:solidFill>
                  <a:schemeClr val="tx1">
                    <a:lumMod val="85000"/>
                    <a:lumOff val="15000"/>
                  </a:schemeClr>
                </a:solidFill>
              </a:rPr>
              <a:t>This data has information about 4 years of loans that have been issued by the bank. They are mainly of three types </a:t>
            </a:r>
            <a:r>
              <a:rPr lang="en-IN" i="1" dirty="0">
                <a:solidFill>
                  <a:schemeClr val="tx1">
                    <a:lumMod val="85000"/>
                    <a:lumOff val="15000"/>
                  </a:schemeClr>
                </a:solidFill>
              </a:rPr>
              <a:t>Fully Paid off, Current and Defaulted</a:t>
            </a:r>
            <a:r>
              <a:rPr lang="en-IN" dirty="0">
                <a:solidFill>
                  <a:schemeClr val="tx1">
                    <a:lumMod val="85000"/>
                    <a:lumOff val="15000"/>
                  </a:schemeClr>
                </a:solidFill>
              </a:rPr>
              <a:t>. The data set contains all sorts of information about customer like annual income, employee length, purpose of loan, no. of bankruptcies etc.</a:t>
            </a:r>
          </a:p>
          <a:p>
            <a:pPr marL="0" indent="0">
              <a:lnSpc>
                <a:spcPct val="100000"/>
              </a:lnSpc>
              <a:spcBef>
                <a:spcPts val="0"/>
              </a:spcBef>
              <a:buNone/>
            </a:pPr>
            <a:endParaRPr lang="en-IN" dirty="0">
              <a:solidFill>
                <a:schemeClr val="tx1">
                  <a:lumMod val="85000"/>
                  <a:lumOff val="15000"/>
                </a:schemeClr>
              </a:solidFill>
            </a:endParaRPr>
          </a:p>
          <a:p>
            <a:pPr marL="0" indent="0">
              <a:lnSpc>
                <a:spcPct val="100000"/>
              </a:lnSpc>
              <a:spcBef>
                <a:spcPts val="0"/>
              </a:spcBef>
              <a:buNone/>
            </a:pPr>
            <a:endParaRPr lang="en-IN" dirty="0">
              <a:solidFill>
                <a:schemeClr val="tx1">
                  <a:lumMod val="85000"/>
                  <a:lumOff val="15000"/>
                </a:schemeClr>
              </a:solidFill>
            </a:endParaRPr>
          </a:p>
          <a:p>
            <a:pPr marL="0" indent="0">
              <a:lnSpc>
                <a:spcPct val="100000"/>
              </a:lnSpc>
              <a:spcBef>
                <a:spcPts val="0"/>
              </a:spcBef>
              <a:buNone/>
            </a:pPr>
            <a:r>
              <a:rPr lang="en-IN" b="1" dirty="0">
                <a:solidFill>
                  <a:schemeClr val="tx1">
                    <a:lumMod val="85000"/>
                    <a:lumOff val="15000"/>
                  </a:schemeClr>
                </a:solidFill>
              </a:rPr>
              <a:t>On high level following are stages in the workflow:</a:t>
            </a:r>
          </a:p>
          <a:p>
            <a:pPr>
              <a:lnSpc>
                <a:spcPct val="100000"/>
              </a:lnSpc>
              <a:spcBef>
                <a:spcPts val="0"/>
              </a:spcBef>
            </a:pPr>
            <a:r>
              <a:rPr lang="en-IN" dirty="0">
                <a:solidFill>
                  <a:schemeClr val="tx1">
                    <a:lumMod val="85000"/>
                    <a:lumOff val="15000"/>
                  </a:schemeClr>
                </a:solidFill>
              </a:rPr>
              <a:t>Gather data for the analysis.</a:t>
            </a:r>
          </a:p>
          <a:p>
            <a:pPr>
              <a:lnSpc>
                <a:spcPct val="100000"/>
              </a:lnSpc>
              <a:spcBef>
                <a:spcPts val="0"/>
              </a:spcBef>
            </a:pPr>
            <a:r>
              <a:rPr lang="en-IN" dirty="0">
                <a:solidFill>
                  <a:schemeClr val="tx1">
                    <a:lumMod val="85000"/>
                    <a:lumOff val="15000"/>
                  </a:schemeClr>
                </a:solidFill>
              </a:rPr>
              <a:t>Clean and Format the data for readability. </a:t>
            </a:r>
          </a:p>
          <a:p>
            <a:pPr>
              <a:lnSpc>
                <a:spcPct val="100000"/>
              </a:lnSpc>
              <a:spcBef>
                <a:spcPts val="0"/>
              </a:spcBef>
            </a:pPr>
            <a:r>
              <a:rPr lang="en-IN" dirty="0">
                <a:solidFill>
                  <a:schemeClr val="tx1">
                    <a:lumMod val="85000"/>
                    <a:lumOff val="15000"/>
                  </a:schemeClr>
                </a:solidFill>
              </a:rPr>
              <a:t>Extrapolate the Derived Metrics.</a:t>
            </a:r>
          </a:p>
          <a:p>
            <a:pPr>
              <a:lnSpc>
                <a:spcPct val="100000"/>
              </a:lnSpc>
              <a:spcBef>
                <a:spcPts val="0"/>
              </a:spcBef>
            </a:pPr>
            <a:r>
              <a:rPr lang="en-IN" dirty="0">
                <a:solidFill>
                  <a:schemeClr val="tx1">
                    <a:lumMod val="85000"/>
                    <a:lumOff val="15000"/>
                  </a:schemeClr>
                </a:solidFill>
              </a:rPr>
              <a:t>Filter out the outliers based on Annual Income.</a:t>
            </a:r>
          </a:p>
          <a:p>
            <a:pPr>
              <a:lnSpc>
                <a:spcPct val="100000"/>
              </a:lnSpc>
              <a:spcBef>
                <a:spcPts val="0"/>
              </a:spcBef>
            </a:pPr>
            <a:r>
              <a:rPr lang="en-IN" dirty="0">
                <a:solidFill>
                  <a:schemeClr val="tx1">
                    <a:lumMod val="85000"/>
                    <a:lumOff val="15000"/>
                  </a:schemeClr>
                </a:solidFill>
              </a:rPr>
              <a:t>Filter Data Set on Loan Status.</a:t>
            </a:r>
          </a:p>
          <a:p>
            <a:pPr>
              <a:lnSpc>
                <a:spcPct val="100000"/>
              </a:lnSpc>
              <a:spcBef>
                <a:spcPts val="0"/>
              </a:spcBef>
            </a:pPr>
            <a:r>
              <a:rPr lang="en-IN" dirty="0">
                <a:solidFill>
                  <a:schemeClr val="tx1">
                    <a:lumMod val="85000"/>
                    <a:lumOff val="15000"/>
                  </a:schemeClr>
                </a:solidFill>
              </a:rPr>
              <a:t>Perform Univariate and Bivariate analysis on the Data.</a:t>
            </a:r>
          </a:p>
          <a:p>
            <a:pPr>
              <a:lnSpc>
                <a:spcPct val="100000"/>
              </a:lnSpc>
              <a:spcBef>
                <a:spcPts val="0"/>
              </a:spcBef>
            </a:pPr>
            <a:r>
              <a:rPr lang="en-IN" dirty="0">
                <a:solidFill>
                  <a:schemeClr val="tx1">
                    <a:lumMod val="85000"/>
                    <a:lumOff val="15000"/>
                  </a:schemeClr>
                </a:solidFill>
              </a:rPr>
              <a:t>Plot the results of Analysis and Hypnotize the Root of the Issue.</a:t>
            </a:r>
          </a:p>
          <a:p>
            <a:endParaRPr lang="en-US" dirty="0"/>
          </a:p>
        </p:txBody>
      </p:sp>
    </p:spTree>
    <p:extLst>
      <p:ext uri="{BB962C8B-B14F-4D97-AF65-F5344CB8AC3E}">
        <p14:creationId xmlns:p14="http://schemas.microsoft.com/office/powerpoint/2010/main" val="262734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1520-DE60-4810-9AFB-E1D219E721F5}"/>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0A64CB9C-9FF3-4561-8670-6D863774BB57}"/>
              </a:ext>
            </a:extLst>
          </p:cNvPr>
          <p:cNvSpPr>
            <a:spLocks noGrp="1"/>
          </p:cNvSpPr>
          <p:nvPr>
            <p:ph idx="1"/>
          </p:nvPr>
        </p:nvSpPr>
        <p:spPr>
          <a:xfrm>
            <a:off x="2592925" y="1789044"/>
            <a:ext cx="8915400" cy="3777622"/>
          </a:xfrm>
        </p:spPr>
        <p:txBody>
          <a:bodyPr/>
          <a:lstStyle/>
          <a:p>
            <a:pPr marL="0" indent="0">
              <a:spcBef>
                <a:spcPts val="0"/>
              </a:spcBef>
              <a:buNone/>
            </a:pPr>
            <a:r>
              <a:rPr lang="en-IN" b="1" dirty="0">
                <a:solidFill>
                  <a:schemeClr val="tx1">
                    <a:lumMod val="85000"/>
                    <a:lumOff val="15000"/>
                  </a:schemeClr>
                </a:solidFill>
              </a:rPr>
              <a:t>Assumptions:</a:t>
            </a:r>
          </a:p>
          <a:p>
            <a:pPr>
              <a:lnSpc>
                <a:spcPct val="70000"/>
              </a:lnSpc>
              <a:buAutoNum type="arabicPeriod"/>
            </a:pPr>
            <a:r>
              <a:rPr lang="en-IN" dirty="0">
                <a:solidFill>
                  <a:schemeClr val="tx1">
                    <a:lumMod val="85000"/>
                    <a:lumOff val="15000"/>
                  </a:schemeClr>
                </a:solidFill>
              </a:rPr>
              <a:t>As current loans have not yet been completed, we decided to ignore them during analysis.</a:t>
            </a:r>
          </a:p>
          <a:p>
            <a:pPr>
              <a:lnSpc>
                <a:spcPct val="70000"/>
              </a:lnSpc>
              <a:buAutoNum type="arabicPeriod"/>
            </a:pPr>
            <a:r>
              <a:rPr lang="en-IN" dirty="0">
                <a:solidFill>
                  <a:schemeClr val="tx1">
                    <a:lumMod val="85000"/>
                    <a:lumOff val="15000"/>
                  </a:schemeClr>
                </a:solidFill>
              </a:rPr>
              <a:t>Outliers (Based on Annual Income) have not been considered during analysis.</a:t>
            </a:r>
          </a:p>
          <a:p>
            <a:pPr marL="0" indent="0">
              <a:spcBef>
                <a:spcPts val="0"/>
              </a:spcBef>
              <a:buNone/>
            </a:pPr>
            <a:endParaRPr lang="en-IN" dirty="0">
              <a:solidFill>
                <a:schemeClr val="tx1">
                  <a:lumMod val="85000"/>
                  <a:lumOff val="15000"/>
                </a:schemeClr>
              </a:solidFill>
            </a:endParaRPr>
          </a:p>
          <a:p>
            <a:pPr marL="0" indent="0">
              <a:spcBef>
                <a:spcPts val="0"/>
              </a:spcBef>
              <a:buNone/>
            </a:pPr>
            <a:endParaRPr lang="en-IN" dirty="0">
              <a:solidFill>
                <a:schemeClr val="tx1">
                  <a:lumMod val="85000"/>
                  <a:lumOff val="15000"/>
                </a:schemeClr>
              </a:solidFill>
            </a:endParaRPr>
          </a:p>
          <a:p>
            <a:pPr marL="0" indent="0">
              <a:spcBef>
                <a:spcPts val="0"/>
              </a:spcBef>
              <a:buNone/>
            </a:pPr>
            <a:r>
              <a:rPr lang="en-IN" b="1" dirty="0">
                <a:solidFill>
                  <a:schemeClr val="tx1">
                    <a:lumMod val="85000"/>
                    <a:lumOff val="15000"/>
                  </a:schemeClr>
                </a:solidFill>
              </a:rPr>
              <a:t>Tools for the workflow:</a:t>
            </a:r>
          </a:p>
          <a:p>
            <a:pPr>
              <a:lnSpc>
                <a:spcPct val="150000"/>
              </a:lnSpc>
              <a:spcBef>
                <a:spcPts val="0"/>
              </a:spcBef>
            </a:pPr>
            <a:r>
              <a:rPr lang="en-IN" dirty="0" err="1">
                <a:solidFill>
                  <a:schemeClr val="tx1">
                    <a:lumMod val="85000"/>
                    <a:lumOff val="15000"/>
                  </a:schemeClr>
                </a:solidFill>
              </a:rPr>
              <a:t>RStudio</a:t>
            </a:r>
            <a:r>
              <a:rPr lang="en-IN" dirty="0">
                <a:solidFill>
                  <a:schemeClr val="tx1">
                    <a:lumMod val="85000"/>
                    <a:lumOff val="15000"/>
                  </a:schemeClr>
                </a:solidFill>
              </a:rPr>
              <a:t> is used for data cleansing, modelling, analysis and plotting.</a:t>
            </a:r>
          </a:p>
          <a:p>
            <a:pPr>
              <a:lnSpc>
                <a:spcPct val="150000"/>
              </a:lnSpc>
              <a:spcBef>
                <a:spcPts val="0"/>
              </a:spcBef>
            </a:pPr>
            <a:r>
              <a:rPr lang="en-IN" dirty="0">
                <a:solidFill>
                  <a:schemeClr val="tx1">
                    <a:lumMod val="85000"/>
                    <a:lumOff val="15000"/>
                  </a:schemeClr>
                </a:solidFill>
              </a:rPr>
              <a:t>Tableau is also used for plotting the results.</a:t>
            </a:r>
          </a:p>
          <a:p>
            <a:endParaRPr lang="en-US" dirty="0"/>
          </a:p>
        </p:txBody>
      </p:sp>
    </p:spTree>
    <p:extLst>
      <p:ext uri="{BB962C8B-B14F-4D97-AF65-F5344CB8AC3E}">
        <p14:creationId xmlns:p14="http://schemas.microsoft.com/office/powerpoint/2010/main" val="249290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srcRect r="29508"/>
          <a:stretch/>
        </p:blipFill>
        <p:spPr>
          <a:xfrm>
            <a:off x="4619543" y="640080"/>
            <a:ext cx="6953577" cy="5252773"/>
          </a:xfrm>
          <a:prstGeom prst="rect">
            <a:avLst/>
          </a:prstGeom>
        </p:spPr>
      </p:pic>
      <p:sp>
        <p:nvSpPr>
          <p:cNvPr id="2" name="Title 1">
            <a:extLst>
              <a:ext uri="{FF2B5EF4-FFF2-40B4-BE49-F238E27FC236}">
                <a16:creationId xmlns:a16="http://schemas.microsoft.com/office/drawing/2014/main" id="{F560C744-65C9-4CE2-9A27-8B39E9AD66D1}"/>
              </a:ext>
            </a:extLst>
          </p:cNvPr>
          <p:cNvSpPr>
            <a:spLocks noGrp="1"/>
          </p:cNvSpPr>
          <p:nvPr>
            <p:ph type="title"/>
          </p:nvPr>
        </p:nvSpPr>
        <p:spPr>
          <a:xfrm>
            <a:off x="649224" y="645106"/>
            <a:ext cx="3650279" cy="1259894"/>
          </a:xfrm>
        </p:spPr>
        <p:txBody>
          <a:bodyPr>
            <a:normAutofit/>
          </a:bodyPr>
          <a:lstStyle/>
          <a:p>
            <a:r>
              <a:rPr lang="en-US" sz="2800" dirty="0"/>
              <a:t>Plots: Annual Income vs Grade</a:t>
            </a:r>
          </a:p>
        </p:txBody>
      </p:sp>
      <p:sp>
        <p:nvSpPr>
          <p:cNvPr id="10" name="Content Placeholder 9"/>
          <p:cNvSpPr>
            <a:spLocks noGrp="1"/>
          </p:cNvSpPr>
          <p:nvPr>
            <p:ph idx="1"/>
          </p:nvPr>
        </p:nvSpPr>
        <p:spPr>
          <a:xfrm>
            <a:off x="649225" y="2133600"/>
            <a:ext cx="3650278" cy="3759253"/>
          </a:xfrm>
        </p:spPr>
        <p:txBody>
          <a:bodyPr>
            <a:normAutofit/>
          </a:bodyPr>
          <a:lstStyle/>
          <a:p>
            <a:r>
              <a:rPr lang="en-US" dirty="0"/>
              <a:t>The mean income as well as the range of the incomes is almost same across all the grades.</a:t>
            </a:r>
          </a:p>
          <a:p>
            <a:r>
              <a:rPr lang="en-US" dirty="0"/>
              <a:t>It is a little more for grades E,F and G.</a:t>
            </a:r>
          </a:p>
        </p:txBody>
      </p:sp>
    </p:spTree>
    <p:extLst>
      <p:ext uri="{BB962C8B-B14F-4D97-AF65-F5344CB8AC3E}">
        <p14:creationId xmlns:p14="http://schemas.microsoft.com/office/powerpoint/2010/main" val="223432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4"/>
          <p:cNvPicPr>
            <a:picLocks noChangeAspect="1"/>
          </p:cNvPicPr>
          <p:nvPr/>
        </p:nvPicPr>
        <p:blipFill>
          <a:blip r:embed="rId2"/>
          <a:stretch>
            <a:fillRect/>
          </a:stretch>
        </p:blipFill>
        <p:spPr>
          <a:xfrm>
            <a:off x="4619543" y="815926"/>
            <a:ext cx="7336955" cy="4740811"/>
          </a:xfrm>
          <a:prstGeom prst="rect">
            <a:avLst/>
          </a:prstGeom>
        </p:spPr>
      </p:pic>
      <p:sp>
        <p:nvSpPr>
          <p:cNvPr id="2" name="Title 1">
            <a:extLst>
              <a:ext uri="{FF2B5EF4-FFF2-40B4-BE49-F238E27FC236}">
                <a16:creationId xmlns:a16="http://schemas.microsoft.com/office/drawing/2014/main" id="{1D515787-A95A-4FBA-86DB-BA64E0A1CA0E}"/>
              </a:ext>
            </a:extLst>
          </p:cNvPr>
          <p:cNvSpPr>
            <a:spLocks noGrp="1"/>
          </p:cNvSpPr>
          <p:nvPr>
            <p:ph type="title"/>
          </p:nvPr>
        </p:nvSpPr>
        <p:spPr>
          <a:xfrm>
            <a:off x="649224" y="645106"/>
            <a:ext cx="3650279" cy="1037920"/>
          </a:xfrm>
        </p:spPr>
        <p:txBody>
          <a:bodyPr>
            <a:normAutofit/>
          </a:bodyPr>
          <a:lstStyle/>
          <a:p>
            <a:r>
              <a:rPr lang="en-US" sz="2800" dirty="0"/>
              <a:t>Loan amount vs Loan Status/Grade</a:t>
            </a:r>
          </a:p>
        </p:txBody>
      </p:sp>
      <p:sp>
        <p:nvSpPr>
          <p:cNvPr id="24" name="Content Placeholder 9"/>
          <p:cNvSpPr>
            <a:spLocks noGrp="1"/>
          </p:cNvSpPr>
          <p:nvPr>
            <p:ph idx="1"/>
          </p:nvPr>
        </p:nvSpPr>
        <p:spPr>
          <a:xfrm>
            <a:off x="649225" y="2555108"/>
            <a:ext cx="3650278" cy="3759253"/>
          </a:xfrm>
        </p:spPr>
        <p:txBody>
          <a:bodyPr>
            <a:normAutofit/>
          </a:bodyPr>
          <a:lstStyle/>
          <a:p>
            <a:r>
              <a:rPr lang="en-US" dirty="0"/>
              <a:t>The graph is right skewed, that shows the grades from D to G follow a decreasing trend for both Default and Fully paid.</a:t>
            </a:r>
          </a:p>
          <a:p>
            <a:pPr marL="0" indent="0">
              <a:buNone/>
            </a:pPr>
            <a:endParaRPr lang="en-US" dirty="0"/>
          </a:p>
        </p:txBody>
      </p:sp>
    </p:spTree>
    <p:extLst>
      <p:ext uri="{BB962C8B-B14F-4D97-AF65-F5344CB8AC3E}">
        <p14:creationId xmlns:p14="http://schemas.microsoft.com/office/powerpoint/2010/main" val="280467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srcRect/>
          <a:stretch/>
        </p:blipFill>
        <p:spPr>
          <a:xfrm>
            <a:off x="4619543" y="1275053"/>
            <a:ext cx="6953577" cy="4344965"/>
          </a:xfrm>
          <a:prstGeom prst="rect">
            <a:avLst/>
          </a:prstGeom>
        </p:spPr>
      </p:pic>
      <p:sp>
        <p:nvSpPr>
          <p:cNvPr id="2" name="Title 1">
            <a:extLst>
              <a:ext uri="{FF2B5EF4-FFF2-40B4-BE49-F238E27FC236}">
                <a16:creationId xmlns:a16="http://schemas.microsoft.com/office/drawing/2014/main" id="{5C67A700-F43A-48F2-AD26-98B918191A57}"/>
              </a:ext>
            </a:extLst>
          </p:cNvPr>
          <p:cNvSpPr>
            <a:spLocks noGrp="1"/>
          </p:cNvSpPr>
          <p:nvPr>
            <p:ph type="title"/>
          </p:nvPr>
        </p:nvSpPr>
        <p:spPr>
          <a:xfrm>
            <a:off x="649224" y="645106"/>
            <a:ext cx="3650279" cy="1259894"/>
          </a:xfrm>
        </p:spPr>
        <p:txBody>
          <a:bodyPr>
            <a:normAutofit/>
          </a:bodyPr>
          <a:lstStyle/>
          <a:p>
            <a:r>
              <a:rPr lang="en-US"/>
              <a:t>Loan Status vs Grade</a:t>
            </a:r>
          </a:p>
        </p:txBody>
      </p:sp>
      <p:sp>
        <p:nvSpPr>
          <p:cNvPr id="10" name="Content Placeholder 9"/>
          <p:cNvSpPr>
            <a:spLocks noGrp="1"/>
          </p:cNvSpPr>
          <p:nvPr>
            <p:ph idx="1"/>
          </p:nvPr>
        </p:nvSpPr>
        <p:spPr>
          <a:xfrm>
            <a:off x="649225" y="2133600"/>
            <a:ext cx="3650278" cy="3759253"/>
          </a:xfrm>
        </p:spPr>
        <p:txBody>
          <a:bodyPr>
            <a:normAutofit/>
          </a:bodyPr>
          <a:lstStyle/>
          <a:p>
            <a:r>
              <a:rPr lang="en-US" dirty="0"/>
              <a:t>The graph clearly shows in percentages for the contribution in both charged off and Fully paid.</a:t>
            </a:r>
          </a:p>
          <a:p>
            <a:r>
              <a:rPr lang="en-US" dirty="0"/>
              <a:t>The percentage of contribution gap is closing from grades C to G.</a:t>
            </a:r>
          </a:p>
        </p:txBody>
      </p:sp>
    </p:spTree>
    <p:extLst>
      <p:ext uri="{BB962C8B-B14F-4D97-AF65-F5344CB8AC3E}">
        <p14:creationId xmlns:p14="http://schemas.microsoft.com/office/powerpoint/2010/main" val="129683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4"/>
          <p:cNvPicPr>
            <a:picLocks noChangeAspect="1"/>
          </p:cNvPicPr>
          <p:nvPr/>
        </p:nvPicPr>
        <p:blipFill>
          <a:blip r:embed="rId2"/>
          <a:stretch>
            <a:fillRect/>
          </a:stretch>
        </p:blipFill>
        <p:spPr>
          <a:xfrm>
            <a:off x="4107268" y="1173201"/>
            <a:ext cx="6922462" cy="4435704"/>
          </a:xfrm>
          <a:prstGeom prst="rect">
            <a:avLst/>
          </a:prstGeom>
        </p:spPr>
      </p:pic>
      <p:sp>
        <p:nvSpPr>
          <p:cNvPr id="2" name="Title 1">
            <a:extLst>
              <a:ext uri="{FF2B5EF4-FFF2-40B4-BE49-F238E27FC236}">
                <a16:creationId xmlns:a16="http://schemas.microsoft.com/office/drawing/2014/main" id="{014402E4-D1B3-4FFB-8219-1EF0F970FAA2}"/>
              </a:ext>
            </a:extLst>
          </p:cNvPr>
          <p:cNvSpPr>
            <a:spLocks noGrp="1"/>
          </p:cNvSpPr>
          <p:nvPr>
            <p:ph type="title"/>
          </p:nvPr>
        </p:nvSpPr>
        <p:spPr>
          <a:xfrm>
            <a:off x="649224" y="645106"/>
            <a:ext cx="3650279" cy="1259894"/>
          </a:xfrm>
        </p:spPr>
        <p:txBody>
          <a:bodyPr>
            <a:normAutofit/>
          </a:bodyPr>
          <a:lstStyle/>
          <a:p>
            <a:r>
              <a:rPr lang="en-US" sz="2800" dirty="0"/>
              <a:t>Loan Status vs Grade</a:t>
            </a:r>
          </a:p>
        </p:txBody>
      </p:sp>
      <p:sp>
        <p:nvSpPr>
          <p:cNvPr id="24" name="Content Placeholder 9"/>
          <p:cNvSpPr>
            <a:spLocks noGrp="1"/>
          </p:cNvSpPr>
          <p:nvPr>
            <p:ph idx="1"/>
          </p:nvPr>
        </p:nvSpPr>
        <p:spPr>
          <a:xfrm>
            <a:off x="649225" y="2133600"/>
            <a:ext cx="3650278" cy="3759253"/>
          </a:xfrm>
        </p:spPr>
        <p:txBody>
          <a:bodyPr>
            <a:normAutofit/>
          </a:bodyPr>
          <a:lstStyle/>
          <a:p>
            <a:r>
              <a:rPr lang="en-US" dirty="0"/>
              <a:t>The graph clearly signifies the closing gap between the Charged off and Fully paid statuses across all the grades.</a:t>
            </a:r>
          </a:p>
          <a:p>
            <a:r>
              <a:rPr lang="en-US" dirty="0"/>
              <a:t>Hence, particularly for grades D,E,F and G , it is better if loans are lent with caution.</a:t>
            </a:r>
          </a:p>
        </p:txBody>
      </p:sp>
    </p:spTree>
    <p:extLst>
      <p:ext uri="{BB962C8B-B14F-4D97-AF65-F5344CB8AC3E}">
        <p14:creationId xmlns:p14="http://schemas.microsoft.com/office/powerpoint/2010/main" val="271697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screenshot of a cell phone&#10;&#10;Description generated with very high confidence"/>
          <p:cNvPicPr>
            <a:picLocks noChangeAspect="1"/>
          </p:cNvPicPr>
          <p:nvPr/>
        </p:nvPicPr>
        <p:blipFill rotWithShape="1">
          <a:blip r:embed="rId2"/>
          <a:srcRect/>
          <a:stretch/>
        </p:blipFill>
        <p:spPr>
          <a:xfrm>
            <a:off x="4495800" y="1447800"/>
            <a:ext cx="6709020" cy="4228381"/>
          </a:xfrm>
          <a:prstGeom prst="rect">
            <a:avLst/>
          </a:prstGeom>
        </p:spPr>
      </p:pic>
      <p:sp>
        <p:nvSpPr>
          <p:cNvPr id="2" name="Title 1">
            <a:extLst>
              <a:ext uri="{FF2B5EF4-FFF2-40B4-BE49-F238E27FC236}">
                <a16:creationId xmlns:a16="http://schemas.microsoft.com/office/drawing/2014/main" id="{49BAB1A9-F8F0-491A-80AE-E8AD2872ADFD}"/>
              </a:ext>
            </a:extLst>
          </p:cNvPr>
          <p:cNvSpPr>
            <a:spLocks noGrp="1"/>
          </p:cNvSpPr>
          <p:nvPr>
            <p:ph type="title"/>
          </p:nvPr>
        </p:nvSpPr>
        <p:spPr>
          <a:xfrm>
            <a:off x="649224" y="645106"/>
            <a:ext cx="3650279" cy="1259894"/>
          </a:xfrm>
        </p:spPr>
        <p:txBody>
          <a:bodyPr>
            <a:normAutofit/>
          </a:bodyPr>
          <a:lstStyle/>
          <a:p>
            <a:r>
              <a:rPr lang="en-US" sz="3300"/>
              <a:t>Funded amount vs Grade</a:t>
            </a:r>
          </a:p>
        </p:txBody>
      </p:sp>
      <p:sp>
        <p:nvSpPr>
          <p:cNvPr id="10" name="Content Placeholder 9"/>
          <p:cNvSpPr>
            <a:spLocks noGrp="1"/>
          </p:cNvSpPr>
          <p:nvPr>
            <p:ph idx="1"/>
          </p:nvPr>
        </p:nvSpPr>
        <p:spPr>
          <a:xfrm>
            <a:off x="649225" y="2133600"/>
            <a:ext cx="3650278" cy="3759253"/>
          </a:xfrm>
        </p:spPr>
        <p:txBody>
          <a:bodyPr>
            <a:normAutofit/>
          </a:bodyPr>
          <a:lstStyle/>
          <a:p>
            <a:r>
              <a:rPr lang="en-US" dirty="0"/>
              <a:t>This graph shows that the amount of defaulters are more in the grades from E to G.</a:t>
            </a:r>
          </a:p>
          <a:p>
            <a:r>
              <a:rPr lang="en-US" dirty="0"/>
              <a:t>The pattern is very similar where the grades from D to G are less performing grades for the bank.</a:t>
            </a:r>
          </a:p>
        </p:txBody>
      </p:sp>
    </p:spTree>
    <p:extLst>
      <p:ext uri="{BB962C8B-B14F-4D97-AF65-F5344CB8AC3E}">
        <p14:creationId xmlns:p14="http://schemas.microsoft.com/office/powerpoint/2010/main" val="10459941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656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Gramener Case Study</vt:lpstr>
      <vt:lpstr>Objectives</vt:lpstr>
      <vt:lpstr>Problem analysis</vt:lpstr>
      <vt:lpstr>Problem Analysis</vt:lpstr>
      <vt:lpstr>Plots: Annual Income vs Grade</vt:lpstr>
      <vt:lpstr>Loan amount vs Loan Status/Grade</vt:lpstr>
      <vt:lpstr>Loan Status vs Grade</vt:lpstr>
      <vt:lpstr>Loan Status vs Grade</vt:lpstr>
      <vt:lpstr>Funded amount vs Grade</vt:lpstr>
      <vt:lpstr>Loan amount vs Verification</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Gramener Case Study</dc:title>
  <dc:creator>Naveen Masali</dc:creator>
  <cp:lastModifiedBy>Naveen Masali</cp:lastModifiedBy>
  <cp:revision>8</cp:revision>
  <dcterms:created xsi:type="dcterms:W3CDTF">2017-06-25T10:55:45Z</dcterms:created>
  <dcterms:modified xsi:type="dcterms:W3CDTF">2017-06-25T13:12:54Z</dcterms:modified>
</cp:coreProperties>
</file>