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2" r:id="rId6"/>
    <p:sldId id="267" r:id="rId7"/>
    <p:sldId id="264" r:id="rId8"/>
    <p:sldId id="265" r:id="rId9"/>
    <p:sldId id="268" r:id="rId10"/>
    <p:sldId id="269" r:id="rId11"/>
    <p:sldId id="272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8F789-0ED7-8A42-BFDC-6564191EBAA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BA4E-E966-DC46-8564-647BE5374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7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42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86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3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2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1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287090"/>
            <a:ext cx="8679915" cy="1024762"/>
          </a:xfrm>
        </p:spPr>
        <p:txBody>
          <a:bodyPr>
            <a:normAutofit/>
          </a:bodyPr>
          <a:lstStyle/>
          <a:p>
            <a:r>
              <a:rPr lang="en-US" sz="4400" dirty="0"/>
              <a:t>Retail Giant Sales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749" y="4242807"/>
            <a:ext cx="8915399" cy="1342067"/>
          </a:xfrm>
        </p:spPr>
        <p:txBody>
          <a:bodyPr>
            <a:noAutofit/>
          </a:bodyPr>
          <a:lstStyle/>
          <a:p>
            <a:pPr algn="l"/>
            <a:r>
              <a:rPr lang="en-US" sz="1400" b="1" dirty="0"/>
              <a:t>															Group Members:</a:t>
            </a:r>
          </a:p>
          <a:p>
            <a:pPr algn="l"/>
            <a:r>
              <a:rPr lang="en-US" sz="1400" dirty="0"/>
              <a:t>															Naveen Masali</a:t>
            </a:r>
          </a:p>
          <a:p>
            <a:pPr algn="l"/>
            <a:r>
              <a:rPr lang="en-US" sz="1400" dirty="0"/>
              <a:t>															</a:t>
            </a:r>
            <a:r>
              <a:rPr lang="en-US" sz="1400" dirty="0" err="1"/>
              <a:t>Sagar</a:t>
            </a:r>
            <a:r>
              <a:rPr lang="en-US" sz="1400" dirty="0"/>
              <a:t> </a:t>
            </a:r>
            <a:r>
              <a:rPr lang="en-US" sz="1400" dirty="0" err="1"/>
              <a:t>Sheth</a:t>
            </a:r>
            <a:endParaRPr lang="en-US" sz="1400" dirty="0"/>
          </a:p>
          <a:p>
            <a:pPr algn="l"/>
            <a:r>
              <a:rPr lang="en-US" sz="1400" dirty="0"/>
              <a:t>															Nikhil Tiwari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4220" y="1389413"/>
            <a:ext cx="433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Series Deliverables</a:t>
            </a:r>
          </a:p>
        </p:txBody>
      </p:sp>
    </p:spTree>
    <p:extLst>
      <p:ext uri="{BB962C8B-B14F-4D97-AF65-F5344CB8AC3E}">
        <p14:creationId xmlns:p14="http://schemas.microsoft.com/office/powerpoint/2010/main" val="39697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Quantity sold time series</a:t>
            </a:r>
            <a:br>
              <a:rPr lang="en-US" sz="2800"/>
            </a:br>
            <a:r>
              <a:rPr lang="en-US" sz="2800"/>
              <a:t>(Consumer EU)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For Consumer EU, the quantity prediction follows a linear pattern.</a:t>
            </a:r>
          </a:p>
          <a:p>
            <a:r>
              <a:rPr lang="en-US" dirty="0"/>
              <a:t>The time series follows a increasing sales trend with random seasonality.</a:t>
            </a:r>
          </a:p>
          <a:p>
            <a:r>
              <a:rPr lang="en-US" dirty="0"/>
              <a:t>The classical decomposition model built for this has a MAPE value of </a:t>
            </a:r>
            <a:r>
              <a:rPr lang="en-US" b="1" dirty="0"/>
              <a:t>30.22128.</a:t>
            </a:r>
          </a:p>
          <a:p>
            <a:r>
              <a:rPr lang="en-US" dirty="0"/>
              <a:t>For Auto Arima, the MAPE value is </a:t>
            </a:r>
            <a:r>
              <a:rPr lang="en-US" b="1" dirty="0"/>
              <a:t>30.13319.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5C03-393D-4EF4-ADEB-61931184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30" y="3704133"/>
            <a:ext cx="4713411" cy="300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2D659B-7B6F-4E78-BAA2-43890FF4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60" y="273459"/>
            <a:ext cx="4609882" cy="29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50413"/>
          </a:xfrm>
        </p:spPr>
        <p:txBody>
          <a:bodyPr>
            <a:normAutofit/>
          </a:bodyPr>
          <a:lstStyle/>
          <a:p>
            <a:r>
              <a:rPr lang="en-US" dirty="0"/>
              <a:t>Time Series </a:t>
            </a:r>
            <a:r>
              <a:rPr lang="en-US"/>
              <a:t>Analysis and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E8893-AE9E-487A-87F6-7099A72C5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796" y="1138417"/>
            <a:ext cx="4922010" cy="3185393"/>
          </a:xfrm>
          <a:prstGeom prst="rect">
            <a:avLst/>
          </a:prstGeom>
        </p:spPr>
      </p:pic>
      <p:sp>
        <p:nvSpPr>
          <p:cNvPr id="53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03" y="373223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Consumer APAC Sales Prediction – 6 months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The Consumer APAC sales prediction for the next 6 months  is </a:t>
            </a:r>
          </a:p>
          <a:p>
            <a:r>
              <a:rPr lang="en-US" sz="1600" dirty="0">
                <a:solidFill>
                  <a:srgbClr val="FEFFFF"/>
                </a:solidFill>
              </a:rPr>
              <a:t>$320,156.5</a:t>
            </a:r>
          </a:p>
        </p:txBody>
      </p:sp>
    </p:spTree>
    <p:extLst>
      <p:ext uri="{BB962C8B-B14F-4D97-AF65-F5344CB8AC3E}">
        <p14:creationId xmlns:p14="http://schemas.microsoft.com/office/powerpoint/2010/main" val="135796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03" y="373223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Consumer APAC Quantity Prediction – 6 months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278" y="5189399"/>
            <a:ext cx="5644389" cy="1017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The Consumer APAC quantity prediction for the next 6 months  is 3552</a:t>
            </a:r>
          </a:p>
          <a:p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38F414-3E51-467F-85B2-6F7F3A6D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170" y="1232348"/>
            <a:ext cx="49149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7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03" y="373223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Consumer EU Sales Prediction – 6 months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278" y="5189399"/>
            <a:ext cx="5644389" cy="1017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The Consumer EU sales prediction for the next 6 months  is $238,082.5</a:t>
            </a:r>
          </a:p>
          <a:p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EB55C-AFEE-4BE8-9DED-A9964DF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171" y="1201798"/>
            <a:ext cx="4953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1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03" y="373223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Consumer EU Quantity Prediction – 6 months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278" y="5189399"/>
            <a:ext cx="5644389" cy="1017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The Consumer EU quantity prediction for the next 6 months  is 3328</a:t>
            </a:r>
          </a:p>
          <a:p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66D09-E73A-403E-BFDB-77DDB1D2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55" y="1475952"/>
            <a:ext cx="4876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67840"/>
            <a:ext cx="8915400" cy="3777622"/>
          </a:xfrm>
        </p:spPr>
        <p:txBody>
          <a:bodyPr/>
          <a:lstStyle/>
          <a:p>
            <a:r>
              <a:rPr lang="en-US" dirty="0">
                <a:latin typeface="Calibri body"/>
              </a:rPr>
              <a:t>Online store super giant having worldwide operations,</a:t>
            </a:r>
          </a:p>
          <a:p>
            <a:r>
              <a:rPr lang="en-US" dirty="0">
                <a:latin typeface="Calibri body"/>
              </a:rPr>
              <a:t>Orders and delivers across the globe.</a:t>
            </a:r>
          </a:p>
          <a:p>
            <a:r>
              <a:rPr lang="en-US" dirty="0">
                <a:latin typeface="Calibri body"/>
              </a:rPr>
              <a:t>Deals with all the major product categories segments</a:t>
            </a:r>
          </a:p>
          <a:p>
            <a:pPr lvl="1"/>
            <a:r>
              <a:rPr lang="en-US" dirty="0">
                <a:latin typeface="Calibri body"/>
              </a:rPr>
              <a:t>Consumer. </a:t>
            </a:r>
          </a:p>
          <a:p>
            <a:pPr lvl="1"/>
            <a:r>
              <a:rPr lang="en-US" dirty="0">
                <a:latin typeface="Calibri body"/>
              </a:rPr>
              <a:t>Corporate. </a:t>
            </a:r>
          </a:p>
          <a:p>
            <a:pPr lvl="1"/>
            <a:r>
              <a:rPr lang="en-US" dirty="0">
                <a:latin typeface="Calibri body"/>
              </a:rPr>
              <a:t>Home office.</a:t>
            </a:r>
          </a:p>
        </p:txBody>
      </p:sp>
    </p:spTree>
    <p:extLst>
      <p:ext uri="{BB962C8B-B14F-4D97-AF65-F5344CB8AC3E}">
        <p14:creationId xmlns:p14="http://schemas.microsoft.com/office/powerpoint/2010/main" val="150785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0157" y="4348138"/>
            <a:ext cx="6269591" cy="1596736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latin typeface="Calibri body"/>
              </a:rPr>
              <a:t>Operates across following market segments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Consumer,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Corporate, &amp;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Home office.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0158" y="1496566"/>
            <a:ext cx="6272022" cy="2597131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latin typeface="Calibri body"/>
              </a:rPr>
              <a:t>Operations in following market sectors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US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APAC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EU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Africa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EMEA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LATAM, &amp;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900" dirty="0">
                <a:latin typeface="Calibri body"/>
              </a:rPr>
              <a:t>Canada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80158" y="5252620"/>
            <a:ext cx="6269591" cy="238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33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4337" y="1293831"/>
            <a:ext cx="6265088" cy="685800"/>
          </a:xfrm>
        </p:spPr>
        <p:txBody>
          <a:bodyPr/>
          <a:lstStyle/>
          <a:p>
            <a:r>
              <a:rPr lang="en-US" dirty="0">
                <a:latin typeface="Calibri body"/>
              </a:rPr>
              <a:t>Problem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5075" y="1979631"/>
            <a:ext cx="6264350" cy="1696853"/>
          </a:xfrm>
        </p:spPr>
        <p:txBody>
          <a:bodyPr/>
          <a:lstStyle/>
          <a:p>
            <a:r>
              <a:rPr lang="en-GB" sz="1600" dirty="0">
                <a:latin typeface="Calibri body"/>
              </a:rPr>
              <a:t>Need to finalise plan for the next 6 months.  </a:t>
            </a:r>
          </a:p>
          <a:p>
            <a:r>
              <a:rPr lang="en-GB" sz="1600" dirty="0">
                <a:latin typeface="Calibri body"/>
              </a:rPr>
              <a:t>Need to forecast the sales and the demand for the next 6 months so that revenue and inventory can be managed accordingly accordingly. 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4337" y="3065315"/>
            <a:ext cx="6264414" cy="685800"/>
          </a:xfrm>
        </p:spPr>
        <p:txBody>
          <a:bodyPr/>
          <a:lstStyle/>
          <a:p>
            <a:r>
              <a:rPr lang="en-US" dirty="0">
                <a:latin typeface="Calibri body"/>
              </a:rPr>
              <a:t>Key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55075" y="3797530"/>
            <a:ext cx="6265588" cy="1704060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libri body"/>
              </a:rPr>
              <a:t>Understand and prepare the data for analysis </a:t>
            </a:r>
          </a:p>
          <a:p>
            <a:r>
              <a:rPr lang="en-US" sz="1700" dirty="0">
                <a:latin typeface="Calibri body"/>
              </a:rPr>
              <a:t>Craft time series on </a:t>
            </a:r>
            <a:r>
              <a:rPr lang="en-GB" sz="1700" dirty="0">
                <a:latin typeface="Calibri body"/>
              </a:rPr>
              <a:t>Sales and Quantity</a:t>
            </a:r>
            <a:r>
              <a:rPr lang="en-US" sz="1700" dirty="0">
                <a:latin typeface="Calibri body"/>
              </a:rPr>
              <a:t> for future forecasts</a:t>
            </a:r>
          </a:p>
          <a:p>
            <a:r>
              <a:rPr lang="en-US" sz="1700" dirty="0">
                <a:latin typeface="Calibri body"/>
              </a:rPr>
              <a:t>Identify </a:t>
            </a:r>
            <a:r>
              <a:rPr lang="en-GB" sz="1700" dirty="0">
                <a:latin typeface="Calibri body"/>
              </a:rPr>
              <a:t>2 most profitable and consistently profitable segments </a:t>
            </a:r>
          </a:p>
          <a:p>
            <a:r>
              <a:rPr lang="en-GB" sz="1700" dirty="0">
                <a:latin typeface="Calibri body"/>
              </a:rPr>
              <a:t>Forecast and assess its accuracy.</a:t>
            </a:r>
            <a:endParaRPr lang="en-US" sz="1700" dirty="0">
              <a:latin typeface="Calibri body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14131" y="1616869"/>
            <a:ext cx="3992732" cy="576262"/>
          </a:xfrm>
        </p:spPr>
        <p:txBody>
          <a:bodyPr/>
          <a:lstStyle/>
          <a:p>
            <a:r>
              <a:rPr lang="en-US" dirty="0">
                <a:latin typeface="Calibri body"/>
              </a:rPr>
              <a:t>Data Understanding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414131" y="2313361"/>
            <a:ext cx="4342893" cy="33540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body"/>
              </a:rPr>
              <a:t>51290 order transaction record with 24 attributes</a:t>
            </a:r>
          </a:p>
          <a:p>
            <a:r>
              <a:rPr lang="en-US" dirty="0">
                <a:latin typeface="Calibri body"/>
              </a:rPr>
              <a:t>Data of 7 sectors, 3 market segments and 3 product categories</a:t>
            </a:r>
          </a:p>
          <a:p>
            <a:r>
              <a:rPr lang="en-US" dirty="0">
                <a:latin typeface="Calibri body"/>
              </a:rPr>
              <a:t>Data includes order detail, shipping details, and Profitability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48767" y="1616869"/>
            <a:ext cx="3999001" cy="576262"/>
          </a:xfrm>
        </p:spPr>
        <p:txBody>
          <a:bodyPr/>
          <a:lstStyle/>
          <a:p>
            <a:r>
              <a:rPr lang="en-US" dirty="0">
                <a:latin typeface="Calibri body"/>
              </a:rPr>
              <a:t>Methodology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048767" y="2313361"/>
            <a:ext cx="4338674" cy="3354060"/>
          </a:xfrm>
        </p:spPr>
        <p:txBody>
          <a:bodyPr/>
          <a:lstStyle/>
          <a:p>
            <a:r>
              <a:rPr lang="en-US" dirty="0"/>
              <a:t>Classical decomposition</a:t>
            </a:r>
          </a:p>
          <a:p>
            <a:r>
              <a:rPr lang="en-US" dirty="0"/>
              <a:t>Auto Arima </a:t>
            </a:r>
          </a:p>
          <a:p>
            <a:r>
              <a:rPr lang="en-US" dirty="0"/>
              <a:t>Data cleaning and aggregation</a:t>
            </a:r>
          </a:p>
          <a:p>
            <a:r>
              <a:rPr lang="en-US" dirty="0"/>
              <a:t>MAPE accuracy and forecasting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Profitable Segments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924" y="1138878"/>
            <a:ext cx="6265088" cy="685800"/>
          </a:xfrm>
        </p:spPr>
        <p:txBody>
          <a:bodyPr/>
          <a:lstStyle/>
          <a:p>
            <a:r>
              <a:rPr lang="en-US" dirty="0"/>
              <a:t>Segments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3662" y="1905000"/>
            <a:ext cx="6264350" cy="1696853"/>
          </a:xfrm>
        </p:spPr>
        <p:txBody>
          <a:bodyPr/>
          <a:lstStyle/>
          <a:p>
            <a:r>
              <a:rPr lang="en-US" dirty="0"/>
              <a:t>Profitable segments are:</a:t>
            </a:r>
          </a:p>
          <a:p>
            <a:pPr lvl="1"/>
            <a:r>
              <a:rPr lang="en-US" dirty="0"/>
              <a:t>Consumer – APAC</a:t>
            </a:r>
          </a:p>
          <a:p>
            <a:pPr lvl="1"/>
            <a:r>
              <a:rPr lang="en-US" dirty="0"/>
              <a:t>Consumer - EU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924" y="3059185"/>
            <a:ext cx="6264414" cy="685800"/>
          </a:xfrm>
        </p:spPr>
        <p:txBody>
          <a:bodyPr/>
          <a:lstStyle/>
          <a:p>
            <a:r>
              <a:rPr lang="en-US" dirty="0"/>
              <a:t>Segment Features and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3662" y="3871638"/>
            <a:ext cx="6265588" cy="1704060"/>
          </a:xfrm>
        </p:spPr>
        <p:txBody>
          <a:bodyPr>
            <a:normAutofit/>
          </a:bodyPr>
          <a:lstStyle/>
          <a:p>
            <a:r>
              <a:rPr lang="en-US" dirty="0"/>
              <a:t>The most profitable and consistent are selected based on sum(Profit) aggregation on Month and calculating the coefficient of variation.</a:t>
            </a:r>
          </a:p>
          <a:p>
            <a:r>
              <a:rPr lang="en-US" dirty="0"/>
              <a:t>Consumer – APAC and Consumer- EU were two of the most high profitable and relatively low Co-efficient of variance.</a:t>
            </a:r>
          </a:p>
        </p:txBody>
      </p:sp>
    </p:spTree>
    <p:extLst>
      <p:ext uri="{BB962C8B-B14F-4D97-AF65-F5344CB8AC3E}">
        <p14:creationId xmlns:p14="http://schemas.microsoft.com/office/powerpoint/2010/main" val="19283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Sales Revenue Time Series</a:t>
            </a:r>
            <a:br>
              <a:rPr lang="en-US" sz="2800"/>
            </a:br>
            <a:r>
              <a:rPr lang="en-US" sz="2800"/>
              <a:t>(Consumer APAC)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For Consumer APAC, the sales prediction follows a wavy pattern.</a:t>
            </a:r>
          </a:p>
          <a:p>
            <a:r>
              <a:rPr lang="en-US" dirty="0"/>
              <a:t>The time series follows a increasing sales trend with random seasonality.</a:t>
            </a:r>
          </a:p>
          <a:p>
            <a:r>
              <a:rPr lang="en-US" dirty="0"/>
              <a:t>The classical decomposition model built for this has a MAPE value of </a:t>
            </a:r>
            <a:r>
              <a:rPr lang="en-US" b="1" dirty="0"/>
              <a:t>21.03181.</a:t>
            </a:r>
          </a:p>
          <a:p>
            <a:r>
              <a:rPr lang="en-US" dirty="0"/>
              <a:t>For Auto Arima, the MAPE value is </a:t>
            </a:r>
            <a:r>
              <a:rPr lang="en-US" b="1" dirty="0"/>
              <a:t>27.68952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29A83-E5C5-4ABE-8DAA-F71EE7BD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76" y="328612"/>
            <a:ext cx="4933950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E386B-17C2-4A7B-8F90-ECD2F8B2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76" y="3595694"/>
            <a:ext cx="4933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BF95145-C70D-4240-8DE5-3DBA08CE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48" y="600793"/>
            <a:ext cx="4726628" cy="2923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Quantity sold time series</a:t>
            </a:r>
            <a:br>
              <a:rPr lang="en-US" sz="2800"/>
            </a:br>
            <a:r>
              <a:rPr lang="en-US" sz="2800"/>
              <a:t>(Consumer APAC)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For Consumer APAC, the quantity prediction follows a wavy pattern.</a:t>
            </a:r>
          </a:p>
          <a:p>
            <a:r>
              <a:rPr lang="en-US" dirty="0"/>
              <a:t>The time series follows a increasing sales trend with random seasonality.</a:t>
            </a:r>
          </a:p>
          <a:p>
            <a:r>
              <a:rPr lang="en-US" dirty="0"/>
              <a:t>The classical decomposition model built for this has a MAPE value of </a:t>
            </a:r>
            <a:r>
              <a:rPr lang="en-US" b="1" dirty="0"/>
              <a:t>23.72372.</a:t>
            </a:r>
          </a:p>
          <a:p>
            <a:r>
              <a:rPr lang="en-US" dirty="0"/>
              <a:t>For Auto Arima, the MAPE value is </a:t>
            </a:r>
            <a:r>
              <a:rPr lang="en-US" b="1" dirty="0"/>
              <a:t>26.24458.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3C59B-5C13-414C-BADA-A3266D71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26" y="3603046"/>
            <a:ext cx="48958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generated with high confidence">
            <a:extLst>
              <a:ext uri="{FF2B5EF4-FFF2-40B4-BE49-F238E27FC236}">
                <a16:creationId xmlns:a16="http://schemas.microsoft.com/office/drawing/2014/main" id="{29D7AEF0-1B09-4F34-96E0-E7CA02DF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4" y="364128"/>
            <a:ext cx="4943475" cy="308174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Sales Revenue Time Series</a:t>
            </a:r>
            <a:br>
              <a:rPr lang="en-US" sz="2800"/>
            </a:br>
            <a:r>
              <a:rPr lang="en-US" sz="2800"/>
              <a:t>(Consumer EU)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For Consumer EU, the sales prediction follows a wavy pattern.</a:t>
            </a:r>
          </a:p>
          <a:p>
            <a:r>
              <a:rPr lang="en-US" dirty="0"/>
              <a:t>The time series follows a increasing sales trend with random seasonality.</a:t>
            </a:r>
          </a:p>
          <a:p>
            <a:r>
              <a:rPr lang="en-US" dirty="0"/>
              <a:t>The classical decomposition model built for this has a MAPE value of </a:t>
            </a:r>
            <a:r>
              <a:rPr lang="en-US" b="1" dirty="0"/>
              <a:t>25.73527.</a:t>
            </a:r>
          </a:p>
          <a:p>
            <a:r>
              <a:rPr lang="en-US" dirty="0"/>
              <a:t>For Auto Arima, the MAPE value is </a:t>
            </a:r>
            <a:r>
              <a:rPr lang="en-US" b="1" dirty="0"/>
              <a:t>28.9226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8B6E0-A6EF-47CD-AC1E-5676381D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54" y="3443300"/>
            <a:ext cx="49434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57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508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body</vt:lpstr>
      <vt:lpstr>Cambria</vt:lpstr>
      <vt:lpstr>Wingdings</vt:lpstr>
      <vt:lpstr>Wingdings 3</vt:lpstr>
      <vt:lpstr>Wisp</vt:lpstr>
      <vt:lpstr>Retail Giant Sales Forecasting</vt:lpstr>
      <vt:lpstr>Global Mart</vt:lpstr>
      <vt:lpstr>Operations</vt:lpstr>
      <vt:lpstr>Assignment</vt:lpstr>
      <vt:lpstr>Methodology</vt:lpstr>
      <vt:lpstr>Profitable Segments</vt:lpstr>
      <vt:lpstr>Sales Revenue Time Series (Consumer APAC)</vt:lpstr>
      <vt:lpstr>Quantity sold time series (Consumer APAC)</vt:lpstr>
      <vt:lpstr>Sales Revenue Time Series (Consumer EU)</vt:lpstr>
      <vt:lpstr>Quantity sold time series (Consumer EU)</vt:lpstr>
      <vt:lpstr>Time Series Analysis and Forecasting</vt:lpstr>
      <vt:lpstr>Consumer APAC Sales Prediction – 6 months</vt:lpstr>
      <vt:lpstr>Consumer APAC Quantity Prediction – 6 months</vt:lpstr>
      <vt:lpstr>Consumer EU Sales Prediction – 6 months</vt:lpstr>
      <vt:lpstr>Consumer EU Quantity Prediction – 6 months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Giant Sales Forecasting</dc:title>
  <dc:creator>Nikhil Tiwari</dc:creator>
  <cp:lastModifiedBy>Naveen Masali</cp:lastModifiedBy>
  <cp:revision>33</cp:revision>
  <dcterms:created xsi:type="dcterms:W3CDTF">2017-10-25T10:43:33Z</dcterms:created>
  <dcterms:modified xsi:type="dcterms:W3CDTF">2017-10-29T14:47:49Z</dcterms:modified>
</cp:coreProperties>
</file>