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15593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159618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0476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286745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1526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207353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361459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265808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364332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14564-5A51-468B-9B46-8E1A0B239CD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66325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14564-5A51-468B-9B46-8E1A0B239CD7}"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304451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14564-5A51-468B-9B46-8E1A0B239CD7}" type="datetimeFigureOut">
              <a:rPr lang="en-IN" smtClean="0"/>
              <a:t>05-11-2019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131459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14564-5A51-468B-9B46-8E1A0B239CD7}" type="datetimeFigureOut">
              <a:rPr lang="en-IN" smtClean="0"/>
              <a:t>05-11-2019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163237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14564-5A51-468B-9B46-8E1A0B239CD7}" type="datetimeFigureOut">
              <a:rPr lang="en-IN" smtClean="0"/>
              <a:t>05-11-2019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303410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14564-5A51-468B-9B46-8E1A0B239CD7}"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14993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14564-5A51-468B-9B46-8E1A0B239CD7}"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55DB5-4430-4A73-AAD6-0B06D0E944CB}" type="slidenum">
              <a:rPr lang="en-IN" smtClean="0"/>
              <a:t>‹#›</a:t>
            </a:fld>
            <a:endParaRPr lang="en-IN"/>
          </a:p>
        </p:txBody>
      </p:sp>
    </p:spTree>
    <p:extLst>
      <p:ext uri="{BB962C8B-B14F-4D97-AF65-F5344CB8AC3E}">
        <p14:creationId xmlns:p14="http://schemas.microsoft.com/office/powerpoint/2010/main" val="213628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14564-5A51-468B-9B46-8E1A0B239CD7}" type="datetimeFigureOut">
              <a:rPr lang="en-IN" smtClean="0"/>
              <a:t>05-11-2019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655DB5-4430-4A73-AAD6-0B06D0E944CB}" type="slidenum">
              <a:rPr lang="en-IN" smtClean="0"/>
              <a:t>‹#›</a:t>
            </a:fld>
            <a:endParaRPr lang="en-IN"/>
          </a:p>
        </p:txBody>
      </p:sp>
    </p:spTree>
    <p:extLst>
      <p:ext uri="{BB962C8B-B14F-4D97-AF65-F5344CB8AC3E}">
        <p14:creationId xmlns:p14="http://schemas.microsoft.com/office/powerpoint/2010/main" val="3480733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nominatim.openstreetmap.org/details.php?place_id=263703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ominatim.openstreetmap.org/details.php?place_id=26370379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0EAC-3E6F-4DB4-A767-1FA61495E152}"/>
              </a:ext>
            </a:extLst>
          </p:cNvPr>
          <p:cNvSpPr>
            <a:spLocks noGrp="1"/>
          </p:cNvSpPr>
          <p:nvPr>
            <p:ph type="ctrTitle"/>
          </p:nvPr>
        </p:nvSpPr>
        <p:spPr>
          <a:xfrm>
            <a:off x="417443" y="1023730"/>
            <a:ext cx="9471992" cy="3027106"/>
          </a:xfrm>
        </p:spPr>
        <p:txBody>
          <a:bodyPr>
            <a:normAutofit/>
          </a:bodyPr>
          <a:lstStyle/>
          <a:p>
            <a:pPr algn="r"/>
            <a:r>
              <a:rPr lang="en-IN" sz="4800" b="1" dirty="0">
                <a:solidFill>
                  <a:schemeClr val="accent6"/>
                </a:solidFill>
              </a:rPr>
              <a:t>Applied Data Science Capstone </a:t>
            </a:r>
            <a:br>
              <a:rPr lang="en-IN" b="1" dirty="0"/>
            </a:br>
            <a:r>
              <a:rPr lang="en-IN" dirty="0"/>
              <a:t> </a:t>
            </a:r>
            <a:r>
              <a:rPr lang="en-IN" sz="4000" dirty="0"/>
              <a:t>-Final Project Assignment </a:t>
            </a:r>
            <a:br>
              <a:rPr lang="en-IN" dirty="0"/>
            </a:br>
            <a:r>
              <a:rPr lang="en-IN" sz="2700" dirty="0">
                <a:solidFill>
                  <a:schemeClr val="accent1"/>
                </a:solidFill>
              </a:rPr>
              <a:t>(COURSERA)</a:t>
            </a:r>
            <a:endParaRPr lang="en-IN" dirty="0">
              <a:solidFill>
                <a:schemeClr val="accent1"/>
              </a:solidFill>
            </a:endParaRPr>
          </a:p>
        </p:txBody>
      </p:sp>
      <p:sp>
        <p:nvSpPr>
          <p:cNvPr id="3" name="Subtitle 2">
            <a:extLst>
              <a:ext uri="{FF2B5EF4-FFF2-40B4-BE49-F238E27FC236}">
                <a16:creationId xmlns:a16="http://schemas.microsoft.com/office/drawing/2014/main" id="{3307740D-859E-431E-A7FF-25B4E496B029}"/>
              </a:ext>
            </a:extLst>
          </p:cNvPr>
          <p:cNvSpPr>
            <a:spLocks noGrp="1"/>
          </p:cNvSpPr>
          <p:nvPr>
            <p:ph type="subTitle" idx="1"/>
          </p:nvPr>
        </p:nvSpPr>
        <p:spPr>
          <a:xfrm>
            <a:off x="926926" y="4907756"/>
            <a:ext cx="10885118" cy="1655762"/>
          </a:xfrm>
        </p:spPr>
        <p:txBody>
          <a:bodyPr>
            <a:normAutofit/>
          </a:bodyPr>
          <a:lstStyle/>
          <a:p>
            <a:pPr algn="l"/>
            <a:r>
              <a:rPr lang="en-IN" sz="2000" dirty="0">
                <a:solidFill>
                  <a:schemeClr val="accent6"/>
                </a:solidFill>
              </a:rPr>
              <a:t>Exploring clusters/groups of locations for opening new Shopping Malls </a:t>
            </a:r>
          </a:p>
        </p:txBody>
      </p:sp>
    </p:spTree>
    <p:extLst>
      <p:ext uri="{BB962C8B-B14F-4D97-AF65-F5344CB8AC3E}">
        <p14:creationId xmlns:p14="http://schemas.microsoft.com/office/powerpoint/2010/main" val="160160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0EAC-3E6F-4DB4-A767-1FA61495E152}"/>
              </a:ext>
            </a:extLst>
          </p:cNvPr>
          <p:cNvSpPr>
            <a:spLocks noGrp="1"/>
          </p:cNvSpPr>
          <p:nvPr>
            <p:ph type="ctrTitle"/>
          </p:nvPr>
        </p:nvSpPr>
        <p:spPr/>
        <p:txBody>
          <a:bodyPr>
            <a:normAutofit/>
          </a:bodyPr>
          <a:lstStyle/>
          <a:p>
            <a:pPr algn="r"/>
            <a:r>
              <a:rPr lang="en-IN" b="1" dirty="0">
                <a:solidFill>
                  <a:schemeClr val="accent6"/>
                </a:solidFill>
              </a:rPr>
              <a:t>Thank You</a:t>
            </a:r>
            <a:endParaRPr lang="en-IN" dirty="0">
              <a:solidFill>
                <a:schemeClr val="accent1"/>
              </a:solidFill>
            </a:endParaRPr>
          </a:p>
        </p:txBody>
      </p:sp>
    </p:spTree>
    <p:extLst>
      <p:ext uri="{BB962C8B-B14F-4D97-AF65-F5344CB8AC3E}">
        <p14:creationId xmlns:p14="http://schemas.microsoft.com/office/powerpoint/2010/main" val="358592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Introduction</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18861"/>
            <a:ext cx="9074426" cy="4899991"/>
          </a:xfrm>
        </p:spPr>
        <p:txBody>
          <a:bodyPr>
            <a:normAutofit fontScale="92500"/>
          </a:bodyPr>
          <a:lstStyle/>
          <a:p>
            <a:r>
              <a:rPr lang="en-IN" dirty="0">
                <a:latin typeface="Arial" panose="020B0604020202020204" pitchFamily="34" charset="0"/>
                <a:cs typeface="Arial" panose="020B0604020202020204" pitchFamily="34" charset="0"/>
              </a:rPr>
              <a:t>Gurgaon, officially named Gurugram, is a city located in the northern Indian state of Haryana. It is situated near the Delhi-Haryana border, about 30 kilometres southwest of the national capital New Delhi It is one of the major satellite cities of Delhi and is part of the National Capital Region of India. Gurgaon has a population of about 10 lacs.</a:t>
            </a:r>
          </a:p>
          <a:p>
            <a:r>
              <a:rPr lang="en-IN" dirty="0">
                <a:latin typeface="Arial" panose="020B0604020202020204" pitchFamily="34" charset="0"/>
                <a:cs typeface="Arial" panose="020B0604020202020204" pitchFamily="34" charset="0"/>
              </a:rPr>
              <a:t>Gurgaon has become a leading financial and industrial hub with the third-highest per capita income in India. Gurgaon has local offices of so many Fortune 500 companies. </a:t>
            </a:r>
          </a:p>
          <a:p>
            <a:r>
              <a:rPr lang="en-IN" dirty="0">
                <a:latin typeface="Arial" panose="020B0604020202020204" pitchFamily="34" charset="0"/>
                <a:cs typeface="Arial" panose="020B0604020202020204" pitchFamily="34" charset="0"/>
              </a:rPr>
              <a:t>For many shoppers, visiting shopping malls is a great way to relax and enjoy themselves during weekends and holidays. Shopping malls are like a one-stop place for all. Real estate developers are also taking advantage of this trend to build more shopping malls to cater to the demand. As a result, there are many shopping malls already in the city.</a:t>
            </a:r>
          </a:p>
          <a:p>
            <a:r>
              <a:rPr lang="en-IN" dirty="0">
                <a:latin typeface="Arial" panose="020B0604020202020204" pitchFamily="34" charset="0"/>
                <a:cs typeface="Arial" panose="020B0604020202020204" pitchFamily="34" charset="0"/>
              </a:rPr>
              <a:t>Opening shopping malls allows property developers to earn consistent rental income. The location of the shopping mall is one of the most key question in-front of real estate developers, which will determine if the mall will be a success or a failure.</a:t>
            </a:r>
          </a:p>
          <a:p>
            <a:pPr>
              <a:buFont typeface="Wingdings" panose="05000000000000000000" pitchFamily="2" charset="2"/>
              <a:buChar char="q"/>
            </a:pPr>
            <a:r>
              <a:rPr lang="en-IN" sz="2200" dirty="0"/>
              <a:t>So in this project we will try to build a solution which will help answering this question.</a:t>
            </a:r>
          </a:p>
          <a:p>
            <a:pPr marL="0" indent="0">
              <a:buNone/>
            </a:pP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8331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Data Requirement</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r>
              <a:rPr lang="en-IN" b="1" dirty="0"/>
              <a:t>To explore we will need the following data which is publicly available Data: </a:t>
            </a:r>
            <a:endParaRPr lang="en-IN" dirty="0"/>
          </a:p>
          <a:p>
            <a:pPr lvl="1">
              <a:buFont typeface="Wingdings" panose="05000000000000000000" pitchFamily="2" charset="2"/>
              <a:buChar char="Ø"/>
            </a:pPr>
            <a:r>
              <a:rPr lang="en-IN" dirty="0"/>
              <a:t>Gurgaon city Neighbourhoods: </a:t>
            </a:r>
            <a:r>
              <a:rPr lang="en-IN" u="sng" dirty="0">
                <a:hlinkClick r:id="rId2"/>
              </a:rPr>
              <a:t>https://nominatim.openstreetmap.org/details.php?place_id=263703796</a:t>
            </a:r>
            <a:r>
              <a:rPr lang="en-IN" dirty="0"/>
              <a:t> </a:t>
            </a:r>
          </a:p>
          <a:p>
            <a:pPr lvl="1">
              <a:buFont typeface="Wingdings" panose="05000000000000000000" pitchFamily="2" charset="2"/>
              <a:buChar char="Ø"/>
            </a:pPr>
            <a:r>
              <a:rPr lang="en-IN" dirty="0"/>
              <a:t>Foursquare Developers Access to venue data: </a:t>
            </a:r>
            <a:br>
              <a:rPr lang="en-IN" dirty="0"/>
            </a:br>
            <a:r>
              <a:rPr lang="en-IN" u="sng" dirty="0">
                <a:hlinkClick r:id="rId3"/>
              </a:rPr>
              <a:t>https://foursquare.com/</a:t>
            </a:r>
            <a:r>
              <a:rPr lang="en-IN" dirty="0"/>
              <a:t> </a:t>
            </a:r>
          </a:p>
          <a:p>
            <a:r>
              <a:rPr lang="en-IN" dirty="0"/>
              <a:t>Using this data, we will do exploration first and try to find answer our question. The neighbourhood data will enable us to properly group shopping malls by neighbourhood. </a:t>
            </a:r>
          </a:p>
          <a:p>
            <a:endParaRPr lang="en-IN" dirty="0"/>
          </a:p>
        </p:txBody>
      </p:sp>
    </p:spTree>
    <p:extLst>
      <p:ext uri="{BB962C8B-B14F-4D97-AF65-F5344CB8AC3E}">
        <p14:creationId xmlns:p14="http://schemas.microsoft.com/office/powerpoint/2010/main" val="145393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Methodology</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r>
              <a:rPr lang="en-IN" dirty="0"/>
              <a:t>At the start, we need to get the list of neighbourhoods of Gurgaon city, though there are many public sites which has these data , we used the list from available in the </a:t>
            </a:r>
            <a:r>
              <a:rPr lang="en-IN" b="1" dirty="0"/>
              <a:t>Nominatim.org</a:t>
            </a:r>
            <a:r>
              <a:rPr lang="en-IN" dirty="0"/>
              <a:t> site (</a:t>
            </a:r>
            <a:r>
              <a:rPr lang="en-IN" u="sng" dirty="0">
                <a:hlinkClick r:id="rId2"/>
              </a:rPr>
              <a:t>https://nominatim.openstreetmap.org/details.php?place_id=263703796</a:t>
            </a:r>
            <a:r>
              <a:rPr lang="en-IN" dirty="0"/>
              <a:t> ). </a:t>
            </a:r>
          </a:p>
          <a:p>
            <a:r>
              <a:rPr lang="en-IN" dirty="0"/>
              <a:t>We will do web scraping using Python requests and </a:t>
            </a:r>
            <a:r>
              <a:rPr lang="en-IN" dirty="0" err="1"/>
              <a:t>beautifulsoup</a:t>
            </a:r>
            <a:r>
              <a:rPr lang="en-IN" dirty="0"/>
              <a:t> packages to extract the list of neighbourhoods data. However, there are many more columns apart from list of names on this page, as well so many different info(in rows) which are not relevant, hence we have to performed data cleaning activities .</a:t>
            </a:r>
          </a:p>
          <a:p>
            <a:r>
              <a:rPr lang="en-IN" dirty="0"/>
              <a:t>Now after getting the list of neighbourhoods, we need to get the geographical coordinates (latitude and longitude) for each neighbourhood in order to be able to use Foursquare API to gather venues data. To do so, we will use the Geocoder package that will allow us to convert address into geographical coordinates in the form of latitude and longitude. </a:t>
            </a:r>
          </a:p>
          <a:p>
            <a:r>
              <a:rPr lang="en-IN" dirty="0"/>
              <a:t>After gathering the data, we will populate the data into a pandas </a:t>
            </a:r>
            <a:r>
              <a:rPr lang="en-IN" dirty="0" err="1"/>
              <a:t>DataFrame</a:t>
            </a:r>
            <a:r>
              <a:rPr lang="en-IN" dirty="0"/>
              <a:t> and then visualize the neighbourhoods in a map using Folium package.</a:t>
            </a:r>
          </a:p>
        </p:txBody>
      </p:sp>
    </p:spTree>
    <p:extLst>
      <p:ext uri="{BB962C8B-B14F-4D97-AF65-F5344CB8AC3E}">
        <p14:creationId xmlns:p14="http://schemas.microsoft.com/office/powerpoint/2010/main" val="353077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Methodology</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r>
              <a:rPr lang="en-IN" dirty="0"/>
              <a:t>This allows us to perform a sanity check to make sure that the geographical coordinates data returned by Geocoder are correctly plotted for Gurgaon city. </a:t>
            </a:r>
          </a:p>
          <a:p>
            <a:endParaRPr lang="en-IN" dirty="0"/>
          </a:p>
        </p:txBody>
      </p:sp>
      <p:pic>
        <p:nvPicPr>
          <p:cNvPr id="7" name="Picture 6">
            <a:extLst>
              <a:ext uri="{FF2B5EF4-FFF2-40B4-BE49-F238E27FC236}">
                <a16:creationId xmlns:a16="http://schemas.microsoft.com/office/drawing/2014/main" id="{72886FA1-4492-4294-A8EA-76133C12E218}"/>
              </a:ext>
            </a:extLst>
          </p:cNvPr>
          <p:cNvPicPr/>
          <p:nvPr/>
        </p:nvPicPr>
        <p:blipFill>
          <a:blip r:embed="rId2"/>
          <a:stretch>
            <a:fillRect/>
          </a:stretch>
        </p:blipFill>
        <p:spPr>
          <a:xfrm>
            <a:off x="895158" y="2628085"/>
            <a:ext cx="5595094" cy="3812472"/>
          </a:xfrm>
          <a:prstGeom prst="rect">
            <a:avLst/>
          </a:prstGeom>
        </p:spPr>
      </p:pic>
    </p:spTree>
    <p:extLst>
      <p:ext uri="{BB962C8B-B14F-4D97-AF65-F5344CB8AC3E}">
        <p14:creationId xmlns:p14="http://schemas.microsoft.com/office/powerpoint/2010/main" val="286677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Methodology</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r>
              <a:rPr lang="en-IN" dirty="0"/>
              <a:t>Next, we will use Foursquare API to get the top 30 venues that are within a radius of 500 meters for each neighbourhoods. </a:t>
            </a:r>
          </a:p>
          <a:p>
            <a:r>
              <a:rPr lang="en-IN" dirty="0"/>
              <a:t>We need to register a Foursquare Developer Account in order to obtain the Foursquare ID and  Foursquare secret key. We then make API calls to Foursquare passing in the geographical coordinates of the neighbourhoods in a Python loop.</a:t>
            </a:r>
          </a:p>
          <a:p>
            <a:r>
              <a:rPr lang="en-IN" dirty="0"/>
              <a:t>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a:t>
            </a:r>
          </a:p>
          <a:p>
            <a:r>
              <a:rPr lang="en-IN" dirty="0"/>
              <a:t>Then, we will analyse each neighbourhood by grouping the rows by neighbourhood and taking the mean of the frequency of occurrence of each venue category. By doing so, we are also preparing the data for use in clustering. </a:t>
            </a:r>
          </a:p>
          <a:p>
            <a:r>
              <a:rPr lang="en-IN" dirty="0"/>
              <a:t>Since we are analysing the “Shopping Mall” data, we will filter the “Shopping Mall” as venue category for the neighbourhoods. </a:t>
            </a:r>
          </a:p>
          <a:p>
            <a:endParaRPr lang="en-IN" dirty="0"/>
          </a:p>
        </p:txBody>
      </p:sp>
    </p:spTree>
    <p:extLst>
      <p:ext uri="{BB962C8B-B14F-4D97-AF65-F5344CB8AC3E}">
        <p14:creationId xmlns:p14="http://schemas.microsoft.com/office/powerpoint/2010/main" val="82132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Methodology</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r>
              <a:rPr lang="en-IN" dirty="0"/>
              <a:t>Lastly, we will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a:t>
            </a:r>
          </a:p>
          <a:p>
            <a:r>
              <a:rPr lang="en-IN" dirty="0"/>
              <a:t>We will cluster the neighbourhoods into 5 clusters based on their frequency of occurrence for “Shopping Mall”. </a:t>
            </a:r>
          </a:p>
          <a:p>
            <a:r>
              <a:rPr lang="en-IN" dirty="0"/>
              <a:t>The results will allow us to identify which neighbourhoods have higher concentration of shopping malls while neighbourhoods have fewer number of shopping malls. Based on the occurrence of shopping malls in different neighbourhoods, it will help us to answer the question as to which neighbourhoods are most suitable to open new shopping malls. </a:t>
            </a:r>
          </a:p>
          <a:p>
            <a:endParaRPr lang="en-IN" dirty="0"/>
          </a:p>
        </p:txBody>
      </p:sp>
    </p:spTree>
    <p:extLst>
      <p:ext uri="{BB962C8B-B14F-4D97-AF65-F5344CB8AC3E}">
        <p14:creationId xmlns:p14="http://schemas.microsoft.com/office/powerpoint/2010/main" val="313712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Results and Discussions</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461052"/>
            <a:ext cx="8189843" cy="5267739"/>
          </a:xfrm>
        </p:spPr>
        <p:txBody>
          <a:bodyPr>
            <a:normAutofit fontScale="77500" lnSpcReduction="20000"/>
          </a:bodyPr>
          <a:lstStyle/>
          <a:p>
            <a:r>
              <a:rPr lang="en-IN" dirty="0"/>
              <a:t>The results from the k-means clustering show that we can categorize the neighbourhoods into 5 clusters based on the frequency of occurrence for “Shopping Mall”: </a:t>
            </a:r>
          </a:p>
          <a:p>
            <a:pPr lvl="1">
              <a:buFont typeface="Wingdings" panose="05000000000000000000" pitchFamily="2" charset="2"/>
              <a:buChar char="q"/>
            </a:pPr>
            <a:r>
              <a:rPr lang="en-IN" dirty="0"/>
              <a:t>Cluster 0: Neighbourhoods low number of shopping malls </a:t>
            </a:r>
          </a:p>
          <a:p>
            <a:pPr lvl="1">
              <a:buFont typeface="Wingdings" panose="05000000000000000000" pitchFamily="2" charset="2"/>
              <a:buChar char="q"/>
            </a:pPr>
            <a:r>
              <a:rPr lang="en-IN" dirty="0"/>
              <a:t>Cluster 1: Neighbourhoods with high numbers of shopping malls</a:t>
            </a:r>
          </a:p>
          <a:p>
            <a:pPr lvl="1">
              <a:buFont typeface="Wingdings" panose="05000000000000000000" pitchFamily="2" charset="2"/>
              <a:buChar char="q"/>
            </a:pPr>
            <a:r>
              <a:rPr lang="en-IN" dirty="0"/>
              <a:t>Cluster 2: Neighbourhoods very low numbers or non-existence of shopping malls </a:t>
            </a:r>
          </a:p>
          <a:p>
            <a:pPr lvl="1">
              <a:buFont typeface="Wingdings" panose="05000000000000000000" pitchFamily="2" charset="2"/>
              <a:buChar char="q"/>
            </a:pPr>
            <a:r>
              <a:rPr lang="en-IN" dirty="0"/>
              <a:t>Cluster 3: Neighbourhoods with moderate concentration of shopping malls </a:t>
            </a:r>
          </a:p>
          <a:p>
            <a:pPr lvl="1">
              <a:buFont typeface="Wingdings" panose="05000000000000000000" pitchFamily="2" charset="2"/>
              <a:buChar char="q"/>
            </a:pPr>
            <a:r>
              <a:rPr lang="en-IN" dirty="0"/>
              <a:t>Cluster 4: Neighbourhoods with moderate concentration of shopping malls </a:t>
            </a:r>
          </a:p>
          <a:p>
            <a:pPr>
              <a:buFont typeface="Wingdings" panose="05000000000000000000" pitchFamily="2" charset="2"/>
              <a:buChar char="q"/>
            </a:pPr>
            <a:endParaRPr lang="en-IN" dirty="0"/>
          </a:p>
          <a:p>
            <a:endParaRPr lang="en-IN" dirty="0"/>
          </a:p>
          <a:p>
            <a:endParaRPr lang="en-IN" dirty="0"/>
          </a:p>
          <a:p>
            <a:endParaRPr lang="en-IN" dirty="0"/>
          </a:p>
          <a:p>
            <a:endParaRPr lang="en-IN" dirty="0"/>
          </a:p>
          <a:p>
            <a:r>
              <a:rPr lang="en-IN" dirty="0"/>
              <a:t>Most of the shopping malls are scatter around the central part of the city, with the highest number in cluster 1 and moderate number in cluster 3/4. On the other hand, cluster 2 has very rare instances of Malls in these areas. This represents a great opportunity and high potential areas to open new shopping malls as there is very little to no competition from existing malls. </a:t>
            </a:r>
          </a:p>
          <a:p>
            <a:r>
              <a:rPr lang="en-IN" dirty="0"/>
              <a:t>Therefore, this project recommends real estate developers to capitalize on these findings to open new shopping malls in neighbourhoods in cluster 2 with little to no competition. </a:t>
            </a:r>
          </a:p>
          <a:p>
            <a:pPr marL="0" indent="0">
              <a:buNone/>
            </a:pPr>
            <a:endParaRPr lang="en-IN" sz="1200" dirty="0"/>
          </a:p>
          <a:p>
            <a:pPr marL="0" indent="0">
              <a:buNone/>
            </a:pPr>
            <a:r>
              <a:rPr lang="en-IN" sz="1200" dirty="0"/>
              <a:t>The results of the clustering are visualized in the map …</a:t>
            </a:r>
            <a:br>
              <a:rPr lang="en-IN" sz="1200" dirty="0"/>
            </a:br>
            <a:r>
              <a:rPr lang="en-IN" sz="1200" dirty="0"/>
              <a:t>cluster 0 in red colour, cluster 1 in purple colour, cluster 2 in light blue colour, </a:t>
            </a:r>
            <a:br>
              <a:rPr lang="en-IN" sz="1200" dirty="0"/>
            </a:br>
            <a:r>
              <a:rPr lang="en-IN" sz="1200" dirty="0"/>
              <a:t>cluster 3 in light green colour and cluster 4 in light orange colour.</a:t>
            </a:r>
          </a:p>
          <a:p>
            <a:endParaRPr lang="en-IN" dirty="0"/>
          </a:p>
        </p:txBody>
      </p:sp>
      <p:pic>
        <p:nvPicPr>
          <p:cNvPr id="4" name="Picture 3">
            <a:extLst>
              <a:ext uri="{FF2B5EF4-FFF2-40B4-BE49-F238E27FC236}">
                <a16:creationId xmlns:a16="http://schemas.microsoft.com/office/drawing/2014/main" id="{D9F11476-8730-4423-8E63-06D918FEFB9E}"/>
              </a:ext>
            </a:extLst>
          </p:cNvPr>
          <p:cNvPicPr/>
          <p:nvPr/>
        </p:nvPicPr>
        <p:blipFill>
          <a:blip r:embed="rId2"/>
          <a:stretch>
            <a:fillRect/>
          </a:stretch>
        </p:blipFill>
        <p:spPr>
          <a:xfrm>
            <a:off x="6778487" y="1761434"/>
            <a:ext cx="4641049" cy="2979531"/>
          </a:xfrm>
          <a:prstGeom prst="rect">
            <a:avLst/>
          </a:prstGeom>
        </p:spPr>
      </p:pic>
    </p:spTree>
    <p:extLst>
      <p:ext uri="{BB962C8B-B14F-4D97-AF65-F5344CB8AC3E}">
        <p14:creationId xmlns:p14="http://schemas.microsoft.com/office/powerpoint/2010/main" val="339255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0B93-8072-41CF-8B6C-EB2EBACBD02F}"/>
              </a:ext>
            </a:extLst>
          </p:cNvPr>
          <p:cNvSpPr>
            <a:spLocks noGrp="1"/>
          </p:cNvSpPr>
          <p:nvPr>
            <p:ph type="title"/>
          </p:nvPr>
        </p:nvSpPr>
        <p:spPr/>
        <p:txBody>
          <a:bodyPr/>
          <a:lstStyle/>
          <a:p>
            <a:r>
              <a:rPr lang="en-IN" b="1" dirty="0">
                <a:solidFill>
                  <a:schemeClr val="accent6"/>
                </a:solidFill>
              </a:rPr>
              <a:t>Conclusion</a:t>
            </a:r>
            <a:endParaRPr lang="en-IN" dirty="0">
              <a:solidFill>
                <a:schemeClr val="accent6"/>
              </a:solidFill>
            </a:endParaRPr>
          </a:p>
        </p:txBody>
      </p:sp>
      <p:sp>
        <p:nvSpPr>
          <p:cNvPr id="3" name="Content Placeholder 2">
            <a:extLst>
              <a:ext uri="{FF2B5EF4-FFF2-40B4-BE49-F238E27FC236}">
                <a16:creationId xmlns:a16="http://schemas.microsoft.com/office/drawing/2014/main" id="{552F8B5C-A274-4642-A58A-A11BDC01BA00}"/>
              </a:ext>
            </a:extLst>
          </p:cNvPr>
          <p:cNvSpPr>
            <a:spLocks noGrp="1"/>
          </p:cNvSpPr>
          <p:nvPr>
            <p:ph idx="1"/>
          </p:nvPr>
        </p:nvSpPr>
        <p:spPr>
          <a:xfrm>
            <a:off x="506896" y="1828800"/>
            <a:ext cx="9074426" cy="4899991"/>
          </a:xfrm>
        </p:spPr>
        <p:txBody>
          <a:bodyPr>
            <a:normAutofit/>
          </a:bodyPr>
          <a:lstStyle/>
          <a:p>
            <a:pPr marL="0" indent="0">
              <a:buNone/>
            </a:pPr>
            <a:r>
              <a:rPr lang="en-IN" dirty="0"/>
              <a:t>Purpose of this project was to identify less/negligible numbers of Shopping Malls in Gurgaon city in order to guide real estate developers and city planner, with locations where a new Shopping Mall can be planned. So Cluster 2 areas plotted in map which are having most potential for laying a new shopping mall. </a:t>
            </a:r>
          </a:p>
          <a:p>
            <a:endParaRPr lang="en-IN" dirty="0"/>
          </a:p>
        </p:txBody>
      </p:sp>
    </p:spTree>
    <p:extLst>
      <p:ext uri="{BB962C8B-B14F-4D97-AF65-F5344CB8AC3E}">
        <p14:creationId xmlns:p14="http://schemas.microsoft.com/office/powerpoint/2010/main" val="2626889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1106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Applied Data Science Capstone   -Final Project Assignment  (COURSERA)</vt:lpstr>
      <vt:lpstr>Introduction</vt:lpstr>
      <vt:lpstr>Data Requirement</vt:lpstr>
      <vt:lpstr>Methodology</vt:lpstr>
      <vt:lpstr>Methodology</vt:lpstr>
      <vt:lpstr>Methodology</vt:lpstr>
      <vt:lpstr>Methodology</vt:lpstr>
      <vt:lpstr>Results and Discussions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-Final Project Assignment  (COURSERA)</dc:title>
  <dc:creator>NAVEEN MISRA</dc:creator>
  <cp:lastModifiedBy>NAVEEN MISRA</cp:lastModifiedBy>
  <cp:revision>14</cp:revision>
  <dcterms:created xsi:type="dcterms:W3CDTF">2019-11-05T10:36:21Z</dcterms:created>
  <dcterms:modified xsi:type="dcterms:W3CDTF">2019-11-05T11:26:17Z</dcterms:modified>
</cp:coreProperties>
</file>