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7"/>
    <p:restoredTop sz="94694"/>
  </p:normalViewPr>
  <p:slideViewPr>
    <p:cSldViewPr snapToGrid="0" snapToObjects="1">
      <p:cViewPr varScale="1">
        <p:scale>
          <a:sx n="107" d="100"/>
          <a:sy n="107" d="100"/>
        </p:scale>
        <p:origin x="17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1931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847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302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280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8395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7450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000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511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979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2206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5101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1/24/21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9400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1/24/21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065109887"/>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A505F40-D149-43ED-AF99-35E23BCA8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10CFA2-C69E-5147-8190-71791C38BEE5}"/>
              </a:ext>
            </a:extLst>
          </p:cNvPr>
          <p:cNvSpPr>
            <a:spLocks noGrp="1"/>
          </p:cNvSpPr>
          <p:nvPr>
            <p:ph type="ctrTitle"/>
          </p:nvPr>
        </p:nvSpPr>
        <p:spPr>
          <a:xfrm>
            <a:off x="838199" y="3563422"/>
            <a:ext cx="7268147" cy="1754376"/>
          </a:xfrm>
        </p:spPr>
        <p:txBody>
          <a:bodyPr>
            <a:normAutofit/>
          </a:bodyPr>
          <a:lstStyle/>
          <a:p>
            <a:r>
              <a:rPr lang="en-US"/>
              <a:t>How does HTTPS work?</a:t>
            </a:r>
          </a:p>
        </p:txBody>
      </p:sp>
      <p:sp>
        <p:nvSpPr>
          <p:cNvPr id="3" name="Subtitle 2">
            <a:extLst>
              <a:ext uri="{FF2B5EF4-FFF2-40B4-BE49-F238E27FC236}">
                <a16:creationId xmlns:a16="http://schemas.microsoft.com/office/drawing/2014/main" id="{0AFB848A-F88F-D646-BD0E-9064E54E7D80}"/>
              </a:ext>
            </a:extLst>
          </p:cNvPr>
          <p:cNvSpPr>
            <a:spLocks noGrp="1"/>
          </p:cNvSpPr>
          <p:nvPr>
            <p:ph type="subTitle" idx="1"/>
          </p:nvPr>
        </p:nvSpPr>
        <p:spPr>
          <a:xfrm>
            <a:off x="838199" y="5384878"/>
            <a:ext cx="7315200" cy="775494"/>
          </a:xfrm>
        </p:spPr>
        <p:txBody>
          <a:bodyPr>
            <a:normAutofit/>
          </a:bodyPr>
          <a:lstStyle/>
          <a:p>
            <a:pPr>
              <a:lnSpc>
                <a:spcPct val="90000"/>
              </a:lnSpc>
            </a:pPr>
            <a:endParaRPr lang="en-US" sz="2000"/>
          </a:p>
          <a:p>
            <a:pPr>
              <a:lnSpc>
                <a:spcPct val="90000"/>
              </a:lnSpc>
            </a:pPr>
            <a:r>
              <a:rPr lang="en-US" sz="2000"/>
              <a:t>Navnath </a:t>
            </a:r>
            <a:r>
              <a:rPr lang="en-US" sz="2000" err="1"/>
              <a:t>Damale</a:t>
            </a:r>
            <a:r>
              <a:rPr lang="en-US" sz="2000"/>
              <a:t> | 24 Jan 2021</a:t>
            </a:r>
          </a:p>
        </p:txBody>
      </p:sp>
      <p:pic>
        <p:nvPicPr>
          <p:cNvPr id="24" name="Graphic 23" descr="Computer">
            <a:extLst>
              <a:ext uri="{FF2B5EF4-FFF2-40B4-BE49-F238E27FC236}">
                <a16:creationId xmlns:a16="http://schemas.microsoft.com/office/drawing/2014/main" id="{C83ED248-0BD4-4696-90B0-432FE7C96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9666" y="571811"/>
            <a:ext cx="2722768" cy="2722768"/>
          </a:xfrm>
          <a:prstGeom prst="rect">
            <a:avLst/>
          </a:prstGeom>
        </p:spPr>
      </p:pic>
    </p:spTree>
    <p:extLst>
      <p:ext uri="{BB962C8B-B14F-4D97-AF65-F5344CB8AC3E}">
        <p14:creationId xmlns:p14="http://schemas.microsoft.com/office/powerpoint/2010/main" val="387802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3979-3F1E-0047-A5DE-F641B2765341}"/>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C940CB09-5D0A-E141-BECA-89BA2BDCFE96}"/>
              </a:ext>
            </a:extLst>
          </p:cNvPr>
          <p:cNvSpPr>
            <a:spLocks noGrp="1"/>
          </p:cNvSpPr>
          <p:nvPr>
            <p:ph idx="1"/>
          </p:nvPr>
        </p:nvSpPr>
        <p:spPr/>
        <p:txBody>
          <a:bodyPr/>
          <a:lstStyle/>
          <a:p>
            <a:pPr marL="0" indent="0">
              <a:buNone/>
            </a:pPr>
            <a:r>
              <a:rPr lang="en-US" dirty="0"/>
              <a:t>You need to trust that public key cryptography &amp; signature works:</a:t>
            </a:r>
          </a:p>
          <a:p>
            <a:pPr marL="514350" indent="-514350">
              <a:buAutoNum type="arabicPeriod"/>
            </a:pPr>
            <a:r>
              <a:rPr lang="en-US" dirty="0"/>
              <a:t>Any message encrypted with A’s public key can only be decrypted with A’s private key.</a:t>
            </a:r>
          </a:p>
          <a:p>
            <a:pPr marL="514350" indent="-514350">
              <a:buAutoNum type="arabicPeriod"/>
            </a:pPr>
            <a:r>
              <a:rPr lang="en-US" dirty="0"/>
              <a:t>Anyone with access to B’s public key can verify that a message (signature) could only have been created by someone with access to B’s private private key.</a:t>
            </a:r>
          </a:p>
        </p:txBody>
      </p:sp>
    </p:spTree>
    <p:extLst>
      <p:ext uri="{BB962C8B-B14F-4D97-AF65-F5344CB8AC3E}">
        <p14:creationId xmlns:p14="http://schemas.microsoft.com/office/powerpoint/2010/main" val="245005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7D71542-B173-5D45-817E-C5281FEAECAA}"/>
              </a:ext>
            </a:extLst>
          </p:cNvPr>
          <p:cNvPicPr>
            <a:picLocks noGrp="1" noChangeAspect="1"/>
          </p:cNvPicPr>
          <p:nvPr>
            <p:ph idx="1"/>
          </p:nvPr>
        </p:nvPicPr>
        <p:blipFill>
          <a:blip r:embed="rId2"/>
          <a:stretch>
            <a:fillRect/>
          </a:stretch>
        </p:blipFill>
        <p:spPr>
          <a:xfrm>
            <a:off x="377687" y="318052"/>
            <a:ext cx="11606064" cy="6281531"/>
          </a:xfrm>
          <a:prstGeom prst="rect">
            <a:avLst/>
          </a:prstGeom>
        </p:spPr>
      </p:pic>
    </p:spTree>
    <p:extLst>
      <p:ext uri="{BB962C8B-B14F-4D97-AF65-F5344CB8AC3E}">
        <p14:creationId xmlns:p14="http://schemas.microsoft.com/office/powerpoint/2010/main" val="198349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EA8D-9DFC-BB45-95AC-05D587891ABC}"/>
              </a:ext>
            </a:extLst>
          </p:cNvPr>
          <p:cNvSpPr>
            <a:spLocks noGrp="1"/>
          </p:cNvSpPr>
          <p:nvPr>
            <p:ph type="title"/>
          </p:nvPr>
        </p:nvSpPr>
        <p:spPr>
          <a:xfrm>
            <a:off x="579783" y="475350"/>
            <a:ext cx="10515600" cy="1325563"/>
          </a:xfrm>
        </p:spPr>
        <p:txBody>
          <a:bodyPr/>
          <a:lstStyle/>
          <a:p>
            <a:r>
              <a:rPr lang="en-US" dirty="0"/>
              <a:t>What is a Certificate Authority?</a:t>
            </a:r>
          </a:p>
        </p:txBody>
      </p:sp>
      <p:sp>
        <p:nvSpPr>
          <p:cNvPr id="5" name="Rectangle 4">
            <a:extLst>
              <a:ext uri="{FF2B5EF4-FFF2-40B4-BE49-F238E27FC236}">
                <a16:creationId xmlns:a16="http://schemas.microsoft.com/office/drawing/2014/main" id="{6FA6A640-0B12-0B4E-A916-3B8A4EA952CA}"/>
              </a:ext>
            </a:extLst>
          </p:cNvPr>
          <p:cNvSpPr/>
          <p:nvPr/>
        </p:nvSpPr>
        <p:spPr>
          <a:xfrm>
            <a:off x="251791" y="1622008"/>
            <a:ext cx="11688417" cy="4708981"/>
          </a:xfrm>
          <a:prstGeom prst="rect">
            <a:avLst/>
          </a:prstGeom>
        </p:spPr>
        <p:txBody>
          <a:bodyPr wrap="square">
            <a:spAutoFit/>
          </a:bodyPr>
          <a:lstStyle/>
          <a:p>
            <a:r>
              <a:rPr lang="en-IN" sz="2500" dirty="0">
                <a:latin typeface="+mj-lt"/>
                <a:ea typeface="+mj-ea"/>
                <a:cs typeface="+mj-cs"/>
              </a:rPr>
              <a:t>Sometimes referred to as a </a:t>
            </a:r>
            <a:r>
              <a:rPr lang="en-IN" sz="2500" b="1" dirty="0">
                <a:latin typeface="+mj-lt"/>
                <a:ea typeface="+mj-ea"/>
                <a:cs typeface="+mj-cs"/>
              </a:rPr>
              <a:t>certification authority</a:t>
            </a:r>
            <a:r>
              <a:rPr lang="en-IN" sz="2500" dirty="0">
                <a:latin typeface="+mj-lt"/>
                <a:ea typeface="+mj-ea"/>
                <a:cs typeface="+mj-cs"/>
              </a:rPr>
              <a:t>, is a company or organization that acts to validate the identities of entities (such as websites, email addresses, companies, or individual persons) and bind them to cryptographic keys through the issuance of electronic documents known as </a:t>
            </a:r>
            <a:r>
              <a:rPr lang="en-IN" sz="2500" b="1" dirty="0">
                <a:latin typeface="+mj-lt"/>
                <a:ea typeface="+mj-ea"/>
                <a:cs typeface="+mj-cs"/>
              </a:rPr>
              <a:t>digital certificates</a:t>
            </a:r>
            <a:r>
              <a:rPr lang="en-IN" sz="2500" dirty="0">
                <a:latin typeface="+mj-lt"/>
                <a:ea typeface="+mj-ea"/>
                <a:cs typeface="+mj-cs"/>
              </a:rPr>
              <a:t>. A digital certificate provides:</a:t>
            </a:r>
          </a:p>
          <a:p>
            <a:endParaRPr lang="en-IN" sz="2500" dirty="0">
              <a:latin typeface="+mj-lt"/>
              <a:ea typeface="+mj-ea"/>
              <a:cs typeface="+mj-cs"/>
            </a:endParaRPr>
          </a:p>
          <a:p>
            <a:r>
              <a:rPr lang="en-IN" sz="2500" dirty="0">
                <a:latin typeface="+mj-lt"/>
                <a:ea typeface="+mj-ea"/>
                <a:cs typeface="+mj-cs"/>
              </a:rPr>
              <a:t>- </a:t>
            </a:r>
            <a:r>
              <a:rPr lang="en-IN" sz="2500" b="1" dirty="0">
                <a:latin typeface="+mj-lt"/>
                <a:ea typeface="+mj-ea"/>
                <a:cs typeface="+mj-cs"/>
              </a:rPr>
              <a:t>Authentication</a:t>
            </a:r>
            <a:r>
              <a:rPr lang="en-IN" sz="2500" dirty="0">
                <a:latin typeface="+mj-lt"/>
                <a:ea typeface="+mj-ea"/>
                <a:cs typeface="+mj-cs"/>
              </a:rPr>
              <a:t>, by serving as a credential to validate the identity of the entity that it is issued to.</a:t>
            </a:r>
          </a:p>
          <a:p>
            <a:r>
              <a:rPr lang="en-IN" sz="2500" dirty="0">
                <a:latin typeface="+mj-lt"/>
                <a:ea typeface="+mj-ea"/>
                <a:cs typeface="+mj-cs"/>
              </a:rPr>
              <a:t>- </a:t>
            </a:r>
            <a:r>
              <a:rPr lang="en-IN" sz="2500" b="1" dirty="0">
                <a:latin typeface="+mj-lt"/>
                <a:ea typeface="+mj-ea"/>
                <a:cs typeface="+mj-cs"/>
              </a:rPr>
              <a:t>Encryption</a:t>
            </a:r>
            <a:r>
              <a:rPr lang="en-IN" sz="2500" dirty="0">
                <a:latin typeface="+mj-lt"/>
                <a:ea typeface="+mj-ea"/>
                <a:cs typeface="+mj-cs"/>
              </a:rPr>
              <a:t>, for secure communication over insecure networks such as the Internet.</a:t>
            </a:r>
          </a:p>
          <a:p>
            <a:r>
              <a:rPr lang="en-IN" sz="2500" dirty="0">
                <a:latin typeface="+mj-lt"/>
                <a:ea typeface="+mj-ea"/>
                <a:cs typeface="+mj-cs"/>
              </a:rPr>
              <a:t>- </a:t>
            </a:r>
            <a:r>
              <a:rPr lang="en-IN" sz="2500" b="1" dirty="0">
                <a:latin typeface="+mj-lt"/>
                <a:ea typeface="+mj-ea"/>
                <a:cs typeface="+mj-cs"/>
              </a:rPr>
              <a:t>Integrity</a:t>
            </a:r>
            <a:r>
              <a:rPr lang="en-IN" sz="2500" dirty="0">
                <a:latin typeface="+mj-lt"/>
                <a:ea typeface="+mj-ea"/>
                <a:cs typeface="+mj-cs"/>
              </a:rPr>
              <a:t> of documents signed with the certificate so that they cannot be altered by a third party in transit.</a:t>
            </a:r>
          </a:p>
        </p:txBody>
      </p:sp>
    </p:spTree>
    <p:extLst>
      <p:ext uri="{BB962C8B-B14F-4D97-AF65-F5344CB8AC3E}">
        <p14:creationId xmlns:p14="http://schemas.microsoft.com/office/powerpoint/2010/main" val="181784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68A93F-E87B-EB4F-8186-07FF8DD12143}"/>
              </a:ext>
            </a:extLst>
          </p:cNvPr>
          <p:cNvPicPr>
            <a:picLocks noGrp="1" noChangeAspect="1"/>
          </p:cNvPicPr>
          <p:nvPr>
            <p:ph idx="1"/>
          </p:nvPr>
        </p:nvPicPr>
        <p:blipFill>
          <a:blip r:embed="rId2"/>
          <a:stretch>
            <a:fillRect/>
          </a:stretch>
        </p:blipFill>
        <p:spPr>
          <a:xfrm>
            <a:off x="359701" y="513852"/>
            <a:ext cx="11288959" cy="5926705"/>
          </a:xfrm>
          <a:prstGeom prst="rect">
            <a:avLst/>
          </a:prstGeom>
        </p:spPr>
      </p:pic>
    </p:spTree>
    <p:extLst>
      <p:ext uri="{BB962C8B-B14F-4D97-AF65-F5344CB8AC3E}">
        <p14:creationId xmlns:p14="http://schemas.microsoft.com/office/powerpoint/2010/main" val="349540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53" name="Rectangle 72">
            <a:extLst>
              <a:ext uri="{FF2B5EF4-FFF2-40B4-BE49-F238E27FC236}">
                <a16:creationId xmlns:a16="http://schemas.microsoft.com/office/drawing/2014/main" id="{BD517D21-289D-4850-929A-9D0A854EA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4" name="mask">
            <a:extLst>
              <a:ext uri="{FF2B5EF4-FFF2-40B4-BE49-F238E27FC236}">
                <a16:creationId xmlns:a16="http://schemas.microsoft.com/office/drawing/2014/main" id="{69F2D923-FC6D-402C-AF7F-48E07A89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1"/>
            <a:ext cx="12188952" cy="6858000"/>
          </a:xfrm>
          <a:custGeom>
            <a:avLst/>
            <a:gdLst>
              <a:gd name="connsiteX0" fmla="*/ 10360682 w 12188952"/>
              <a:gd name="connsiteY0" fmla="*/ 1582951 h 6858000"/>
              <a:gd name="connsiteX1" fmla="*/ 9965970 w 12188952"/>
              <a:gd name="connsiteY1" fmla="*/ 1755290 h 6858000"/>
              <a:gd name="connsiteX2" fmla="*/ 9601833 w 12188952"/>
              <a:gd name="connsiteY2" fmla="*/ 1855358 h 6858000"/>
              <a:gd name="connsiteX3" fmla="*/ 9032001 w 12188952"/>
              <a:gd name="connsiteY3" fmla="*/ 1899833 h 6858000"/>
              <a:gd name="connsiteX4" fmla="*/ 8453831 w 12188952"/>
              <a:gd name="connsiteY4" fmla="*/ 1933189 h 6858000"/>
              <a:gd name="connsiteX5" fmla="*/ 7883999 w 12188952"/>
              <a:gd name="connsiteY5" fmla="*/ 1944308 h 6858000"/>
              <a:gd name="connsiteX6" fmla="*/ 7311387 w 12188952"/>
              <a:gd name="connsiteY6" fmla="*/ 1941528 h 6858000"/>
              <a:gd name="connsiteX7" fmla="*/ 7047319 w 12188952"/>
              <a:gd name="connsiteY7" fmla="*/ 1938749 h 6858000"/>
              <a:gd name="connsiteX8" fmla="*/ 6335724 w 12188952"/>
              <a:gd name="connsiteY8" fmla="*/ 1913732 h 6858000"/>
              <a:gd name="connsiteX9" fmla="*/ 6332945 w 12188952"/>
              <a:gd name="connsiteY9" fmla="*/ 1913732 h 6858000"/>
              <a:gd name="connsiteX10" fmla="*/ 6168943 w 12188952"/>
              <a:gd name="connsiteY10" fmla="*/ 1908172 h 6858000"/>
              <a:gd name="connsiteX11" fmla="*/ 5596332 w 12188952"/>
              <a:gd name="connsiteY11" fmla="*/ 1908172 h 6858000"/>
              <a:gd name="connsiteX12" fmla="*/ 5023720 w 12188952"/>
              <a:gd name="connsiteY12" fmla="*/ 1977664 h 6858000"/>
              <a:gd name="connsiteX13" fmla="*/ 4453890 w 12188952"/>
              <a:gd name="connsiteY13" fmla="*/ 2058275 h 6858000"/>
              <a:gd name="connsiteX14" fmla="*/ 4028600 w 12188952"/>
              <a:gd name="connsiteY14" fmla="*/ 2113868 h 6858000"/>
              <a:gd name="connsiteX15" fmla="*/ 3956328 w 12188952"/>
              <a:gd name="connsiteY15" fmla="*/ 2347360 h 6858000"/>
              <a:gd name="connsiteX16" fmla="*/ 4209278 w 12188952"/>
              <a:gd name="connsiteY16" fmla="*/ 2525259 h 6858000"/>
              <a:gd name="connsiteX17" fmla="*/ 4053617 w 12188952"/>
              <a:gd name="connsiteY17" fmla="*/ 2644784 h 6858000"/>
              <a:gd name="connsiteX18" fmla="*/ 4278770 w 12188952"/>
              <a:gd name="connsiteY18" fmla="*/ 2789327 h 6858000"/>
              <a:gd name="connsiteX19" fmla="*/ 4412194 w 12188952"/>
              <a:gd name="connsiteY19" fmla="*/ 2914412 h 6858000"/>
              <a:gd name="connsiteX20" fmla="*/ 4920873 w 12188952"/>
              <a:gd name="connsiteY20" fmla="*/ 2970006 h 6858000"/>
              <a:gd name="connsiteX21" fmla="*/ 5051518 w 12188952"/>
              <a:gd name="connsiteY21" fmla="*/ 3045057 h 6858000"/>
              <a:gd name="connsiteX22" fmla="*/ 4920873 w 12188952"/>
              <a:gd name="connsiteY22" fmla="*/ 3092311 h 6858000"/>
              <a:gd name="connsiteX23" fmla="*/ 4137007 w 12188952"/>
              <a:gd name="connsiteY23" fmla="*/ 3075633 h 6858000"/>
              <a:gd name="connsiteX24" fmla="*/ 4034159 w 12188952"/>
              <a:gd name="connsiteY24" fmla="*/ 3136786 h 6858000"/>
              <a:gd name="connsiteX25" fmla="*/ 5296129 w 12188952"/>
              <a:gd name="connsiteY25" fmla="*/ 3286888 h 6858000"/>
              <a:gd name="connsiteX26" fmla="*/ 4517821 w 12188952"/>
              <a:gd name="connsiteY26" fmla="*/ 3589872 h 6858000"/>
              <a:gd name="connsiteX27" fmla="*/ 4754094 w 12188952"/>
              <a:gd name="connsiteY27" fmla="*/ 3648245 h 6858000"/>
              <a:gd name="connsiteX28" fmla="*/ 5218298 w 12188952"/>
              <a:gd name="connsiteY28" fmla="*/ 3890077 h 6858000"/>
              <a:gd name="connsiteX29" fmla="*/ 4806907 w 12188952"/>
              <a:gd name="connsiteY29" fmla="*/ 4067975 h 6858000"/>
              <a:gd name="connsiteX30" fmla="*/ 5137687 w 12188952"/>
              <a:gd name="connsiteY30" fmla="*/ 4173602 h 6858000"/>
              <a:gd name="connsiteX31" fmla="*/ 5218298 w 12188952"/>
              <a:gd name="connsiteY31" fmla="*/ 4240314 h 6858000"/>
              <a:gd name="connsiteX32" fmla="*/ 5176602 w 12188952"/>
              <a:gd name="connsiteY32" fmla="*/ 4256992 h 6858000"/>
              <a:gd name="connsiteX33" fmla="*/ 5913214 w 12188952"/>
              <a:gd name="connsiteY33" fmla="*/ 4384858 h 6858000"/>
              <a:gd name="connsiteX34" fmla="*/ 5607451 w 12188952"/>
              <a:gd name="connsiteY34" fmla="*/ 4443230 h 6858000"/>
              <a:gd name="connsiteX35" fmla="*/ 7586575 w 12188952"/>
              <a:gd name="connsiteY35" fmla="*/ 4924113 h 6858000"/>
              <a:gd name="connsiteX36" fmla="*/ 10471869 w 12188952"/>
              <a:gd name="connsiteY36" fmla="*/ 4985265 h 6858000"/>
              <a:gd name="connsiteX37" fmla="*/ 10916616 w 12188952"/>
              <a:gd name="connsiteY37" fmla="*/ 4687841 h 6858000"/>
              <a:gd name="connsiteX38" fmla="*/ 11333566 w 12188952"/>
              <a:gd name="connsiteY38" fmla="*/ 3392515 h 6858000"/>
              <a:gd name="connsiteX39" fmla="*/ 11289091 w 12188952"/>
              <a:gd name="connsiteY39" fmla="*/ 2300106 h 6858000"/>
              <a:gd name="connsiteX40" fmla="*/ 10747056 w 12188952"/>
              <a:gd name="connsiteY40" fmla="*/ 1816443 h 6858000"/>
              <a:gd name="connsiteX41" fmla="*/ 10360682 w 12188952"/>
              <a:gd name="connsiteY41" fmla="*/ 1582951 h 6858000"/>
              <a:gd name="connsiteX42" fmla="*/ 0 w 12188952"/>
              <a:gd name="connsiteY42" fmla="*/ 0 h 6858000"/>
              <a:gd name="connsiteX43" fmla="*/ 12188952 w 12188952"/>
              <a:gd name="connsiteY43" fmla="*/ 0 h 6858000"/>
              <a:gd name="connsiteX44" fmla="*/ 12188952 w 12188952"/>
              <a:gd name="connsiteY44" fmla="*/ 6858000 h 6858000"/>
              <a:gd name="connsiteX45" fmla="*/ 0 w 12188952"/>
              <a:gd name="connsiteY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88952" h="6858000">
                <a:moveTo>
                  <a:pt x="10360682" y="1582951"/>
                </a:moveTo>
                <a:cubicBezTo>
                  <a:pt x="10227259" y="1638544"/>
                  <a:pt x="10118852" y="1796986"/>
                  <a:pt x="9965970" y="1755290"/>
                </a:cubicBezTo>
                <a:cubicBezTo>
                  <a:pt x="9813089" y="1716375"/>
                  <a:pt x="9743597" y="1916511"/>
                  <a:pt x="9601833" y="1855358"/>
                </a:cubicBezTo>
                <a:cubicBezTo>
                  <a:pt x="9415596" y="1910952"/>
                  <a:pt x="9223799" y="1910952"/>
                  <a:pt x="9032001" y="1899833"/>
                </a:cubicBezTo>
                <a:cubicBezTo>
                  <a:pt x="8840205" y="1924850"/>
                  <a:pt x="8648407" y="1952647"/>
                  <a:pt x="8453831" y="1933189"/>
                </a:cubicBezTo>
                <a:cubicBezTo>
                  <a:pt x="8262034" y="1949868"/>
                  <a:pt x="8075796" y="1960986"/>
                  <a:pt x="7883999" y="1944308"/>
                </a:cubicBezTo>
                <a:cubicBezTo>
                  <a:pt x="7692202" y="1963765"/>
                  <a:pt x="7500405" y="1955426"/>
                  <a:pt x="7311387" y="1941528"/>
                </a:cubicBezTo>
                <a:cubicBezTo>
                  <a:pt x="7222438" y="1941528"/>
                  <a:pt x="7136268" y="1938749"/>
                  <a:pt x="7047319" y="1938749"/>
                </a:cubicBezTo>
                <a:cubicBezTo>
                  <a:pt x="6811047" y="1927630"/>
                  <a:pt x="6574776" y="1922071"/>
                  <a:pt x="6335724" y="1913732"/>
                </a:cubicBezTo>
                <a:cubicBezTo>
                  <a:pt x="6335724" y="1913732"/>
                  <a:pt x="6332945" y="1913732"/>
                  <a:pt x="6332945" y="1913732"/>
                </a:cubicBezTo>
                <a:cubicBezTo>
                  <a:pt x="6277350" y="1910952"/>
                  <a:pt x="6224538" y="1910952"/>
                  <a:pt x="6168943" y="1908172"/>
                </a:cubicBezTo>
                <a:cubicBezTo>
                  <a:pt x="5977147" y="1908172"/>
                  <a:pt x="5785350" y="1908172"/>
                  <a:pt x="5596332" y="1908172"/>
                </a:cubicBezTo>
                <a:cubicBezTo>
                  <a:pt x="5410094" y="1983223"/>
                  <a:pt x="5207180" y="1919291"/>
                  <a:pt x="5023720" y="1977664"/>
                </a:cubicBezTo>
                <a:cubicBezTo>
                  <a:pt x="4829144" y="1974885"/>
                  <a:pt x="4645687" y="2033257"/>
                  <a:pt x="4453890" y="2058275"/>
                </a:cubicBezTo>
                <a:cubicBezTo>
                  <a:pt x="4309346" y="2069393"/>
                  <a:pt x="4162024" y="2055495"/>
                  <a:pt x="4028600" y="2113868"/>
                </a:cubicBezTo>
                <a:cubicBezTo>
                  <a:pt x="3925752" y="2161122"/>
                  <a:pt x="3845142" y="2222275"/>
                  <a:pt x="3956328" y="2347360"/>
                </a:cubicBezTo>
                <a:cubicBezTo>
                  <a:pt x="4089753" y="2344581"/>
                  <a:pt x="4075854" y="2555835"/>
                  <a:pt x="4209278" y="2525259"/>
                </a:cubicBezTo>
                <a:cubicBezTo>
                  <a:pt x="4181482" y="2622548"/>
                  <a:pt x="4086973" y="2572513"/>
                  <a:pt x="4053617" y="2644784"/>
                </a:cubicBezTo>
                <a:cubicBezTo>
                  <a:pt x="4123109" y="2705937"/>
                  <a:pt x="4256532" y="2661463"/>
                  <a:pt x="4278770" y="2789327"/>
                </a:cubicBezTo>
                <a:cubicBezTo>
                  <a:pt x="4250974" y="2922751"/>
                  <a:pt x="4339924" y="2906073"/>
                  <a:pt x="4412194" y="2914412"/>
                </a:cubicBezTo>
                <a:cubicBezTo>
                  <a:pt x="4584534" y="2931091"/>
                  <a:pt x="4751314" y="2942209"/>
                  <a:pt x="4920873" y="2970006"/>
                </a:cubicBezTo>
                <a:cubicBezTo>
                  <a:pt x="4962568" y="2978345"/>
                  <a:pt x="5059857" y="2958887"/>
                  <a:pt x="5051518" y="3045057"/>
                </a:cubicBezTo>
                <a:cubicBezTo>
                  <a:pt x="5043179" y="3114548"/>
                  <a:pt x="4968127" y="3089532"/>
                  <a:pt x="4920873" y="3092311"/>
                </a:cubicBezTo>
                <a:cubicBezTo>
                  <a:pt x="4659584" y="3125668"/>
                  <a:pt x="4395517" y="3072854"/>
                  <a:pt x="4137007" y="3075633"/>
                </a:cubicBezTo>
                <a:cubicBezTo>
                  <a:pt x="4106431" y="3075633"/>
                  <a:pt x="4100871" y="3167362"/>
                  <a:pt x="4034159" y="3136786"/>
                </a:cubicBezTo>
                <a:cubicBezTo>
                  <a:pt x="4209278" y="3220176"/>
                  <a:pt x="5023720" y="3242414"/>
                  <a:pt x="5296129" y="3286888"/>
                </a:cubicBezTo>
                <a:cubicBezTo>
                  <a:pt x="5012602" y="3603771"/>
                  <a:pt x="4742974" y="3411974"/>
                  <a:pt x="4517821" y="3589872"/>
                </a:cubicBezTo>
                <a:cubicBezTo>
                  <a:pt x="4517821" y="3589872"/>
                  <a:pt x="4562296" y="3589872"/>
                  <a:pt x="4754094" y="3648245"/>
                </a:cubicBezTo>
                <a:cubicBezTo>
                  <a:pt x="4906975" y="3695499"/>
                  <a:pt x="4831925" y="3762211"/>
                  <a:pt x="5218298" y="3890077"/>
                </a:cubicBezTo>
                <a:cubicBezTo>
                  <a:pt x="5070976" y="3931771"/>
                  <a:pt x="4879178" y="3851161"/>
                  <a:pt x="4806907" y="4067975"/>
                </a:cubicBezTo>
                <a:cubicBezTo>
                  <a:pt x="4920873" y="4106891"/>
                  <a:pt x="5057077" y="4070755"/>
                  <a:pt x="5137687" y="4173602"/>
                </a:cubicBezTo>
                <a:cubicBezTo>
                  <a:pt x="5162704" y="4204179"/>
                  <a:pt x="5187722" y="4223637"/>
                  <a:pt x="5218298" y="4240314"/>
                </a:cubicBezTo>
                <a:cubicBezTo>
                  <a:pt x="5204400" y="4245874"/>
                  <a:pt x="5187722" y="4251433"/>
                  <a:pt x="5176602" y="4256992"/>
                </a:cubicBezTo>
                <a:cubicBezTo>
                  <a:pt x="5198840" y="4276451"/>
                  <a:pt x="5768673" y="4382077"/>
                  <a:pt x="5913214" y="4384858"/>
                </a:cubicBezTo>
                <a:cubicBezTo>
                  <a:pt x="5813146" y="4418213"/>
                  <a:pt x="5607451" y="4443230"/>
                  <a:pt x="5607451" y="4443230"/>
                </a:cubicBezTo>
                <a:cubicBezTo>
                  <a:pt x="5607451" y="4443230"/>
                  <a:pt x="5651926" y="4571095"/>
                  <a:pt x="7586575" y="4924113"/>
                </a:cubicBezTo>
                <a:cubicBezTo>
                  <a:pt x="7942372" y="4988046"/>
                  <a:pt x="10310649" y="4996385"/>
                  <a:pt x="10471869" y="4985265"/>
                </a:cubicBezTo>
                <a:cubicBezTo>
                  <a:pt x="10624751" y="4974147"/>
                  <a:pt x="10827667" y="4668383"/>
                  <a:pt x="10916616" y="4687841"/>
                </a:cubicBezTo>
                <a:cubicBezTo>
                  <a:pt x="10944413" y="4660044"/>
                  <a:pt x="11250176" y="3981806"/>
                  <a:pt x="11333566" y="3392515"/>
                </a:cubicBezTo>
                <a:cubicBezTo>
                  <a:pt x="11355803" y="3156244"/>
                  <a:pt x="11378041" y="2483564"/>
                  <a:pt x="11289091" y="2300106"/>
                </a:cubicBezTo>
                <a:cubicBezTo>
                  <a:pt x="11239057" y="2194478"/>
                  <a:pt x="10874921" y="1872037"/>
                  <a:pt x="10747056" y="1816443"/>
                </a:cubicBezTo>
                <a:cubicBezTo>
                  <a:pt x="10616412" y="1744172"/>
                  <a:pt x="10463531" y="1708036"/>
                  <a:pt x="10360682" y="1582951"/>
                </a:cubicBezTo>
                <a:close/>
                <a:moveTo>
                  <a:pt x="0" y="0"/>
                </a:moveTo>
                <a:lnTo>
                  <a:pt x="12188952" y="0"/>
                </a:lnTo>
                <a:lnTo>
                  <a:pt x="1218895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6A282C8E-2A0D-E948-BAF2-DE2DEAC0C690}"/>
              </a:ext>
            </a:extLst>
          </p:cNvPr>
          <p:cNvSpPr txBox="1">
            <a:spLocks/>
          </p:cNvSpPr>
          <p:nvPr/>
        </p:nvSpPr>
        <p:spPr>
          <a:xfrm>
            <a:off x="615362" y="396506"/>
            <a:ext cx="8091316" cy="953239"/>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pPr>
              <a:spcAft>
                <a:spcPts val="600"/>
              </a:spcAft>
            </a:pPr>
            <a:r>
              <a:rPr lang="en-US" sz="4800" i="1" dirty="0"/>
              <a:t>How is a certificate signed?</a:t>
            </a:r>
          </a:p>
        </p:txBody>
      </p:sp>
      <p:pic>
        <p:nvPicPr>
          <p:cNvPr id="2050" name="Picture 2">
            <a:extLst>
              <a:ext uri="{FF2B5EF4-FFF2-40B4-BE49-F238E27FC236}">
                <a16:creationId xmlns:a16="http://schemas.microsoft.com/office/drawing/2014/main" id="{6B3BDA86-1032-094B-8552-372DD9DF4B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5362" y="1461368"/>
            <a:ext cx="10961276" cy="529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E655-29FF-3747-93E7-EE433E98C179}"/>
              </a:ext>
            </a:extLst>
          </p:cNvPr>
          <p:cNvSpPr>
            <a:spLocks noGrp="1"/>
          </p:cNvSpPr>
          <p:nvPr>
            <p:ph type="title"/>
          </p:nvPr>
        </p:nvSpPr>
        <p:spPr>
          <a:xfrm>
            <a:off x="781050" y="365125"/>
            <a:ext cx="10515600" cy="1325563"/>
          </a:xfrm>
        </p:spPr>
        <p:txBody>
          <a:bodyPr/>
          <a:lstStyle/>
          <a:p>
            <a:r>
              <a:rPr lang="en-US" dirty="0"/>
              <a:t>The Digital Signature</a:t>
            </a:r>
          </a:p>
        </p:txBody>
      </p:sp>
      <p:pic>
        <p:nvPicPr>
          <p:cNvPr id="3074" name="Picture 2">
            <a:extLst>
              <a:ext uri="{FF2B5EF4-FFF2-40B4-BE49-F238E27FC236}">
                <a16:creationId xmlns:a16="http://schemas.microsoft.com/office/drawing/2014/main" id="{3656B95D-A8B1-9848-A4A6-864EA51547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431234"/>
            <a:ext cx="12291331" cy="550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2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CCBE-23D4-DD4A-A35D-1C951309CA2F}"/>
              </a:ext>
            </a:extLst>
          </p:cNvPr>
          <p:cNvSpPr>
            <a:spLocks noGrp="1"/>
          </p:cNvSpPr>
          <p:nvPr>
            <p:ph type="title"/>
          </p:nvPr>
        </p:nvSpPr>
        <p:spPr/>
        <p:txBody>
          <a:bodyPr/>
          <a:lstStyle/>
          <a:p>
            <a:r>
              <a:rPr lang="en-US" dirty="0"/>
              <a:t>Digital Signature Vs Digital Certificate</a:t>
            </a:r>
          </a:p>
        </p:txBody>
      </p:sp>
      <p:sp>
        <p:nvSpPr>
          <p:cNvPr id="3" name="Content Placeholder 2">
            <a:extLst>
              <a:ext uri="{FF2B5EF4-FFF2-40B4-BE49-F238E27FC236}">
                <a16:creationId xmlns:a16="http://schemas.microsoft.com/office/drawing/2014/main" id="{7082CB10-424C-9949-BAFD-3170EFFC633E}"/>
              </a:ext>
            </a:extLst>
          </p:cNvPr>
          <p:cNvSpPr>
            <a:spLocks noGrp="1"/>
          </p:cNvSpPr>
          <p:nvPr>
            <p:ph idx="1"/>
          </p:nvPr>
        </p:nvSpPr>
        <p:spPr/>
        <p:txBody>
          <a:bodyPr/>
          <a:lstStyle/>
          <a:p>
            <a:r>
              <a:rPr lang="en-IN" b="1" dirty="0"/>
              <a:t>Digital certificates </a:t>
            </a:r>
            <a:r>
              <a:rPr lang="en-IN" dirty="0"/>
              <a:t>-  are used to validate the identity of the sender, and </a:t>
            </a:r>
          </a:p>
          <a:p>
            <a:r>
              <a:rPr lang="en-IN" b="1" dirty="0"/>
              <a:t>Digital signatures - </a:t>
            </a:r>
            <a:r>
              <a:rPr lang="en-IN" dirty="0"/>
              <a:t>are used to validate the sent data.</a:t>
            </a:r>
            <a:endParaRPr lang="en-US" dirty="0"/>
          </a:p>
        </p:txBody>
      </p:sp>
    </p:spTree>
    <p:extLst>
      <p:ext uri="{BB962C8B-B14F-4D97-AF65-F5344CB8AC3E}">
        <p14:creationId xmlns:p14="http://schemas.microsoft.com/office/powerpoint/2010/main" val="1785792895"/>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1B2130"/>
      </a:dk2>
      <a:lt2>
        <a:srgbClr val="F3F1F0"/>
      </a:lt2>
      <a:accent1>
        <a:srgbClr val="23ADDC"/>
      </a:accent1>
      <a:accent2>
        <a:srgbClr val="1756D5"/>
      </a:accent2>
      <a:accent3>
        <a:srgbClr val="3B2CE7"/>
      </a:accent3>
      <a:accent4>
        <a:srgbClr val="7617D5"/>
      </a:accent4>
      <a:accent5>
        <a:srgbClr val="D729E7"/>
      </a:accent5>
      <a:accent6>
        <a:srgbClr val="D51796"/>
      </a:accent6>
      <a:hlink>
        <a:srgbClr val="BF5F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56</TotalTime>
  <Words>228</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BrushVTI</vt:lpstr>
      <vt:lpstr>How does HTTPS work?</vt:lpstr>
      <vt:lpstr>Prerequisites</vt:lpstr>
      <vt:lpstr>PowerPoint Presentation</vt:lpstr>
      <vt:lpstr>What is a Certificate Authority?</vt:lpstr>
      <vt:lpstr>PowerPoint Presentation</vt:lpstr>
      <vt:lpstr>PowerPoint Presentation</vt:lpstr>
      <vt:lpstr>The Digital Signature</vt:lpstr>
      <vt:lpstr>Digital Signature Vs Digital Certificate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HTTPS work?</dc:title>
  <dc:creator>Navnath Damale (V)</dc:creator>
  <cp:lastModifiedBy>Navnath Damale (V)</cp:lastModifiedBy>
  <cp:revision>7</cp:revision>
  <dcterms:created xsi:type="dcterms:W3CDTF">2021-01-24T11:23:11Z</dcterms:created>
  <dcterms:modified xsi:type="dcterms:W3CDTF">2021-01-24T12:26:01Z</dcterms:modified>
</cp:coreProperties>
</file>