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533400" y="1447800"/>
            <a:ext cx="80772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 eaLnBrk="0" hangingPunct="0">
              <a:tabLst>
                <a:tab pos="914400" algn="l"/>
              </a:tabLst>
            </a:pPr>
            <a:r>
              <a:rPr lang="en-US" sz="2400" b="1">
                <a:solidFill>
                  <a:srgbClr val="FF0000"/>
                </a:solidFill>
              </a:rPr>
              <a:t> Problem Solving</a:t>
            </a:r>
          </a:p>
          <a:p>
            <a:pPr lvl="1" eaLnBrk="0" hangingPunct="0"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The most important skill of a computer programmer is </a:t>
            </a:r>
            <a:r>
              <a:rPr lang="en-US" sz="2000" b="1"/>
              <a:t>problem solving</a:t>
            </a:r>
          </a:p>
          <a:p>
            <a:pPr lvl="1" eaLnBrk="0" hangingPunct="0"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problem solving means – Ability to formulate problems(problem definition)</a:t>
            </a:r>
          </a:p>
          <a:p>
            <a:pPr lvl="1" eaLnBrk="0" hangingPunct="0">
              <a:tabLst>
                <a:tab pos="914400" algn="l"/>
              </a:tabLst>
            </a:pPr>
            <a:r>
              <a:rPr lang="en-US" sz="2000"/>
              <a:t>			      - Think creatively about solution</a:t>
            </a:r>
          </a:p>
          <a:p>
            <a:pPr lvl="1" eaLnBrk="0" hangingPunct="0">
              <a:tabLst>
                <a:tab pos="914400" algn="l"/>
              </a:tabLst>
            </a:pPr>
            <a:r>
              <a:rPr lang="en-US" sz="2000"/>
              <a:t>			      - Express solution clearly and accurately</a:t>
            </a:r>
          </a:p>
          <a:p>
            <a:pPr lvl="1" eaLnBrk="0" hangingPunct="0"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The vehicle for computer solution to a problem is a set of unambiguous instructions expressed in a programming language</a:t>
            </a:r>
          </a:p>
          <a:p>
            <a:pPr lvl="1" eaLnBrk="0" hangingPunct="0"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This set of instructions is called a </a:t>
            </a:r>
            <a:r>
              <a:rPr lang="en-US" sz="2000" b="1"/>
              <a:t>program</a:t>
            </a:r>
          </a:p>
          <a:p>
            <a:pPr lvl="1" eaLnBrk="0" hangingPunct="0"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A program must be planned before they are written</a:t>
            </a:r>
          </a:p>
          <a:p>
            <a:pPr lvl="1" eaLnBrk="0" hangingPunct="0">
              <a:tabLst>
                <a:tab pos="914400" algn="l"/>
              </a:tabLst>
            </a:pPr>
            <a:endParaRPr lang="en-US" sz="20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704088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dirty="0" smtClean="0"/>
              <a:t>Planning the Computer Program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66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914400" y="762000"/>
            <a:ext cx="8001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en-US" sz="2000" b="1" dirty="0">
                <a:solidFill>
                  <a:srgbClr val="CC0099"/>
                </a:solidFill>
                <a:ea typeface="Times New Roman" pitchFamily="18" charset="0"/>
              </a:rPr>
              <a:t>4. Similarities among problems:</a:t>
            </a:r>
            <a:endParaRPr lang="en-US" sz="2000" dirty="0">
              <a:solidFill>
                <a:srgbClr val="CC0099"/>
              </a:solidFill>
            </a:endParaRPr>
          </a:p>
          <a:p>
            <a:pPr marL="509588" eaLnBrk="0" hangingPunct="0">
              <a:buClr>
                <a:srgbClr val="C00000"/>
              </a:buClr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See if there are any similarities between the </a:t>
            </a:r>
            <a:r>
              <a:rPr lang="en-US" sz="2000" dirty="0">
                <a:solidFill>
                  <a:srgbClr val="C00000"/>
                </a:solidFill>
                <a:ea typeface="Times New Roman" pitchFamily="18" charset="0"/>
              </a:rPr>
              <a:t>current problem and other problems </a:t>
            </a:r>
            <a:r>
              <a:rPr lang="en-US" sz="2000" dirty="0">
                <a:ea typeface="Times New Roman" pitchFamily="18" charset="0"/>
              </a:rPr>
              <a:t>that we have solved or we have seen solved</a:t>
            </a:r>
            <a:endParaRPr lang="en-US" sz="2000" dirty="0"/>
          </a:p>
          <a:p>
            <a:pPr marL="509588" eaLnBrk="0" hangingPunct="0">
              <a:buClr>
                <a:srgbClr val="C00000"/>
              </a:buClr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Try to solve the problem </a:t>
            </a:r>
            <a:r>
              <a:rPr lang="en-US" sz="2000" dirty="0">
                <a:solidFill>
                  <a:srgbClr val="C00000"/>
                </a:solidFill>
                <a:ea typeface="Times New Roman" pitchFamily="18" charset="0"/>
              </a:rPr>
              <a:t>independently</a:t>
            </a:r>
          </a:p>
          <a:p>
            <a:pPr eaLnBrk="0" hangingPunct="0">
              <a:buFontTx/>
              <a:buChar char="•"/>
              <a:tabLst>
                <a:tab pos="457200" algn="l"/>
              </a:tabLst>
              <a:defRPr/>
            </a:pPr>
            <a:endParaRPr lang="en-US" sz="2000" dirty="0"/>
          </a:p>
          <a:p>
            <a:pPr eaLnBrk="0" hangingPunct="0">
              <a:tabLst>
                <a:tab pos="457200" algn="l"/>
              </a:tabLst>
              <a:defRPr/>
            </a:pPr>
            <a:r>
              <a:rPr lang="en-US" sz="2000" b="1" dirty="0">
                <a:solidFill>
                  <a:srgbClr val="CC0099"/>
                </a:solidFill>
                <a:ea typeface="Times New Roman" pitchFamily="18" charset="0"/>
              </a:rPr>
              <a:t>5. Working backwards from the solution</a:t>
            </a:r>
            <a:endParaRPr lang="en-US" sz="2000" dirty="0">
              <a:solidFill>
                <a:srgbClr val="CC0099"/>
              </a:solidFill>
            </a:endParaRPr>
          </a:p>
          <a:p>
            <a:pPr eaLnBrk="0" hangingPunct="0">
              <a:tabLst>
                <a:tab pos="457200" algn="l"/>
              </a:tabLst>
              <a:defRPr/>
            </a:pPr>
            <a:r>
              <a:rPr lang="en-US" sz="2000" b="1" dirty="0">
                <a:ea typeface="Times New Roman" pitchFamily="18" charset="0"/>
              </a:rPr>
              <a:t>If we do not know where to start on a problem,</a:t>
            </a:r>
            <a:endParaRPr lang="en-US" sz="2000" dirty="0"/>
          </a:p>
          <a:p>
            <a:pPr lvl="1" eaLnBrk="0" hangingPunct="0">
              <a:buFontTx/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We can work backwards to the </a:t>
            </a:r>
            <a:r>
              <a:rPr lang="en-US" sz="2000" dirty="0">
                <a:solidFill>
                  <a:srgbClr val="0000CC"/>
                </a:solidFill>
                <a:ea typeface="Times New Roman" pitchFamily="18" charset="0"/>
              </a:rPr>
              <a:t>starting conditions </a:t>
            </a:r>
            <a:r>
              <a:rPr lang="en-US" sz="2000" dirty="0">
                <a:ea typeface="Times New Roman" pitchFamily="18" charset="0"/>
              </a:rPr>
              <a:t>(if the </a:t>
            </a:r>
            <a:r>
              <a:rPr lang="en-US" sz="2000" dirty="0">
                <a:solidFill>
                  <a:srgbClr val="0000CC"/>
                </a:solidFill>
                <a:ea typeface="Times New Roman" pitchFamily="18" charset="0"/>
              </a:rPr>
              <a:t>expected result and initial  conditions </a:t>
            </a:r>
            <a:r>
              <a:rPr lang="en-US" sz="2000" dirty="0">
                <a:ea typeface="Times New Roman" pitchFamily="18" charset="0"/>
              </a:rPr>
              <a:t>are known)</a:t>
            </a:r>
            <a:endParaRPr lang="en-US" sz="2000" dirty="0"/>
          </a:p>
          <a:p>
            <a:pPr lvl="1" eaLnBrk="0" hangingPunct="0">
              <a:buFontTx/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Whatever attempts that we make to get started on a problem </a:t>
            </a:r>
            <a:r>
              <a:rPr lang="en-US" sz="2000" dirty="0">
                <a:solidFill>
                  <a:srgbClr val="0000CC"/>
                </a:solidFill>
                <a:ea typeface="Times New Roman" pitchFamily="18" charset="0"/>
              </a:rPr>
              <a:t>write down the various steps and explorations </a:t>
            </a:r>
            <a:r>
              <a:rPr lang="en-US" sz="2000" dirty="0">
                <a:ea typeface="Times New Roman" pitchFamily="18" charset="0"/>
              </a:rPr>
              <a:t>we made</a:t>
            </a:r>
            <a:endParaRPr lang="en-US" sz="2000" dirty="0"/>
          </a:p>
          <a:p>
            <a:pPr lvl="1" eaLnBrk="0" hangingPunct="0">
              <a:buFontTx/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Once we have solved a problem we must </a:t>
            </a:r>
            <a:r>
              <a:rPr lang="en-US" sz="2000" dirty="0">
                <a:solidFill>
                  <a:srgbClr val="0000CC"/>
                </a:solidFill>
                <a:ea typeface="Times New Roman" pitchFamily="18" charset="0"/>
              </a:rPr>
              <a:t>remember the steps</a:t>
            </a:r>
            <a:r>
              <a:rPr lang="en-US" sz="2000" dirty="0">
                <a:ea typeface="Times New Roman" pitchFamily="18" charset="0"/>
              </a:rPr>
              <a:t> that we went about discovering the solution</a:t>
            </a:r>
            <a:endParaRPr lang="en-US" sz="2000" dirty="0"/>
          </a:p>
          <a:p>
            <a:pPr lvl="1" eaLnBrk="0" hangingPunct="0">
              <a:buFontTx/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The most important thing in developing problem-solving skills is </a:t>
            </a:r>
            <a:r>
              <a:rPr lang="en-US" sz="2000" b="1" dirty="0">
                <a:solidFill>
                  <a:srgbClr val="0000CC"/>
                </a:solidFill>
                <a:ea typeface="Times New Roman" pitchFamily="18" charset="0"/>
              </a:rPr>
              <a:t>practice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914400" y="685800"/>
            <a:ext cx="7924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2000" b="1" dirty="0">
                <a:solidFill>
                  <a:srgbClr val="CC0099"/>
                </a:solidFill>
                <a:ea typeface="Calibri" pitchFamily="34" charset="0"/>
                <a:cs typeface="Times New Roman" pitchFamily="18" charset="0"/>
              </a:rPr>
              <a:t>6.General Problem solving strategies:</a:t>
            </a:r>
          </a:p>
          <a:p>
            <a:pPr algn="just" eaLnBrk="0" hangingPunct="0"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CC0099"/>
                </a:solidFill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There are number of general and powerful computational strategies :</a:t>
            </a:r>
            <a:endParaRPr lang="en-US" sz="2000" dirty="0"/>
          </a:p>
          <a:p>
            <a:pPr marL="971550" indent="-173038" algn="just" eaLnBrk="0" hangingPunct="0">
              <a:buClr>
                <a:srgbClr val="0000CC"/>
              </a:buClr>
              <a:buFont typeface="Wingdings" pitchFamily="2" charset="2"/>
              <a:buChar char="ü"/>
              <a:defRPr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Divide and Conquer</a:t>
            </a:r>
            <a:endParaRPr lang="en-US" sz="2000" dirty="0"/>
          </a:p>
          <a:p>
            <a:pPr marL="971550" indent="-173038" algn="just" eaLnBrk="0" hangingPunct="0">
              <a:buClr>
                <a:srgbClr val="0000CC"/>
              </a:buClr>
              <a:buFont typeface="Wingdings" pitchFamily="2" charset="2"/>
              <a:buChar char="ü"/>
              <a:defRPr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Binary doubling</a:t>
            </a:r>
            <a:endParaRPr lang="en-US" sz="2000" dirty="0"/>
          </a:p>
          <a:p>
            <a:pPr marL="971550" indent="-173038" algn="just" eaLnBrk="0" hangingPunct="0">
              <a:buClr>
                <a:srgbClr val="0000CC"/>
              </a:buClr>
              <a:buFont typeface="Wingdings" pitchFamily="2" charset="2"/>
              <a:buChar char="ü"/>
              <a:defRPr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Dynamic programming</a:t>
            </a:r>
            <a:endParaRPr lang="en-US" sz="2000" dirty="0"/>
          </a:p>
          <a:p>
            <a:pPr marL="1377950" indent="-58738" algn="just" eaLnBrk="0" hangingPunct="0">
              <a:buClr>
                <a:srgbClr val="0000CC"/>
              </a:buClr>
              <a:buFont typeface="Wingdings" pitchFamily="2" charset="2"/>
              <a:buChar char="§"/>
              <a:defRPr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Backtracking</a:t>
            </a:r>
            <a:endParaRPr lang="en-US" sz="2000" dirty="0"/>
          </a:p>
          <a:p>
            <a:pPr marL="1377950" indent="-58738" algn="just" eaLnBrk="0" hangingPunct="0">
              <a:buClr>
                <a:srgbClr val="0000CC"/>
              </a:buClr>
              <a:buFont typeface="Wingdings" pitchFamily="2" charset="2"/>
              <a:buChar char="§"/>
              <a:defRPr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Branch and Bound</a:t>
            </a:r>
            <a:endParaRPr lang="en-US" sz="2000" dirty="0"/>
          </a:p>
          <a:p>
            <a:pPr marL="1377950" indent="-58738" algn="just" eaLnBrk="0" hangingPunct="0">
              <a:buClr>
                <a:srgbClr val="0000CC"/>
              </a:buClr>
              <a:buFont typeface="Wingdings" pitchFamily="2" charset="2"/>
              <a:buChar char="§"/>
              <a:defRPr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Greedy method</a:t>
            </a:r>
          </a:p>
          <a:p>
            <a:pPr marL="1377950" indent="-58738" algn="just" eaLnBrk="0" hangingPunct="0">
              <a:buClr>
                <a:srgbClr val="0000CC"/>
              </a:buClr>
              <a:buFont typeface="Wingdings" pitchFamily="2" charset="2"/>
              <a:buChar char="§"/>
              <a:defRPr/>
            </a:pPr>
            <a:endParaRPr lang="en-US" sz="2000" dirty="0">
              <a:ea typeface="Calibri" pitchFamily="34" charset="0"/>
              <a:cs typeface="Times New Roman" pitchFamily="18" charset="0"/>
            </a:endParaRPr>
          </a:p>
          <a:p>
            <a:pPr algn="just" eaLnBrk="0" hangingPunct="0">
              <a:buClr>
                <a:srgbClr val="0000CC"/>
              </a:buClr>
              <a:buFont typeface="Wingdings" pitchFamily="2" charset="2"/>
              <a:buChar char="ü"/>
              <a:defRPr/>
            </a:pPr>
            <a:r>
              <a:rPr lang="en-US" sz="2000" b="1" dirty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Divide and Conquer:</a:t>
            </a:r>
            <a:endParaRPr lang="en-US" sz="2000" b="1" dirty="0">
              <a:solidFill>
                <a:srgbClr val="C00000"/>
              </a:solidFill>
            </a:endParaRPr>
          </a:p>
          <a:p>
            <a:pPr algn="just" eaLnBrk="0" hangingPunct="0">
              <a:defRPr/>
            </a:pPr>
            <a:r>
              <a:rPr lang="en-US" sz="2000" dirty="0"/>
              <a:t>         It is defined as </a:t>
            </a:r>
            <a:r>
              <a:rPr lang="en-US" sz="2000" dirty="0">
                <a:solidFill>
                  <a:srgbClr val="0000CC"/>
                </a:solidFill>
              </a:rPr>
              <a:t>one large complex problem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C00000"/>
                </a:solidFill>
              </a:rPr>
              <a:t>divided </a:t>
            </a:r>
            <a:r>
              <a:rPr lang="en-US" sz="2000" dirty="0">
                <a:solidFill>
                  <a:srgbClr val="0000CC"/>
                </a:solidFill>
              </a:rPr>
              <a:t>into number of </a:t>
            </a:r>
            <a:r>
              <a:rPr lang="en-US" sz="2000" dirty="0" err="1">
                <a:solidFill>
                  <a:srgbClr val="0000CC"/>
                </a:solidFill>
              </a:rPr>
              <a:t>subproblems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00FF"/>
                </a:solidFill>
              </a:rPr>
              <a:t>find the solution</a:t>
            </a:r>
            <a:r>
              <a:rPr lang="en-US" sz="2000" dirty="0"/>
              <a:t>. The </a:t>
            </a:r>
            <a:r>
              <a:rPr lang="en-US" sz="2000" dirty="0" err="1"/>
              <a:t>subproblem</a:t>
            </a:r>
            <a:r>
              <a:rPr lang="en-US" sz="2000" dirty="0"/>
              <a:t> solutions are </a:t>
            </a:r>
            <a:r>
              <a:rPr lang="en-US" sz="2000" dirty="0">
                <a:solidFill>
                  <a:srgbClr val="C00000"/>
                </a:solidFill>
              </a:rPr>
              <a:t>combine </a:t>
            </a:r>
            <a:r>
              <a:rPr lang="en-US" sz="2000" dirty="0"/>
              <a:t>to form the solution for large problem.</a:t>
            </a:r>
          </a:p>
          <a:p>
            <a:pPr algn="just" eaLnBrk="0" hangingPunct="0">
              <a:defRPr/>
            </a:pPr>
            <a:r>
              <a:rPr lang="en-US" sz="2000" dirty="0">
                <a:solidFill>
                  <a:srgbClr val="C00000"/>
                </a:solidFill>
              </a:rPr>
              <a:t>Example: </a:t>
            </a:r>
            <a:r>
              <a:rPr lang="en-US" sz="2000" dirty="0"/>
              <a:t>Merge sort algorithm</a:t>
            </a:r>
          </a:p>
          <a:p>
            <a:pPr algn="just" eaLnBrk="0" hangingPunct="0">
              <a:defRPr/>
            </a:pPr>
            <a:endParaRPr lang="en-US" sz="2000" dirty="0"/>
          </a:p>
          <a:p>
            <a:pPr algn="just" eaLnBrk="0" hangingPunct="0">
              <a:buClr>
                <a:srgbClr val="0000FF"/>
              </a:buClr>
              <a:buFont typeface="Wingdings" pitchFamily="2" charset="2"/>
              <a:buChar char="ü"/>
              <a:defRPr/>
            </a:pPr>
            <a:r>
              <a:rPr lang="en-US" sz="2000" b="1" dirty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Binary doubling: </a:t>
            </a:r>
          </a:p>
          <a:p>
            <a:pPr algn="just" eaLnBrk="0" hangingPunct="0">
              <a:buClr>
                <a:srgbClr val="0000FF"/>
              </a:buClr>
              <a:defRPr/>
            </a:pPr>
            <a:r>
              <a:rPr lang="en-US" sz="2000" b="1" dirty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convert the binary numbers to decimal numbers</a:t>
            </a:r>
          </a:p>
          <a:p>
            <a:pPr algn="just" eaLnBrk="0" hangingPunct="0">
              <a:buClr>
                <a:srgbClr val="0000FF"/>
              </a:buClr>
              <a:defRPr/>
            </a:pPr>
            <a:r>
              <a:rPr lang="en-US" sz="2000" dirty="0">
                <a:solidFill>
                  <a:srgbClr val="C00000"/>
                </a:solidFill>
              </a:rPr>
              <a:t>Example:: 1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C00000"/>
                </a:solidFill>
              </a:rPr>
              <a:t>1,10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C00000"/>
                </a:solidFill>
              </a:rPr>
              <a:t>2,11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C00000"/>
                </a:solidFill>
              </a:rPr>
              <a:t>3,100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C00000"/>
                </a:solidFill>
              </a:rPr>
              <a:t>4,1000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8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93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990600" y="685800"/>
            <a:ext cx="7848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buClr>
                <a:srgbClr val="0000CC"/>
              </a:buClr>
              <a:buFont typeface="Wingdings" pitchFamily="2" charset="2"/>
              <a:buChar char="ü"/>
              <a:tabLst>
                <a:tab pos="457200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  <a:ea typeface="Times New Roman" pitchFamily="18" charset="0"/>
              </a:rPr>
              <a:t>Dynamic programming</a:t>
            </a:r>
            <a:r>
              <a:rPr lang="en-US" sz="2000" dirty="0">
                <a:ea typeface="Times New Roman" pitchFamily="18" charset="0"/>
              </a:rPr>
              <a:t>:</a:t>
            </a:r>
          </a:p>
          <a:p>
            <a:pPr eaLnBrk="0" hangingPunct="0">
              <a:tabLst>
                <a:tab pos="457200" algn="l"/>
              </a:tabLst>
              <a:defRPr/>
            </a:pPr>
            <a:r>
              <a:rPr lang="en-US" sz="2000" i="1" dirty="0"/>
              <a:t>        </a:t>
            </a:r>
            <a:r>
              <a:rPr lang="en-US" sz="2000" dirty="0"/>
              <a:t>Dynamic programming is an algorithm that can be used when the solution to a problem can be viewed as the result of a sequence of intermediate steps.</a:t>
            </a:r>
            <a:r>
              <a:rPr lang="en-US" sz="2000" b="1" dirty="0"/>
              <a:t> </a:t>
            </a:r>
          </a:p>
          <a:p>
            <a:pPr eaLnBrk="0" hangingPunct="0"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C00000"/>
                </a:solidFill>
              </a:rPr>
              <a:t>Example: </a:t>
            </a:r>
            <a:r>
              <a:rPr lang="en-US" sz="2000" dirty="0"/>
              <a:t>TRAVELING SALESMAN PROBLEM</a:t>
            </a:r>
          </a:p>
          <a:p>
            <a:pPr eaLnBrk="0" hangingPunct="0">
              <a:tabLst>
                <a:tab pos="457200" algn="l"/>
              </a:tabLst>
              <a:defRPr/>
            </a:pPr>
            <a:endParaRPr lang="en-US" sz="2000" dirty="0"/>
          </a:p>
          <a:p>
            <a:pPr marL="1377950" indent="-58738" algn="just" eaLnBrk="0" hangingPunct="0">
              <a:buClr>
                <a:srgbClr val="0000CC"/>
              </a:buClr>
              <a:buFont typeface="Wingdings" pitchFamily="2" charset="2"/>
              <a:buChar char="§"/>
              <a:defRPr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Backtracking: </a:t>
            </a:r>
            <a:r>
              <a:rPr lang="en-US" sz="2000" dirty="0"/>
              <a:t>During the search if infeasible solution is sensed then backtrack to previous node.</a:t>
            </a:r>
          </a:p>
          <a:p>
            <a:pPr marL="1377950" indent="-58738" algn="just" eaLnBrk="0" hangingPunct="0">
              <a:buClr>
                <a:srgbClr val="0000CC"/>
              </a:buClr>
              <a:defRPr/>
            </a:pPr>
            <a:r>
              <a:rPr lang="en-US" sz="2000" dirty="0">
                <a:solidFill>
                  <a:srgbClr val="C00000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Example: </a:t>
            </a:r>
            <a:r>
              <a:rPr lang="en-US" sz="2000" dirty="0">
                <a:solidFill>
                  <a:srgbClr val="000000"/>
                </a:solidFill>
              </a:rPr>
              <a:t>8-queens problem</a:t>
            </a:r>
          </a:p>
          <a:p>
            <a:pPr marL="1377950" indent="-58738" algn="just" eaLnBrk="0" hangingPunct="0">
              <a:buClr>
                <a:srgbClr val="0000CC"/>
              </a:buClr>
              <a:defRPr/>
            </a:pPr>
            <a:endParaRPr lang="en-US" sz="2000" dirty="0"/>
          </a:p>
          <a:p>
            <a:pPr marL="1377950" indent="-58738" algn="just" eaLnBrk="0" hangingPunct="0">
              <a:buClr>
                <a:srgbClr val="0000CC"/>
              </a:buClr>
              <a:buFont typeface="Wingdings" pitchFamily="2" charset="2"/>
              <a:buChar char="§"/>
              <a:defRPr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Branch and Bound: </a:t>
            </a:r>
          </a:p>
          <a:p>
            <a:pPr marL="1377950" indent="-58738" algn="just" eaLnBrk="0" hangingPunct="0">
              <a:buClr>
                <a:srgbClr val="0000CC"/>
              </a:buClr>
              <a:defRPr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            Branch-</a:t>
            </a:r>
            <a:r>
              <a:rPr lang="en-US" sz="2000" i="1" dirty="0"/>
              <a:t> splitting</a:t>
            </a:r>
            <a:r>
              <a:rPr lang="en-US" sz="2000" dirty="0"/>
              <a:t> procedure</a:t>
            </a:r>
          </a:p>
          <a:p>
            <a:pPr marL="1377950" indent="-58738" algn="just" eaLnBrk="0" hangingPunct="0">
              <a:buClr>
                <a:srgbClr val="0000CC"/>
              </a:buClr>
              <a:defRPr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            Bound-</a:t>
            </a:r>
            <a:r>
              <a:rPr lang="en-US" sz="2000" dirty="0"/>
              <a:t> computes upper and lower bounds </a:t>
            </a:r>
            <a:endParaRPr lang="en-US" sz="2000" dirty="0">
              <a:ea typeface="Calibri" pitchFamily="34" charset="0"/>
              <a:cs typeface="Times New Roman" pitchFamily="18" charset="0"/>
            </a:endParaRPr>
          </a:p>
          <a:p>
            <a:pPr marL="1377950" indent="-58738" algn="just" eaLnBrk="0" hangingPunct="0">
              <a:buClr>
                <a:srgbClr val="0000CC"/>
              </a:buClr>
              <a:defRPr/>
            </a:pP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Example: </a:t>
            </a:r>
            <a:r>
              <a:rPr lang="en-US" sz="2000" dirty="0"/>
              <a:t>Knapsack problem</a:t>
            </a:r>
          </a:p>
          <a:p>
            <a:pPr marL="1377950" indent="-58738" algn="just" eaLnBrk="0" hangingPunct="0">
              <a:buClr>
                <a:srgbClr val="0000CC"/>
              </a:buClr>
              <a:defRPr/>
            </a:pPr>
            <a:endParaRPr lang="en-US" sz="2000" dirty="0">
              <a:ea typeface="Calibri" pitchFamily="34" charset="0"/>
              <a:cs typeface="Times New Roman" pitchFamily="18" charset="0"/>
            </a:endParaRPr>
          </a:p>
          <a:p>
            <a:pPr marL="1377950" indent="-58738" algn="just" eaLnBrk="0" hangingPunct="0">
              <a:buClr>
                <a:srgbClr val="0000CC"/>
              </a:buClr>
              <a:buFont typeface="Wingdings" pitchFamily="2" charset="2"/>
              <a:buChar char="§"/>
              <a:defRPr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Greedy method: Find the feasible solution from the set of solution for the given problem</a:t>
            </a:r>
          </a:p>
          <a:p>
            <a:pPr marL="1377950" indent="-58738" algn="just" eaLnBrk="0" hangingPunct="0">
              <a:buClr>
                <a:srgbClr val="0000CC"/>
              </a:buClr>
              <a:defRPr/>
            </a:pPr>
            <a:r>
              <a:rPr lang="en-US" sz="2000" dirty="0">
                <a:solidFill>
                  <a:srgbClr val="C00000"/>
                </a:solidFill>
              </a:rPr>
              <a:t>       </a:t>
            </a:r>
            <a:r>
              <a:rPr lang="en-US" sz="2000" dirty="0">
                <a:solidFill>
                  <a:srgbClr val="0000FF"/>
                </a:solidFill>
              </a:rPr>
              <a:t>Example: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ea typeface="Times New Roman" pitchFamily="18" charset="0"/>
              </a:rPr>
              <a:t>job scheduling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917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43712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dirty="0" smtClean="0"/>
              <a:t>Structured programming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7391400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GB" sz="2000" dirty="0"/>
              <a:t> Any program logic can be expressed by using only following three simple logic structures: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2000" dirty="0"/>
              <a:t>1. Sequence logic,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2000" dirty="0"/>
              <a:t>2. Selection logic, and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2000" dirty="0"/>
              <a:t>3. Iteration (or looping) logic</a:t>
            </a:r>
          </a:p>
          <a:p>
            <a:pPr>
              <a:defRPr/>
            </a:pPr>
            <a:endParaRPr lang="en-GB" sz="2000" dirty="0"/>
          </a:p>
          <a:p>
            <a:pPr>
              <a:buClr>
                <a:srgbClr val="00B0F0"/>
              </a:buClr>
              <a:buFont typeface="Wingdings" pitchFamily="2" charset="2"/>
              <a:buChar char="§"/>
              <a:defRPr/>
            </a:pPr>
            <a:r>
              <a:rPr lang="en-GB" sz="2000" dirty="0"/>
              <a:t> Programs structured by </a:t>
            </a:r>
            <a:r>
              <a:rPr lang="en-GB" sz="2000" dirty="0"/>
              <a:t>using </a:t>
            </a:r>
            <a:r>
              <a:rPr lang="en-GB" sz="2000" dirty="0"/>
              <a:t>these three logic structures are called structured programs, and the technique of writing such programs is known as </a:t>
            </a:r>
            <a:r>
              <a:rPr lang="en-GB" sz="2000" b="1" dirty="0"/>
              <a:t>structured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37749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2000"/>
            <a:ext cx="7467600" cy="547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GB" sz="2800" dirty="0"/>
              <a:t>Sequence Logic</a:t>
            </a:r>
            <a:r>
              <a:rPr lang="en-GB" sz="1800" dirty="0"/>
              <a:t> </a:t>
            </a:r>
          </a:p>
          <a:p>
            <a:pPr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GB" sz="1800" dirty="0"/>
              <a:t>It is used for performing instructions one after another in sequence.</a:t>
            </a:r>
          </a:p>
          <a:p>
            <a:pPr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GB" sz="1800" dirty="0"/>
              <a:t>Ex: </a:t>
            </a:r>
          </a:p>
          <a:p>
            <a:pPr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en-GB" sz="1800" dirty="0"/>
          </a:p>
          <a:p>
            <a:pPr>
              <a:buClr>
                <a:schemeClr val="accent3"/>
              </a:buClr>
              <a:defRPr/>
            </a:pPr>
            <a:r>
              <a:rPr lang="en-GB" sz="2800" dirty="0"/>
              <a:t>Selection Logic</a:t>
            </a:r>
          </a:p>
          <a:p>
            <a:pPr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GB" sz="2400" dirty="0"/>
              <a:t> </a:t>
            </a:r>
            <a:r>
              <a:rPr lang="en-GB" sz="1800" dirty="0"/>
              <a:t>Also known as decision logic, it is used for making decisions</a:t>
            </a:r>
          </a:p>
          <a:p>
            <a:pPr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GB" sz="1800" dirty="0"/>
              <a:t> Three popularly used selection logic structures are</a:t>
            </a:r>
          </a:p>
          <a:p>
            <a:pPr>
              <a:buClr>
                <a:schemeClr val="accent3"/>
              </a:buClr>
              <a:defRPr/>
            </a:pPr>
            <a:r>
              <a:rPr lang="en-GB" sz="1800" dirty="0"/>
              <a:t>	1. IF...</a:t>
            </a:r>
            <a:r>
              <a:rPr lang="en-GB" sz="1800" dirty="0"/>
              <a:t>THEN : Ex:</a:t>
            </a:r>
            <a:endParaRPr lang="en-GB" sz="1800" dirty="0"/>
          </a:p>
          <a:p>
            <a:pPr>
              <a:buClr>
                <a:schemeClr val="accent3"/>
              </a:buClr>
              <a:defRPr/>
            </a:pPr>
            <a:r>
              <a:rPr lang="en-GB" sz="1800" dirty="0"/>
              <a:t>	2. IF...THEN...</a:t>
            </a:r>
            <a:r>
              <a:rPr lang="en-GB" sz="1800" dirty="0"/>
              <a:t>ELSE : Ex:</a:t>
            </a:r>
            <a:endParaRPr lang="en-GB" sz="1800" dirty="0"/>
          </a:p>
          <a:p>
            <a:pPr>
              <a:buClr>
                <a:schemeClr val="accent3"/>
              </a:buClr>
              <a:defRPr/>
            </a:pPr>
            <a:r>
              <a:rPr lang="en-GB" sz="1800" dirty="0"/>
              <a:t>	3. </a:t>
            </a:r>
            <a:r>
              <a:rPr lang="en-GB" sz="1800" dirty="0"/>
              <a:t>CASE </a:t>
            </a:r>
            <a:r>
              <a:rPr lang="en-GB" sz="1800" dirty="0"/>
              <a:t>: Ex:</a:t>
            </a:r>
          </a:p>
          <a:p>
            <a:pPr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en-GB" sz="1800" dirty="0"/>
          </a:p>
          <a:p>
            <a:pPr>
              <a:buClr>
                <a:schemeClr val="accent3"/>
              </a:buClr>
              <a:defRPr/>
            </a:pPr>
            <a:r>
              <a:rPr lang="en-GB" sz="2800" dirty="0"/>
              <a:t>Iteration (or Looping) Logic</a:t>
            </a:r>
          </a:p>
          <a:p>
            <a:pPr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GB" sz="1600" dirty="0"/>
              <a:t> Used to produce loops in program logic when one or more instructions may be executed several times depending on some conditions</a:t>
            </a:r>
          </a:p>
          <a:p>
            <a:pPr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GB" sz="1600" dirty="0"/>
              <a:t> Two popularly used iteration logic structures are</a:t>
            </a:r>
          </a:p>
          <a:p>
            <a:pPr>
              <a:buClr>
                <a:schemeClr val="accent3"/>
              </a:buClr>
              <a:defRPr/>
            </a:pPr>
            <a:r>
              <a:rPr lang="en-GB" sz="1600" dirty="0"/>
              <a:t>	1. </a:t>
            </a:r>
            <a:r>
              <a:rPr lang="en-GB" sz="1600" dirty="0"/>
              <a:t>WHILE </a:t>
            </a:r>
            <a:r>
              <a:rPr lang="en-GB" sz="1600" dirty="0"/>
              <a:t>: Ex:</a:t>
            </a:r>
          </a:p>
          <a:p>
            <a:pPr>
              <a:buClr>
                <a:schemeClr val="accent3"/>
              </a:buClr>
              <a:defRPr/>
            </a:pPr>
            <a:r>
              <a:rPr lang="en-GB" sz="1600" dirty="0"/>
              <a:t>	2. REPEAT...</a:t>
            </a:r>
            <a:r>
              <a:rPr lang="en-GB" sz="1600" dirty="0"/>
              <a:t>UNTIL </a:t>
            </a:r>
            <a:r>
              <a:rPr lang="en-GB" sz="1600" dirty="0"/>
              <a:t>: Ex:</a:t>
            </a:r>
          </a:p>
          <a:p>
            <a:pPr>
              <a:defRPr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3045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8153400" cy="584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Installing or updating Python on your system is the first step to becoming a Python developer.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There </a:t>
            </a:r>
            <a:r>
              <a:rPr lang="en-US" sz="2800" dirty="0"/>
              <a:t>are many ways you can get started with setup and installation: you can download official Python distributions from </a:t>
            </a:r>
            <a:r>
              <a:rPr lang="en-US" sz="2800" u="sng" dirty="0">
                <a:hlinkClick r:id="rId2"/>
              </a:rPr>
              <a:t>Python.org</a:t>
            </a:r>
            <a:r>
              <a:rPr lang="en-US" sz="2800" dirty="0"/>
              <a:t>, 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install </a:t>
            </a:r>
            <a:r>
              <a:rPr lang="en-US" sz="2800" dirty="0"/>
              <a:t>from a package manager(Anaconda), and even install specialized distributions for scientific computing, Internet of Things, and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598514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1673" y="152400"/>
            <a:ext cx="8534400" cy="648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Check if you already have Python installed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You might ask, </a:t>
            </a:r>
            <a:r>
              <a:rPr lang="en-US" sz="2800" b="1" dirty="0"/>
              <a:t>How to Check Your Python Version on Windows?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You can check in the command-line application, such as PowerShell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Tip:</a:t>
            </a:r>
            <a:r>
              <a:rPr lang="en-US" sz="2800" dirty="0"/>
              <a:t> Here’s how you open PowerShell: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Press the ⊞ Win key.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Type PowerShell or cmd.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Press Enter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22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569/1*6SJGtMzN3CBHEDLZQkA-P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533400"/>
            <a:ext cx="7497962" cy="533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9656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Install Python — Full Installer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Step 1: Select Version of Python to download Full Installer and install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most stable Windows downloads are available from the </a:t>
            </a:r>
            <a:r>
              <a:rPr lang="en-US" sz="2400" u="sng" dirty="0">
                <a:hlinkClick r:id="rId2"/>
              </a:rPr>
              <a:t>Python for Windows</a:t>
            </a:r>
            <a:r>
              <a:rPr lang="en-US" sz="2400" dirty="0"/>
              <a:t> page. On Windows, you have a choice between 32-bit (labeled x86) and 64-bit (labeled x86–64) versions, and several flavors of the installer for each. Underneath the Python Releases for Windows find the Latest Python 3 Release — Python 3.9.4</a:t>
            </a:r>
          </a:p>
        </p:txBody>
      </p:sp>
    </p:spTree>
    <p:extLst>
      <p:ext uri="{BB962C8B-B14F-4D97-AF65-F5344CB8AC3E}">
        <p14:creationId xmlns:p14="http://schemas.microsoft.com/office/powerpoint/2010/main" val="246407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 release for Windows | Official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8486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7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990600" y="152400"/>
            <a:ext cx="8001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buFontTx/>
              <a:buChar char="•"/>
              <a:tabLst>
                <a:tab pos="457200" algn="l"/>
              </a:tabLst>
            </a:pPr>
            <a:r>
              <a:rPr lang="en-US" sz="2400" b="1">
                <a:solidFill>
                  <a:srgbClr val="0000FF"/>
                </a:solidFill>
                <a:cs typeface="Times New Roman" pitchFamily="18" charset="0"/>
              </a:rPr>
              <a:t> Programs:</a:t>
            </a:r>
            <a:endParaRPr lang="en-US" sz="2400">
              <a:solidFill>
                <a:srgbClr val="0000FF"/>
              </a:solidFill>
            </a:endParaRPr>
          </a:p>
          <a:p>
            <a:pPr eaLnBrk="0" hangingPunct="0">
              <a:tabLst>
                <a:tab pos="457200" algn="l"/>
              </a:tabLst>
            </a:pPr>
            <a:r>
              <a:rPr lang="en-US" sz="1200">
                <a:cs typeface="Times New Roman" pitchFamily="18" charset="0"/>
              </a:rPr>
              <a:t>               	</a:t>
            </a:r>
            <a:r>
              <a:rPr lang="en-US" sz="2400">
                <a:cs typeface="Times New Roman" pitchFamily="18" charset="0"/>
              </a:rPr>
              <a:t>Set of instructions expressed in any programming Language (C,C++,JAVA,VB,J2EE,.NET etc.,)</a:t>
            </a:r>
          </a:p>
          <a:p>
            <a:pPr eaLnBrk="0" hangingPunct="0">
              <a:tabLst>
                <a:tab pos="457200" algn="l"/>
              </a:tabLst>
            </a:pPr>
            <a:r>
              <a:rPr lang="en-US" sz="2400"/>
              <a:t>           A </a:t>
            </a:r>
            <a:r>
              <a:rPr lang="en-US" sz="2400">
                <a:solidFill>
                  <a:srgbClr val="C00000"/>
                </a:solidFill>
              </a:rPr>
              <a:t>program</a:t>
            </a:r>
            <a:r>
              <a:rPr lang="en-US" sz="2400"/>
              <a:t> is the </a:t>
            </a:r>
            <a:r>
              <a:rPr lang="en-US" sz="2400">
                <a:solidFill>
                  <a:srgbClr val="C00000"/>
                </a:solidFill>
              </a:rPr>
              <a:t>expression of an algorithm </a:t>
            </a:r>
            <a:r>
              <a:rPr lang="en-US" sz="2400"/>
              <a:t>in a programming language.</a:t>
            </a:r>
          </a:p>
          <a:p>
            <a:pPr eaLnBrk="0" hangingPunct="0">
              <a:tabLst>
                <a:tab pos="457200" algn="l"/>
              </a:tabLst>
            </a:pPr>
            <a:endParaRPr lang="en-US" sz="2400"/>
          </a:p>
          <a:p>
            <a:pPr eaLnBrk="0" hangingPunct="0">
              <a:buFont typeface="Arial" charset="0"/>
              <a:buChar char="•"/>
              <a:tabLst>
                <a:tab pos="457200" algn="l"/>
              </a:tabLst>
            </a:pPr>
            <a:r>
              <a:rPr lang="en-US" sz="2400" b="1">
                <a:solidFill>
                  <a:srgbClr val="0000FF"/>
                </a:solidFill>
              </a:rPr>
              <a:t> Data structure:</a:t>
            </a:r>
          </a:p>
          <a:p>
            <a:pPr>
              <a:tabLst>
                <a:tab pos="457200" algn="l"/>
              </a:tabLst>
            </a:pPr>
            <a:r>
              <a:rPr lang="en-US" sz="2400"/>
              <a:t>A data structure is a </a:t>
            </a:r>
            <a:r>
              <a:rPr lang="en-US" sz="2400" b="1" i="1">
                <a:solidFill>
                  <a:srgbClr val="C00000"/>
                </a:solidFill>
              </a:rPr>
              <a:t>way to store and </a:t>
            </a:r>
            <a:r>
              <a:rPr lang="en-US" sz="2400" b="1">
                <a:solidFill>
                  <a:srgbClr val="C00000"/>
                </a:solidFill>
              </a:rPr>
              <a:t>organize </a:t>
            </a:r>
            <a:r>
              <a:rPr lang="en-US" sz="2400"/>
              <a:t>data in order to facilitate access and modifications.</a:t>
            </a:r>
          </a:p>
          <a:p>
            <a:pPr>
              <a:tabLst>
                <a:tab pos="457200" algn="l"/>
              </a:tabLst>
            </a:pPr>
            <a:endParaRPr lang="en-US" sz="2400"/>
          </a:p>
          <a:p>
            <a:pPr algn="ctr">
              <a:tabLst>
                <a:tab pos="457200" algn="l"/>
              </a:tabLst>
            </a:pPr>
            <a:endParaRPr lang="en-US" sz="2400"/>
          </a:p>
          <a:p>
            <a:pPr algn="ctr">
              <a:tabLst>
                <a:tab pos="457200" algn="l"/>
              </a:tabLst>
            </a:pPr>
            <a:endParaRPr lang="en-US" sz="2400"/>
          </a:p>
          <a:p>
            <a:pPr algn="ctr">
              <a:tabLst>
                <a:tab pos="457200" algn="l"/>
              </a:tabLst>
            </a:pPr>
            <a:endParaRPr lang="en-US" sz="2400"/>
          </a:p>
          <a:p>
            <a:pPr algn="ctr">
              <a:tabLst>
                <a:tab pos="457200" algn="l"/>
              </a:tabLst>
            </a:pPr>
            <a:endParaRPr lang="en-US" sz="2400"/>
          </a:p>
          <a:p>
            <a:pPr algn="ctr">
              <a:tabLst>
                <a:tab pos="457200" algn="l"/>
              </a:tabLst>
            </a:pPr>
            <a:r>
              <a:rPr lang="en-US" sz="2400"/>
              <a:t>Program=Algorithm + Data structure</a:t>
            </a:r>
          </a:p>
          <a:p>
            <a:pPr eaLnBrk="0" hangingPunct="0">
              <a:tabLst>
                <a:tab pos="457200" algn="l"/>
              </a:tabLst>
            </a:pPr>
            <a:endParaRPr lang="en-US" sz="2400"/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2438400" y="5029200"/>
            <a:ext cx="5105400" cy="990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ython files to download for 32 bit and 64 bit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28600"/>
            <a:ext cx="84550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20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33400"/>
            <a:ext cx="87491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Step 2: Download Python Executable Installer and install it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Double-click the executable file, which is downloaded; the following window will open. Select Customize installation and proceed. Click on the Add Path check box, it will set the Python path automatically.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Run the Python Installer once downloaded. (In this example, we have downloaded Python 3.9.4)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Make sure you select the “Install launcher for all users” and “Add Python 3.9 to PATH” checkboxes.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Select </a:t>
            </a:r>
            <a:r>
              <a:rPr lang="en-US" sz="2400" b="1" dirty="0"/>
              <a:t>Install Now </a:t>
            </a:r>
            <a:r>
              <a:rPr lang="en-US" sz="2400" dirty="0"/>
              <a:t>— the recommended installation options.</a:t>
            </a:r>
          </a:p>
        </p:txBody>
      </p:sp>
    </p:spTree>
    <p:extLst>
      <p:ext uri="{BB962C8B-B14F-4D97-AF65-F5344CB8AC3E}">
        <p14:creationId xmlns:p14="http://schemas.microsoft.com/office/powerpoint/2010/main" val="2444769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iro.medium.com/max/700/1*Tq8Tvshirwv8maXeOw2IK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6582"/>
            <a:ext cx="833048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4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miro.medium.com/max/700/1*ezIchK6LhS1yMQxW-zNk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"/>
            <a:ext cx="8349951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08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Step 4: Verification of installation of python in Windows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To check if Python 3.9.4 has been successfully installed in our system,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Open </a:t>
            </a:r>
            <a:r>
              <a:rPr lang="en-US" sz="2800" dirty="0" err="1"/>
              <a:t>Cmd</a:t>
            </a:r>
            <a:r>
              <a:rPr lang="en-US" sz="2800" dirty="0"/>
              <a:t> prompt in your system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Run “ Python </a:t>
            </a:r>
            <a:r>
              <a:rPr lang="en-US" sz="2800" dirty="0" smtClean="0"/>
              <a:t>--Version”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6813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858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Step 5: Run python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Python </a:t>
            </a:r>
            <a:r>
              <a:rPr lang="en-US" sz="2800" dirty="0"/>
              <a:t>has been installed in your system, Now go to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Windows search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Type IDLE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Open it.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Run your First Python code</a:t>
            </a:r>
          </a:p>
        </p:txBody>
      </p:sp>
    </p:spTree>
    <p:extLst>
      <p:ext uri="{BB962C8B-B14F-4D97-AF65-F5344CB8AC3E}">
        <p14:creationId xmlns:p14="http://schemas.microsoft.com/office/powerpoint/2010/main" val="816929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iro.medium.com/max/672/1*z3oFZYWVSuYCmO7HNfdry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414498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1523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609600"/>
            <a:ext cx="80772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buFont typeface="Wingdings" pitchFamily="2" charset="2"/>
              <a:buChar char="§"/>
              <a:tabLst>
                <a:tab pos="914400" algn="l"/>
              </a:tabLst>
              <a:defRPr/>
            </a:pPr>
            <a:r>
              <a:rPr lang="en-US" sz="2000" dirty="0"/>
              <a:t>Planning or </a:t>
            </a:r>
            <a:r>
              <a:rPr lang="en-US" sz="2000" b="1" dirty="0"/>
              <a:t>designing a computer program</a:t>
            </a:r>
            <a:r>
              <a:rPr lang="en-US" sz="2000" dirty="0"/>
              <a:t> can be done by using tools - </a:t>
            </a:r>
          </a:p>
          <a:p>
            <a:pPr lvl="1" eaLnBrk="0" hangingPunct="0">
              <a:tabLst>
                <a:tab pos="914400" algn="l"/>
              </a:tabLst>
              <a:defRPr/>
            </a:pPr>
            <a:r>
              <a:rPr lang="en-US" sz="2000" dirty="0"/>
              <a:t>	§ Algorithm</a:t>
            </a:r>
          </a:p>
          <a:p>
            <a:pPr lvl="1" eaLnBrk="0" hangingPunct="0">
              <a:tabLst>
                <a:tab pos="914400" algn="l"/>
              </a:tabLst>
              <a:defRPr/>
            </a:pPr>
            <a:r>
              <a:rPr lang="en-US" sz="2000" dirty="0"/>
              <a:t>	§ </a:t>
            </a:r>
            <a:r>
              <a:rPr lang="en-US" sz="2000" dirty="0" err="1"/>
              <a:t>Pseudocode</a:t>
            </a:r>
            <a:endParaRPr lang="en-US" sz="2000" dirty="0"/>
          </a:p>
          <a:p>
            <a:pPr lvl="1" eaLnBrk="0" hangingPunct="0">
              <a:tabLst>
                <a:tab pos="914400" algn="l"/>
              </a:tabLst>
              <a:defRPr/>
            </a:pPr>
            <a:r>
              <a:rPr lang="en-US" sz="2000" dirty="0"/>
              <a:t>	§ Flowchart</a:t>
            </a:r>
            <a:r>
              <a:rPr lang="en-US" sz="2000" b="1" dirty="0">
                <a:ea typeface="Times New Roman" pitchFamily="18" charset="0"/>
              </a:rPr>
              <a:t> </a:t>
            </a:r>
          </a:p>
          <a:p>
            <a:pPr eaLnBrk="0" hangingPunct="0">
              <a:tabLst>
                <a:tab pos="914400" algn="l"/>
              </a:tabLst>
              <a:defRPr/>
            </a:pPr>
            <a:endParaRPr lang="en-US" sz="2000" b="1" dirty="0">
              <a:solidFill>
                <a:srgbClr val="0000CC"/>
              </a:solidFill>
              <a:ea typeface="Times New Roman" pitchFamily="18" charset="0"/>
            </a:endParaRPr>
          </a:p>
          <a:p>
            <a:pPr eaLnBrk="0" hangingPunct="0">
              <a:buFontTx/>
              <a:buChar char="•"/>
              <a:tabLst>
                <a:tab pos="914400" algn="l"/>
              </a:tabLst>
              <a:defRPr/>
            </a:pPr>
            <a:r>
              <a:rPr lang="en-US" sz="2000" b="1" dirty="0">
                <a:solidFill>
                  <a:srgbClr val="0000CC"/>
                </a:solidFill>
                <a:ea typeface="Times New Roman" pitchFamily="18" charset="0"/>
              </a:rPr>
              <a:t>Algorithm</a:t>
            </a:r>
            <a:r>
              <a:rPr lang="en-US" sz="2000" b="1" dirty="0">
                <a:ea typeface="Times New Roman" pitchFamily="18" charset="0"/>
              </a:rPr>
              <a:t> </a:t>
            </a:r>
            <a:endParaRPr lang="en-US" sz="2000" dirty="0"/>
          </a:p>
          <a:p>
            <a:pPr lvl="1" eaLnBrk="0" hangingPunct="0">
              <a:buFontTx/>
              <a:buBlip>
                <a:blip r:embed="rId2"/>
              </a:buBlip>
              <a:tabLst>
                <a:tab pos="914400" algn="l"/>
              </a:tabLst>
              <a:defRPr/>
            </a:pPr>
            <a:r>
              <a:rPr lang="en-US" sz="1800" b="1" i="1" dirty="0"/>
              <a:t>“</a:t>
            </a:r>
            <a:r>
              <a:rPr lang="en-US" sz="1800" b="1" i="1" dirty="0">
                <a:solidFill>
                  <a:srgbClr val="0000CC"/>
                </a:solidFill>
              </a:rPr>
              <a:t>Algorithm</a:t>
            </a:r>
            <a:r>
              <a:rPr lang="en-US" sz="1800" b="1" i="1" dirty="0"/>
              <a:t> is any well-defined computational procedure or steps that takes some value, </a:t>
            </a:r>
            <a:r>
              <a:rPr lang="en-US" sz="1800" dirty="0"/>
              <a:t>or set of values, as </a:t>
            </a:r>
            <a:r>
              <a:rPr lang="en-US" sz="1800" b="1" i="1" dirty="0">
                <a:solidFill>
                  <a:srgbClr val="C00000"/>
                </a:solidFill>
              </a:rPr>
              <a:t>input </a:t>
            </a:r>
            <a:r>
              <a:rPr lang="en-US" sz="1800" b="1" i="1" dirty="0"/>
              <a:t>and produces some value, or set of values, as </a:t>
            </a:r>
            <a:r>
              <a:rPr lang="en-US" sz="1800" b="1" i="1" dirty="0">
                <a:solidFill>
                  <a:srgbClr val="C00000"/>
                </a:solidFill>
              </a:rPr>
              <a:t>output</a:t>
            </a:r>
            <a:r>
              <a:rPr lang="en-US" sz="1800" b="1" i="1" dirty="0"/>
              <a:t>.</a:t>
            </a:r>
            <a:endParaRPr lang="en-US" sz="1800" dirty="0">
              <a:ea typeface="Times New Roman" pitchFamily="18" charset="0"/>
            </a:endParaRPr>
          </a:p>
          <a:p>
            <a:pPr lvl="1" eaLnBrk="0" hangingPunct="0">
              <a:buFontTx/>
              <a:buBlip>
                <a:blip r:embed="rId2"/>
              </a:buBlip>
              <a:tabLst>
                <a:tab pos="914400" algn="l"/>
              </a:tabLst>
              <a:defRPr/>
            </a:pPr>
            <a:r>
              <a:rPr lang="en-US" sz="1800" dirty="0">
                <a:ea typeface="Times New Roman" pitchFamily="18" charset="0"/>
              </a:rPr>
              <a:t>Step by step procedure for solving a problem</a:t>
            </a:r>
          </a:p>
          <a:p>
            <a:pPr lvl="1" eaLnBrk="0" hangingPunct="0">
              <a:buFontTx/>
              <a:buBlip>
                <a:blip r:embed="rId2"/>
              </a:buBlip>
              <a:tabLst>
                <a:tab pos="914400" algn="l"/>
              </a:tabLst>
              <a:defRPr/>
            </a:pPr>
            <a:r>
              <a:rPr lang="en-US" sz="1800" dirty="0">
                <a:ea typeface="Times New Roman" pitchFamily="18" charset="0"/>
              </a:rPr>
              <a:t>Solution to a problem that is </a:t>
            </a:r>
            <a:r>
              <a:rPr lang="en-US" sz="1800" dirty="0">
                <a:solidFill>
                  <a:srgbClr val="CC0099"/>
                </a:solidFill>
                <a:ea typeface="Times New Roman" pitchFamily="18" charset="0"/>
              </a:rPr>
              <a:t>independent </a:t>
            </a:r>
            <a:r>
              <a:rPr lang="en-US" sz="1800" dirty="0">
                <a:ea typeface="Times New Roman" pitchFamily="18" charset="0"/>
              </a:rPr>
              <a:t>of any Programming language</a:t>
            </a:r>
          </a:p>
          <a:p>
            <a:pPr lvl="1" eaLnBrk="0" hangingPunct="0">
              <a:buFontTx/>
              <a:buBlip>
                <a:blip r:embed="rId2"/>
              </a:buBlip>
              <a:tabLst>
                <a:tab pos="914400" algn="l"/>
              </a:tabLst>
              <a:defRPr/>
            </a:pPr>
            <a:r>
              <a:rPr lang="en-US" sz="1800" dirty="0"/>
              <a:t>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Calibri" pitchFamily="34" charset="0"/>
                <a:cs typeface="Arial" pitchFamily="34" charset="0"/>
              </a:rPr>
              <a:t>orrect algorithm </a:t>
            </a:r>
            <a:r>
              <a:rPr lang="en-US" sz="1800" dirty="0">
                <a:solidFill>
                  <a:srgbClr val="0000FF"/>
                </a:solidFill>
                <a:latin typeface="+mj-lt"/>
                <a:ea typeface="Calibri" pitchFamily="34" charset="0"/>
                <a:cs typeface="Arial" pitchFamily="34" charset="0"/>
              </a:rPr>
              <a:t>halts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Calibri" pitchFamily="34" charset="0"/>
                <a:cs typeface="Arial" pitchFamily="34" charset="0"/>
              </a:rPr>
              <a:t>with the correct output for every input instance</a:t>
            </a:r>
          </a:p>
          <a:p>
            <a:pPr lvl="1" eaLnBrk="0" hangingPunct="0">
              <a:buFontTx/>
              <a:buBlip>
                <a:blip r:embed="rId2"/>
              </a:buBlip>
              <a:tabLst>
                <a:tab pos="914400" algn="l"/>
              </a:tabLst>
              <a:defRPr/>
            </a:pPr>
            <a:r>
              <a:rPr lang="en-GB" sz="1800" dirty="0">
                <a:latin typeface="+mj-lt"/>
                <a:ea typeface="Times New Roman" pitchFamily="18" charset="0"/>
              </a:rPr>
              <a:t>When an algorithm is represented in the form of a programming language, it becomes a program</a:t>
            </a:r>
            <a:endParaRPr lang="en-US" sz="1800" dirty="0">
              <a:latin typeface="+mj-lt"/>
              <a:ea typeface="Times New Roman" pitchFamily="18" charset="0"/>
            </a:endParaRPr>
          </a:p>
          <a:p>
            <a:pPr lvl="1" eaLnBrk="0" hangingPunct="0">
              <a:buFontTx/>
              <a:buBlip>
                <a:blip r:embed="rId2"/>
              </a:buBlip>
              <a:tabLst>
                <a:tab pos="914400" algn="l"/>
              </a:tabLst>
              <a:defRPr/>
            </a:pPr>
            <a:endParaRPr lang="en-US" sz="1800" dirty="0">
              <a:ea typeface="Times New Roman" pitchFamily="18" charset="0"/>
            </a:endParaRPr>
          </a:p>
          <a:p>
            <a:pPr lvl="1" eaLnBrk="0" hangingPunct="0">
              <a:tabLst>
                <a:tab pos="914400" algn="l"/>
              </a:tabLst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09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990600" y="0"/>
            <a:ext cx="426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800" b="1">
                <a:solidFill>
                  <a:srgbClr val="0000CC"/>
                </a:solidFill>
              </a:rPr>
              <a:t>Algorithm criteria: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0" y="704850"/>
            <a:ext cx="73914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All algorithms must satisfy the following criteria:</a:t>
            </a:r>
          </a:p>
          <a:p>
            <a:r>
              <a:rPr lang="en-US" sz="2800">
                <a:solidFill>
                  <a:srgbClr val="CC0099"/>
                </a:solidFill>
              </a:rPr>
              <a:t>1)</a:t>
            </a:r>
            <a:r>
              <a:rPr lang="en-US" sz="2800"/>
              <a:t> Input</a:t>
            </a:r>
          </a:p>
          <a:p>
            <a:r>
              <a:rPr lang="en-US" sz="2800">
                <a:solidFill>
                  <a:srgbClr val="CC0099"/>
                </a:solidFill>
              </a:rPr>
              <a:t>2) </a:t>
            </a:r>
            <a:r>
              <a:rPr lang="en-US" sz="2800"/>
              <a:t>Output</a:t>
            </a:r>
          </a:p>
          <a:p>
            <a:r>
              <a:rPr lang="en-US" sz="2800">
                <a:solidFill>
                  <a:srgbClr val="CC0099"/>
                </a:solidFill>
              </a:rPr>
              <a:t>3)</a:t>
            </a:r>
            <a:r>
              <a:rPr lang="en-US" sz="2800"/>
              <a:t> Definiteness</a:t>
            </a:r>
          </a:p>
          <a:p>
            <a:r>
              <a:rPr lang="en-US" sz="2800">
                <a:solidFill>
                  <a:srgbClr val="CC0099"/>
                </a:solidFill>
              </a:rPr>
              <a:t>4)</a:t>
            </a:r>
            <a:r>
              <a:rPr lang="en-US" sz="2800"/>
              <a:t> Finiteness</a:t>
            </a:r>
          </a:p>
          <a:p>
            <a:r>
              <a:rPr lang="en-US" sz="2800">
                <a:solidFill>
                  <a:srgbClr val="CC0099"/>
                </a:solidFill>
              </a:rPr>
              <a:t>5)</a:t>
            </a:r>
            <a:r>
              <a:rPr lang="en-US" sz="2800"/>
              <a:t> Effectiveness.</a:t>
            </a:r>
          </a:p>
          <a:p>
            <a:endParaRPr 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990600" y="3265488"/>
            <a:ext cx="8001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2400"/>
          </a:p>
          <a:p>
            <a:r>
              <a:rPr lang="en-US" sz="2400"/>
              <a:t>For example :</a:t>
            </a:r>
            <a:r>
              <a:rPr lang="en-US" sz="2400" b="1" i="1"/>
              <a:t> </a:t>
            </a:r>
            <a:r>
              <a:rPr lang="en-US" sz="2400" b="1" i="1">
                <a:solidFill>
                  <a:srgbClr val="0000FF"/>
                </a:solidFill>
              </a:rPr>
              <a:t>sorting problem</a:t>
            </a:r>
            <a:endParaRPr lang="en-US" sz="2400" b="1" i="1"/>
          </a:p>
          <a:p>
            <a:endParaRPr lang="en-US" sz="2400"/>
          </a:p>
          <a:p>
            <a:r>
              <a:rPr lang="en-US" sz="2400">
                <a:solidFill>
                  <a:srgbClr val="CC0099"/>
                </a:solidFill>
              </a:rPr>
              <a:t>Input: </a:t>
            </a:r>
            <a:r>
              <a:rPr lang="en-US" sz="2400"/>
              <a:t>A sequence of n numbers 31, 41, 59, 26, 41, 58</a:t>
            </a:r>
            <a:endParaRPr lang="en-US" sz="2400" b="1" i="1"/>
          </a:p>
          <a:p>
            <a:r>
              <a:rPr lang="en-US" sz="2400">
                <a:solidFill>
                  <a:srgbClr val="CC0099"/>
                </a:solidFill>
              </a:rPr>
              <a:t>Output: </a:t>
            </a:r>
            <a:r>
              <a:rPr lang="en-US" sz="2400"/>
              <a:t>Reordering of the input sequence26, 31, 41, 41, 58, 59</a:t>
            </a:r>
            <a:endParaRPr lang="en-US" sz="2400" b="1"/>
          </a:p>
          <a:p>
            <a:r>
              <a:rPr lang="en-US" sz="2400">
                <a:solidFill>
                  <a:srgbClr val="CC0099"/>
                </a:solidFill>
              </a:rPr>
              <a:t>Definiteness: </a:t>
            </a:r>
            <a:r>
              <a:rPr lang="en-US" sz="2400"/>
              <a:t>Sorting Technique  </a:t>
            </a:r>
          </a:p>
          <a:p>
            <a:r>
              <a:rPr lang="en-US" sz="2400">
                <a:solidFill>
                  <a:srgbClr val="CC0099"/>
                </a:solidFill>
              </a:rPr>
              <a:t>Finiteness: </a:t>
            </a:r>
            <a:r>
              <a:rPr lang="en-US" sz="2400"/>
              <a:t>Procedure for proper concerns</a:t>
            </a:r>
          </a:p>
          <a:p>
            <a:r>
              <a:rPr lang="en-US" sz="2400">
                <a:solidFill>
                  <a:srgbClr val="CC0099"/>
                </a:solidFill>
              </a:rPr>
              <a:t>Effectiveness: </a:t>
            </a:r>
            <a:r>
              <a:rPr lang="en-US" sz="2400"/>
              <a:t>High Throughput </a:t>
            </a:r>
            <a:endParaRPr lang="en-US" sz="2400" b="1"/>
          </a:p>
          <a:p>
            <a:endParaRPr lang="en-US" b="1"/>
          </a:p>
          <a:p>
            <a:endParaRPr lang="en-US" b="1"/>
          </a:p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4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1066800" y="152400"/>
            <a:ext cx="379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00CC"/>
                </a:solidFill>
              </a:rPr>
              <a:t>Expressing Algorithms: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590800" y="685800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>
                <a:solidFill>
                  <a:srgbClr val="000000"/>
                </a:solidFill>
              </a:rPr>
              <a:t>   English description</a:t>
            </a:r>
          </a:p>
          <a:p>
            <a:pPr>
              <a:buFont typeface="Wingdings" pitchFamily="2" charset="2"/>
              <a:buChar char="q"/>
            </a:pPr>
            <a:r>
              <a:rPr lang="en-US" sz="2800">
                <a:solidFill>
                  <a:srgbClr val="000000"/>
                </a:solidFill>
              </a:rPr>
              <a:t>   Pseudo-code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685800" y="1676400"/>
            <a:ext cx="80772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u="sng">
                <a:solidFill>
                  <a:srgbClr val="CC0099"/>
                </a:solidFill>
              </a:rPr>
              <a:t>Pseudo-code:</a:t>
            </a:r>
            <a:endParaRPr lang="en-US" sz="2800" b="1">
              <a:solidFill>
                <a:srgbClr val="CC00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400"/>
              <a:t>A program planning tool where program logic is written in an ordinary natural language using a structure that resembles computer instructions</a:t>
            </a:r>
            <a:r>
              <a:rPr lang="en-US" sz="240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sz="2400"/>
              <a:t>“ Pseudo” means imitation or copy and “ Code” refers to the instructions written in a programming language. Hence, pseudocode is an imitation of actual computer instructions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en-US" sz="2400"/>
              <a:t>Like a programming language but </a:t>
            </a:r>
            <a:r>
              <a:rPr lang="en-US" sz="2400">
                <a:solidFill>
                  <a:srgbClr val="C00000"/>
                </a:solidFill>
              </a:rPr>
              <a:t>its rules are less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 Written as a combination of </a:t>
            </a:r>
            <a:r>
              <a:rPr lang="en-US" sz="2400">
                <a:solidFill>
                  <a:srgbClr val="C00000"/>
                </a:solidFill>
              </a:rPr>
              <a:t>English and programming </a:t>
            </a:r>
            <a:r>
              <a:rPr lang="en-US" sz="2400"/>
              <a:t>constructs 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 Based on selection (if, switch) and iteration (while, repeat) constructs in high-level programming languages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sz="2400">
                <a:solidFill>
                  <a:srgbClr val="C00000"/>
                </a:solidFill>
              </a:rPr>
              <a:t>Independent</a:t>
            </a:r>
            <a:r>
              <a:rPr lang="en-US" sz="2400"/>
              <a:t> of actual programming language</a:t>
            </a:r>
          </a:p>
          <a:p>
            <a:endParaRPr lang="en-US" sz="2800" b="1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704088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dirty="0" smtClean="0"/>
              <a:t>Flowchart</a:t>
            </a:r>
            <a:endParaRPr lang="en-GB" dirty="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609600" y="1371600"/>
            <a:ext cx="77724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000"/>
              <a:t> Flowchart is a pictorial representation of an algorithm</a:t>
            </a:r>
          </a:p>
          <a:p>
            <a:pPr eaLnBrk="1" hangingPunct="1"/>
            <a:endParaRPr lang="en-GB" sz="200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000"/>
              <a:t> Uses symbols (boxes of different shapes) that have standardized meanings to denote different types of instructions</a:t>
            </a:r>
          </a:p>
          <a:p>
            <a:pPr eaLnBrk="1" hangingPunct="1"/>
            <a:endParaRPr lang="en-GB" sz="200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000"/>
              <a:t> Actual instructions are written within the boxes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endParaRPr lang="en-GB" sz="200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000"/>
              <a:t> Boxes are connected by solid lines having arrow marks to indicate the exact sequence in which the instructions are to be executed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endParaRPr lang="en-GB" sz="200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000"/>
              <a:t> Process of drawing a flowchart for an algorithm is called </a:t>
            </a:r>
            <a:r>
              <a:rPr lang="en-GB" sz="2000" b="1"/>
              <a:t>flowcharting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endParaRPr lang="en-GB" sz="2000" b="1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000"/>
              <a:t> Basic symbols used to draw flowcharts </a:t>
            </a:r>
          </a:p>
        </p:txBody>
      </p:sp>
    </p:spTree>
    <p:extLst>
      <p:ext uri="{BB962C8B-B14F-4D97-AF65-F5344CB8AC3E}">
        <p14:creationId xmlns:p14="http://schemas.microsoft.com/office/powerpoint/2010/main" val="691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4572000" cy="762000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smtClean="0">
                <a:solidFill>
                  <a:srgbClr val="0000CC"/>
                </a:solidFill>
              </a:rPr>
              <a:t>The Problem-Solving aspect:</a:t>
            </a:r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990600" y="3341688"/>
            <a:ext cx="7848600" cy="3059112"/>
            <a:chOff x="432" y="2374"/>
            <a:chExt cx="4729" cy="1418"/>
          </a:xfrm>
        </p:grpSpPr>
        <p:sp>
          <p:nvSpPr>
            <p:cNvPr id="11269" name="Rectangle 3"/>
            <p:cNvSpPr>
              <a:spLocks noChangeArrowheads="1"/>
            </p:cNvSpPr>
            <p:nvPr/>
          </p:nvSpPr>
          <p:spPr bwMode="auto">
            <a:xfrm>
              <a:off x="1968" y="3312"/>
              <a:ext cx="1728" cy="48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350" tIns="30175" rIns="60350" bIns="30175" anchor="ctr"/>
            <a:lstStyle/>
            <a:p>
              <a:pPr algn="ctr">
                <a:spcAft>
                  <a:spcPts val="1000"/>
                </a:spcAft>
              </a:pPr>
              <a:r>
                <a:rPr lang="en-US" sz="3200">
                  <a:solidFill>
                    <a:srgbClr val="1C1C1C"/>
                  </a:solidFill>
                  <a:latin typeface="Calibri" pitchFamily="34" charset="0"/>
                </a:rPr>
                <a:t>“computer” </a:t>
              </a:r>
              <a:endParaRPr lang="en-US" sz="3200"/>
            </a:p>
          </p:txBody>
        </p:sp>
        <p:sp>
          <p:nvSpPr>
            <p:cNvPr id="11270" name="Line 4"/>
            <p:cNvSpPr>
              <a:spLocks noChangeShapeType="1"/>
            </p:cNvSpPr>
            <p:nvPr/>
          </p:nvSpPr>
          <p:spPr bwMode="auto">
            <a:xfrm>
              <a:off x="2784" y="2525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>
              <a:off x="2784" y="302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272" name="Text Box 6"/>
            <p:cNvSpPr txBox="1">
              <a:spLocks noChangeArrowheads="1"/>
            </p:cNvSpPr>
            <p:nvPr/>
          </p:nvSpPr>
          <p:spPr bwMode="auto">
            <a:xfrm>
              <a:off x="2478" y="2374"/>
              <a:ext cx="75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60350" tIns="30175" rIns="60350" bIns="30175"/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2000">
                  <a:solidFill>
                    <a:srgbClr val="1C1C1C"/>
                  </a:solidFill>
                  <a:latin typeface="Calibri" pitchFamily="34" charset="0"/>
                </a:rPr>
                <a:t>Problem</a:t>
              </a:r>
              <a:endParaRPr lang="en-US" sz="2000"/>
            </a:p>
          </p:txBody>
        </p:sp>
        <p:sp>
          <p:nvSpPr>
            <p:cNvPr id="11273" name="Text Box 7"/>
            <p:cNvSpPr txBox="1">
              <a:spLocks noChangeArrowheads="1"/>
            </p:cNvSpPr>
            <p:nvPr/>
          </p:nvSpPr>
          <p:spPr bwMode="auto">
            <a:xfrm>
              <a:off x="766" y="2887"/>
              <a:ext cx="415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60350" tIns="30175" rIns="60350" bIns="30175"/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2000">
                  <a:solidFill>
                    <a:srgbClr val="1C1C1C"/>
                  </a:solidFill>
                  <a:latin typeface="Calibri" pitchFamily="34" charset="0"/>
                </a:rPr>
                <a:t>Algorithm &amp; Programming Language with data structure</a:t>
              </a:r>
              <a:endParaRPr lang="en-US" sz="2000"/>
            </a:p>
          </p:txBody>
        </p:sp>
        <p:sp>
          <p:nvSpPr>
            <p:cNvPr id="11274" name="Text Box 8"/>
            <p:cNvSpPr txBox="1">
              <a:spLocks noChangeArrowheads="1"/>
            </p:cNvSpPr>
            <p:nvPr/>
          </p:nvSpPr>
          <p:spPr bwMode="auto">
            <a:xfrm>
              <a:off x="432" y="3456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60350" tIns="30175" rIns="60350" bIns="30175"/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3200">
                  <a:solidFill>
                    <a:srgbClr val="1C1C1C"/>
                  </a:solidFill>
                  <a:latin typeface="Calibri" pitchFamily="34" charset="0"/>
                </a:rPr>
                <a:t>input</a:t>
              </a:r>
              <a:endParaRPr lang="en-US" sz="3200"/>
            </a:p>
          </p:txBody>
        </p:sp>
        <p:sp>
          <p:nvSpPr>
            <p:cNvPr id="11275" name="Text Box 9"/>
            <p:cNvSpPr txBox="1">
              <a:spLocks noChangeArrowheads="1"/>
            </p:cNvSpPr>
            <p:nvPr/>
          </p:nvSpPr>
          <p:spPr bwMode="auto">
            <a:xfrm>
              <a:off x="4406" y="3469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60350" tIns="30175" rIns="60350" bIns="30175"/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3200">
                  <a:solidFill>
                    <a:srgbClr val="1C1C1C"/>
                  </a:solidFill>
                  <a:latin typeface="Calibri" pitchFamily="34" charset="0"/>
                </a:rPr>
                <a:t>output</a:t>
              </a:r>
              <a:endParaRPr lang="en-US" sz="3200"/>
            </a:p>
          </p:txBody>
        </p:sp>
        <p:sp>
          <p:nvSpPr>
            <p:cNvPr id="11276" name="Line 10"/>
            <p:cNvSpPr>
              <a:spLocks noChangeShapeType="1"/>
            </p:cNvSpPr>
            <p:nvPr/>
          </p:nvSpPr>
          <p:spPr bwMode="auto">
            <a:xfrm>
              <a:off x="1194" y="3600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277" name="Line 11"/>
            <p:cNvSpPr>
              <a:spLocks noChangeShapeType="1"/>
            </p:cNvSpPr>
            <p:nvPr/>
          </p:nvSpPr>
          <p:spPr bwMode="auto">
            <a:xfrm>
              <a:off x="3690" y="3600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1268" name="Rectangle 12"/>
          <p:cNvSpPr>
            <a:spLocks noChangeArrowheads="1"/>
          </p:cNvSpPr>
          <p:nvPr/>
        </p:nvSpPr>
        <p:spPr bwMode="auto">
          <a:xfrm>
            <a:off x="1219200" y="990600"/>
            <a:ext cx="73914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tabLst>
                <a:tab pos="457200" algn="l"/>
              </a:tabLst>
            </a:pPr>
            <a:r>
              <a:rPr lang="en-US" sz="2400" b="1">
                <a:cs typeface="Times New Roman" pitchFamily="18" charset="0"/>
              </a:rPr>
              <a:t>Requirements for solving problems by computer</a:t>
            </a:r>
            <a:endParaRPr lang="en-US" sz="2400"/>
          </a:p>
          <a:p>
            <a:pPr algn="just" eaLnBrk="0" hangingPunct="0">
              <a:buFontTx/>
              <a:buChar char="•"/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Algorithm</a:t>
            </a:r>
            <a:endParaRPr lang="en-US" sz="2400"/>
          </a:p>
          <a:p>
            <a:pPr algn="just" eaLnBrk="0" hangingPunct="0">
              <a:buFontTx/>
              <a:buChar char="•"/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 Data Structure</a:t>
            </a:r>
          </a:p>
          <a:p>
            <a:pPr algn="just" eaLnBrk="0" hangingPunct="0">
              <a:buFontTx/>
              <a:buChar char="•"/>
              <a:tabLst>
                <a:tab pos="457200" algn="l"/>
              </a:tabLst>
            </a:pPr>
            <a:r>
              <a:rPr lang="en-US" sz="2400"/>
              <a:t> Programming Language</a:t>
            </a:r>
          </a:p>
          <a:p>
            <a:pPr eaLnBrk="0" hangingPunct="0">
              <a:buFontTx/>
              <a:buChar char="•"/>
              <a:tabLst>
                <a:tab pos="457200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066800" y="228600"/>
            <a:ext cx="78486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en-US" sz="2000" b="1" dirty="0">
                <a:solidFill>
                  <a:srgbClr val="0000CC"/>
                </a:solidFill>
                <a:ea typeface="Times New Roman" pitchFamily="18" charset="0"/>
              </a:rPr>
              <a:t>The Problem solving aspect phases:</a:t>
            </a:r>
            <a:endParaRPr lang="en-US" sz="2000" dirty="0">
              <a:solidFill>
                <a:srgbClr val="0000CC"/>
              </a:solidFill>
            </a:endParaRPr>
          </a:p>
          <a:p>
            <a:pPr marL="741363" indent="-233363" eaLnBrk="0" hangingPunct="0">
              <a:buClr>
                <a:srgbClr val="CC0099"/>
              </a:buClr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Problem definition phase</a:t>
            </a:r>
            <a:endParaRPr lang="en-US" sz="2000" dirty="0"/>
          </a:p>
          <a:p>
            <a:pPr marL="741363" indent="-233363" eaLnBrk="0" hangingPunct="0">
              <a:buClr>
                <a:srgbClr val="CC0099"/>
              </a:buClr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Getting started on a problem</a:t>
            </a:r>
            <a:endParaRPr lang="en-US" sz="2000" dirty="0"/>
          </a:p>
          <a:p>
            <a:pPr marL="741363" indent="-233363" eaLnBrk="0" hangingPunct="0">
              <a:buClr>
                <a:srgbClr val="CC0099"/>
              </a:buClr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The use of specific examples</a:t>
            </a:r>
            <a:endParaRPr lang="en-US" sz="2000" dirty="0"/>
          </a:p>
          <a:p>
            <a:pPr marL="741363" indent="-233363" eaLnBrk="0" hangingPunct="0">
              <a:buClr>
                <a:srgbClr val="CC0099"/>
              </a:buClr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Similarities among problems</a:t>
            </a:r>
            <a:endParaRPr lang="en-US" sz="2000" dirty="0"/>
          </a:p>
          <a:p>
            <a:pPr marL="741363" indent="-233363" eaLnBrk="0" hangingPunct="0">
              <a:buClr>
                <a:srgbClr val="CC0099"/>
              </a:buClr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Working backwards from the solution</a:t>
            </a:r>
            <a:endParaRPr lang="en-US" sz="2000" dirty="0"/>
          </a:p>
          <a:p>
            <a:pPr marL="741363" indent="-233363" eaLnBrk="0" hangingPunct="0">
              <a:buClr>
                <a:srgbClr val="CC0099"/>
              </a:buClr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General problem solving strategies</a:t>
            </a:r>
            <a:endParaRPr lang="en-US" sz="20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2514600"/>
            <a:ext cx="81534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en-US" sz="2000" b="1" dirty="0">
                <a:solidFill>
                  <a:srgbClr val="CC0099"/>
                </a:solidFill>
                <a:ea typeface="Times New Roman" pitchFamily="18" charset="0"/>
              </a:rPr>
              <a:t>    1. Problem Definition Phase:</a:t>
            </a:r>
            <a:endParaRPr lang="en-US" sz="2000" dirty="0">
              <a:solidFill>
                <a:srgbClr val="CC0099"/>
              </a:solidFill>
            </a:endParaRPr>
          </a:p>
          <a:p>
            <a:pPr marL="798513" indent="58738" eaLnBrk="0" hangingPunct="0">
              <a:buClr>
                <a:srgbClr val="C00000"/>
              </a:buClr>
              <a:buFont typeface="Wingdings" pitchFamily="2" charset="2"/>
              <a:buChar char="q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Understand the problem</a:t>
            </a:r>
            <a:endParaRPr lang="en-US" sz="2000" dirty="0"/>
          </a:p>
          <a:p>
            <a:pPr marL="798513" indent="58738" eaLnBrk="0" hangingPunct="0">
              <a:buClr>
                <a:srgbClr val="C00000"/>
              </a:buClr>
              <a:buFont typeface="Wingdings" pitchFamily="2" charset="2"/>
              <a:buChar char="q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Work out </a:t>
            </a:r>
            <a:r>
              <a:rPr lang="en-US" sz="2000" i="1" dirty="0">
                <a:ea typeface="Times New Roman" pitchFamily="18" charset="0"/>
              </a:rPr>
              <a:t>what must be done</a:t>
            </a:r>
            <a:r>
              <a:rPr lang="en-US" sz="2000" dirty="0">
                <a:ea typeface="Times New Roman" pitchFamily="18" charset="0"/>
              </a:rPr>
              <a:t> rather than </a:t>
            </a:r>
            <a:r>
              <a:rPr lang="en-US" sz="2000" i="1" dirty="0">
                <a:ea typeface="Times New Roman" pitchFamily="18" charset="0"/>
              </a:rPr>
              <a:t>how to do it</a:t>
            </a:r>
          </a:p>
          <a:p>
            <a:pPr marL="798513" indent="58738" eaLnBrk="0" hangingPunct="0">
              <a:buClr>
                <a:srgbClr val="C00000"/>
              </a:buClr>
              <a:buFont typeface="Wingdings" pitchFamily="2" charset="2"/>
              <a:buChar char="q"/>
              <a:tabLst>
                <a:tab pos="457200" algn="l"/>
              </a:tabLst>
              <a:defRPr/>
            </a:pPr>
            <a:r>
              <a:rPr lang="en-US" sz="2000" dirty="0"/>
              <a:t> That is, we must try to extract from problem statement a set of precisely defined tasks</a:t>
            </a:r>
          </a:p>
          <a:p>
            <a:pPr marL="798513" indent="58738" eaLnBrk="0" hangingPunct="0">
              <a:buClr>
                <a:srgbClr val="C00000"/>
              </a:buClr>
              <a:buFont typeface="Wingdings" pitchFamily="2" charset="2"/>
              <a:buChar char="q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Lot of care must be taken in working out what must be</a:t>
            </a:r>
            <a:r>
              <a:rPr lang="en-US" sz="2000" dirty="0"/>
              <a:t> </a:t>
            </a:r>
            <a:r>
              <a:rPr lang="en-US" sz="2000" dirty="0">
                <a:ea typeface="Times New Roman" pitchFamily="18" charset="0"/>
              </a:rPr>
              <a:t>done</a:t>
            </a:r>
            <a:endParaRPr lang="en-US" sz="2000" dirty="0"/>
          </a:p>
          <a:p>
            <a:pPr marL="798513" indent="58738" eaLnBrk="0" hangingPunct="0">
              <a:buClr>
                <a:srgbClr val="C00000"/>
              </a:buClr>
              <a:buFont typeface="Wingdings" pitchFamily="2" charset="2"/>
              <a:buChar char="q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Example :</a:t>
            </a:r>
            <a:endParaRPr lang="en-US" sz="2000" dirty="0"/>
          </a:p>
          <a:p>
            <a:pPr marL="1597025" lvl="2" eaLnBrk="0" hangingPunct="0">
              <a:buClr>
                <a:srgbClr val="C00000"/>
              </a:buClr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Finding the roots of quadratic equation</a:t>
            </a:r>
            <a:endParaRPr lang="en-US" sz="2000" dirty="0"/>
          </a:p>
          <a:p>
            <a:pPr marL="1597025" lvl="2" eaLnBrk="0" hangingPunct="0">
              <a:buClr>
                <a:srgbClr val="C00000"/>
              </a:buClr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Finding the greatest common divisor</a:t>
            </a:r>
            <a:endParaRPr lang="en-US" sz="2000" dirty="0"/>
          </a:p>
          <a:p>
            <a:pPr marL="798513" indent="58738" eaLnBrk="0" hangingPunct="0">
              <a:buClr>
                <a:srgbClr val="C00000"/>
              </a:buClr>
              <a:buFont typeface="Wingdings" pitchFamily="2" charset="2"/>
              <a:buChar char="q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From the definition develop an algorithm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25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838200" y="762000"/>
            <a:ext cx="7924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tabLst>
                <a:tab pos="457200" algn="l"/>
              </a:tabLst>
              <a:defRPr/>
            </a:pPr>
            <a:r>
              <a:rPr lang="en-US" sz="2000" b="1" dirty="0">
                <a:solidFill>
                  <a:srgbClr val="CC0099"/>
                </a:solidFill>
                <a:ea typeface="Times New Roman" pitchFamily="18" charset="0"/>
              </a:rPr>
              <a:t>2.Getting started on a problem</a:t>
            </a:r>
            <a:endParaRPr lang="en-US" sz="2000" dirty="0">
              <a:solidFill>
                <a:srgbClr val="CC0099"/>
              </a:solidFill>
            </a:endParaRPr>
          </a:p>
          <a:p>
            <a:pPr marL="404813" eaLnBrk="0" hangingPunct="0">
              <a:buClr>
                <a:srgbClr val="0000CC"/>
              </a:buClr>
              <a:buFontTx/>
              <a:buChar char="•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There may be </a:t>
            </a:r>
            <a:r>
              <a:rPr lang="en-US" sz="2000" dirty="0">
                <a:solidFill>
                  <a:srgbClr val="0000CC"/>
                </a:solidFill>
                <a:ea typeface="Times New Roman" pitchFamily="18" charset="0"/>
              </a:rPr>
              <a:t>many ways to solve the problem  </a:t>
            </a:r>
            <a:r>
              <a:rPr lang="en-US" sz="2000" dirty="0"/>
              <a:t>and also   many   solutions to most problems.</a:t>
            </a:r>
          </a:p>
          <a:p>
            <a:pPr marL="404813" eaLnBrk="0" hangingPunct="0">
              <a:buClr>
                <a:srgbClr val="0000CC"/>
              </a:buClr>
              <a:buFontTx/>
              <a:buChar char="•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Gather more detail about problem</a:t>
            </a:r>
            <a:endParaRPr lang="en-US" sz="2000" dirty="0"/>
          </a:p>
          <a:p>
            <a:pPr marL="404813" eaLnBrk="0" hangingPunct="0">
              <a:buClr>
                <a:srgbClr val="0000CC"/>
              </a:buClr>
              <a:buFontTx/>
              <a:buChar char="•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In this step, it is advised not to go in detail of implementation before they have completely understood or worked out for solution</a:t>
            </a:r>
          </a:p>
          <a:p>
            <a:pPr marL="404813" eaLnBrk="0" hangingPunct="0">
              <a:buClr>
                <a:srgbClr val="0000CC"/>
              </a:buClr>
              <a:tabLst>
                <a:tab pos="457200" algn="l"/>
              </a:tabLst>
              <a:defRPr/>
            </a:pPr>
            <a:endParaRPr lang="en-US" sz="2000" dirty="0"/>
          </a:p>
          <a:p>
            <a:pPr eaLnBrk="0" hangingPunct="0">
              <a:tabLst>
                <a:tab pos="457200" algn="l"/>
              </a:tabLst>
              <a:defRPr/>
            </a:pPr>
            <a:r>
              <a:rPr lang="en-US" sz="2000" b="1" dirty="0">
                <a:solidFill>
                  <a:srgbClr val="CC0099"/>
                </a:solidFill>
                <a:ea typeface="Times New Roman" pitchFamily="18" charset="0"/>
              </a:rPr>
              <a:t>3.The use of specific examples</a:t>
            </a:r>
            <a:endParaRPr lang="en-US" sz="2000" dirty="0">
              <a:solidFill>
                <a:srgbClr val="CC0099"/>
              </a:solidFill>
            </a:endParaRPr>
          </a:p>
          <a:p>
            <a:pPr marL="509588" indent="-104775" eaLnBrk="0" hangingPunct="0">
              <a:buClr>
                <a:srgbClr val="C00000"/>
              </a:buClr>
              <a:buFont typeface="Wingdings" pitchFamily="2" charset="2"/>
              <a:buChar char="v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Use some properties to try to get a solution for the problem</a:t>
            </a:r>
          </a:p>
          <a:p>
            <a:pPr marL="509588" indent="-104775" eaLnBrk="0" hangingPunct="0">
              <a:buClr>
                <a:srgbClr val="C00000"/>
              </a:buClr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CC"/>
                </a:solidFill>
                <a:ea typeface="Times New Roman" pitchFamily="18" charset="0"/>
              </a:rPr>
              <a:t>   </a:t>
            </a:r>
            <a:r>
              <a:rPr lang="en-US" sz="2000" b="1" dirty="0">
                <a:solidFill>
                  <a:srgbClr val="0000CC"/>
                </a:solidFill>
                <a:ea typeface="Times New Roman" pitchFamily="18" charset="0"/>
              </a:rPr>
              <a:t>Example</a:t>
            </a:r>
            <a:r>
              <a:rPr lang="en-US" sz="2000" dirty="0">
                <a:solidFill>
                  <a:srgbClr val="0000CC"/>
                </a:solidFill>
                <a:ea typeface="Times New Roman" pitchFamily="18" charset="0"/>
              </a:rPr>
              <a:t> : </a:t>
            </a:r>
            <a:r>
              <a:rPr lang="en-US" sz="2000" dirty="0">
                <a:ea typeface="Times New Roman" pitchFamily="18" charset="0"/>
              </a:rPr>
              <a:t>Find out the maximum number from the given set of numbers – choose particular set of numbers and work out for finding the maximum in this set</a:t>
            </a:r>
            <a:endParaRPr lang="en-US" sz="2000" dirty="0"/>
          </a:p>
          <a:p>
            <a:pPr marL="509588" indent="-104775" eaLnBrk="0" hangingPunct="0">
              <a:buClr>
                <a:srgbClr val="C00000"/>
              </a:buClr>
              <a:buFont typeface="Wingdings" pitchFamily="2" charset="2"/>
              <a:buChar char="v"/>
              <a:tabLst>
                <a:tab pos="457200" algn="l"/>
              </a:tabLst>
              <a:defRPr/>
            </a:pPr>
            <a:r>
              <a:rPr lang="en-US" sz="2000" dirty="0">
                <a:ea typeface="Times New Roman" pitchFamily="18" charset="0"/>
              </a:rPr>
              <a:t>  Use some geometrical or schematic diagrams representing certain aspects of the problem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1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1195</Words>
  <Application>Microsoft Office PowerPoint</Application>
  <PresentationFormat>On-screen Show (4:3)</PresentationFormat>
  <Paragraphs>201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Planning the Computer Program</vt:lpstr>
      <vt:lpstr>PowerPoint Presentation</vt:lpstr>
      <vt:lpstr>PowerPoint Presentation</vt:lpstr>
      <vt:lpstr>PowerPoint Presentation</vt:lpstr>
      <vt:lpstr>PowerPoint Presentation</vt:lpstr>
      <vt:lpstr>Flowchart</vt:lpstr>
      <vt:lpstr>The Problem-Solving aspect: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gramin1</dc:creator>
  <cp:lastModifiedBy>gramin1</cp:lastModifiedBy>
  <cp:revision>4</cp:revision>
  <dcterms:created xsi:type="dcterms:W3CDTF">2006-08-16T00:00:00Z</dcterms:created>
  <dcterms:modified xsi:type="dcterms:W3CDTF">2022-04-05T04:49:41Z</dcterms:modified>
</cp:coreProperties>
</file>