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09" r:id="rId2"/>
    <p:sldId id="310"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12" r:id="rId22"/>
    <p:sldId id="313" r:id="rId23"/>
    <p:sldId id="314" r:id="rId24"/>
    <p:sldId id="315" r:id="rId25"/>
    <p:sldId id="316" r:id="rId26"/>
    <p:sldId id="317" r:id="rId27"/>
    <p:sldId id="318" r:id="rId28"/>
    <p:sldId id="364"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339" r:id="rId50"/>
    <p:sldId id="340" r:id="rId51"/>
    <p:sldId id="342" r:id="rId52"/>
    <p:sldId id="343" r:id="rId53"/>
    <p:sldId id="34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4B1362-52B6-4262-827C-09D673DBE914}" type="datetimeFigureOut">
              <a:rPr lang="en-US" smtClean="0"/>
              <a:t>8/24/2023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C9C19-AA4A-45C5-8C12-593AA923629C}" type="slidenum">
              <a:rPr lang="en-US" smtClean="0"/>
              <a:t>‹#›</a:t>
            </a:fld>
            <a:endParaRPr lang="en-US"/>
          </a:p>
        </p:txBody>
      </p:sp>
    </p:spTree>
    <p:extLst>
      <p:ext uri="{BB962C8B-B14F-4D97-AF65-F5344CB8AC3E}">
        <p14:creationId xmlns:p14="http://schemas.microsoft.com/office/powerpoint/2010/main" val="129933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Python%20Videos/Ch%206/2%20Print%20Function_%20Python%20Tutorial%206%20-%20YouTube%20(360p).mp4" TargetMode="External"/><Relationship Id="rId2" Type="http://schemas.openxmlformats.org/officeDocument/2006/relationships/hyperlink" Target="../Python%20Videos/Ch%206/1%20User%20Input%20_%20Python%20tutorial%2018%20-%20YouTube%20(360p).mp4"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Python%20Videos/Ch%206/4%20File%20I_O%20_%20Write%20to%20file%20_%20python%20tutorial%20215%20-%20YouTube%20(360p).mp4" TargetMode="External"/><Relationship Id="rId2" Type="http://schemas.openxmlformats.org/officeDocument/2006/relationships/hyperlink" Target="../Python%20Videos/Ch%206/3%20Read%20File%20I_O%20_%20Read%20and%20Write_%20Python%20tutorial%20216%20-%20YouTube%20(360p).mp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04800"/>
            <a:ext cx="8229600" cy="6001643"/>
          </a:xfrm>
          <a:prstGeom prst="rect">
            <a:avLst/>
          </a:prstGeom>
          <a:noFill/>
        </p:spPr>
        <p:txBody>
          <a:bodyPr wrap="square" rtlCol="0">
            <a:spAutoFit/>
          </a:bodyPr>
          <a:lstStyle/>
          <a:p>
            <a:pPr algn="just">
              <a:lnSpc>
                <a:spcPct val="150000"/>
              </a:lnSpc>
            </a:pPr>
            <a:r>
              <a:rPr lang="en-US" sz="3200" b="1" dirty="0"/>
              <a:t>Strings</a:t>
            </a:r>
          </a:p>
          <a:p>
            <a:pPr algn="just">
              <a:lnSpc>
                <a:spcPct val="150000"/>
              </a:lnSpc>
            </a:pPr>
            <a:r>
              <a:rPr lang="en-US" sz="3200" dirty="0"/>
              <a:t>Strings in python are surrounded by either single quotation marks, or double quotation marks.</a:t>
            </a:r>
          </a:p>
          <a:p>
            <a:pPr algn="just">
              <a:lnSpc>
                <a:spcPct val="150000"/>
              </a:lnSpc>
            </a:pPr>
            <a:r>
              <a:rPr lang="en-US" sz="3200" dirty="0"/>
              <a:t>'hello' is the same as "hello".</a:t>
            </a:r>
          </a:p>
          <a:p>
            <a:pPr algn="just">
              <a:lnSpc>
                <a:spcPct val="150000"/>
              </a:lnSpc>
            </a:pPr>
            <a:r>
              <a:rPr lang="en-US" sz="3200" dirty="0"/>
              <a:t>You can display a string literal with the print() function:</a:t>
            </a:r>
          </a:p>
          <a:p>
            <a:pPr algn="just">
              <a:lnSpc>
                <a:spcPct val="150000"/>
              </a:lnSpc>
            </a:pPr>
            <a:endParaRPr lang="en-US" sz="3200" dirty="0"/>
          </a:p>
        </p:txBody>
      </p:sp>
    </p:spTree>
    <p:extLst>
      <p:ext uri="{BB962C8B-B14F-4D97-AF65-F5344CB8AC3E}">
        <p14:creationId xmlns:p14="http://schemas.microsoft.com/office/powerpoint/2010/main" val="1888769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48491"/>
            <a:ext cx="8382000" cy="6494085"/>
          </a:xfrm>
          <a:prstGeom prst="rect">
            <a:avLst/>
          </a:prstGeom>
          <a:noFill/>
        </p:spPr>
        <p:txBody>
          <a:bodyPr wrap="square" rtlCol="0">
            <a:spAutoFit/>
          </a:bodyPr>
          <a:lstStyle/>
          <a:p>
            <a:r>
              <a:rPr lang="en-US" sz="3200" b="1" dirty="0"/>
              <a:t>Upper Case</a:t>
            </a:r>
          </a:p>
          <a:p>
            <a:r>
              <a:rPr lang="en-US" sz="3200" b="1" dirty="0"/>
              <a:t>Example</a:t>
            </a:r>
          </a:p>
          <a:p>
            <a:r>
              <a:rPr lang="en-US" sz="3200" dirty="0"/>
              <a:t>The upper() method returns the string in upper case:</a:t>
            </a:r>
          </a:p>
          <a:p>
            <a:r>
              <a:rPr lang="en-US" sz="3200" dirty="0"/>
              <a:t>a = "Hello, World!"</a:t>
            </a:r>
            <a:br>
              <a:rPr lang="en-US" sz="3200" dirty="0"/>
            </a:br>
            <a:r>
              <a:rPr lang="en-US" sz="3200" dirty="0"/>
              <a:t>print(</a:t>
            </a:r>
            <a:r>
              <a:rPr lang="en-US" sz="3200" dirty="0" err="1"/>
              <a:t>a.upper</a:t>
            </a:r>
            <a:r>
              <a:rPr lang="en-US" sz="3200" dirty="0"/>
              <a:t>())</a:t>
            </a:r>
          </a:p>
          <a:p>
            <a:r>
              <a:rPr lang="en-US" sz="3200" b="1" dirty="0"/>
              <a:t>Lower Case</a:t>
            </a:r>
          </a:p>
          <a:p>
            <a:r>
              <a:rPr lang="en-US" sz="3200" b="1" dirty="0"/>
              <a:t>Example</a:t>
            </a:r>
          </a:p>
          <a:p>
            <a:r>
              <a:rPr lang="en-US" sz="3200" dirty="0"/>
              <a:t>The lower() method returns the string in lower case:</a:t>
            </a:r>
          </a:p>
          <a:p>
            <a:r>
              <a:rPr lang="en-US" sz="3200" dirty="0"/>
              <a:t>a = "Hello, World!"</a:t>
            </a:r>
            <a:br>
              <a:rPr lang="en-US" sz="3200" dirty="0"/>
            </a:br>
            <a:r>
              <a:rPr lang="en-US" sz="3200" dirty="0"/>
              <a:t>print(</a:t>
            </a:r>
            <a:r>
              <a:rPr lang="en-US" sz="3200" dirty="0" err="1"/>
              <a:t>a.lower</a:t>
            </a:r>
            <a:r>
              <a:rPr lang="en-US" sz="3200" dirty="0"/>
              <a:t>())</a:t>
            </a:r>
          </a:p>
          <a:p>
            <a:endParaRPr lang="en-US" sz="3200" dirty="0"/>
          </a:p>
        </p:txBody>
      </p:sp>
    </p:spTree>
    <p:extLst>
      <p:ext uri="{BB962C8B-B14F-4D97-AF65-F5344CB8AC3E}">
        <p14:creationId xmlns:p14="http://schemas.microsoft.com/office/powerpoint/2010/main" val="306263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28600"/>
            <a:ext cx="8305800" cy="5016758"/>
          </a:xfrm>
          <a:prstGeom prst="rect">
            <a:avLst/>
          </a:prstGeom>
          <a:noFill/>
        </p:spPr>
        <p:txBody>
          <a:bodyPr wrap="square" rtlCol="0">
            <a:spAutoFit/>
          </a:bodyPr>
          <a:lstStyle/>
          <a:p>
            <a:r>
              <a:rPr lang="en-US" sz="3200" b="1" dirty="0"/>
              <a:t>Remove Whitespace</a:t>
            </a:r>
          </a:p>
          <a:p>
            <a:r>
              <a:rPr lang="en-US" sz="3200" dirty="0"/>
              <a:t>Whitespace is the space before and/or after the actual text, and very often you want to remove this space.</a:t>
            </a:r>
          </a:p>
          <a:p>
            <a:r>
              <a:rPr lang="en-US" sz="3200" b="1" dirty="0"/>
              <a:t>Example</a:t>
            </a:r>
          </a:p>
          <a:p>
            <a:r>
              <a:rPr lang="en-US" sz="3200" dirty="0"/>
              <a:t>The strip() method removes any whitespace from the beginning or the end:</a:t>
            </a:r>
          </a:p>
          <a:p>
            <a:r>
              <a:rPr lang="en-US" sz="3200" dirty="0"/>
              <a:t>a = " Hello, World! "</a:t>
            </a:r>
            <a:br>
              <a:rPr lang="en-US" sz="3200" dirty="0"/>
            </a:br>
            <a:r>
              <a:rPr lang="en-US" sz="3200" dirty="0"/>
              <a:t>print(</a:t>
            </a:r>
            <a:r>
              <a:rPr lang="en-US" sz="3200" dirty="0" err="1"/>
              <a:t>a.strip</a:t>
            </a:r>
            <a:r>
              <a:rPr lang="en-US" sz="3200" dirty="0"/>
              <a:t>()) # returns "Hello, World!"</a:t>
            </a:r>
          </a:p>
          <a:p>
            <a:endParaRPr lang="en-US" sz="3200" dirty="0"/>
          </a:p>
        </p:txBody>
      </p:sp>
    </p:spTree>
    <p:extLst>
      <p:ext uri="{BB962C8B-B14F-4D97-AF65-F5344CB8AC3E}">
        <p14:creationId xmlns:p14="http://schemas.microsoft.com/office/powerpoint/2010/main" val="251880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600"/>
            <a:ext cx="8153400" cy="5539978"/>
          </a:xfrm>
          <a:prstGeom prst="rect">
            <a:avLst/>
          </a:prstGeom>
          <a:noFill/>
        </p:spPr>
        <p:txBody>
          <a:bodyPr wrap="square" rtlCol="0">
            <a:spAutoFit/>
          </a:bodyPr>
          <a:lstStyle/>
          <a:p>
            <a:r>
              <a:rPr lang="en-US" sz="2400" b="1" dirty="0"/>
              <a:t>Replace String</a:t>
            </a:r>
          </a:p>
          <a:p>
            <a:r>
              <a:rPr lang="en-US" sz="2400" b="1" dirty="0"/>
              <a:t>Example</a:t>
            </a:r>
          </a:p>
          <a:p>
            <a:r>
              <a:rPr lang="en-US" sz="2400" dirty="0"/>
              <a:t>The replace() method replaces a string with another string:</a:t>
            </a:r>
          </a:p>
          <a:p>
            <a:r>
              <a:rPr lang="en-US" sz="2400" dirty="0"/>
              <a:t>a = "Hello, World!"</a:t>
            </a:r>
            <a:br>
              <a:rPr lang="en-US" sz="2400" dirty="0"/>
            </a:br>
            <a:r>
              <a:rPr lang="en-US" sz="2400" dirty="0"/>
              <a:t>print(</a:t>
            </a:r>
            <a:r>
              <a:rPr lang="en-US" sz="2400" dirty="0" err="1"/>
              <a:t>a.replace</a:t>
            </a:r>
            <a:r>
              <a:rPr lang="en-US" sz="2400" dirty="0"/>
              <a:t>("H", "J"))</a:t>
            </a:r>
          </a:p>
          <a:p>
            <a:endParaRPr lang="en-US" sz="2400" dirty="0" smtClean="0"/>
          </a:p>
          <a:p>
            <a:r>
              <a:rPr lang="en-US" sz="2400" b="1" dirty="0"/>
              <a:t>Split String</a:t>
            </a:r>
          </a:p>
          <a:p>
            <a:r>
              <a:rPr lang="en-US" sz="2400" dirty="0"/>
              <a:t>The split() method returns a list where the text between the specified separator becomes the list items.</a:t>
            </a:r>
          </a:p>
          <a:p>
            <a:r>
              <a:rPr lang="en-US" sz="2400" b="1" dirty="0"/>
              <a:t>Example</a:t>
            </a:r>
          </a:p>
          <a:p>
            <a:r>
              <a:rPr lang="en-US" sz="2400" dirty="0"/>
              <a:t>The split() method splits the string into substrings if it finds instances of the separator:</a:t>
            </a:r>
          </a:p>
          <a:p>
            <a:r>
              <a:rPr lang="en-US" sz="2400" dirty="0"/>
              <a:t>a = "Hello, World!"</a:t>
            </a:r>
            <a:br>
              <a:rPr lang="en-US" sz="2400" dirty="0"/>
            </a:br>
            <a:r>
              <a:rPr lang="en-US" sz="2400" dirty="0"/>
              <a:t>print(</a:t>
            </a:r>
            <a:r>
              <a:rPr lang="en-US" sz="2400" dirty="0" err="1"/>
              <a:t>a.split</a:t>
            </a:r>
            <a:r>
              <a:rPr lang="en-US" sz="2400" dirty="0"/>
              <a:t>(",")) # returns ['Hello', ' World!']</a:t>
            </a:r>
          </a:p>
          <a:p>
            <a:endParaRPr lang="en-US" dirty="0"/>
          </a:p>
        </p:txBody>
      </p:sp>
    </p:spTree>
    <p:extLst>
      <p:ext uri="{BB962C8B-B14F-4D97-AF65-F5344CB8AC3E}">
        <p14:creationId xmlns:p14="http://schemas.microsoft.com/office/powerpoint/2010/main" val="892664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1" y="762000"/>
            <a:ext cx="8229600" cy="4893647"/>
          </a:xfrm>
          <a:prstGeom prst="rect">
            <a:avLst/>
          </a:prstGeom>
          <a:noFill/>
        </p:spPr>
        <p:txBody>
          <a:bodyPr wrap="square" rtlCol="0">
            <a:spAutoFit/>
          </a:bodyPr>
          <a:lstStyle/>
          <a:p>
            <a:r>
              <a:rPr lang="en-US" sz="3200" b="1" dirty="0"/>
              <a:t>String Concatenation</a:t>
            </a:r>
          </a:p>
          <a:p>
            <a:r>
              <a:rPr lang="en-US" sz="3200" dirty="0"/>
              <a:t>To concatenate, or combine, two strings you can use the + operator.</a:t>
            </a:r>
          </a:p>
          <a:p>
            <a:r>
              <a:rPr lang="en-US" sz="3200" b="1" dirty="0"/>
              <a:t>Example</a:t>
            </a:r>
          </a:p>
          <a:p>
            <a:r>
              <a:rPr lang="en-US" sz="3200" dirty="0"/>
              <a:t>Merge variable a with variable b into variable c:</a:t>
            </a:r>
          </a:p>
          <a:p>
            <a:r>
              <a:rPr lang="en-US" sz="3200" dirty="0"/>
              <a:t>a = "Hello"</a:t>
            </a:r>
            <a:br>
              <a:rPr lang="en-US" sz="3200" dirty="0"/>
            </a:br>
            <a:r>
              <a:rPr lang="en-US" sz="3200" dirty="0"/>
              <a:t>b = "World"</a:t>
            </a:r>
            <a:br>
              <a:rPr lang="en-US" sz="3200" dirty="0"/>
            </a:br>
            <a:r>
              <a:rPr lang="en-US" sz="3200" dirty="0"/>
              <a:t>c = a + b</a:t>
            </a:r>
            <a:br>
              <a:rPr lang="en-US" sz="3200" dirty="0"/>
            </a:br>
            <a:r>
              <a:rPr lang="en-US" sz="3200" dirty="0"/>
              <a:t>print(c)</a:t>
            </a:r>
          </a:p>
          <a:p>
            <a:endParaRPr lang="en-US" sz="2400" dirty="0"/>
          </a:p>
        </p:txBody>
      </p:sp>
    </p:spTree>
    <p:extLst>
      <p:ext uri="{BB962C8B-B14F-4D97-AF65-F5344CB8AC3E}">
        <p14:creationId xmlns:p14="http://schemas.microsoft.com/office/powerpoint/2010/main" val="3905784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1171" y="304800"/>
            <a:ext cx="8610599" cy="6986528"/>
          </a:xfrm>
          <a:prstGeom prst="rect">
            <a:avLst/>
          </a:prstGeom>
          <a:noFill/>
        </p:spPr>
        <p:txBody>
          <a:bodyPr wrap="square" rtlCol="0">
            <a:spAutoFit/>
          </a:bodyPr>
          <a:lstStyle/>
          <a:p>
            <a:pPr algn="just">
              <a:lnSpc>
                <a:spcPct val="150000"/>
              </a:lnSpc>
            </a:pPr>
            <a:r>
              <a:rPr lang="en-US" sz="2800" dirty="0"/>
              <a:t>But we can combine strings and numbers by using the format() method!</a:t>
            </a:r>
          </a:p>
          <a:p>
            <a:pPr algn="just">
              <a:lnSpc>
                <a:spcPct val="150000"/>
              </a:lnSpc>
            </a:pPr>
            <a:r>
              <a:rPr lang="en-US" sz="2800" dirty="0"/>
              <a:t>The format() method takes the passed arguments, formats them, and places them in the string where the placeholders {} are:</a:t>
            </a:r>
          </a:p>
          <a:p>
            <a:pPr algn="just">
              <a:lnSpc>
                <a:spcPct val="150000"/>
              </a:lnSpc>
            </a:pPr>
            <a:r>
              <a:rPr lang="en-US" sz="2800" b="1" dirty="0"/>
              <a:t>Example</a:t>
            </a:r>
          </a:p>
          <a:p>
            <a:pPr algn="just">
              <a:lnSpc>
                <a:spcPct val="150000"/>
              </a:lnSpc>
            </a:pPr>
            <a:r>
              <a:rPr lang="en-US" sz="2800" dirty="0"/>
              <a:t>Use the format() method to insert numbers into strings:</a:t>
            </a:r>
          </a:p>
          <a:p>
            <a:pPr>
              <a:lnSpc>
                <a:spcPct val="150000"/>
              </a:lnSpc>
            </a:pPr>
            <a:r>
              <a:rPr lang="en-US" sz="2800" dirty="0"/>
              <a:t>age = 36</a:t>
            </a:r>
            <a:br>
              <a:rPr lang="en-US" sz="2800" dirty="0"/>
            </a:br>
            <a:r>
              <a:rPr lang="en-US" sz="2800" dirty="0"/>
              <a:t>txt = "My name is John, and I am {}"</a:t>
            </a:r>
            <a:br>
              <a:rPr lang="en-US" sz="2800" dirty="0"/>
            </a:br>
            <a:r>
              <a:rPr lang="en-US" sz="2800" dirty="0"/>
              <a:t>print(</a:t>
            </a:r>
            <a:r>
              <a:rPr lang="en-US" sz="2800" dirty="0" err="1"/>
              <a:t>txt.format</a:t>
            </a:r>
            <a:r>
              <a:rPr lang="en-US" sz="2800" dirty="0"/>
              <a:t>(age))</a:t>
            </a:r>
          </a:p>
          <a:p>
            <a:endParaRPr lang="en-US" sz="2800" dirty="0"/>
          </a:p>
        </p:txBody>
      </p:sp>
    </p:spTree>
    <p:extLst>
      <p:ext uri="{BB962C8B-B14F-4D97-AF65-F5344CB8AC3E}">
        <p14:creationId xmlns:p14="http://schemas.microsoft.com/office/powerpoint/2010/main" val="2140727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3855"/>
            <a:ext cx="8229600" cy="7478970"/>
          </a:xfrm>
          <a:prstGeom prst="rect">
            <a:avLst/>
          </a:prstGeom>
          <a:noFill/>
        </p:spPr>
        <p:txBody>
          <a:bodyPr wrap="square" rtlCol="0">
            <a:spAutoFit/>
          </a:bodyPr>
          <a:lstStyle/>
          <a:p>
            <a:r>
              <a:rPr lang="en-US" sz="3200" dirty="0"/>
              <a:t>The format() method takes unlimited number of arguments, and are placed into the respective placeholders:</a:t>
            </a:r>
          </a:p>
          <a:p>
            <a:pPr>
              <a:lnSpc>
                <a:spcPct val="150000"/>
              </a:lnSpc>
            </a:pPr>
            <a:r>
              <a:rPr lang="en-US" sz="3200" b="1" dirty="0"/>
              <a:t>Example</a:t>
            </a:r>
          </a:p>
          <a:p>
            <a:pPr>
              <a:lnSpc>
                <a:spcPct val="150000"/>
              </a:lnSpc>
            </a:pPr>
            <a:r>
              <a:rPr lang="en-US" sz="3200" dirty="0"/>
              <a:t>quantity = 3</a:t>
            </a:r>
            <a:br>
              <a:rPr lang="en-US" sz="3200" dirty="0"/>
            </a:br>
            <a:r>
              <a:rPr lang="en-US" sz="3200" dirty="0" err="1"/>
              <a:t>itemno</a:t>
            </a:r>
            <a:r>
              <a:rPr lang="en-US" sz="3200" dirty="0"/>
              <a:t> = 567</a:t>
            </a:r>
            <a:br>
              <a:rPr lang="en-US" sz="3200" dirty="0"/>
            </a:br>
            <a:r>
              <a:rPr lang="en-US" sz="3200" dirty="0"/>
              <a:t>price = 49.95</a:t>
            </a:r>
            <a:br>
              <a:rPr lang="en-US" sz="3200" dirty="0"/>
            </a:br>
            <a:r>
              <a:rPr lang="en-US" sz="3200" dirty="0" err="1"/>
              <a:t>myorder</a:t>
            </a:r>
            <a:r>
              <a:rPr lang="en-US" sz="3200" dirty="0"/>
              <a:t> = "I want {} pieces of item {} for {} dollars."</a:t>
            </a:r>
            <a:br>
              <a:rPr lang="en-US" sz="3200" dirty="0"/>
            </a:br>
            <a:r>
              <a:rPr lang="en-US" sz="3200" dirty="0"/>
              <a:t>print(</a:t>
            </a:r>
            <a:r>
              <a:rPr lang="en-US" sz="3200" dirty="0" err="1"/>
              <a:t>myorder.format</a:t>
            </a:r>
            <a:r>
              <a:rPr lang="en-US" sz="3200" dirty="0"/>
              <a:t>(quantity, </a:t>
            </a:r>
            <a:r>
              <a:rPr lang="en-US" sz="3200" dirty="0" err="1"/>
              <a:t>itemno</a:t>
            </a:r>
            <a:r>
              <a:rPr lang="en-US" sz="3200" dirty="0"/>
              <a:t>, price))</a:t>
            </a:r>
          </a:p>
          <a:p>
            <a:pPr>
              <a:lnSpc>
                <a:spcPct val="150000"/>
              </a:lnSpc>
            </a:pPr>
            <a:endParaRPr lang="en-US" sz="3200" dirty="0"/>
          </a:p>
        </p:txBody>
      </p:sp>
    </p:spTree>
    <p:extLst>
      <p:ext uri="{BB962C8B-B14F-4D97-AF65-F5344CB8AC3E}">
        <p14:creationId xmlns:p14="http://schemas.microsoft.com/office/powerpoint/2010/main" val="377547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3292" y="304800"/>
            <a:ext cx="7696200" cy="6555641"/>
          </a:xfrm>
          <a:prstGeom prst="rect">
            <a:avLst/>
          </a:prstGeom>
          <a:noFill/>
        </p:spPr>
        <p:txBody>
          <a:bodyPr wrap="square" rtlCol="0">
            <a:spAutoFit/>
          </a:bodyPr>
          <a:lstStyle/>
          <a:p>
            <a:pPr>
              <a:lnSpc>
                <a:spcPct val="150000"/>
              </a:lnSpc>
            </a:pPr>
            <a:r>
              <a:rPr lang="en-US" sz="2800" dirty="0"/>
              <a:t>You can use index numbers {0} to be sure the arguments are placed in the correct placeholders:</a:t>
            </a:r>
          </a:p>
          <a:p>
            <a:pPr>
              <a:lnSpc>
                <a:spcPct val="150000"/>
              </a:lnSpc>
            </a:pPr>
            <a:r>
              <a:rPr lang="en-US" sz="2800" b="1" dirty="0"/>
              <a:t>Example</a:t>
            </a:r>
          </a:p>
          <a:p>
            <a:pPr>
              <a:lnSpc>
                <a:spcPct val="150000"/>
              </a:lnSpc>
            </a:pPr>
            <a:r>
              <a:rPr lang="en-US" sz="2800" dirty="0"/>
              <a:t>quantity = 3</a:t>
            </a:r>
            <a:br>
              <a:rPr lang="en-US" sz="2800" dirty="0"/>
            </a:br>
            <a:r>
              <a:rPr lang="en-US" sz="2800" dirty="0" err="1"/>
              <a:t>itemno</a:t>
            </a:r>
            <a:r>
              <a:rPr lang="en-US" sz="2800" dirty="0"/>
              <a:t> = 567</a:t>
            </a:r>
            <a:br>
              <a:rPr lang="en-US" sz="2800" dirty="0"/>
            </a:br>
            <a:r>
              <a:rPr lang="en-US" sz="2800" dirty="0"/>
              <a:t>price = 49.95</a:t>
            </a:r>
            <a:br>
              <a:rPr lang="en-US" sz="2800" dirty="0"/>
            </a:br>
            <a:r>
              <a:rPr lang="en-US" sz="2800" dirty="0" err="1"/>
              <a:t>myorder</a:t>
            </a:r>
            <a:r>
              <a:rPr lang="en-US" sz="2800" dirty="0"/>
              <a:t> = "I want to pay {2} dollars for {0} pieces of item {1}."</a:t>
            </a:r>
            <a:br>
              <a:rPr lang="en-US" sz="2800" dirty="0"/>
            </a:br>
            <a:r>
              <a:rPr lang="en-US" sz="2800" dirty="0"/>
              <a:t>print(</a:t>
            </a:r>
            <a:r>
              <a:rPr lang="en-US" sz="2800" dirty="0" err="1"/>
              <a:t>myorder.format</a:t>
            </a:r>
            <a:r>
              <a:rPr lang="en-US" sz="2800" dirty="0"/>
              <a:t>(quantity, </a:t>
            </a:r>
            <a:r>
              <a:rPr lang="en-US" sz="2800" dirty="0" err="1"/>
              <a:t>itemno</a:t>
            </a:r>
            <a:r>
              <a:rPr lang="en-US" sz="2800" dirty="0"/>
              <a:t>, price))</a:t>
            </a:r>
          </a:p>
          <a:p>
            <a:pPr>
              <a:lnSpc>
                <a:spcPct val="150000"/>
              </a:lnSpc>
            </a:pPr>
            <a:endParaRPr lang="en-US" sz="2800" dirty="0"/>
          </a:p>
        </p:txBody>
      </p:sp>
    </p:spTree>
    <p:extLst>
      <p:ext uri="{BB962C8B-B14F-4D97-AF65-F5344CB8AC3E}">
        <p14:creationId xmlns:p14="http://schemas.microsoft.com/office/powerpoint/2010/main" val="36967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74952"/>
            <a:ext cx="8153400" cy="6683048"/>
          </a:xfrm>
          <a:prstGeom prst="rect">
            <a:avLst/>
          </a:prstGeom>
          <a:noFill/>
        </p:spPr>
        <p:txBody>
          <a:bodyPr wrap="square" rtlCol="0">
            <a:spAutoFit/>
          </a:bodyPr>
          <a:lstStyle/>
          <a:p>
            <a:pPr algn="just">
              <a:lnSpc>
                <a:spcPct val="150000"/>
              </a:lnSpc>
            </a:pPr>
            <a:r>
              <a:rPr lang="en-US" sz="2400" b="1" dirty="0"/>
              <a:t>Escape Character</a:t>
            </a:r>
          </a:p>
          <a:p>
            <a:pPr algn="just">
              <a:lnSpc>
                <a:spcPct val="150000"/>
              </a:lnSpc>
            </a:pPr>
            <a:r>
              <a:rPr lang="en-US" sz="2400" dirty="0"/>
              <a:t>To insert characters that are illegal in a string, use an escape character.</a:t>
            </a:r>
          </a:p>
          <a:p>
            <a:pPr algn="just">
              <a:lnSpc>
                <a:spcPct val="150000"/>
              </a:lnSpc>
            </a:pPr>
            <a:r>
              <a:rPr lang="en-US" sz="2400" dirty="0"/>
              <a:t>An escape character is a backslash \ followed by the character you want to insert.</a:t>
            </a:r>
          </a:p>
          <a:p>
            <a:pPr algn="just">
              <a:lnSpc>
                <a:spcPct val="150000"/>
              </a:lnSpc>
            </a:pPr>
            <a:r>
              <a:rPr lang="en-US" sz="2400" dirty="0"/>
              <a:t>An example of an illegal character is a double quote inside a string that is surrounded by double quotes:</a:t>
            </a:r>
          </a:p>
          <a:p>
            <a:pPr algn="just">
              <a:lnSpc>
                <a:spcPct val="150000"/>
              </a:lnSpc>
            </a:pPr>
            <a:r>
              <a:rPr lang="en-US" sz="2400" b="1" dirty="0"/>
              <a:t>Example</a:t>
            </a:r>
          </a:p>
          <a:p>
            <a:pPr algn="just">
              <a:lnSpc>
                <a:spcPct val="150000"/>
              </a:lnSpc>
            </a:pPr>
            <a:r>
              <a:rPr lang="en-US" sz="2400" dirty="0"/>
              <a:t>You will get an error if you use double quotes inside a string that is surrounded by double quotes:</a:t>
            </a:r>
          </a:p>
          <a:p>
            <a:pPr algn="just">
              <a:lnSpc>
                <a:spcPct val="150000"/>
              </a:lnSpc>
            </a:pPr>
            <a:r>
              <a:rPr lang="en-US" sz="2400" dirty="0"/>
              <a:t>txt = "We are the so-called "Vikings" from the north."</a:t>
            </a:r>
          </a:p>
          <a:p>
            <a:pPr algn="just">
              <a:lnSpc>
                <a:spcPct val="150000"/>
              </a:lnSpc>
            </a:pPr>
            <a:endParaRPr lang="en-US" sz="2400" dirty="0"/>
          </a:p>
        </p:txBody>
      </p:sp>
    </p:spTree>
    <p:extLst>
      <p:ext uri="{BB962C8B-B14F-4D97-AF65-F5344CB8AC3E}">
        <p14:creationId xmlns:p14="http://schemas.microsoft.com/office/powerpoint/2010/main" val="4185783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1" y="762000"/>
            <a:ext cx="8077200" cy="4031873"/>
          </a:xfrm>
          <a:prstGeom prst="rect">
            <a:avLst/>
          </a:prstGeom>
          <a:noFill/>
        </p:spPr>
        <p:txBody>
          <a:bodyPr wrap="square" rtlCol="0">
            <a:spAutoFit/>
          </a:bodyPr>
          <a:lstStyle/>
          <a:p>
            <a:r>
              <a:rPr lang="en-US" sz="3200" dirty="0"/>
              <a:t>To fix this problem, use the escape character \":</a:t>
            </a:r>
          </a:p>
          <a:p>
            <a:r>
              <a:rPr lang="en-US" sz="3200" dirty="0"/>
              <a:t>Example</a:t>
            </a:r>
          </a:p>
          <a:p>
            <a:r>
              <a:rPr lang="en-US" sz="3200" dirty="0"/>
              <a:t>The escape character allows you to use double quotes when you normally would not be allowed:</a:t>
            </a:r>
          </a:p>
          <a:p>
            <a:r>
              <a:rPr lang="en-US" sz="3200" dirty="0"/>
              <a:t>txt = "We are the so-called \"Vikings\" from the north."</a:t>
            </a:r>
          </a:p>
          <a:p>
            <a:endParaRPr lang="en-US" sz="3200" dirty="0"/>
          </a:p>
        </p:txBody>
      </p:sp>
    </p:spTree>
    <p:extLst>
      <p:ext uri="{BB962C8B-B14F-4D97-AF65-F5344CB8AC3E}">
        <p14:creationId xmlns:p14="http://schemas.microsoft.com/office/powerpoint/2010/main" val="2961426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01331094"/>
              </p:ext>
            </p:extLst>
          </p:nvPr>
        </p:nvGraphicFramePr>
        <p:xfrm>
          <a:off x="228600" y="838200"/>
          <a:ext cx="7407586" cy="4973520"/>
        </p:xfrm>
        <a:graphic>
          <a:graphicData uri="http://schemas.openxmlformats.org/drawingml/2006/table">
            <a:tbl>
              <a:tblPr/>
              <a:tblGrid>
                <a:gridCol w="2057400"/>
                <a:gridCol w="5350186"/>
              </a:tblGrid>
              <a:tr h="368458">
                <a:tc>
                  <a:txBody>
                    <a:bodyPr/>
                    <a:lstStyle/>
                    <a:p>
                      <a:pPr algn="l" fontAlgn="t"/>
                      <a:r>
                        <a:rPr lang="en-US" sz="2400" b="1" dirty="0">
                          <a:effectLst/>
                        </a:rPr>
                        <a:t>Code</a:t>
                      </a:r>
                    </a:p>
                  </a:txBody>
                  <a:tcPr marL="131592"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b="1" dirty="0">
                          <a:effectLst/>
                        </a:rPr>
                        <a:t>Result</a:t>
                      </a:r>
                    </a:p>
                  </a:txBody>
                  <a:tcPr marL="65796"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8458">
                <a:tc>
                  <a:txBody>
                    <a:bodyPr/>
                    <a:lstStyle/>
                    <a:p>
                      <a:pPr algn="l" fontAlgn="t"/>
                      <a:r>
                        <a:rPr lang="en-US" sz="2400">
                          <a:effectLst/>
                        </a:rPr>
                        <a:t>\'</a:t>
                      </a:r>
                    </a:p>
                  </a:txBody>
                  <a:tcPr marL="131592"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Single Quote</a:t>
                      </a:r>
                    </a:p>
                  </a:txBody>
                  <a:tcPr marL="65796"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68458">
                <a:tc>
                  <a:txBody>
                    <a:bodyPr/>
                    <a:lstStyle/>
                    <a:p>
                      <a:pPr algn="l" fontAlgn="t"/>
                      <a:r>
                        <a:rPr lang="en-US" sz="2400">
                          <a:effectLst/>
                        </a:rPr>
                        <a:t>\\</a:t>
                      </a:r>
                    </a:p>
                  </a:txBody>
                  <a:tcPr marL="131592"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Backslash</a:t>
                      </a:r>
                    </a:p>
                  </a:txBody>
                  <a:tcPr marL="65796"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8458">
                <a:tc>
                  <a:txBody>
                    <a:bodyPr/>
                    <a:lstStyle/>
                    <a:p>
                      <a:pPr algn="l" fontAlgn="t"/>
                      <a:r>
                        <a:rPr lang="en-US" sz="2400">
                          <a:effectLst/>
                        </a:rPr>
                        <a:t>\n</a:t>
                      </a:r>
                    </a:p>
                  </a:txBody>
                  <a:tcPr marL="131592"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New Line</a:t>
                      </a:r>
                    </a:p>
                  </a:txBody>
                  <a:tcPr marL="65796"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68458">
                <a:tc>
                  <a:txBody>
                    <a:bodyPr/>
                    <a:lstStyle/>
                    <a:p>
                      <a:pPr algn="l" fontAlgn="t"/>
                      <a:r>
                        <a:rPr lang="en-US" sz="2400">
                          <a:effectLst/>
                        </a:rPr>
                        <a:t>\r</a:t>
                      </a:r>
                    </a:p>
                  </a:txBody>
                  <a:tcPr marL="131592"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Carriage Return</a:t>
                      </a:r>
                    </a:p>
                  </a:txBody>
                  <a:tcPr marL="65796"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8458">
                <a:tc>
                  <a:txBody>
                    <a:bodyPr/>
                    <a:lstStyle/>
                    <a:p>
                      <a:pPr algn="l" fontAlgn="t"/>
                      <a:r>
                        <a:rPr lang="en-US" sz="2400">
                          <a:effectLst/>
                        </a:rPr>
                        <a:t>\t</a:t>
                      </a:r>
                    </a:p>
                  </a:txBody>
                  <a:tcPr marL="131592"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Tab</a:t>
                      </a:r>
                    </a:p>
                  </a:txBody>
                  <a:tcPr marL="65796"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68458">
                <a:tc>
                  <a:txBody>
                    <a:bodyPr/>
                    <a:lstStyle/>
                    <a:p>
                      <a:pPr algn="l" fontAlgn="t"/>
                      <a:r>
                        <a:rPr lang="en-US" sz="2400">
                          <a:effectLst/>
                        </a:rPr>
                        <a:t>\b</a:t>
                      </a:r>
                    </a:p>
                  </a:txBody>
                  <a:tcPr marL="131592"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Backspace</a:t>
                      </a:r>
                    </a:p>
                  </a:txBody>
                  <a:tcPr marL="65796"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8458">
                <a:tc>
                  <a:txBody>
                    <a:bodyPr/>
                    <a:lstStyle/>
                    <a:p>
                      <a:pPr algn="l" fontAlgn="t"/>
                      <a:r>
                        <a:rPr lang="en-US" sz="2400">
                          <a:effectLst/>
                        </a:rPr>
                        <a:t>\f</a:t>
                      </a:r>
                    </a:p>
                  </a:txBody>
                  <a:tcPr marL="131592"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Form Feed</a:t>
                      </a:r>
                    </a:p>
                  </a:txBody>
                  <a:tcPr marL="65796"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68458">
                <a:tc>
                  <a:txBody>
                    <a:bodyPr/>
                    <a:lstStyle/>
                    <a:p>
                      <a:pPr algn="l" fontAlgn="t"/>
                      <a:r>
                        <a:rPr lang="en-US" sz="2400">
                          <a:effectLst/>
                        </a:rPr>
                        <a:t>\ooo</a:t>
                      </a:r>
                    </a:p>
                  </a:txBody>
                  <a:tcPr marL="131592"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Octal value</a:t>
                      </a:r>
                    </a:p>
                  </a:txBody>
                  <a:tcPr marL="65796"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8458">
                <a:tc>
                  <a:txBody>
                    <a:bodyPr/>
                    <a:lstStyle/>
                    <a:p>
                      <a:pPr algn="l" fontAlgn="t"/>
                      <a:r>
                        <a:rPr lang="en-US" sz="2400">
                          <a:effectLst/>
                        </a:rPr>
                        <a:t>\xhh</a:t>
                      </a:r>
                    </a:p>
                  </a:txBody>
                  <a:tcPr marL="131592"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400" dirty="0">
                          <a:effectLst/>
                        </a:rPr>
                        <a:t>Hex value</a:t>
                      </a:r>
                    </a:p>
                  </a:txBody>
                  <a:tcPr marL="65796" marR="65796" marT="65796" marB="6579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5" name="Rectangle 1"/>
          <p:cNvSpPr>
            <a:spLocks noChangeArrowheads="1"/>
          </p:cNvSpPr>
          <p:nvPr/>
        </p:nvSpPr>
        <p:spPr bwMode="auto">
          <a:xfrm>
            <a:off x="-34636" y="0"/>
            <a:ext cx="7315200" cy="718089"/>
          </a:xfrm>
          <a:prstGeom prst="rect">
            <a:avLst/>
          </a:prstGeom>
          <a:solidFill>
            <a:srgbClr val="4CAF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egoe UI" pitchFamily="34" charset="0"/>
                <a:cs typeface="Segoe UI" pitchFamily="34" charset="0"/>
              </a:rPr>
              <a:t>Escape Characters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Verdana" pitchFamily="34" charset="0"/>
                <a:cs typeface="Arial" pitchFamily="34" charset="0"/>
              </a:rPr>
              <a:t>Other escape characters used in Python: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5977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7391400" cy="4832092"/>
          </a:xfrm>
          <a:prstGeom prst="rect">
            <a:avLst/>
          </a:prstGeom>
        </p:spPr>
        <p:txBody>
          <a:bodyPr wrap="square">
            <a:spAutoFit/>
          </a:bodyPr>
          <a:lstStyle/>
          <a:p>
            <a:r>
              <a:rPr lang="en-US" sz="2800" b="1" dirty="0"/>
              <a:t>Multiline Strings</a:t>
            </a:r>
          </a:p>
          <a:p>
            <a:r>
              <a:rPr lang="en-US" sz="2800" dirty="0"/>
              <a:t>You can assign a multiline string to a variable by using three quotes</a:t>
            </a:r>
            <a:r>
              <a:rPr lang="en-US" sz="2800" dirty="0" smtClean="0"/>
              <a:t>:</a:t>
            </a:r>
          </a:p>
          <a:p>
            <a:endParaRPr lang="en-US" sz="2800" dirty="0"/>
          </a:p>
          <a:p>
            <a:endParaRPr lang="en-US" sz="2800" dirty="0" smtClean="0"/>
          </a:p>
          <a:p>
            <a:r>
              <a:rPr lang="en-US" sz="2800" b="1" dirty="0" smtClean="0"/>
              <a:t>Example</a:t>
            </a:r>
          </a:p>
          <a:p>
            <a:r>
              <a:rPr lang="en-US" sz="2800" dirty="0"/>
              <a:t>a = """</a:t>
            </a:r>
            <a:r>
              <a:rPr lang="en-US" sz="2800" dirty="0" err="1"/>
              <a:t>Lorem</a:t>
            </a:r>
            <a:r>
              <a:rPr lang="en-US" sz="2800" dirty="0"/>
              <a:t> </a:t>
            </a:r>
            <a:r>
              <a:rPr lang="en-US" sz="2800" dirty="0" err="1"/>
              <a:t>ipsum</a:t>
            </a:r>
            <a:r>
              <a:rPr lang="en-US" sz="2800" dirty="0"/>
              <a:t> dolor sit </a:t>
            </a:r>
            <a:r>
              <a:rPr lang="en-US" sz="2800" dirty="0" err="1"/>
              <a:t>amet</a:t>
            </a:r>
            <a:r>
              <a:rPr lang="en-US" sz="2800" dirty="0"/>
              <a:t>,</a:t>
            </a:r>
            <a:br>
              <a:rPr lang="en-US" sz="2800" dirty="0"/>
            </a:br>
            <a:r>
              <a:rPr lang="en-US" sz="2800" dirty="0" err="1"/>
              <a:t>consectetur</a:t>
            </a:r>
            <a:r>
              <a:rPr lang="en-US" sz="2800" dirty="0"/>
              <a:t> </a:t>
            </a:r>
            <a:r>
              <a:rPr lang="en-US" sz="2800" dirty="0" err="1"/>
              <a:t>adipiscing</a:t>
            </a:r>
            <a:r>
              <a:rPr lang="en-US" sz="2800" dirty="0"/>
              <a:t> </a:t>
            </a:r>
            <a:r>
              <a:rPr lang="en-US" sz="2800" dirty="0" err="1"/>
              <a:t>elit</a:t>
            </a:r>
            <a:r>
              <a:rPr lang="en-US" sz="2800" dirty="0"/>
              <a:t>,</a:t>
            </a:r>
            <a:br>
              <a:rPr lang="en-US" sz="2800" dirty="0"/>
            </a:br>
            <a:r>
              <a:rPr lang="en-US" sz="2800" dirty="0" err="1"/>
              <a:t>sed</a:t>
            </a:r>
            <a:r>
              <a:rPr lang="en-US" sz="2800" dirty="0"/>
              <a:t> do </a:t>
            </a:r>
            <a:r>
              <a:rPr lang="en-US" sz="2800" dirty="0" err="1"/>
              <a:t>eiusmod</a:t>
            </a:r>
            <a:r>
              <a:rPr lang="en-US" sz="2800" dirty="0"/>
              <a:t> </a:t>
            </a:r>
            <a:r>
              <a:rPr lang="en-US" sz="2800" dirty="0" err="1"/>
              <a:t>tempor</a:t>
            </a:r>
            <a:r>
              <a:rPr lang="en-US" sz="2800" dirty="0"/>
              <a:t> </a:t>
            </a:r>
            <a:r>
              <a:rPr lang="en-US" sz="2800" dirty="0" err="1"/>
              <a:t>incididunt</a:t>
            </a:r>
            <a:r>
              <a:rPr lang="en-US" sz="2800" dirty="0"/>
              <a:t/>
            </a:r>
            <a:br>
              <a:rPr lang="en-US" sz="2800" dirty="0"/>
            </a:br>
            <a:r>
              <a:rPr lang="en-US" sz="2800" dirty="0" err="1"/>
              <a:t>ut</a:t>
            </a:r>
            <a:r>
              <a:rPr lang="en-US" sz="2800" dirty="0"/>
              <a:t> </a:t>
            </a:r>
            <a:r>
              <a:rPr lang="en-US" sz="2800" dirty="0" err="1"/>
              <a:t>labore</a:t>
            </a:r>
            <a:r>
              <a:rPr lang="en-US" sz="2800" dirty="0"/>
              <a:t> et </a:t>
            </a:r>
            <a:r>
              <a:rPr lang="en-US" sz="2800" dirty="0" err="1"/>
              <a:t>dolore</a:t>
            </a:r>
            <a:r>
              <a:rPr lang="en-US" sz="2800" dirty="0"/>
              <a:t> magna </a:t>
            </a:r>
            <a:r>
              <a:rPr lang="en-US" sz="2800" dirty="0" err="1"/>
              <a:t>aliqua</a:t>
            </a:r>
            <a:r>
              <a:rPr lang="en-US" sz="2800" dirty="0"/>
              <a:t>."""</a:t>
            </a:r>
            <a:br>
              <a:rPr lang="en-US" sz="2800" dirty="0"/>
            </a:br>
            <a:r>
              <a:rPr lang="en-US" sz="2800" dirty="0"/>
              <a:t>print(a)</a:t>
            </a:r>
          </a:p>
        </p:txBody>
      </p:sp>
    </p:spTree>
    <p:extLst>
      <p:ext uri="{BB962C8B-B14F-4D97-AF65-F5344CB8AC3E}">
        <p14:creationId xmlns:p14="http://schemas.microsoft.com/office/powerpoint/2010/main" val="4128918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26" y="228600"/>
            <a:ext cx="2428550" cy="523220"/>
          </a:xfrm>
          <a:prstGeom prst="rect">
            <a:avLst/>
          </a:prstGeom>
        </p:spPr>
        <p:txBody>
          <a:bodyPr wrap="none">
            <a:spAutoFit/>
          </a:bodyPr>
          <a:lstStyle/>
          <a:p>
            <a:r>
              <a:rPr lang="en-US" sz="2800" dirty="0"/>
              <a:t>String Methods</a:t>
            </a:r>
          </a:p>
        </p:txBody>
      </p:sp>
      <p:sp>
        <p:nvSpPr>
          <p:cNvPr id="5" name="Rectangle 4"/>
          <p:cNvSpPr/>
          <p:nvPr/>
        </p:nvSpPr>
        <p:spPr>
          <a:xfrm>
            <a:off x="609600" y="1676400"/>
            <a:ext cx="7162800" cy="369332"/>
          </a:xfrm>
          <a:prstGeom prst="rect">
            <a:avLst/>
          </a:prstGeom>
        </p:spPr>
        <p:txBody>
          <a:bodyPr wrap="square">
            <a:spAutoFit/>
          </a:bodyPr>
          <a:lstStyle/>
          <a:p>
            <a:r>
              <a:rPr lang="en-US" dirty="0"/>
              <a:t>https://www.w3schools.com/python/python_strings_methods.asp</a:t>
            </a:r>
          </a:p>
        </p:txBody>
      </p:sp>
    </p:spTree>
    <p:extLst>
      <p:ext uri="{BB962C8B-B14F-4D97-AF65-F5344CB8AC3E}">
        <p14:creationId xmlns:p14="http://schemas.microsoft.com/office/powerpoint/2010/main" val="388617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err="1" smtClean="0">
                <a:solidFill>
                  <a:schemeClr val="tx1"/>
                </a:solidFill>
                <a:latin typeface="Times New Roman" pitchFamily="18" charset="0"/>
                <a:cs typeface="Times New Roman" pitchFamily="18" charset="0"/>
              </a:rPr>
              <a:t>Input/Output</a:t>
            </a:r>
            <a:r>
              <a:rPr lang="en-US" sz="4400" b="1" dirty="0" smtClean="0">
                <a:solidFill>
                  <a:schemeClr val="tx1"/>
                </a:solidFill>
                <a:latin typeface="Times New Roman" pitchFamily="18" charset="0"/>
                <a:cs typeface="Times New Roman" pitchFamily="18" charset="0"/>
              </a:rPr>
              <a:t> Operations</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21</a:t>
            </a:fld>
            <a:endParaRPr lang="en-US"/>
          </a:p>
        </p:txBody>
      </p:sp>
      <p:sp>
        <p:nvSpPr>
          <p:cNvPr id="8" name="Rectangle 7"/>
          <p:cNvSpPr/>
          <p:nvPr/>
        </p:nvSpPr>
        <p:spPr>
          <a:xfrm>
            <a:off x="228600" y="838200"/>
            <a:ext cx="8686800" cy="5831853"/>
          </a:xfrm>
          <a:prstGeom prst="rect">
            <a:avLst/>
          </a:prstGeom>
          <a:noFill/>
        </p:spPr>
        <p:txBody>
          <a:bodyPr wrap="square" lIns="91440" tIns="45720" rIns="91440" bIns="45720">
            <a:spAutoFit/>
          </a:bodyPr>
          <a:lstStyle/>
          <a:p>
            <a:pPr marL="457200" indent="-457200" algn="just">
              <a:lnSpc>
                <a:spcPct val="150000"/>
              </a:lnSpc>
              <a:buFont typeface="Wingdings" pitchFamily="2" charset="2"/>
              <a:buChar char="Ø"/>
            </a:pPr>
            <a:r>
              <a:rPr lang="en-US" sz="2800" dirty="0">
                <a:latin typeface="Times New Roman" pitchFamily="18" charset="0"/>
                <a:cs typeface="Times New Roman" pitchFamily="18" charset="0"/>
              </a:rPr>
              <a:t>Python user input from the keyboard can be read using the input() built-in function.</a:t>
            </a:r>
          </a:p>
          <a:p>
            <a:pPr marL="457200" indent="-457200" algn="just">
              <a:lnSpc>
                <a:spcPct val="150000"/>
              </a:lnSpc>
              <a:buFont typeface="Wingdings" pitchFamily="2" charset="2"/>
              <a:buChar char="Ø"/>
            </a:pPr>
            <a:r>
              <a:rPr lang="en-US" sz="2800" dirty="0">
                <a:latin typeface="Times New Roman" pitchFamily="18" charset="0"/>
                <a:cs typeface="Times New Roman" pitchFamily="18" charset="0"/>
              </a:rPr>
              <a:t>The input from the user is read as a string and can be assigned to a variable.</a:t>
            </a:r>
          </a:p>
          <a:p>
            <a:pPr marL="457200" indent="-457200" algn="just">
              <a:lnSpc>
                <a:spcPct val="150000"/>
              </a:lnSpc>
              <a:buFont typeface="Wingdings" pitchFamily="2" charset="2"/>
              <a:buChar char="Ø"/>
            </a:pPr>
            <a:r>
              <a:rPr lang="en-US" sz="2800" dirty="0">
                <a:latin typeface="Times New Roman" pitchFamily="18" charset="0"/>
                <a:cs typeface="Times New Roman" pitchFamily="18" charset="0"/>
              </a:rPr>
              <a:t>After entering the value from the keyboard, we have to press the “Enter” button. Then the input() function reads the value entered by the user.</a:t>
            </a:r>
          </a:p>
          <a:p>
            <a:pPr marL="457200" indent="-457200" algn="just">
              <a:lnSpc>
                <a:spcPct val="150000"/>
              </a:lnSpc>
              <a:buFont typeface="Wingdings" pitchFamily="2" charset="2"/>
              <a:buChar char="Ø"/>
            </a:pPr>
            <a:r>
              <a:rPr lang="en-US" sz="2800" dirty="0">
                <a:latin typeface="Times New Roman" pitchFamily="18" charset="0"/>
                <a:cs typeface="Times New Roman" pitchFamily="18" charset="0"/>
              </a:rPr>
              <a:t>The program halts indefinitely for the user input. There is no option to provide timeout value.</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5564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85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156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284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p:cTn id="30"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err="1" smtClean="0">
                <a:solidFill>
                  <a:schemeClr val="tx1"/>
                </a:solidFill>
                <a:latin typeface="Times New Roman" pitchFamily="18" charset="0"/>
                <a:cs typeface="Times New Roman" pitchFamily="18" charset="0"/>
              </a:rPr>
              <a:t>Input/Output</a:t>
            </a:r>
            <a:r>
              <a:rPr lang="en-US" sz="4400" b="1" dirty="0" smtClean="0">
                <a:solidFill>
                  <a:schemeClr val="tx1"/>
                </a:solidFill>
                <a:latin typeface="Times New Roman" pitchFamily="18" charset="0"/>
                <a:cs typeface="Times New Roman" pitchFamily="18" charset="0"/>
              </a:rPr>
              <a:t> Operations</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22</a:t>
            </a:fld>
            <a:endParaRPr lang="en-US"/>
          </a:p>
        </p:txBody>
      </p:sp>
      <p:sp>
        <p:nvSpPr>
          <p:cNvPr id="8" name="Rectangle 7"/>
          <p:cNvSpPr/>
          <p:nvPr/>
        </p:nvSpPr>
        <p:spPr>
          <a:xfrm>
            <a:off x="228600" y="838200"/>
            <a:ext cx="8686800" cy="5011949"/>
          </a:xfrm>
          <a:prstGeom prst="rect">
            <a:avLst/>
          </a:prstGeom>
          <a:noFill/>
        </p:spPr>
        <p:txBody>
          <a:bodyPr wrap="square" lIns="91440" tIns="45720" rIns="91440" bIns="45720">
            <a:spAutoFit/>
          </a:bodyPr>
          <a:lstStyle/>
          <a:p>
            <a:pPr algn="just">
              <a:lnSpc>
                <a:spcPct val="150000"/>
              </a:lnSpc>
            </a:pPr>
            <a:r>
              <a:rPr lang="en-US" sz="2400" dirty="0">
                <a:latin typeface="Times New Roman" pitchFamily="18" charset="0"/>
                <a:cs typeface="Times New Roman" pitchFamily="18" charset="0"/>
              </a:rPr>
              <a:t>The syntax of input() function is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input(prompt</a:t>
            </a:r>
            <a:r>
              <a:rPr lang="en-US" sz="2400" dirty="0" smtClean="0">
                <a:latin typeface="Times New Roman" pitchFamily="18" charset="0"/>
                <a:cs typeface="Times New Roman" pitchFamily="18" charset="0"/>
              </a:rPr>
              <a:t>)</a:t>
            </a:r>
          </a:p>
          <a:p>
            <a:pPr algn="just">
              <a:lnSpc>
                <a:spcPct val="150000"/>
              </a:lnSpc>
            </a:pPr>
            <a:r>
              <a:rPr lang="en-US" sz="2400" b="1" dirty="0" smtClean="0">
                <a:latin typeface="Times New Roman" pitchFamily="18" charset="0"/>
                <a:cs typeface="Times New Roman" pitchFamily="18" charset="0"/>
              </a:rPr>
              <a:t>Example:</a:t>
            </a:r>
          </a:p>
          <a:p>
            <a:pPr algn="just">
              <a:lnSpc>
                <a:spcPct val="150000"/>
              </a:lnSpc>
            </a:pPr>
            <a:r>
              <a:rPr lang="en-US" sz="2400" dirty="0">
                <a:latin typeface="Times New Roman" pitchFamily="18" charset="0"/>
                <a:cs typeface="Times New Roman" pitchFamily="18" charset="0"/>
              </a:rPr>
              <a:t>value = input("Please enter a string:\n</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print(</a:t>
            </a:r>
            <a:r>
              <a:rPr lang="en-US" sz="2400" dirty="0" err="1">
                <a:latin typeface="Times New Roman" pitchFamily="18" charset="0"/>
                <a:cs typeface="Times New Roman" pitchFamily="18" charset="0"/>
              </a:rPr>
              <a:t>f'You</a:t>
            </a:r>
            <a:r>
              <a:rPr lang="en-US" sz="2400" dirty="0">
                <a:latin typeface="Times New Roman" pitchFamily="18" charset="0"/>
                <a:cs typeface="Times New Roman" pitchFamily="18" charset="0"/>
              </a:rPr>
              <a:t> entered {value</a:t>
            </a:r>
            <a:r>
              <a:rPr lang="en-US" sz="2400" dirty="0" smtClean="0">
                <a:latin typeface="Times New Roman" pitchFamily="18" charset="0"/>
                <a:cs typeface="Times New Roman" pitchFamily="18" charset="0"/>
              </a:rPr>
              <a:t>}')</a:t>
            </a:r>
          </a:p>
          <a:p>
            <a:pPr algn="just">
              <a:lnSpc>
                <a:spcPct val="150000"/>
              </a:lnSpc>
            </a:pPr>
            <a:r>
              <a:rPr lang="en-US" sz="2400" b="1" dirty="0" smtClean="0">
                <a:latin typeface="Times New Roman" pitchFamily="18" charset="0"/>
                <a:cs typeface="Times New Roman" pitchFamily="18" charset="0"/>
              </a:rPr>
              <a:t>Get </a:t>
            </a:r>
            <a:r>
              <a:rPr lang="en-US" sz="2400" b="1" dirty="0">
                <a:latin typeface="Times New Roman" pitchFamily="18" charset="0"/>
                <a:cs typeface="Times New Roman" pitchFamily="18" charset="0"/>
              </a:rPr>
              <a:t>an Integer as the User </a:t>
            </a:r>
            <a:r>
              <a:rPr lang="en-US" sz="2400" b="1" dirty="0" smtClean="0">
                <a:latin typeface="Times New Roman" pitchFamily="18" charset="0"/>
                <a:cs typeface="Times New Roman" pitchFamily="18" charset="0"/>
              </a:rPr>
              <a:t>Input</a:t>
            </a:r>
          </a:p>
          <a:p>
            <a:pPr algn="just">
              <a:lnSpc>
                <a:spcPct val="150000"/>
              </a:lnSpc>
            </a:pPr>
            <a:r>
              <a:rPr lang="en-US" sz="2400" dirty="0">
                <a:latin typeface="Times New Roman" pitchFamily="18" charset="0"/>
                <a:cs typeface="Times New Roman" pitchFamily="18" charset="0"/>
              </a:rPr>
              <a:t>value = input("Please enter an integer:\n</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value =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(value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print(</a:t>
            </a:r>
            <a:r>
              <a:rPr lang="en-US" sz="2400" dirty="0" err="1">
                <a:latin typeface="Times New Roman" pitchFamily="18" charset="0"/>
                <a:cs typeface="Times New Roman" pitchFamily="18" charset="0"/>
              </a:rPr>
              <a:t>f'You</a:t>
            </a:r>
            <a:r>
              <a:rPr lang="en-US" sz="2400" dirty="0">
                <a:latin typeface="Times New Roman" pitchFamily="18" charset="0"/>
                <a:cs typeface="Times New Roman" pitchFamily="18" charset="0"/>
              </a:rPr>
              <a:t> entered {value} and its square is {value ** 2}')</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4516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43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65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82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4" end="4"/>
                                            </p:txEl>
                                          </p:spTgt>
                                        </p:tgtEl>
                                        <p:attrNameLst>
                                          <p:attrName>style.visibility</p:attrName>
                                        </p:attrNameLst>
                                      </p:cBhvr>
                                      <p:to>
                                        <p:strVal val="visible"/>
                                      </p:to>
                                    </p:set>
                                    <p:anim calcmode="lin" valueType="num">
                                      <p:cBhvr>
                                        <p:cTn id="30"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4" end="4"/>
                                            </p:txEl>
                                          </p:spTgt>
                                        </p:tgtEl>
                                      </p:cBhvr>
                                    </p:animEffect>
                                  </p:childTnLst>
                                </p:cTn>
                              </p:par>
                            </p:childTnLst>
                          </p:cTn>
                        </p:par>
                        <p:par>
                          <p:cTn id="33" fill="hold">
                            <p:stCondLst>
                              <p:cond delay="118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5" end="5"/>
                                            </p:txEl>
                                          </p:spTgt>
                                        </p:tgtEl>
                                        <p:attrNameLst>
                                          <p:attrName>style.visibility</p:attrName>
                                        </p:attrNameLst>
                                      </p:cBhvr>
                                      <p:to>
                                        <p:strVal val="visible"/>
                                      </p:to>
                                    </p:set>
                                    <p:anim calcmode="lin" valueType="num">
                                      <p:cBhvr>
                                        <p:cTn id="36"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5" end="5"/>
                                            </p:txEl>
                                          </p:spTgt>
                                        </p:tgtEl>
                                      </p:cBhvr>
                                    </p:animEffect>
                                  </p:childTnLst>
                                </p:cTn>
                              </p:par>
                            </p:childTnLst>
                          </p:cTn>
                        </p:par>
                        <p:par>
                          <p:cTn id="39" fill="hold">
                            <p:stCondLst>
                              <p:cond delay="153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8" end="8"/>
                                            </p:txEl>
                                          </p:spTgt>
                                        </p:tgtEl>
                                        <p:attrNameLst>
                                          <p:attrName>style.visibility</p:attrName>
                                        </p:attrNameLst>
                                      </p:cBhvr>
                                      <p:to>
                                        <p:strVal val="visible"/>
                                      </p:to>
                                    </p:set>
                                    <p:anim calcmode="lin" valueType="num">
                                      <p:cBhvr>
                                        <p:cTn id="42" dur="1000" fill="hold"/>
                                        <p:tgtEl>
                                          <p:spTgt spid="8">
                                            <p:txEl>
                                              <p:pRg st="8" end="8"/>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8" end="8"/>
                                            </p:txEl>
                                          </p:spTgt>
                                        </p:tgtEl>
                                      </p:cBhvr>
                                    </p:animEffect>
                                  </p:childTnLst>
                                </p:cTn>
                              </p:par>
                            </p:childTnLst>
                          </p:cTn>
                        </p:par>
                        <p:par>
                          <p:cTn id="45" fill="hold">
                            <p:stCondLst>
                              <p:cond delay="213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6" end="6"/>
                                            </p:txEl>
                                          </p:spTgt>
                                        </p:tgtEl>
                                        <p:attrNameLst>
                                          <p:attrName>style.visibility</p:attrName>
                                        </p:attrNameLst>
                                      </p:cBhvr>
                                      <p:to>
                                        <p:strVal val="visible"/>
                                      </p:to>
                                    </p:set>
                                    <p:anim calcmode="lin" valueType="num">
                                      <p:cBhvr>
                                        <p:cTn id="48"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6" end="6"/>
                                            </p:txEl>
                                          </p:spTgt>
                                        </p:tgtEl>
                                      </p:cBhvr>
                                    </p:animEffect>
                                  </p:childTnLst>
                                </p:cTn>
                              </p:par>
                            </p:childTnLst>
                          </p:cTn>
                        </p:par>
                        <p:par>
                          <p:cTn id="51" fill="hold">
                            <p:stCondLst>
                              <p:cond delay="26000"/>
                            </p:stCondLst>
                            <p:childTnLst>
                              <p:par>
                                <p:cTn id="52" presetID="29" presetClass="entr" presetSubtype="0" fill="hold" nodeType="afterEffect">
                                  <p:stCondLst>
                                    <p:cond delay="0"/>
                                  </p:stCondLst>
                                  <p:iterate type="lt">
                                    <p:tmPct val="10000"/>
                                  </p:iterate>
                                  <p:childTnLst>
                                    <p:set>
                                      <p:cBhvr>
                                        <p:cTn id="53" dur="1" fill="hold">
                                          <p:stCondLst>
                                            <p:cond delay="0"/>
                                          </p:stCondLst>
                                        </p:cTn>
                                        <p:tgtEl>
                                          <p:spTgt spid="8">
                                            <p:txEl>
                                              <p:pRg st="7" end="7"/>
                                            </p:txEl>
                                          </p:spTgt>
                                        </p:tgtEl>
                                        <p:attrNameLst>
                                          <p:attrName>style.visibility</p:attrName>
                                        </p:attrNameLst>
                                      </p:cBhvr>
                                      <p:to>
                                        <p:strVal val="visible"/>
                                      </p:to>
                                    </p:set>
                                    <p:anim calcmode="lin" valueType="num">
                                      <p:cBhvr>
                                        <p:cTn id="54" dur="1000" fill="hold"/>
                                        <p:tgtEl>
                                          <p:spTgt spid="8">
                                            <p:txEl>
                                              <p:pRg st="7" end="7"/>
                                            </p:txEl>
                                          </p:spTgt>
                                        </p:tgtEl>
                                        <p:attrNameLst>
                                          <p:attrName>ppt_x</p:attrName>
                                        </p:attrNameLst>
                                      </p:cBhvr>
                                      <p:tavLst>
                                        <p:tav tm="0">
                                          <p:val>
                                            <p:strVal val="#ppt_x-.2"/>
                                          </p:val>
                                        </p:tav>
                                        <p:tav tm="100000">
                                          <p:val>
                                            <p:strVal val="#ppt_x"/>
                                          </p:val>
                                        </p:tav>
                                      </p:tavLst>
                                    </p:anim>
                                    <p:anim calcmode="lin" valueType="num">
                                      <p:cBhvr>
                                        <p:cTn id="55" dur="1000" fill="hold"/>
                                        <p:tgtEl>
                                          <p:spTgt spid="8">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8">
                                            <p:txEl>
                                              <p:pRg st="7" end="7"/>
                                            </p:txEl>
                                          </p:spTgt>
                                        </p:tgtEl>
                                      </p:cBhvr>
                                    </p:animEffect>
                                  </p:childTnLst>
                                </p:cTn>
                              </p:par>
                            </p:childTnLst>
                          </p:cTn>
                        </p:par>
                        <p:par>
                          <p:cTn id="57" fill="hold">
                            <p:stCondLst>
                              <p:cond delay="28500"/>
                            </p:stCondLst>
                            <p:childTnLst>
                              <p:par>
                                <p:cTn id="58" presetID="29" presetClass="entr" presetSubtype="0" fill="hold" nodeType="afterEffect">
                                  <p:stCondLst>
                                    <p:cond delay="0"/>
                                  </p:stCondLst>
                                  <p:iterate type="lt">
                                    <p:tmPct val="10000"/>
                                  </p:iterate>
                                  <p:childTnLst>
                                    <p:set>
                                      <p:cBhvr>
                                        <p:cTn id="59" dur="1" fill="hold">
                                          <p:stCondLst>
                                            <p:cond delay="0"/>
                                          </p:stCondLst>
                                        </p:cTn>
                                        <p:tgtEl>
                                          <p:spTgt spid="8">
                                            <p:txEl>
                                              <p:pRg st="3" end="3"/>
                                            </p:txEl>
                                          </p:spTgt>
                                        </p:tgtEl>
                                        <p:attrNameLst>
                                          <p:attrName>style.visibility</p:attrName>
                                        </p:attrNameLst>
                                      </p:cBhvr>
                                      <p:to>
                                        <p:strVal val="visible"/>
                                      </p:to>
                                    </p:set>
                                    <p:anim calcmode="lin" valueType="num">
                                      <p:cBhvr>
                                        <p:cTn id="60"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61"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62" dur="1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Video Guidance</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23</a:t>
            </a:fld>
            <a:endParaRPr lang="en-US"/>
          </a:p>
        </p:txBody>
      </p:sp>
      <p:sp>
        <p:nvSpPr>
          <p:cNvPr id="8" name="Rectangle 7"/>
          <p:cNvSpPr/>
          <p:nvPr/>
        </p:nvSpPr>
        <p:spPr>
          <a:xfrm>
            <a:off x="228600" y="838200"/>
            <a:ext cx="8686800" cy="4832092"/>
          </a:xfrm>
          <a:prstGeom prst="rect">
            <a:avLst/>
          </a:prstGeom>
          <a:noFill/>
        </p:spPr>
        <p:txBody>
          <a:bodyPr wrap="square" lIns="91440" tIns="45720" rIns="91440" bIns="45720">
            <a:spAutoFit/>
          </a:bodyPr>
          <a:lstStyle/>
          <a:p>
            <a:pPr indent="457200" algn="just"/>
            <a:endParaRPr lang="en-US" sz="2800" b="1" dirty="0" smtClean="0">
              <a:latin typeface="Times New Roman" pitchFamily="18" charset="0"/>
              <a:cs typeface="Times New Roman" pitchFamily="18" charset="0"/>
            </a:endParaRPr>
          </a:p>
          <a:p>
            <a:pPr indent="457200" algn="just"/>
            <a:endParaRPr lang="en-US" sz="2800" b="1" dirty="0" smtClean="0">
              <a:latin typeface="Times New Roman" pitchFamily="18" charset="0"/>
              <a:cs typeface="Times New Roman" pitchFamily="18" charset="0"/>
            </a:endParaRPr>
          </a:p>
          <a:p>
            <a:pPr indent="457200" algn="just">
              <a:buAutoNum type="arabicPeriod"/>
            </a:pPr>
            <a:r>
              <a:rPr lang="en-US" sz="2800" b="1" dirty="0" smtClean="0">
                <a:latin typeface="Times New Roman" pitchFamily="18" charset="0"/>
                <a:cs typeface="Times New Roman" pitchFamily="18" charset="0"/>
                <a:hlinkClick r:id="rId2" action="ppaction://hlinkfile"/>
              </a:rPr>
              <a:t>User Input</a:t>
            </a:r>
            <a:endParaRPr lang="en-US" sz="2800" b="1" dirty="0" smtClean="0">
              <a:latin typeface="Times New Roman" pitchFamily="18" charset="0"/>
              <a:cs typeface="Times New Roman" pitchFamily="18" charset="0"/>
            </a:endParaRPr>
          </a:p>
          <a:p>
            <a:pPr indent="457200" algn="just">
              <a:buAutoNum type="arabicPeriod"/>
            </a:pPr>
            <a:endParaRPr lang="en-US" sz="2800" b="1" dirty="0" smtClean="0">
              <a:latin typeface="Times New Roman" pitchFamily="18" charset="0"/>
              <a:cs typeface="Times New Roman" pitchFamily="18" charset="0"/>
            </a:endParaRPr>
          </a:p>
          <a:p>
            <a:pPr indent="457200" algn="just">
              <a:buAutoNum type="arabicPeriod"/>
            </a:pPr>
            <a:endParaRPr lang="en-US" sz="2800" b="1" dirty="0" smtClean="0">
              <a:latin typeface="Times New Roman" pitchFamily="18" charset="0"/>
              <a:cs typeface="Times New Roman" pitchFamily="18" charset="0"/>
            </a:endParaRPr>
          </a:p>
          <a:p>
            <a:pPr indent="457200" algn="just">
              <a:buAutoNum type="arabicPeriod"/>
            </a:pPr>
            <a:endParaRPr lang="en-US" sz="2800" b="1" dirty="0" smtClean="0">
              <a:latin typeface="Times New Roman" pitchFamily="18" charset="0"/>
              <a:cs typeface="Times New Roman" pitchFamily="18" charset="0"/>
            </a:endParaRPr>
          </a:p>
          <a:p>
            <a:pPr indent="457200" algn="just">
              <a:buAutoNum type="arabicPeriod"/>
            </a:pPr>
            <a:r>
              <a:rPr lang="en-US" sz="2800" b="1" dirty="0" smtClean="0">
                <a:latin typeface="Times New Roman" pitchFamily="18" charset="0"/>
                <a:cs typeface="Times New Roman" pitchFamily="18" charset="0"/>
                <a:hlinkClick r:id="rId3" action="ppaction://hlinkfile"/>
              </a:rPr>
              <a:t>Print() Function</a:t>
            </a:r>
            <a:endParaRPr lang="en-US" sz="2800" b="1" dirty="0" smtClean="0">
              <a:latin typeface="Times New Roman" pitchFamily="18" charset="0"/>
              <a:cs typeface="Times New Roman" pitchFamily="18" charset="0"/>
            </a:endParaRPr>
          </a:p>
          <a:p>
            <a:pPr indent="457200" algn="just">
              <a:buAutoNum type="arabicPeriod"/>
            </a:pPr>
            <a:endParaRPr lang="en-US" sz="2800" b="1" dirty="0" smtClean="0">
              <a:latin typeface="Times New Roman" pitchFamily="18" charset="0"/>
              <a:cs typeface="Times New Roman" pitchFamily="18" charset="0"/>
            </a:endParaRPr>
          </a:p>
          <a:p>
            <a:pPr indent="457200" algn="just">
              <a:buAutoNum type="arabicPeriod"/>
            </a:pPr>
            <a:endParaRPr lang="en-US" sz="2800" b="1" dirty="0" smtClean="0">
              <a:latin typeface="Times New Roman" pitchFamily="18" charset="0"/>
              <a:cs typeface="Times New Roman" pitchFamily="18" charset="0"/>
            </a:endParaRPr>
          </a:p>
          <a:p>
            <a:pPr indent="457200" algn="just">
              <a:buAutoNum type="arabicPeriod"/>
            </a:pPr>
            <a:endParaRPr lang="en-US" sz="2800" b="1" dirty="0" smtClean="0">
              <a:latin typeface="Times New Roman" pitchFamily="18" charset="0"/>
              <a:cs typeface="Times New Roman" pitchFamily="18" charset="0"/>
            </a:endParaRPr>
          </a:p>
          <a:p>
            <a:pPr indent="457200" algn="just">
              <a:buAutoNum type="arabicPeriod"/>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1275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2" end="2"/>
                                            </p:txEl>
                                          </p:spTgt>
                                        </p:tgtEl>
                                        <p:attrNameLst>
                                          <p:attrName>style.visibility</p:attrName>
                                        </p:attrNameLst>
                                      </p:cBhvr>
                                      <p:to>
                                        <p:strVal val="visible"/>
                                      </p:to>
                                    </p:set>
                                    <p:anim calcmode="lin" valueType="num">
                                      <p:cBhvr>
                                        <p:cTn id="12"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2" end="2"/>
                                            </p:txEl>
                                          </p:spTgt>
                                        </p:tgtEl>
                                      </p:cBhvr>
                                    </p:animEffect>
                                  </p:childTnLst>
                                </p:cTn>
                              </p:par>
                            </p:childTnLst>
                          </p:cTn>
                        </p:par>
                        <p:par>
                          <p:cTn id="15" fill="hold">
                            <p:stCondLst>
                              <p:cond delay="23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6" end="6"/>
                                            </p:txEl>
                                          </p:spTgt>
                                        </p:tgtEl>
                                        <p:attrNameLst>
                                          <p:attrName>style.visibility</p:attrName>
                                        </p:attrNameLst>
                                      </p:cBhvr>
                                      <p:to>
                                        <p:strVal val="visible"/>
                                      </p:to>
                                    </p:set>
                                    <p:anim calcmode="lin" valueType="num">
                                      <p:cBhvr>
                                        <p:cTn id="18"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Opening File Modes</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24</a:t>
            </a:fld>
            <a:endParaRPr lang="en-US"/>
          </a:p>
        </p:txBody>
      </p:sp>
      <p:sp>
        <p:nvSpPr>
          <p:cNvPr id="8" name="Rectangle 7"/>
          <p:cNvSpPr/>
          <p:nvPr/>
        </p:nvSpPr>
        <p:spPr>
          <a:xfrm>
            <a:off x="228600" y="838200"/>
            <a:ext cx="8686800" cy="2246769"/>
          </a:xfrm>
          <a:prstGeom prst="rect">
            <a:avLst/>
          </a:prstGeom>
          <a:noFill/>
        </p:spPr>
        <p:txBody>
          <a:bodyPr wrap="square" lIns="91440" tIns="45720" rIns="91440" bIns="45720">
            <a:spAutoFit/>
          </a:bodyPr>
          <a:lstStyle/>
          <a:p>
            <a:pPr indent="457200" algn="just"/>
            <a:r>
              <a:rPr lang="en-US" sz="2800" dirty="0">
                <a:latin typeface="Times New Roman" pitchFamily="18" charset="0"/>
                <a:cs typeface="Times New Roman" pitchFamily="18" charset="0"/>
              </a:rPr>
              <a:t>In Python, a physical file must be mapped to a built-in file object with the help of built-in function open</a:t>
            </a:r>
            <a:r>
              <a:rPr lang="en-US" sz="2800" dirty="0" smtClean="0">
                <a:latin typeface="Times New Roman" pitchFamily="18" charset="0"/>
                <a:cs typeface="Times New Roman" pitchFamily="18" charset="0"/>
              </a:rPr>
              <a:t>().</a:t>
            </a:r>
          </a:p>
          <a:p>
            <a:pPr indent="457200" algn="just"/>
            <a:r>
              <a:rPr lang="en-US" sz="2800" b="1" dirty="0" smtClean="0">
                <a:latin typeface="Times New Roman" pitchFamily="18" charset="0"/>
                <a:cs typeface="Times New Roman" pitchFamily="18" charset="0"/>
              </a:rPr>
              <a:t>Syntax:</a:t>
            </a:r>
          </a:p>
          <a:p>
            <a:pPr indent="463550" algn="just"/>
            <a:r>
              <a:rPr lang="en-US" sz="2800" dirty="0" smtClean="0">
                <a:latin typeface="Times New Roman" pitchFamily="18" charset="0"/>
                <a:cs typeface="Times New Roman" pitchFamily="18" charset="0"/>
              </a:rPr>
              <a:t>file </a:t>
            </a:r>
            <a:r>
              <a:rPr lang="en-US" sz="2800" dirty="0">
                <a:latin typeface="Times New Roman" pitchFamily="18" charset="0"/>
                <a:cs typeface="Times New Roman" pitchFamily="18" charset="0"/>
              </a:rPr>
              <a:t>object = open(file name[, access mode</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buffersize</a:t>
            </a:r>
            <a:r>
              <a:rPr lang="en-US" sz="2800" dirty="0" smtClean="0">
                <a:latin typeface="Times New Roman" pitchFamily="18" charset="0"/>
                <a:cs typeface="Times New Roman" pitchFamily="18" charset="0"/>
              </a:rPr>
              <a:t>])</a:t>
            </a:r>
          </a:p>
          <a:p>
            <a:pPr indent="457200"/>
            <a:endParaRPr lang="en-US" sz="2800" dirty="0" smtClean="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75381237"/>
              </p:ext>
            </p:extLst>
          </p:nvPr>
        </p:nvGraphicFramePr>
        <p:xfrm>
          <a:off x="762000" y="2667000"/>
          <a:ext cx="7543800" cy="3657600"/>
        </p:xfrm>
        <a:graphic>
          <a:graphicData uri="http://schemas.openxmlformats.org/drawingml/2006/table">
            <a:tbl>
              <a:tblPr firstRow="1" bandRow="1">
                <a:tableStyleId>{8A107856-5554-42FB-B03E-39F5DBC370BA}</a:tableStyleId>
              </a:tblPr>
              <a:tblGrid>
                <a:gridCol w="1650206"/>
                <a:gridCol w="5893594"/>
              </a:tblGrid>
              <a:tr h="447244">
                <a:tc>
                  <a:txBody>
                    <a:bodyPr/>
                    <a:lstStyle/>
                    <a:p>
                      <a:pPr algn="ctr" fontAlgn="b"/>
                      <a:r>
                        <a:rPr lang="en-US" dirty="0">
                          <a:effectLst/>
                        </a:rPr>
                        <a:t>Access Modes</a:t>
                      </a:r>
                      <a:endParaRPr lang="en-US" b="0" dirty="0">
                        <a:solidFill>
                          <a:srgbClr val="FFFFFF"/>
                        </a:solidFill>
                        <a:effectLst/>
                        <a:latin typeface="Times New Roman" pitchFamily="18" charset="0"/>
                        <a:cs typeface="Times New Roman" pitchFamily="18" charset="0"/>
                      </a:endParaRPr>
                    </a:p>
                  </a:txBody>
                  <a:tcPr anchor="ctr"/>
                </a:tc>
                <a:tc>
                  <a:txBody>
                    <a:bodyPr/>
                    <a:lstStyle/>
                    <a:p>
                      <a:pPr algn="ctr" fontAlgn="b"/>
                      <a:r>
                        <a:rPr lang="en-US" dirty="0">
                          <a:effectLst/>
                        </a:rPr>
                        <a:t>Description</a:t>
                      </a:r>
                      <a:endParaRPr lang="en-US" b="0" dirty="0">
                        <a:solidFill>
                          <a:srgbClr val="FFFFFF"/>
                        </a:solidFill>
                        <a:effectLst/>
                        <a:latin typeface="Times New Roman" pitchFamily="18" charset="0"/>
                        <a:cs typeface="Times New Roman" pitchFamily="18" charset="0"/>
                      </a:endParaRPr>
                    </a:p>
                  </a:txBody>
                  <a:tcPr anchor="ctr"/>
                </a:tc>
              </a:tr>
              <a:tr h="447244">
                <a:tc>
                  <a:txBody>
                    <a:bodyPr/>
                    <a:lstStyle/>
                    <a:p>
                      <a:pPr algn="ctr" fontAlgn="t"/>
                      <a:r>
                        <a:rPr lang="en-US" dirty="0">
                          <a:effectLst/>
                        </a:rPr>
                        <a:t>r</a:t>
                      </a:r>
                      <a:endParaRPr lang="en-US" dirty="0">
                        <a:solidFill>
                          <a:srgbClr val="414141"/>
                        </a:solidFill>
                        <a:effectLst/>
                        <a:latin typeface="Times New Roman" pitchFamily="18" charset="0"/>
                        <a:cs typeface="Times New Roman" pitchFamily="18" charset="0"/>
                      </a:endParaRPr>
                    </a:p>
                  </a:txBody>
                  <a:tcPr anchor="ctr"/>
                </a:tc>
                <a:tc>
                  <a:txBody>
                    <a:bodyPr/>
                    <a:lstStyle/>
                    <a:p>
                      <a:pPr algn="l" fontAlgn="t"/>
                      <a:r>
                        <a:rPr lang="en-US" dirty="0">
                          <a:effectLst/>
                        </a:rPr>
                        <a:t>Opens a file for reading only.</a:t>
                      </a:r>
                      <a:endParaRPr lang="en-US" dirty="0">
                        <a:solidFill>
                          <a:srgbClr val="414141"/>
                        </a:solidFill>
                        <a:effectLst/>
                        <a:latin typeface="Times New Roman" pitchFamily="18" charset="0"/>
                        <a:cs typeface="Times New Roman" pitchFamily="18" charset="0"/>
                      </a:endParaRPr>
                    </a:p>
                  </a:txBody>
                  <a:tcPr anchor="ctr"/>
                </a:tc>
              </a:tr>
              <a:tr h="771956">
                <a:tc>
                  <a:txBody>
                    <a:bodyPr/>
                    <a:lstStyle/>
                    <a:p>
                      <a:pPr algn="ctr" fontAlgn="t"/>
                      <a:r>
                        <a:rPr lang="en-US">
                          <a:effectLst/>
                        </a:rPr>
                        <a:t>rb</a:t>
                      </a:r>
                      <a:endParaRPr lang="en-US">
                        <a:solidFill>
                          <a:srgbClr val="414141"/>
                        </a:solidFill>
                        <a:effectLst/>
                        <a:latin typeface="Times New Roman" pitchFamily="18" charset="0"/>
                        <a:cs typeface="Times New Roman" pitchFamily="18" charset="0"/>
                      </a:endParaRPr>
                    </a:p>
                  </a:txBody>
                  <a:tcPr anchor="ctr"/>
                </a:tc>
                <a:tc>
                  <a:txBody>
                    <a:bodyPr/>
                    <a:lstStyle/>
                    <a:p>
                      <a:pPr algn="l" fontAlgn="t"/>
                      <a:r>
                        <a:rPr lang="en-US" dirty="0">
                          <a:effectLst/>
                        </a:rPr>
                        <a:t>Opens a file for reading only in binary format.</a:t>
                      </a:r>
                      <a:endParaRPr lang="en-US" dirty="0">
                        <a:solidFill>
                          <a:srgbClr val="414141"/>
                        </a:solidFill>
                        <a:effectLst/>
                        <a:latin typeface="Times New Roman" pitchFamily="18" charset="0"/>
                        <a:cs typeface="Times New Roman" pitchFamily="18" charset="0"/>
                      </a:endParaRPr>
                    </a:p>
                  </a:txBody>
                  <a:tcPr anchor="ctr"/>
                </a:tc>
              </a:tr>
              <a:tr h="771956">
                <a:tc>
                  <a:txBody>
                    <a:bodyPr/>
                    <a:lstStyle/>
                    <a:p>
                      <a:pPr algn="ctr" fontAlgn="t"/>
                      <a:r>
                        <a:rPr lang="en-US">
                          <a:effectLst/>
                        </a:rPr>
                        <a:t>r+</a:t>
                      </a:r>
                      <a:endParaRPr lang="en-US">
                        <a:solidFill>
                          <a:srgbClr val="414141"/>
                        </a:solidFill>
                        <a:effectLst/>
                        <a:latin typeface="Times New Roman" pitchFamily="18" charset="0"/>
                        <a:cs typeface="Times New Roman" pitchFamily="18" charset="0"/>
                      </a:endParaRPr>
                    </a:p>
                  </a:txBody>
                  <a:tcPr anchor="ctr"/>
                </a:tc>
                <a:tc>
                  <a:txBody>
                    <a:bodyPr/>
                    <a:lstStyle/>
                    <a:p>
                      <a:pPr algn="l" fontAlgn="t"/>
                      <a:r>
                        <a:rPr lang="en-US" dirty="0">
                          <a:effectLst/>
                        </a:rPr>
                        <a:t>Opens a file for both reading and writing.</a:t>
                      </a:r>
                      <a:endParaRPr lang="en-US" dirty="0">
                        <a:solidFill>
                          <a:srgbClr val="414141"/>
                        </a:solidFill>
                        <a:effectLst/>
                        <a:latin typeface="Times New Roman" pitchFamily="18" charset="0"/>
                        <a:cs typeface="Times New Roman" pitchFamily="18" charset="0"/>
                      </a:endParaRPr>
                    </a:p>
                  </a:txBody>
                  <a:tcPr anchor="ctr"/>
                </a:tc>
              </a:tr>
              <a:tr h="771956">
                <a:tc>
                  <a:txBody>
                    <a:bodyPr/>
                    <a:lstStyle/>
                    <a:p>
                      <a:pPr algn="ctr" fontAlgn="t"/>
                      <a:r>
                        <a:rPr lang="en-US">
                          <a:effectLst/>
                        </a:rPr>
                        <a:t>rb+</a:t>
                      </a:r>
                      <a:endParaRPr lang="en-US">
                        <a:solidFill>
                          <a:srgbClr val="414141"/>
                        </a:solidFill>
                        <a:effectLst/>
                        <a:latin typeface="Times New Roman" pitchFamily="18" charset="0"/>
                        <a:cs typeface="Times New Roman" pitchFamily="18" charset="0"/>
                      </a:endParaRPr>
                    </a:p>
                  </a:txBody>
                  <a:tcPr anchor="ctr"/>
                </a:tc>
                <a:tc>
                  <a:txBody>
                    <a:bodyPr/>
                    <a:lstStyle/>
                    <a:p>
                      <a:pPr algn="l" fontAlgn="t"/>
                      <a:r>
                        <a:rPr lang="en-US" dirty="0">
                          <a:effectLst/>
                        </a:rPr>
                        <a:t>Opens a file for both reading and writing in binary format.</a:t>
                      </a:r>
                      <a:endParaRPr lang="en-US" dirty="0">
                        <a:solidFill>
                          <a:srgbClr val="414141"/>
                        </a:solidFill>
                        <a:effectLst/>
                        <a:latin typeface="Times New Roman" pitchFamily="18" charset="0"/>
                        <a:cs typeface="Times New Roman" pitchFamily="18" charset="0"/>
                      </a:endParaRPr>
                    </a:p>
                  </a:txBody>
                  <a:tcPr anchor="ctr"/>
                </a:tc>
              </a:tr>
              <a:tr h="447244">
                <a:tc>
                  <a:txBody>
                    <a:bodyPr/>
                    <a:lstStyle/>
                    <a:p>
                      <a:pPr algn="ctr" fontAlgn="t"/>
                      <a:r>
                        <a:rPr lang="en-US" dirty="0">
                          <a:effectLst/>
                        </a:rPr>
                        <a:t>w</a:t>
                      </a:r>
                      <a:endParaRPr lang="en-US" dirty="0">
                        <a:solidFill>
                          <a:srgbClr val="414141"/>
                        </a:solidFill>
                        <a:effectLst/>
                        <a:latin typeface="Times New Roman" pitchFamily="18" charset="0"/>
                        <a:cs typeface="Times New Roman" pitchFamily="18" charset="0"/>
                      </a:endParaRPr>
                    </a:p>
                  </a:txBody>
                  <a:tcPr anchor="ctr"/>
                </a:tc>
                <a:tc>
                  <a:txBody>
                    <a:bodyPr/>
                    <a:lstStyle/>
                    <a:p>
                      <a:pPr algn="l" fontAlgn="t"/>
                      <a:r>
                        <a:rPr lang="en-US" dirty="0">
                          <a:effectLst/>
                        </a:rPr>
                        <a:t>Opens a file for writing only.</a:t>
                      </a:r>
                      <a:endParaRPr lang="en-US" dirty="0">
                        <a:solidFill>
                          <a:srgbClr val="414141"/>
                        </a:solidFill>
                        <a:effectLst/>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408322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105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121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18100"/>
                            </p:stCondLst>
                            <p:childTnLst>
                              <p:par>
                                <p:cTn id="28" presetID="53" presetClass="entr" presetSubtype="16" fill="hold" nodeType="afterEffect">
                                  <p:stCondLst>
                                    <p:cond delay="50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Opening File Modes</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25</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82039396"/>
              </p:ext>
            </p:extLst>
          </p:nvPr>
        </p:nvGraphicFramePr>
        <p:xfrm>
          <a:off x="609600" y="1066800"/>
          <a:ext cx="8153400" cy="4953000"/>
        </p:xfrm>
        <a:graphic>
          <a:graphicData uri="http://schemas.openxmlformats.org/drawingml/2006/table">
            <a:tbl>
              <a:tblPr firstRow="1" bandRow="1">
                <a:tableStyleId>{8A107856-5554-42FB-B03E-39F5DBC370BA}</a:tableStyleId>
              </a:tblPr>
              <a:tblGrid>
                <a:gridCol w="1783556"/>
                <a:gridCol w="6369844"/>
              </a:tblGrid>
              <a:tr h="605643">
                <a:tc>
                  <a:txBody>
                    <a:bodyPr/>
                    <a:lstStyle/>
                    <a:p>
                      <a:pPr algn="ctr" fontAlgn="b"/>
                      <a:r>
                        <a:rPr lang="en-US" dirty="0">
                          <a:effectLst/>
                        </a:rPr>
                        <a:t>Access Modes</a:t>
                      </a:r>
                      <a:endParaRPr lang="en-US" b="0" dirty="0">
                        <a:solidFill>
                          <a:srgbClr val="FFFFFF"/>
                        </a:solidFill>
                        <a:effectLst/>
                        <a:latin typeface="Times New Roman" pitchFamily="18" charset="0"/>
                        <a:cs typeface="Times New Roman" pitchFamily="18" charset="0"/>
                      </a:endParaRPr>
                    </a:p>
                  </a:txBody>
                  <a:tcPr anchor="ctr"/>
                </a:tc>
                <a:tc>
                  <a:txBody>
                    <a:bodyPr/>
                    <a:lstStyle/>
                    <a:p>
                      <a:pPr algn="ctr" fontAlgn="b"/>
                      <a:r>
                        <a:rPr lang="en-US" dirty="0">
                          <a:effectLst/>
                        </a:rPr>
                        <a:t>Description</a:t>
                      </a:r>
                      <a:endParaRPr lang="en-US" b="0" dirty="0">
                        <a:solidFill>
                          <a:srgbClr val="FFFFFF"/>
                        </a:solidFill>
                        <a:effectLst/>
                        <a:latin typeface="Times New Roman" pitchFamily="18" charset="0"/>
                        <a:cs typeface="Times New Roman" pitchFamily="18" charset="0"/>
                      </a:endParaRPr>
                    </a:p>
                  </a:txBody>
                  <a:tcPr anchor="ctr"/>
                </a:tc>
              </a:tr>
              <a:tr h="605643">
                <a:tc>
                  <a:txBody>
                    <a:bodyPr/>
                    <a:lstStyle/>
                    <a:p>
                      <a:pPr algn="ctr" fontAlgn="t"/>
                      <a:r>
                        <a:rPr lang="en-US" dirty="0" err="1">
                          <a:solidFill>
                            <a:srgbClr val="414141"/>
                          </a:solidFill>
                          <a:effectLst/>
                          <a:latin typeface="Times New Roman" pitchFamily="18" charset="0"/>
                          <a:cs typeface="Times New Roman" pitchFamily="18" charset="0"/>
                        </a:rPr>
                        <a:t>wb</a:t>
                      </a:r>
                      <a:r>
                        <a:rPr lang="en-US" dirty="0">
                          <a:solidFill>
                            <a:srgbClr val="414141"/>
                          </a:solidFill>
                          <a:effectLst/>
                          <a:latin typeface="Times New Roman" pitchFamily="18" charset="0"/>
                          <a:cs typeface="Times New Roman" pitchFamily="18" charset="0"/>
                        </a:rPr>
                        <a:t>+</a:t>
                      </a:r>
                    </a:p>
                  </a:txBody>
                  <a:tcPr anchor="ctr"/>
                </a:tc>
                <a:tc>
                  <a:txBody>
                    <a:bodyPr/>
                    <a:lstStyle/>
                    <a:p>
                      <a:pPr algn="l" fontAlgn="t"/>
                      <a:r>
                        <a:rPr lang="en-US" dirty="0">
                          <a:solidFill>
                            <a:srgbClr val="414141"/>
                          </a:solidFill>
                          <a:effectLst/>
                          <a:latin typeface="Times New Roman" pitchFamily="18" charset="0"/>
                          <a:cs typeface="Times New Roman" pitchFamily="18" charset="0"/>
                        </a:rPr>
                        <a:t>Opens a file for both writing and reading in binary format.</a:t>
                      </a:r>
                    </a:p>
                  </a:txBody>
                  <a:tcPr anchor="ctr"/>
                </a:tc>
              </a:tr>
              <a:tr h="1045357">
                <a:tc>
                  <a:txBody>
                    <a:bodyPr/>
                    <a:lstStyle/>
                    <a:p>
                      <a:pPr algn="ctr" fontAlgn="t"/>
                      <a:r>
                        <a:rPr lang="en-US">
                          <a:solidFill>
                            <a:srgbClr val="414141"/>
                          </a:solidFill>
                          <a:effectLst/>
                          <a:latin typeface="Times New Roman" pitchFamily="18" charset="0"/>
                          <a:cs typeface="Times New Roman" pitchFamily="18" charset="0"/>
                        </a:rPr>
                        <a:t>a</a:t>
                      </a:r>
                    </a:p>
                  </a:txBody>
                  <a:tcPr anchor="ctr"/>
                </a:tc>
                <a:tc>
                  <a:txBody>
                    <a:bodyPr/>
                    <a:lstStyle/>
                    <a:p>
                      <a:pPr algn="l" fontAlgn="t"/>
                      <a:r>
                        <a:rPr lang="en-US" dirty="0">
                          <a:solidFill>
                            <a:srgbClr val="414141"/>
                          </a:solidFill>
                          <a:effectLst/>
                          <a:latin typeface="Times New Roman" pitchFamily="18" charset="0"/>
                          <a:cs typeface="Times New Roman" pitchFamily="18" charset="0"/>
                        </a:rPr>
                        <a:t>Opens a file for appending.</a:t>
                      </a:r>
                    </a:p>
                  </a:txBody>
                  <a:tcPr anchor="ctr"/>
                </a:tc>
              </a:tr>
              <a:tr h="1045357">
                <a:tc>
                  <a:txBody>
                    <a:bodyPr/>
                    <a:lstStyle/>
                    <a:p>
                      <a:pPr algn="ctr" fontAlgn="t"/>
                      <a:r>
                        <a:rPr lang="en-US">
                          <a:solidFill>
                            <a:srgbClr val="414141"/>
                          </a:solidFill>
                          <a:effectLst/>
                          <a:latin typeface="Times New Roman" pitchFamily="18" charset="0"/>
                          <a:cs typeface="Times New Roman" pitchFamily="18" charset="0"/>
                        </a:rPr>
                        <a:t>ab</a:t>
                      </a:r>
                    </a:p>
                  </a:txBody>
                  <a:tcPr anchor="ctr"/>
                </a:tc>
                <a:tc>
                  <a:txBody>
                    <a:bodyPr/>
                    <a:lstStyle/>
                    <a:p>
                      <a:pPr algn="l" fontAlgn="t"/>
                      <a:r>
                        <a:rPr lang="en-US">
                          <a:solidFill>
                            <a:srgbClr val="414141"/>
                          </a:solidFill>
                          <a:effectLst/>
                          <a:latin typeface="Times New Roman" pitchFamily="18" charset="0"/>
                          <a:cs typeface="Times New Roman" pitchFamily="18" charset="0"/>
                        </a:rPr>
                        <a:t>Opens a file for appending in binary format.</a:t>
                      </a:r>
                    </a:p>
                  </a:txBody>
                  <a:tcPr anchor="ctr"/>
                </a:tc>
              </a:tr>
              <a:tr h="1045357">
                <a:tc>
                  <a:txBody>
                    <a:bodyPr/>
                    <a:lstStyle/>
                    <a:p>
                      <a:pPr algn="ctr" fontAlgn="t"/>
                      <a:r>
                        <a:rPr lang="en-US">
                          <a:solidFill>
                            <a:srgbClr val="414141"/>
                          </a:solidFill>
                          <a:effectLst/>
                          <a:latin typeface="Times New Roman" pitchFamily="18" charset="0"/>
                          <a:cs typeface="Times New Roman" pitchFamily="18" charset="0"/>
                        </a:rPr>
                        <a:t>a+</a:t>
                      </a:r>
                    </a:p>
                  </a:txBody>
                  <a:tcPr anchor="ctr"/>
                </a:tc>
                <a:tc>
                  <a:txBody>
                    <a:bodyPr/>
                    <a:lstStyle/>
                    <a:p>
                      <a:pPr algn="l" fontAlgn="t"/>
                      <a:r>
                        <a:rPr lang="en-US">
                          <a:solidFill>
                            <a:srgbClr val="414141"/>
                          </a:solidFill>
                          <a:effectLst/>
                          <a:latin typeface="Times New Roman" pitchFamily="18" charset="0"/>
                          <a:cs typeface="Times New Roman" pitchFamily="18" charset="0"/>
                        </a:rPr>
                        <a:t>Opens a file for both appending and reading.</a:t>
                      </a:r>
                    </a:p>
                  </a:txBody>
                  <a:tcPr anchor="ctr"/>
                </a:tc>
              </a:tr>
              <a:tr h="605643">
                <a:tc>
                  <a:txBody>
                    <a:bodyPr/>
                    <a:lstStyle/>
                    <a:p>
                      <a:pPr algn="ctr" fontAlgn="t"/>
                      <a:r>
                        <a:rPr lang="en-US">
                          <a:solidFill>
                            <a:srgbClr val="414141"/>
                          </a:solidFill>
                          <a:effectLst/>
                          <a:latin typeface="Times New Roman" pitchFamily="18" charset="0"/>
                          <a:cs typeface="Times New Roman" pitchFamily="18" charset="0"/>
                        </a:rPr>
                        <a:t>ab+</a:t>
                      </a:r>
                    </a:p>
                  </a:txBody>
                  <a:tcPr anchor="ctr"/>
                </a:tc>
                <a:tc>
                  <a:txBody>
                    <a:bodyPr/>
                    <a:lstStyle/>
                    <a:p>
                      <a:pPr algn="l" fontAlgn="t"/>
                      <a:r>
                        <a:rPr lang="en-US" dirty="0">
                          <a:solidFill>
                            <a:srgbClr val="414141"/>
                          </a:solidFill>
                          <a:effectLst/>
                          <a:latin typeface="Times New Roman" pitchFamily="18" charset="0"/>
                          <a:cs typeface="Times New Roman" pitchFamily="18" charset="0"/>
                        </a:rPr>
                        <a:t>Opens a file for both appending and reading in binary format.</a:t>
                      </a:r>
                    </a:p>
                  </a:txBody>
                  <a:tcPr anchor="ctr"/>
                </a:tc>
              </a:tr>
            </a:tbl>
          </a:graphicData>
        </a:graphic>
      </p:graphicFrame>
    </p:spTree>
    <p:extLst>
      <p:ext uri="{BB962C8B-B14F-4D97-AF65-F5344CB8AC3E}">
        <p14:creationId xmlns:p14="http://schemas.microsoft.com/office/powerpoint/2010/main" val="275655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50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Reading The File</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26</a:t>
            </a:fld>
            <a:endParaRPr lang="en-US"/>
          </a:p>
        </p:txBody>
      </p:sp>
      <p:sp>
        <p:nvSpPr>
          <p:cNvPr id="8" name="Rectangle 7"/>
          <p:cNvSpPr/>
          <p:nvPr/>
        </p:nvSpPr>
        <p:spPr>
          <a:xfrm>
            <a:off x="228600" y="838200"/>
            <a:ext cx="8686800" cy="5262979"/>
          </a:xfrm>
          <a:prstGeom prst="rect">
            <a:avLst/>
          </a:prstGeom>
          <a:noFill/>
        </p:spPr>
        <p:txBody>
          <a:bodyPr wrap="square" lIns="91440" tIns="45720" rIns="91440" bIns="45720">
            <a:spAutoFit/>
          </a:bodyPr>
          <a:lstStyle/>
          <a:p>
            <a:pPr algn="just">
              <a:lnSpc>
                <a:spcPct val="150000"/>
              </a:lnSpc>
            </a:pPr>
            <a:r>
              <a:rPr lang="en-US" sz="2800" dirty="0">
                <a:latin typeface="Times New Roman" pitchFamily="18" charset="0"/>
                <a:cs typeface="Times New Roman" pitchFamily="18" charset="0"/>
              </a:rPr>
              <a:t>To read a file using the python script, the python provides us the read() method. The read() method reads a string from the file. It can read the data in the text as well as binary format</a:t>
            </a:r>
            <a:r>
              <a:rPr lang="en-US" sz="2800" dirty="0" smtClean="0">
                <a:latin typeface="Times New Roman" pitchFamily="18" charset="0"/>
                <a:cs typeface="Times New Roman" pitchFamily="18" charset="0"/>
              </a:rPr>
              <a:t>.</a:t>
            </a:r>
          </a:p>
          <a:p>
            <a:pPr algn="just">
              <a:lnSpc>
                <a:spcPct val="150000"/>
              </a:lnSpc>
            </a:pPr>
            <a:r>
              <a:rPr lang="en-US" sz="2400" b="1" dirty="0" smtClean="0">
                <a:latin typeface="Times New Roman" pitchFamily="18" charset="0"/>
                <a:cs typeface="Times New Roman" pitchFamily="18" charset="0"/>
              </a:rPr>
              <a:t>Syntax: </a:t>
            </a:r>
            <a:r>
              <a:rPr lang="en-US" sz="2800" dirty="0" err="1" smtClean="0">
                <a:latin typeface="Times New Roman" pitchFamily="18" charset="0"/>
                <a:cs typeface="Times New Roman" pitchFamily="18" charset="0"/>
              </a:rPr>
              <a:t>fileobj.read</a:t>
            </a:r>
            <a:r>
              <a:rPr lang="en-US" sz="2800" dirty="0">
                <a:latin typeface="Times New Roman" pitchFamily="18" charset="0"/>
                <a:cs typeface="Times New Roman" pitchFamily="18" charset="0"/>
              </a:rPr>
              <a:t>(&lt;count</a:t>
            </a:r>
            <a:r>
              <a:rPr lang="en-US" sz="2800" dirty="0" smtClean="0">
                <a:latin typeface="Times New Roman" pitchFamily="18" charset="0"/>
                <a:cs typeface="Times New Roman" pitchFamily="18" charset="0"/>
              </a:rPr>
              <a:t>&gt;)</a:t>
            </a:r>
          </a:p>
          <a:p>
            <a:pPr algn="just">
              <a:lnSpc>
                <a:spcPct val="150000"/>
              </a:lnSpc>
            </a:pPr>
            <a:r>
              <a:rPr lang="en-US" sz="2800" dirty="0">
                <a:latin typeface="Times New Roman" pitchFamily="18" charset="0"/>
                <a:cs typeface="Times New Roman" pitchFamily="18" charset="0"/>
              </a:rPr>
              <a:t>Here, the count is the number of bytes to be read from the file starting from the beginning of the file. If the count is not specified, then it may read the content of </a:t>
            </a:r>
            <a:r>
              <a:rPr lang="en-US" sz="2800" dirty="0" smtClean="0">
                <a:latin typeface="Times New Roman" pitchFamily="18" charset="0"/>
                <a:cs typeface="Times New Roman" pitchFamily="18" charset="0"/>
              </a:rPr>
              <a:t>file </a:t>
            </a:r>
            <a:r>
              <a:rPr lang="en-US" sz="2800" dirty="0">
                <a:latin typeface="Times New Roman" pitchFamily="18" charset="0"/>
                <a:cs typeface="Times New Roman" pitchFamily="18" charset="0"/>
              </a:rPr>
              <a:t>until </a:t>
            </a:r>
            <a:r>
              <a:rPr lang="en-US" sz="2800" dirty="0" smtClean="0">
                <a:latin typeface="Times New Roman" pitchFamily="18" charset="0"/>
                <a:cs typeface="Times New Roman" pitchFamily="18" charset="0"/>
              </a:rPr>
              <a:t>end</a:t>
            </a:r>
            <a:r>
              <a:rPr lang="en-US" sz="2800" dirty="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9392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166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203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Reading The File</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27</a:t>
            </a:fld>
            <a:endParaRPr lang="en-US"/>
          </a:p>
        </p:txBody>
      </p:sp>
      <p:sp>
        <p:nvSpPr>
          <p:cNvPr id="8" name="Rectangle 7"/>
          <p:cNvSpPr/>
          <p:nvPr/>
        </p:nvSpPr>
        <p:spPr>
          <a:xfrm>
            <a:off x="228600" y="838200"/>
            <a:ext cx="8686800" cy="5632311"/>
          </a:xfrm>
          <a:prstGeom prst="rect">
            <a:avLst/>
          </a:prstGeom>
          <a:noFill/>
        </p:spPr>
        <p:txBody>
          <a:bodyPr wrap="square" lIns="91440" tIns="45720" rIns="91440" bIns="45720">
            <a:spAutoFit/>
          </a:bodyPr>
          <a:lstStyle/>
          <a:p>
            <a:pPr algn="just">
              <a:lnSpc>
                <a:spcPct val="150000"/>
              </a:lnSpc>
            </a:pPr>
            <a:r>
              <a:rPr lang="en-US" sz="2400" b="1" dirty="0">
                <a:latin typeface="Times New Roman" pitchFamily="18" charset="0"/>
                <a:cs typeface="Times New Roman" pitchFamily="18" charset="0"/>
              </a:rPr>
              <a:t>Example</a:t>
            </a:r>
          </a:p>
          <a:p>
            <a:pPr algn="just">
              <a:lnSpc>
                <a:spcPct val="150000"/>
              </a:lnSpc>
            </a:pPr>
            <a:r>
              <a:rPr lang="en-US" sz="2400" dirty="0" smtClean="0">
                <a:latin typeface="Times New Roman" pitchFamily="18" charset="0"/>
                <a:cs typeface="Times New Roman" pitchFamily="18" charset="0"/>
              </a:rPr>
              <a:t>#open the file.txt in read mode. causes error if no such file exists.  </a:t>
            </a:r>
          </a:p>
          <a:p>
            <a:pPr algn="just">
              <a:lnSpc>
                <a:spcPct val="150000"/>
              </a:lnSpc>
            </a:pPr>
            <a:r>
              <a:rPr lang="en-US" sz="2400" dirty="0" err="1" smtClean="0">
                <a:latin typeface="Times New Roman" pitchFamily="18" charset="0"/>
                <a:cs typeface="Times New Roman" pitchFamily="18" charset="0"/>
              </a:rPr>
              <a:t>fileptr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open("</a:t>
            </a:r>
            <a:r>
              <a:rPr lang="en-US" sz="2400" dirty="0" err="1">
                <a:latin typeface="Times New Roman" pitchFamily="18" charset="0"/>
                <a:cs typeface="Times New Roman" pitchFamily="18" charset="0"/>
              </a:rPr>
              <a:t>file.txt","r</a:t>
            </a:r>
            <a:r>
              <a:rPr lang="en-US" sz="2400" dirty="0">
                <a:latin typeface="Times New Roman" pitchFamily="18" charset="0"/>
                <a:cs typeface="Times New Roman" pitchFamily="18" charset="0"/>
              </a:rPr>
              <a:t>");   </a:t>
            </a:r>
          </a:p>
          <a:p>
            <a:pPr algn="just">
              <a:lnSpc>
                <a:spcPct val="150000"/>
              </a:lnSpc>
            </a:pPr>
            <a:r>
              <a:rPr lang="en-US" sz="2400" dirty="0" smtClean="0">
                <a:latin typeface="Times New Roman" pitchFamily="18" charset="0"/>
                <a:cs typeface="Times New Roman" pitchFamily="18" charset="0"/>
              </a:rPr>
              <a:t>  #stores all the data of the file into the variable content  </a:t>
            </a:r>
          </a:p>
          <a:p>
            <a:pPr algn="just">
              <a:lnSpc>
                <a:spcPct val="150000"/>
              </a:lnSpc>
            </a:pPr>
            <a:r>
              <a:rPr lang="en-US" sz="2400" dirty="0" smtClean="0">
                <a:latin typeface="Times New Roman" pitchFamily="18" charset="0"/>
                <a:cs typeface="Times New Roman" pitchFamily="18" charset="0"/>
              </a:rPr>
              <a:t>content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fileptr.read</a:t>
            </a:r>
            <a:r>
              <a:rPr lang="en-US" sz="2400" dirty="0">
                <a:latin typeface="Times New Roman" pitchFamily="18" charset="0"/>
                <a:cs typeface="Times New Roman" pitchFamily="18" charset="0"/>
              </a:rPr>
              <a:t>(9);   </a:t>
            </a:r>
          </a:p>
          <a:p>
            <a:pPr algn="just">
              <a:lnSpc>
                <a:spcPct val="150000"/>
              </a:lnSpc>
            </a:pPr>
            <a:r>
              <a:rPr lang="en-US" sz="2400" dirty="0" smtClean="0">
                <a:latin typeface="Times New Roman" pitchFamily="18" charset="0"/>
                <a:cs typeface="Times New Roman" pitchFamily="18" charset="0"/>
              </a:rPr>
              <a:t>print(type(content</a:t>
            </a:r>
            <a:r>
              <a:rPr lang="en-US" sz="2400" dirty="0">
                <a:latin typeface="Times New Roman" pitchFamily="18" charset="0"/>
                <a:cs typeface="Times New Roman" pitchFamily="18" charset="0"/>
              </a:rPr>
              <a:t>))   </a:t>
            </a:r>
          </a:p>
          <a:p>
            <a:pPr algn="just">
              <a:lnSpc>
                <a:spcPct val="150000"/>
              </a:lnSpc>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prints the content of the file  </a:t>
            </a:r>
          </a:p>
          <a:p>
            <a:pPr algn="just">
              <a:lnSpc>
                <a:spcPct val="150000"/>
              </a:lnSpc>
            </a:pPr>
            <a:r>
              <a:rPr lang="en-US" sz="2400" dirty="0">
                <a:latin typeface="Times New Roman" pitchFamily="18" charset="0"/>
                <a:cs typeface="Times New Roman" pitchFamily="18" charset="0"/>
              </a:rPr>
              <a:t>print(content)   </a:t>
            </a:r>
          </a:p>
          <a:p>
            <a:pPr algn="just">
              <a:lnSpc>
                <a:spcPct val="150000"/>
              </a:lnSpc>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closes the opened file  </a:t>
            </a:r>
          </a:p>
          <a:p>
            <a:pPr algn="just">
              <a:lnSpc>
                <a:spcPct val="150000"/>
              </a:lnSpc>
            </a:pPr>
            <a:r>
              <a:rPr lang="en-US" sz="2400" dirty="0" err="1">
                <a:latin typeface="Times New Roman" pitchFamily="18" charset="0"/>
                <a:cs typeface="Times New Roman" pitchFamily="18" charset="0"/>
              </a:rPr>
              <a:t>fileptr.close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2998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21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87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125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p:cTn id="30"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3" end="3"/>
                                            </p:txEl>
                                          </p:spTgt>
                                        </p:tgtEl>
                                      </p:cBhvr>
                                    </p:animEffect>
                                  </p:childTnLst>
                                </p:cTn>
                              </p:par>
                            </p:childTnLst>
                          </p:cTn>
                        </p:par>
                        <p:par>
                          <p:cTn id="33" fill="hold">
                            <p:stCondLst>
                              <p:cond delay="182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4" end="4"/>
                                            </p:txEl>
                                          </p:spTgt>
                                        </p:tgtEl>
                                        <p:attrNameLst>
                                          <p:attrName>style.visibility</p:attrName>
                                        </p:attrNameLst>
                                      </p:cBhvr>
                                      <p:to>
                                        <p:strVal val="visible"/>
                                      </p:to>
                                    </p:set>
                                    <p:anim calcmode="lin" valueType="num">
                                      <p:cBhvr>
                                        <p:cTn id="36"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4" end="4"/>
                                            </p:txEl>
                                          </p:spTgt>
                                        </p:tgtEl>
                                      </p:cBhvr>
                                    </p:animEffect>
                                  </p:childTnLst>
                                </p:cTn>
                              </p:par>
                            </p:childTnLst>
                          </p:cTn>
                        </p:par>
                        <p:par>
                          <p:cTn id="39" fill="hold">
                            <p:stCondLst>
                              <p:cond delay="215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5" end="5"/>
                                            </p:txEl>
                                          </p:spTgt>
                                        </p:tgtEl>
                                      </p:cBhvr>
                                    </p:animEffect>
                                  </p:childTnLst>
                                </p:cTn>
                              </p:par>
                            </p:childTnLst>
                          </p:cTn>
                        </p:par>
                        <p:par>
                          <p:cTn id="45" fill="hold">
                            <p:stCondLst>
                              <p:cond delay="244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6" end="6"/>
                                            </p:txEl>
                                          </p:spTgt>
                                        </p:tgtEl>
                                        <p:attrNameLst>
                                          <p:attrName>style.visibility</p:attrName>
                                        </p:attrNameLst>
                                      </p:cBhvr>
                                      <p:to>
                                        <p:strVal val="visible"/>
                                      </p:to>
                                    </p:set>
                                    <p:anim calcmode="lin" valueType="num">
                                      <p:cBhvr>
                                        <p:cTn id="48"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6" end="6"/>
                                            </p:txEl>
                                          </p:spTgt>
                                        </p:tgtEl>
                                      </p:cBhvr>
                                    </p:animEffect>
                                  </p:childTnLst>
                                </p:cTn>
                              </p:par>
                            </p:childTnLst>
                          </p:cTn>
                        </p:par>
                        <p:par>
                          <p:cTn id="51" fill="hold">
                            <p:stCondLst>
                              <p:cond delay="27900"/>
                            </p:stCondLst>
                            <p:childTnLst>
                              <p:par>
                                <p:cTn id="52" presetID="29" presetClass="entr" presetSubtype="0" fill="hold" nodeType="afterEffect">
                                  <p:stCondLst>
                                    <p:cond delay="0"/>
                                  </p:stCondLst>
                                  <p:iterate type="lt">
                                    <p:tmPct val="10000"/>
                                  </p:iterate>
                                  <p:childTnLst>
                                    <p:set>
                                      <p:cBhvr>
                                        <p:cTn id="53" dur="1" fill="hold">
                                          <p:stCondLst>
                                            <p:cond delay="0"/>
                                          </p:stCondLst>
                                        </p:cTn>
                                        <p:tgtEl>
                                          <p:spTgt spid="8">
                                            <p:txEl>
                                              <p:pRg st="7" end="7"/>
                                            </p:txEl>
                                          </p:spTgt>
                                        </p:tgtEl>
                                        <p:attrNameLst>
                                          <p:attrName>style.visibility</p:attrName>
                                        </p:attrNameLst>
                                      </p:cBhvr>
                                      <p:to>
                                        <p:strVal val="visible"/>
                                      </p:to>
                                    </p:set>
                                    <p:anim calcmode="lin" valueType="num">
                                      <p:cBhvr>
                                        <p:cTn id="54" dur="1000" fill="hold"/>
                                        <p:tgtEl>
                                          <p:spTgt spid="8">
                                            <p:txEl>
                                              <p:pRg st="7" end="7"/>
                                            </p:txEl>
                                          </p:spTgt>
                                        </p:tgtEl>
                                        <p:attrNameLst>
                                          <p:attrName>ppt_x</p:attrName>
                                        </p:attrNameLst>
                                      </p:cBhvr>
                                      <p:tavLst>
                                        <p:tav tm="0">
                                          <p:val>
                                            <p:strVal val="#ppt_x-.2"/>
                                          </p:val>
                                        </p:tav>
                                        <p:tav tm="100000">
                                          <p:val>
                                            <p:strVal val="#ppt_x"/>
                                          </p:val>
                                        </p:tav>
                                      </p:tavLst>
                                    </p:anim>
                                    <p:anim calcmode="lin" valueType="num">
                                      <p:cBhvr>
                                        <p:cTn id="55" dur="1000" fill="hold"/>
                                        <p:tgtEl>
                                          <p:spTgt spid="8">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8">
                                            <p:txEl>
                                              <p:pRg st="7" end="7"/>
                                            </p:txEl>
                                          </p:spTgt>
                                        </p:tgtEl>
                                      </p:cBhvr>
                                    </p:animEffect>
                                  </p:childTnLst>
                                </p:cTn>
                              </p:par>
                            </p:childTnLst>
                          </p:cTn>
                        </p:par>
                        <p:par>
                          <p:cTn id="57" fill="hold">
                            <p:stCondLst>
                              <p:cond delay="30200"/>
                            </p:stCondLst>
                            <p:childTnLst>
                              <p:par>
                                <p:cTn id="58" presetID="29" presetClass="entr" presetSubtype="0" fill="hold" nodeType="afterEffect">
                                  <p:stCondLst>
                                    <p:cond delay="0"/>
                                  </p:stCondLst>
                                  <p:iterate type="lt">
                                    <p:tmPct val="10000"/>
                                  </p:iterate>
                                  <p:childTnLst>
                                    <p:set>
                                      <p:cBhvr>
                                        <p:cTn id="59" dur="1" fill="hold">
                                          <p:stCondLst>
                                            <p:cond delay="0"/>
                                          </p:stCondLst>
                                        </p:cTn>
                                        <p:tgtEl>
                                          <p:spTgt spid="8">
                                            <p:txEl>
                                              <p:pRg st="8" end="8"/>
                                            </p:txEl>
                                          </p:spTgt>
                                        </p:tgtEl>
                                        <p:attrNameLst>
                                          <p:attrName>style.visibility</p:attrName>
                                        </p:attrNameLst>
                                      </p:cBhvr>
                                      <p:to>
                                        <p:strVal val="visible"/>
                                      </p:to>
                                    </p:set>
                                    <p:anim calcmode="lin" valueType="num">
                                      <p:cBhvr>
                                        <p:cTn id="60" dur="1000" fill="hold"/>
                                        <p:tgtEl>
                                          <p:spTgt spid="8">
                                            <p:txEl>
                                              <p:pRg st="8" end="8"/>
                                            </p:txEl>
                                          </p:spTgt>
                                        </p:tgtEl>
                                        <p:attrNameLst>
                                          <p:attrName>ppt_x</p:attrName>
                                        </p:attrNameLst>
                                      </p:cBhvr>
                                      <p:tavLst>
                                        <p:tav tm="0">
                                          <p:val>
                                            <p:strVal val="#ppt_x-.2"/>
                                          </p:val>
                                        </p:tav>
                                        <p:tav tm="100000">
                                          <p:val>
                                            <p:strVal val="#ppt_x"/>
                                          </p:val>
                                        </p:tav>
                                      </p:tavLst>
                                    </p:anim>
                                    <p:anim calcmode="lin" valueType="num">
                                      <p:cBhvr>
                                        <p:cTn id="61" dur="1000" fill="hold"/>
                                        <p:tgtEl>
                                          <p:spTgt spid="8">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2" dur="1000"/>
                                        <p:tgtEl>
                                          <p:spTgt spid="8">
                                            <p:txEl>
                                              <p:pRg st="8" end="8"/>
                                            </p:txEl>
                                          </p:spTgt>
                                        </p:tgtEl>
                                      </p:cBhvr>
                                    </p:animEffect>
                                  </p:childTnLst>
                                </p:cTn>
                              </p:par>
                            </p:childTnLst>
                          </p:cTn>
                        </p:par>
                        <p:par>
                          <p:cTn id="63" fill="hold">
                            <p:stCondLst>
                              <p:cond delay="33100"/>
                            </p:stCondLst>
                            <p:childTnLst>
                              <p:par>
                                <p:cTn id="64" presetID="29" presetClass="entr" presetSubtype="0" fill="hold" nodeType="afterEffect">
                                  <p:stCondLst>
                                    <p:cond delay="0"/>
                                  </p:stCondLst>
                                  <p:iterate type="lt">
                                    <p:tmPct val="10000"/>
                                  </p:iterate>
                                  <p:childTnLst>
                                    <p:set>
                                      <p:cBhvr>
                                        <p:cTn id="65" dur="1" fill="hold">
                                          <p:stCondLst>
                                            <p:cond delay="0"/>
                                          </p:stCondLst>
                                        </p:cTn>
                                        <p:tgtEl>
                                          <p:spTgt spid="8">
                                            <p:txEl>
                                              <p:pRg st="9" end="9"/>
                                            </p:txEl>
                                          </p:spTgt>
                                        </p:tgtEl>
                                        <p:attrNameLst>
                                          <p:attrName>style.visibility</p:attrName>
                                        </p:attrNameLst>
                                      </p:cBhvr>
                                      <p:to>
                                        <p:strVal val="visible"/>
                                      </p:to>
                                    </p:set>
                                    <p:anim calcmode="lin" valueType="num">
                                      <p:cBhvr>
                                        <p:cTn id="66" dur="1000" fill="hold"/>
                                        <p:tgtEl>
                                          <p:spTgt spid="8">
                                            <p:txEl>
                                              <p:pRg st="9" end="9"/>
                                            </p:txEl>
                                          </p:spTgt>
                                        </p:tgtEl>
                                        <p:attrNameLst>
                                          <p:attrName>ppt_x</p:attrName>
                                        </p:attrNameLst>
                                      </p:cBhvr>
                                      <p:tavLst>
                                        <p:tav tm="0">
                                          <p:val>
                                            <p:strVal val="#ppt_x-.2"/>
                                          </p:val>
                                        </p:tav>
                                        <p:tav tm="100000">
                                          <p:val>
                                            <p:strVal val="#ppt_x"/>
                                          </p:val>
                                        </p:tav>
                                      </p:tavLst>
                                    </p:anim>
                                    <p:anim calcmode="lin" valueType="num">
                                      <p:cBhvr>
                                        <p:cTn id="67" dur="1000" fill="hold"/>
                                        <p:tgtEl>
                                          <p:spTgt spid="8">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68" dur="10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Reading The File</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28</a:t>
            </a:fld>
            <a:endParaRPr lang="en-US"/>
          </a:p>
        </p:txBody>
      </p:sp>
      <p:sp>
        <p:nvSpPr>
          <p:cNvPr id="8" name="Rectangle 7"/>
          <p:cNvSpPr/>
          <p:nvPr/>
        </p:nvSpPr>
        <p:spPr>
          <a:xfrm>
            <a:off x="228600" y="838200"/>
            <a:ext cx="8686800" cy="5078313"/>
          </a:xfrm>
          <a:prstGeom prst="rect">
            <a:avLst/>
          </a:prstGeom>
          <a:noFill/>
        </p:spPr>
        <p:txBody>
          <a:bodyPr wrap="square" lIns="91440" tIns="45720" rIns="91440" bIns="45720">
            <a:spAutoFit/>
          </a:bodyPr>
          <a:lstStyle/>
          <a:p>
            <a:pPr algn="just">
              <a:lnSpc>
                <a:spcPct val="150000"/>
              </a:lnSpc>
            </a:pPr>
            <a:r>
              <a:rPr lang="en-US" sz="2400" b="1" dirty="0">
                <a:latin typeface="Times New Roman" pitchFamily="18" charset="0"/>
                <a:cs typeface="Times New Roman" pitchFamily="18" charset="0"/>
              </a:rPr>
              <a:t>Example</a:t>
            </a:r>
          </a:p>
          <a:p>
            <a:pPr algn="just">
              <a:lnSpc>
                <a:spcPct val="150000"/>
              </a:lnSpc>
            </a:pPr>
            <a:r>
              <a:rPr lang="en-US" sz="2400" smtClean="0">
                <a:latin typeface="Times New Roman" pitchFamily="18" charset="0"/>
                <a:cs typeface="Times New Roman" pitchFamily="18" charset="0"/>
              </a:rPr>
              <a:t>#Read file line by line</a:t>
            </a:r>
            <a:endParaRPr lang="en-US" sz="2400" dirty="0" smtClean="0">
              <a:latin typeface="Times New Roman" pitchFamily="18" charset="0"/>
              <a:cs typeface="Times New Roman" pitchFamily="18" charset="0"/>
            </a:endParaRPr>
          </a:p>
          <a:p>
            <a:pPr algn="just">
              <a:lnSpc>
                <a:spcPct val="150000"/>
              </a:lnSpc>
            </a:pP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filename </a:t>
            </a:r>
            <a:r>
              <a:rPr lang="en-US" sz="2400" dirty="0">
                <a:latin typeface="Times New Roman" pitchFamily="18" charset="0"/>
                <a:cs typeface="Times New Roman" pitchFamily="18" charset="0"/>
              </a:rPr>
              <a:t>= "D:\\file2.txt"</a:t>
            </a:r>
          </a:p>
          <a:p>
            <a:pPr algn="just">
              <a:lnSpc>
                <a:spcPct val="150000"/>
              </a:lnSpc>
            </a:pP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with open(filename) as f:</a:t>
            </a:r>
          </a:p>
          <a:p>
            <a:pPr algn="just">
              <a:lnSpc>
                <a:spcPct val="150000"/>
              </a:lnSpc>
            </a:pPr>
            <a:r>
              <a:rPr lang="en-US" sz="2400" dirty="0">
                <a:latin typeface="Times New Roman" pitchFamily="18" charset="0"/>
                <a:cs typeface="Times New Roman" pitchFamily="18" charset="0"/>
              </a:rPr>
              <a:t>    content = </a:t>
            </a:r>
            <a:r>
              <a:rPr lang="en-US" sz="2400" dirty="0" err="1">
                <a:latin typeface="Times New Roman" pitchFamily="18" charset="0"/>
                <a:cs typeface="Times New Roman" pitchFamily="18" charset="0"/>
              </a:rPr>
              <a:t>f.readlines</a:t>
            </a:r>
            <a:r>
              <a:rPr lang="en-US" sz="2400" dirty="0">
                <a:latin typeface="Times New Roman" pitchFamily="18" charset="0"/>
                <a:cs typeface="Times New Roman" pitchFamily="18" charset="0"/>
              </a:rPr>
              <a:t>()</a:t>
            </a:r>
          </a:p>
          <a:p>
            <a:pPr algn="just">
              <a:lnSpc>
                <a:spcPct val="150000"/>
              </a:lnSpc>
            </a:pP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print(content)</a:t>
            </a:r>
          </a:p>
        </p:txBody>
      </p:sp>
    </p:spTree>
    <p:extLst>
      <p:ext uri="{BB962C8B-B14F-4D97-AF65-F5344CB8AC3E}">
        <p14:creationId xmlns:p14="http://schemas.microsoft.com/office/powerpoint/2010/main" val="199282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21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a:solidFill>
                  <a:schemeClr val="tx1"/>
                </a:solidFill>
                <a:latin typeface="Times New Roman" pitchFamily="18" charset="0"/>
                <a:cs typeface="Times New Roman" pitchFamily="18" charset="0"/>
              </a:rPr>
              <a:t>Looping through the file</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29</a:t>
            </a:fld>
            <a:endParaRPr lang="en-US"/>
          </a:p>
        </p:txBody>
      </p:sp>
      <p:sp>
        <p:nvSpPr>
          <p:cNvPr id="8" name="Rectangle 7"/>
          <p:cNvSpPr/>
          <p:nvPr/>
        </p:nvSpPr>
        <p:spPr>
          <a:xfrm>
            <a:off x="228600" y="838200"/>
            <a:ext cx="8686800" cy="5078313"/>
          </a:xfrm>
          <a:prstGeom prst="rect">
            <a:avLst/>
          </a:prstGeom>
          <a:noFill/>
        </p:spPr>
        <p:txBody>
          <a:bodyPr wrap="square" lIns="91440" tIns="45720" rIns="91440" bIns="45720">
            <a:spAutoFit/>
          </a:bodyPr>
          <a:lstStyle/>
          <a:p>
            <a:pPr algn="just">
              <a:lnSpc>
                <a:spcPct val="150000"/>
              </a:lnSpc>
            </a:pPr>
            <a:r>
              <a:rPr lang="en-US" sz="2400" dirty="0">
                <a:latin typeface="Times New Roman" pitchFamily="18" charset="0"/>
                <a:cs typeface="Times New Roman" pitchFamily="18" charset="0"/>
              </a:rPr>
              <a:t>By looping through the lines of the file, we can read the whole file.</a:t>
            </a:r>
          </a:p>
          <a:p>
            <a:pPr algn="just">
              <a:lnSpc>
                <a:spcPct val="150000"/>
              </a:lnSpc>
            </a:pPr>
            <a:endParaRPr lang="en-US" sz="2400" b="1" dirty="0" smtClean="0">
              <a:latin typeface="Times New Roman" pitchFamily="18" charset="0"/>
              <a:cs typeface="Times New Roman" pitchFamily="18" charset="0"/>
            </a:endParaRPr>
          </a:p>
          <a:p>
            <a:pPr algn="just">
              <a:lnSpc>
                <a:spcPct val="150000"/>
              </a:lnSpc>
            </a:pPr>
            <a:r>
              <a:rPr lang="en-US" sz="2400" b="1" dirty="0" smtClean="0">
                <a:latin typeface="Times New Roman" pitchFamily="18" charset="0"/>
                <a:cs typeface="Times New Roman" pitchFamily="18" charset="0"/>
              </a:rPr>
              <a:t>Example</a:t>
            </a:r>
            <a:endParaRPr lang="en-US" sz="2400" b="1"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#open the file.txt in read mode. causes an error if no such file exists.  </a:t>
            </a:r>
          </a:p>
          <a:p>
            <a:pPr algn="just">
              <a:lnSpc>
                <a:spcPct val="150000"/>
              </a:lnSpc>
            </a:pP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fileptr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open("</a:t>
            </a:r>
            <a:r>
              <a:rPr lang="en-US" sz="2400" dirty="0" err="1">
                <a:latin typeface="Times New Roman" pitchFamily="18" charset="0"/>
                <a:cs typeface="Times New Roman" pitchFamily="18" charset="0"/>
              </a:rPr>
              <a:t>file.txt","r</a:t>
            </a:r>
            <a:r>
              <a:rPr lang="en-US" sz="2400" dirty="0">
                <a:latin typeface="Times New Roman" pitchFamily="18" charset="0"/>
                <a:cs typeface="Times New Roman" pitchFamily="18" charset="0"/>
              </a:rPr>
              <a:t>");   </a:t>
            </a:r>
          </a:p>
          <a:p>
            <a:pPr algn="just">
              <a:lnSpc>
                <a:spcPct val="150000"/>
              </a:lnSpc>
            </a:pP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running a for loop   </a:t>
            </a:r>
          </a:p>
          <a:p>
            <a:pPr algn="just">
              <a:lnSpc>
                <a:spcPct val="150000"/>
              </a:lnSpc>
            </a:pPr>
            <a:r>
              <a:rPr lang="en-US" sz="2400" dirty="0">
                <a:latin typeface="Times New Roman" pitchFamily="18" charset="0"/>
                <a:cs typeface="Times New Roman" pitchFamily="18" charset="0"/>
              </a:rPr>
              <a:t>for i in </a:t>
            </a:r>
            <a:r>
              <a:rPr lang="en-US" sz="2400" dirty="0" err="1">
                <a:latin typeface="Times New Roman" pitchFamily="18" charset="0"/>
                <a:cs typeface="Times New Roman" pitchFamily="18" charset="0"/>
              </a:rPr>
              <a:t>fileptr</a:t>
            </a:r>
            <a:r>
              <a:rPr lang="en-US" sz="2400" dirty="0">
                <a:latin typeface="Times New Roman" pitchFamily="18" charset="0"/>
                <a:cs typeface="Times New Roman" pitchFamily="18" charset="0"/>
              </a:rPr>
              <a:t>:  </a:t>
            </a:r>
          </a:p>
          <a:p>
            <a:pPr algn="just">
              <a:lnSpc>
                <a:spcPct val="150000"/>
              </a:lnSpc>
            </a:pPr>
            <a:r>
              <a:rPr lang="en-US" sz="2400" dirty="0">
                <a:latin typeface="Times New Roman" pitchFamily="18" charset="0"/>
                <a:cs typeface="Times New Roman" pitchFamily="18" charset="0"/>
              </a:rPr>
              <a:t>    print(i) # i contains each line of the file </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4259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70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2" end="2"/>
                                            </p:txEl>
                                          </p:spTgt>
                                        </p:tgtEl>
                                        <p:attrNameLst>
                                          <p:attrName>style.visibility</p:attrName>
                                        </p:attrNameLst>
                                      </p:cBhvr>
                                      <p:to>
                                        <p:strVal val="visible"/>
                                      </p:to>
                                    </p:set>
                                    <p:anim calcmode="lin" valueType="num">
                                      <p:cBhvr>
                                        <p:cTn id="18"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2" end="2"/>
                                            </p:txEl>
                                          </p:spTgt>
                                        </p:tgtEl>
                                      </p:cBhvr>
                                    </p:animEffect>
                                  </p:childTnLst>
                                </p:cTn>
                              </p:par>
                            </p:childTnLst>
                          </p:cTn>
                        </p:par>
                        <p:par>
                          <p:cTn id="21" fill="hold">
                            <p:stCondLst>
                              <p:cond delay="86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3" end="3"/>
                                            </p:txEl>
                                          </p:spTgt>
                                        </p:tgtEl>
                                        <p:attrNameLst>
                                          <p:attrName>style.visibility</p:attrName>
                                        </p:attrNameLst>
                                      </p:cBhvr>
                                      <p:to>
                                        <p:strVal val="visible"/>
                                      </p:to>
                                    </p:set>
                                    <p:anim calcmode="lin" valueType="num">
                                      <p:cBhvr>
                                        <p:cTn id="24"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3" end="3"/>
                                            </p:txEl>
                                          </p:spTgt>
                                        </p:tgtEl>
                                      </p:cBhvr>
                                    </p:animEffect>
                                  </p:childTnLst>
                                </p:cTn>
                              </p:par>
                            </p:childTnLst>
                          </p:cTn>
                        </p:par>
                        <p:par>
                          <p:cTn id="27" fill="hold">
                            <p:stCondLst>
                              <p:cond delay="154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4" end="4"/>
                                            </p:txEl>
                                          </p:spTgt>
                                        </p:tgtEl>
                                        <p:attrNameLst>
                                          <p:attrName>style.visibility</p:attrName>
                                        </p:attrNameLst>
                                      </p:cBhvr>
                                      <p:to>
                                        <p:strVal val="visible"/>
                                      </p:to>
                                    </p:set>
                                    <p:anim calcmode="lin" valueType="num">
                                      <p:cBhvr>
                                        <p:cTn id="30"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4" end="4"/>
                                            </p:txEl>
                                          </p:spTgt>
                                        </p:tgtEl>
                                      </p:cBhvr>
                                    </p:animEffect>
                                  </p:childTnLst>
                                </p:cTn>
                              </p:par>
                            </p:childTnLst>
                          </p:cTn>
                        </p:par>
                        <p:par>
                          <p:cTn id="33" fill="hold">
                            <p:stCondLst>
                              <p:cond delay="192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5" end="5"/>
                                            </p:txEl>
                                          </p:spTgt>
                                        </p:tgtEl>
                                        <p:attrNameLst>
                                          <p:attrName>style.visibility</p:attrName>
                                        </p:attrNameLst>
                                      </p:cBhvr>
                                      <p:to>
                                        <p:strVal val="visible"/>
                                      </p:to>
                                    </p:set>
                                    <p:anim calcmode="lin" valueType="num">
                                      <p:cBhvr>
                                        <p:cTn id="36"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5" end="5"/>
                                            </p:txEl>
                                          </p:spTgt>
                                        </p:tgtEl>
                                      </p:cBhvr>
                                    </p:animEffect>
                                  </p:childTnLst>
                                </p:cTn>
                              </p:par>
                            </p:childTnLst>
                          </p:cTn>
                        </p:par>
                        <p:par>
                          <p:cTn id="39" fill="hold">
                            <p:stCondLst>
                              <p:cond delay="201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6" end="6"/>
                                            </p:txEl>
                                          </p:spTgt>
                                        </p:tgtEl>
                                        <p:attrNameLst>
                                          <p:attrName>style.visibility</p:attrName>
                                        </p:attrNameLst>
                                      </p:cBhvr>
                                      <p:to>
                                        <p:strVal val="visible"/>
                                      </p:to>
                                    </p:set>
                                    <p:anim calcmode="lin" valueType="num">
                                      <p:cBhvr>
                                        <p:cTn id="42"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6" end="6"/>
                                            </p:txEl>
                                          </p:spTgt>
                                        </p:tgtEl>
                                      </p:cBhvr>
                                    </p:animEffect>
                                  </p:childTnLst>
                                </p:cTn>
                              </p:par>
                            </p:childTnLst>
                          </p:cTn>
                        </p:par>
                        <p:par>
                          <p:cTn id="45" fill="hold">
                            <p:stCondLst>
                              <p:cond delay="226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7" end="7"/>
                                            </p:txEl>
                                          </p:spTgt>
                                        </p:tgtEl>
                                        <p:attrNameLst>
                                          <p:attrName>style.visibility</p:attrName>
                                        </p:attrNameLst>
                                      </p:cBhvr>
                                      <p:to>
                                        <p:strVal val="visible"/>
                                      </p:to>
                                    </p:set>
                                    <p:anim calcmode="lin" valueType="num">
                                      <p:cBhvr>
                                        <p:cTn id="48" dur="1000" fill="hold"/>
                                        <p:tgtEl>
                                          <p:spTgt spid="8">
                                            <p:txEl>
                                              <p:pRg st="7" end="7"/>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7" end="7"/>
                                            </p:txEl>
                                          </p:spTgt>
                                        </p:tgtEl>
                                      </p:cBhvr>
                                    </p:animEffect>
                                  </p:childTnLst>
                                </p:cTn>
                              </p:par>
                            </p:childTnLst>
                          </p:cTn>
                        </p:par>
                        <p:par>
                          <p:cTn id="51" fill="hold">
                            <p:stCondLst>
                              <p:cond delay="24900"/>
                            </p:stCondLst>
                            <p:childTnLst>
                              <p:par>
                                <p:cTn id="52" presetID="29" presetClass="entr" presetSubtype="0" fill="hold" nodeType="afterEffect">
                                  <p:stCondLst>
                                    <p:cond delay="0"/>
                                  </p:stCondLst>
                                  <p:iterate type="lt">
                                    <p:tmPct val="10000"/>
                                  </p:iterate>
                                  <p:childTnLst>
                                    <p:set>
                                      <p:cBhvr>
                                        <p:cTn id="53" dur="1" fill="hold">
                                          <p:stCondLst>
                                            <p:cond delay="0"/>
                                          </p:stCondLst>
                                        </p:cTn>
                                        <p:tgtEl>
                                          <p:spTgt spid="8">
                                            <p:txEl>
                                              <p:pRg st="8" end="8"/>
                                            </p:txEl>
                                          </p:spTgt>
                                        </p:tgtEl>
                                        <p:attrNameLst>
                                          <p:attrName>style.visibility</p:attrName>
                                        </p:attrNameLst>
                                      </p:cBhvr>
                                      <p:to>
                                        <p:strVal val="visible"/>
                                      </p:to>
                                    </p:set>
                                    <p:anim calcmode="lin" valueType="num">
                                      <p:cBhvr>
                                        <p:cTn id="54" dur="1000" fill="hold"/>
                                        <p:tgtEl>
                                          <p:spTgt spid="8">
                                            <p:txEl>
                                              <p:pRg st="8" end="8"/>
                                            </p:txEl>
                                          </p:spTgt>
                                        </p:tgtEl>
                                        <p:attrNameLst>
                                          <p:attrName>ppt_x</p:attrName>
                                        </p:attrNameLst>
                                      </p:cBhvr>
                                      <p:tavLst>
                                        <p:tav tm="0">
                                          <p:val>
                                            <p:strVal val="#ppt_x-.2"/>
                                          </p:val>
                                        </p:tav>
                                        <p:tav tm="100000">
                                          <p:val>
                                            <p:strVal val="#ppt_x"/>
                                          </p:val>
                                        </p:tav>
                                      </p:tavLst>
                                    </p:anim>
                                    <p:anim calcmode="lin" valueType="num">
                                      <p:cBhvr>
                                        <p:cTn id="55" dur="1000" fill="hold"/>
                                        <p:tgtEl>
                                          <p:spTgt spid="8">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364" y="397072"/>
            <a:ext cx="8077200" cy="5196166"/>
          </a:xfrm>
          <a:prstGeom prst="rect">
            <a:avLst/>
          </a:prstGeom>
        </p:spPr>
        <p:txBody>
          <a:bodyPr wrap="square">
            <a:spAutoFit/>
          </a:bodyPr>
          <a:lstStyle/>
          <a:p>
            <a:pPr algn="just">
              <a:lnSpc>
                <a:spcPct val="150000"/>
              </a:lnSpc>
            </a:pPr>
            <a:r>
              <a:rPr lang="en-US" sz="2800" b="1" dirty="0"/>
              <a:t>Strings are Arrays</a:t>
            </a:r>
          </a:p>
          <a:p>
            <a:pPr algn="just">
              <a:lnSpc>
                <a:spcPct val="150000"/>
              </a:lnSpc>
            </a:pPr>
            <a:r>
              <a:rPr lang="en-US" sz="2800" dirty="0"/>
              <a:t>Like many other popular programming languages, strings in Python are arrays of bytes representing </a:t>
            </a:r>
            <a:r>
              <a:rPr lang="en-US" sz="2800" dirty="0" err="1"/>
              <a:t>unicode</a:t>
            </a:r>
            <a:r>
              <a:rPr lang="en-US" sz="2800" dirty="0"/>
              <a:t> characters.</a:t>
            </a:r>
          </a:p>
          <a:p>
            <a:pPr algn="just">
              <a:lnSpc>
                <a:spcPct val="150000"/>
              </a:lnSpc>
            </a:pPr>
            <a:r>
              <a:rPr lang="en-US" sz="2800" dirty="0"/>
              <a:t>However, Python does not have a character data type, a single character is simply a string with a length of 1.</a:t>
            </a:r>
          </a:p>
          <a:p>
            <a:pPr algn="just">
              <a:lnSpc>
                <a:spcPct val="150000"/>
              </a:lnSpc>
            </a:pPr>
            <a:r>
              <a:rPr lang="en-US" sz="2800" dirty="0"/>
              <a:t>Square brackets can be used to access elements of the string.</a:t>
            </a:r>
          </a:p>
        </p:txBody>
      </p:sp>
    </p:spTree>
    <p:extLst>
      <p:ext uri="{BB962C8B-B14F-4D97-AF65-F5344CB8AC3E}">
        <p14:creationId xmlns:p14="http://schemas.microsoft.com/office/powerpoint/2010/main" val="2872187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Writing To The File</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30</a:t>
            </a:fld>
            <a:endParaRPr lang="en-US"/>
          </a:p>
        </p:txBody>
      </p:sp>
      <p:sp>
        <p:nvSpPr>
          <p:cNvPr id="8" name="Rectangle 7"/>
          <p:cNvSpPr/>
          <p:nvPr/>
        </p:nvSpPr>
        <p:spPr>
          <a:xfrm>
            <a:off x="228600" y="838200"/>
            <a:ext cx="8686800" cy="5447645"/>
          </a:xfrm>
          <a:prstGeom prst="rect">
            <a:avLst/>
          </a:prstGeom>
          <a:noFill/>
        </p:spPr>
        <p:txBody>
          <a:bodyPr wrap="square" lIns="91440" tIns="45720" rIns="91440" bIns="45720">
            <a:spAutoFit/>
          </a:bodyPr>
          <a:lstStyle/>
          <a:p>
            <a:pPr algn="just">
              <a:lnSpc>
                <a:spcPct val="150000"/>
              </a:lnSpc>
            </a:pPr>
            <a:r>
              <a:rPr lang="en-US" sz="2400" dirty="0">
                <a:latin typeface="Times New Roman" pitchFamily="18" charset="0"/>
                <a:cs typeface="Times New Roman" pitchFamily="18" charset="0"/>
              </a:rPr>
              <a:t>To write some text to a file, we need to open the file using the open method with one of the following access modes.</a:t>
            </a:r>
          </a:p>
          <a:p>
            <a:pPr algn="just">
              <a:lnSpc>
                <a:spcPct val="150000"/>
              </a:lnSpc>
            </a:pPr>
            <a:r>
              <a:rPr lang="en-US" sz="2400" b="1" dirty="0" smtClean="0">
                <a:latin typeface="Times New Roman" pitchFamily="18" charset="0"/>
                <a:cs typeface="Times New Roman" pitchFamily="18" charset="0"/>
              </a:rPr>
              <a:t>a</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It will append the existing file. The file pointer is at the end of the file. It creates a new file if no file exists.</a:t>
            </a:r>
          </a:p>
          <a:p>
            <a:pPr algn="just">
              <a:lnSpc>
                <a:spcPct val="150000"/>
              </a:lnSpc>
            </a:pPr>
            <a:r>
              <a:rPr lang="en-US" sz="2400" b="1" dirty="0" smtClean="0">
                <a:latin typeface="Times New Roman" pitchFamily="18" charset="0"/>
                <a:cs typeface="Times New Roman" pitchFamily="18" charset="0"/>
              </a:rPr>
              <a:t>w</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It will overwrite the file if any file exists. The file pointer is at the beginning of the file</a:t>
            </a:r>
            <a:r>
              <a:rPr lang="en-US" sz="2400" dirty="0" smtClean="0">
                <a:latin typeface="Times New Roman" pitchFamily="18" charset="0"/>
                <a:cs typeface="Times New Roman" pitchFamily="18" charset="0"/>
              </a:rPr>
              <a:t>.</a:t>
            </a:r>
          </a:p>
          <a:p>
            <a:pPr algn="just">
              <a:lnSpc>
                <a:spcPct val="150000"/>
              </a:lnSpc>
            </a:pPr>
            <a:r>
              <a:rPr lang="en-US" sz="2400" b="1" dirty="0" smtClean="0">
                <a:latin typeface="Times New Roman" pitchFamily="18" charset="0"/>
                <a:cs typeface="Times New Roman" pitchFamily="18" charset="0"/>
              </a:rPr>
              <a:t>Example</a:t>
            </a:r>
            <a:endParaRPr lang="en-US" sz="2400" b="1" dirty="0">
              <a:latin typeface="Times New Roman" pitchFamily="18" charset="0"/>
              <a:cs typeface="Times New Roman" pitchFamily="18" charset="0"/>
            </a:endParaRPr>
          </a:p>
          <a:p>
            <a:pPr lvl="1" algn="just"/>
            <a:r>
              <a:rPr lang="en-US" sz="2400" dirty="0" err="1" smtClean="0">
                <a:latin typeface="Times New Roman" pitchFamily="18" charset="0"/>
                <a:cs typeface="Times New Roman" pitchFamily="18" charset="0"/>
              </a:rPr>
              <a:t>fileptr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open("</a:t>
            </a:r>
            <a:r>
              <a:rPr lang="en-US" sz="2400" dirty="0" err="1">
                <a:latin typeface="Times New Roman" pitchFamily="18" charset="0"/>
                <a:cs typeface="Times New Roman" pitchFamily="18" charset="0"/>
              </a:rPr>
              <a:t>file.txt","a</a:t>
            </a:r>
            <a:r>
              <a:rPr lang="en-US" sz="2400" dirty="0">
                <a:latin typeface="Times New Roman" pitchFamily="18" charset="0"/>
                <a:cs typeface="Times New Roman" pitchFamily="18" charset="0"/>
              </a:rPr>
              <a:t>");   </a:t>
            </a:r>
          </a:p>
          <a:p>
            <a:pPr lvl="1" algn="just"/>
            <a:r>
              <a:rPr lang="en-US" sz="2400" dirty="0" err="1" smtClean="0">
                <a:latin typeface="Times New Roman" pitchFamily="18" charset="0"/>
                <a:cs typeface="Times New Roman" pitchFamily="18" charset="0"/>
              </a:rPr>
              <a:t>fileptr.write</a:t>
            </a:r>
            <a:r>
              <a:rPr lang="en-US" sz="2400" dirty="0">
                <a:latin typeface="Times New Roman" pitchFamily="18" charset="0"/>
                <a:cs typeface="Times New Roman" pitchFamily="18" charset="0"/>
              </a:rPr>
              <a:t>("Python is the modern day language. It makes things so simple.")  </a:t>
            </a:r>
          </a:p>
          <a:p>
            <a:pPr lvl="1" algn="just"/>
            <a:r>
              <a:rPr lang="en-US" sz="2400" dirty="0" err="1" smtClean="0">
                <a:latin typeface="Times New Roman" pitchFamily="18" charset="0"/>
                <a:cs typeface="Times New Roman" pitchFamily="18" charset="0"/>
              </a:rPr>
              <a:t>fileptr.close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6315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107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212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301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6" end="6"/>
                                            </p:txEl>
                                          </p:spTgt>
                                        </p:tgtEl>
                                        <p:attrNameLst>
                                          <p:attrName>style.visibility</p:attrName>
                                        </p:attrNameLst>
                                      </p:cBhvr>
                                      <p:to>
                                        <p:strVal val="visible"/>
                                      </p:to>
                                    </p:set>
                                    <p:anim calcmode="lin" valueType="num">
                                      <p:cBhvr>
                                        <p:cTn id="30"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6" end="6"/>
                                            </p:txEl>
                                          </p:spTgt>
                                        </p:tgtEl>
                                      </p:cBhvr>
                                    </p:animEffect>
                                  </p:childTnLst>
                                </p:cTn>
                              </p:par>
                            </p:childTnLst>
                          </p:cTn>
                        </p:par>
                        <p:par>
                          <p:cTn id="33" fill="hold">
                            <p:stCondLst>
                              <p:cond delay="326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3" end="3"/>
                                            </p:txEl>
                                          </p:spTgt>
                                        </p:tgtEl>
                                        <p:attrNameLst>
                                          <p:attrName>style.visibility</p:attrName>
                                        </p:attrNameLst>
                                      </p:cBhvr>
                                      <p:to>
                                        <p:strVal val="visible"/>
                                      </p:to>
                                    </p:set>
                                    <p:anim calcmode="lin" valueType="num">
                                      <p:cBhvr>
                                        <p:cTn id="36"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3" end="3"/>
                                            </p:txEl>
                                          </p:spTgt>
                                        </p:tgtEl>
                                      </p:cBhvr>
                                    </p:animEffect>
                                  </p:childTnLst>
                                </p:cTn>
                              </p:par>
                            </p:childTnLst>
                          </p:cTn>
                        </p:par>
                        <p:par>
                          <p:cTn id="39" fill="hold">
                            <p:stCondLst>
                              <p:cond delay="342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4" end="4"/>
                                            </p:txEl>
                                          </p:spTgt>
                                        </p:tgtEl>
                                        <p:attrNameLst>
                                          <p:attrName>style.visibility</p:attrName>
                                        </p:attrNameLst>
                                      </p:cBhvr>
                                      <p:to>
                                        <p:strVal val="visible"/>
                                      </p:to>
                                    </p:set>
                                    <p:anim calcmode="lin" valueType="num">
                                      <p:cBhvr>
                                        <p:cTn id="42"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4" end="4"/>
                                            </p:txEl>
                                          </p:spTgt>
                                        </p:tgtEl>
                                      </p:cBhvr>
                                    </p:animEffect>
                                  </p:childTnLst>
                                </p:cTn>
                              </p:par>
                            </p:childTnLst>
                          </p:cTn>
                        </p:par>
                        <p:par>
                          <p:cTn id="45" fill="hold">
                            <p:stCondLst>
                              <p:cond delay="380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5" end="5"/>
                                            </p:txEl>
                                          </p:spTgt>
                                        </p:tgtEl>
                                        <p:attrNameLst>
                                          <p:attrName>style.visibility</p:attrName>
                                        </p:attrNameLst>
                                      </p:cBhvr>
                                      <p:to>
                                        <p:strVal val="visible"/>
                                      </p:to>
                                    </p:set>
                                    <p:anim calcmode="lin" valueType="num">
                                      <p:cBhvr>
                                        <p:cTn id="48"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Video Guidance</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31</a:t>
            </a:fld>
            <a:endParaRPr lang="en-US"/>
          </a:p>
        </p:txBody>
      </p:sp>
      <p:sp>
        <p:nvSpPr>
          <p:cNvPr id="8" name="Rectangle 7"/>
          <p:cNvSpPr/>
          <p:nvPr/>
        </p:nvSpPr>
        <p:spPr>
          <a:xfrm>
            <a:off x="228600" y="838200"/>
            <a:ext cx="8686800" cy="4832092"/>
          </a:xfrm>
          <a:prstGeom prst="rect">
            <a:avLst/>
          </a:prstGeom>
          <a:noFill/>
        </p:spPr>
        <p:txBody>
          <a:bodyPr wrap="square" lIns="91440" tIns="45720" rIns="91440" bIns="45720">
            <a:spAutoFit/>
          </a:bodyPr>
          <a:lstStyle/>
          <a:p>
            <a:pPr indent="457200" algn="just"/>
            <a:endParaRPr lang="en-US" sz="2800" b="1" dirty="0" smtClean="0">
              <a:latin typeface="Times New Roman" pitchFamily="18" charset="0"/>
              <a:cs typeface="Times New Roman" pitchFamily="18" charset="0"/>
            </a:endParaRPr>
          </a:p>
          <a:p>
            <a:pPr indent="457200" algn="just"/>
            <a:endParaRPr lang="en-US" sz="2800" b="1" dirty="0" smtClean="0">
              <a:latin typeface="Times New Roman" pitchFamily="18" charset="0"/>
              <a:cs typeface="Times New Roman" pitchFamily="18" charset="0"/>
            </a:endParaRPr>
          </a:p>
          <a:p>
            <a:pPr indent="457200" algn="just">
              <a:buAutoNum type="arabicPeriod"/>
            </a:pPr>
            <a:r>
              <a:rPr lang="en-US" sz="2800" b="1" dirty="0" smtClean="0">
                <a:latin typeface="Times New Roman" pitchFamily="18" charset="0"/>
                <a:cs typeface="Times New Roman" pitchFamily="18" charset="0"/>
                <a:hlinkClick r:id="rId2" action="ppaction://hlinkfile"/>
              </a:rPr>
              <a:t>Reading A File</a:t>
            </a:r>
            <a:endParaRPr lang="en-US" sz="2800" b="1" dirty="0" smtClean="0">
              <a:latin typeface="Times New Roman" pitchFamily="18" charset="0"/>
              <a:cs typeface="Times New Roman" pitchFamily="18" charset="0"/>
            </a:endParaRPr>
          </a:p>
          <a:p>
            <a:pPr indent="457200" algn="just">
              <a:buAutoNum type="arabicPeriod"/>
            </a:pPr>
            <a:endParaRPr lang="en-US" sz="2800" b="1" dirty="0" smtClean="0">
              <a:latin typeface="Times New Roman" pitchFamily="18" charset="0"/>
              <a:cs typeface="Times New Roman" pitchFamily="18" charset="0"/>
            </a:endParaRPr>
          </a:p>
          <a:p>
            <a:pPr indent="457200" algn="just">
              <a:buAutoNum type="arabicPeriod"/>
            </a:pPr>
            <a:endParaRPr lang="en-US" sz="2800" b="1" dirty="0" smtClean="0">
              <a:latin typeface="Times New Roman" pitchFamily="18" charset="0"/>
              <a:cs typeface="Times New Roman" pitchFamily="18" charset="0"/>
            </a:endParaRPr>
          </a:p>
          <a:p>
            <a:pPr indent="457200" algn="just">
              <a:buAutoNum type="arabicPeriod"/>
            </a:pPr>
            <a:endParaRPr lang="en-US" sz="2800" b="1" dirty="0" smtClean="0">
              <a:latin typeface="Times New Roman" pitchFamily="18" charset="0"/>
              <a:cs typeface="Times New Roman" pitchFamily="18" charset="0"/>
            </a:endParaRPr>
          </a:p>
          <a:p>
            <a:pPr indent="457200" algn="just">
              <a:buAutoNum type="arabicPeriod"/>
            </a:pPr>
            <a:r>
              <a:rPr lang="en-US" sz="2800" b="1" dirty="0" smtClean="0">
                <a:latin typeface="Times New Roman" pitchFamily="18" charset="0"/>
                <a:cs typeface="Times New Roman" pitchFamily="18" charset="0"/>
                <a:hlinkClick r:id="rId3" action="ppaction://hlinkfile"/>
              </a:rPr>
              <a:t>Writing To A File</a:t>
            </a:r>
            <a:endParaRPr lang="en-US" sz="2800" b="1" dirty="0" smtClean="0">
              <a:latin typeface="Times New Roman" pitchFamily="18" charset="0"/>
              <a:cs typeface="Times New Roman" pitchFamily="18" charset="0"/>
            </a:endParaRPr>
          </a:p>
          <a:p>
            <a:pPr indent="457200" algn="just">
              <a:buAutoNum type="arabicPeriod"/>
            </a:pPr>
            <a:endParaRPr lang="en-US" sz="2800" b="1" dirty="0" smtClean="0">
              <a:latin typeface="Times New Roman" pitchFamily="18" charset="0"/>
              <a:cs typeface="Times New Roman" pitchFamily="18" charset="0"/>
            </a:endParaRPr>
          </a:p>
          <a:p>
            <a:pPr indent="457200" algn="just">
              <a:buAutoNum type="arabicPeriod"/>
            </a:pPr>
            <a:endParaRPr lang="en-US" sz="2800" b="1" dirty="0" smtClean="0">
              <a:latin typeface="Times New Roman" pitchFamily="18" charset="0"/>
              <a:cs typeface="Times New Roman" pitchFamily="18" charset="0"/>
            </a:endParaRPr>
          </a:p>
          <a:p>
            <a:pPr indent="457200" algn="just">
              <a:buAutoNum type="arabicPeriod"/>
            </a:pPr>
            <a:endParaRPr lang="en-US" sz="2800" b="1" dirty="0" smtClean="0">
              <a:latin typeface="Times New Roman" pitchFamily="18" charset="0"/>
              <a:cs typeface="Times New Roman" pitchFamily="18" charset="0"/>
            </a:endParaRPr>
          </a:p>
          <a:p>
            <a:pPr indent="457200" algn="just">
              <a:buAutoNum type="arabicPeriod"/>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9258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2" end="2"/>
                                            </p:txEl>
                                          </p:spTgt>
                                        </p:tgtEl>
                                        <p:attrNameLst>
                                          <p:attrName>style.visibility</p:attrName>
                                        </p:attrNameLst>
                                      </p:cBhvr>
                                      <p:to>
                                        <p:strVal val="visible"/>
                                      </p:to>
                                    </p:set>
                                    <p:anim calcmode="lin" valueType="num">
                                      <p:cBhvr>
                                        <p:cTn id="12"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2" end="2"/>
                                            </p:txEl>
                                          </p:spTgt>
                                        </p:tgtEl>
                                      </p:cBhvr>
                                    </p:animEffect>
                                  </p:childTnLst>
                                </p:cTn>
                              </p:par>
                            </p:childTnLst>
                          </p:cTn>
                        </p:par>
                        <p:par>
                          <p:cTn id="15" fill="hold">
                            <p:stCondLst>
                              <p:cond delay="26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6" end="6"/>
                                            </p:txEl>
                                          </p:spTgt>
                                        </p:tgtEl>
                                        <p:attrNameLst>
                                          <p:attrName>style.visibility</p:attrName>
                                        </p:attrNameLst>
                                      </p:cBhvr>
                                      <p:to>
                                        <p:strVal val="visible"/>
                                      </p:to>
                                    </p:set>
                                    <p:anim calcmode="lin" valueType="num">
                                      <p:cBhvr>
                                        <p:cTn id="18"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a:solidFill>
                  <a:schemeClr val="tx1"/>
                </a:solidFill>
                <a:latin typeface="Times New Roman" pitchFamily="18" charset="0"/>
                <a:cs typeface="Times New Roman" pitchFamily="18" charset="0"/>
              </a:rPr>
              <a:t>Creating a new file</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32</a:t>
            </a:fld>
            <a:endParaRPr lang="en-US"/>
          </a:p>
        </p:txBody>
      </p:sp>
      <p:sp>
        <p:nvSpPr>
          <p:cNvPr id="8" name="Rectangle 7"/>
          <p:cNvSpPr/>
          <p:nvPr/>
        </p:nvSpPr>
        <p:spPr>
          <a:xfrm>
            <a:off x="228600" y="838200"/>
            <a:ext cx="8686800" cy="5078313"/>
          </a:xfrm>
          <a:prstGeom prst="rect">
            <a:avLst/>
          </a:prstGeom>
          <a:noFill/>
        </p:spPr>
        <p:txBody>
          <a:bodyPr wrap="square" lIns="91440" tIns="45720" rIns="91440" bIns="45720">
            <a:spAutoFit/>
          </a:bodyPr>
          <a:lstStyle/>
          <a:p>
            <a:pPr algn="just">
              <a:lnSpc>
                <a:spcPct val="150000"/>
              </a:lnSpc>
            </a:pPr>
            <a:r>
              <a:rPr lang="en-US" sz="2400" dirty="0">
                <a:latin typeface="Times New Roman" pitchFamily="18" charset="0"/>
                <a:cs typeface="Times New Roman" pitchFamily="18" charset="0"/>
              </a:rPr>
              <a:t>The new file can be created by using one of the following access modes with the function open(). </a:t>
            </a:r>
            <a:endParaRPr lang="en-US" sz="2400" dirty="0" smtClean="0">
              <a:latin typeface="Times New Roman" pitchFamily="18" charset="0"/>
              <a:cs typeface="Times New Roman" pitchFamily="18" charset="0"/>
            </a:endParaRPr>
          </a:p>
          <a:p>
            <a:pPr algn="just">
              <a:lnSpc>
                <a:spcPct val="150000"/>
              </a:lnSpc>
            </a:pPr>
            <a:r>
              <a:rPr lang="en-US" sz="2400" b="1" dirty="0" smtClean="0">
                <a:latin typeface="Times New Roman" pitchFamily="18" charset="0"/>
                <a:cs typeface="Times New Roman" pitchFamily="18" charset="0"/>
              </a:rPr>
              <a:t>x</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it creates a new file with the specified name. It causes an error a file exists with the same name.</a:t>
            </a:r>
          </a:p>
          <a:p>
            <a:pPr algn="just">
              <a:lnSpc>
                <a:spcPct val="150000"/>
              </a:lnSpc>
            </a:pPr>
            <a:r>
              <a:rPr lang="en-US" sz="2400" b="1" dirty="0" smtClean="0">
                <a:latin typeface="Times New Roman" pitchFamily="18" charset="0"/>
                <a:cs typeface="Times New Roman" pitchFamily="18" charset="0"/>
              </a:rPr>
              <a:t>a</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It creates a new file with the specified name if no such file exists. It appends the content to the file if the file already exists with the specified name.</a:t>
            </a:r>
          </a:p>
          <a:p>
            <a:pPr algn="just">
              <a:lnSpc>
                <a:spcPct val="150000"/>
              </a:lnSpc>
            </a:pPr>
            <a:r>
              <a:rPr lang="en-US" sz="2400" b="1" dirty="0" smtClean="0">
                <a:latin typeface="Times New Roman" pitchFamily="18" charset="0"/>
                <a:cs typeface="Times New Roman" pitchFamily="18" charset="0"/>
              </a:rPr>
              <a:t>w</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It creates a new file with the specified name if no such file exists. It overwrites the existing file.</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3224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93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184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322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p:cTn id="30"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a:solidFill>
                  <a:schemeClr val="tx1"/>
                </a:solidFill>
                <a:latin typeface="Times New Roman" pitchFamily="18" charset="0"/>
                <a:cs typeface="Times New Roman" pitchFamily="18" charset="0"/>
              </a:rPr>
              <a:t>Creating a new file</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33</a:t>
            </a:fld>
            <a:endParaRPr lang="en-US"/>
          </a:p>
        </p:txBody>
      </p:sp>
      <p:sp>
        <p:nvSpPr>
          <p:cNvPr id="8" name="Rectangle 7"/>
          <p:cNvSpPr/>
          <p:nvPr/>
        </p:nvSpPr>
        <p:spPr>
          <a:xfrm>
            <a:off x="228600" y="838200"/>
            <a:ext cx="8686800" cy="5831853"/>
          </a:xfrm>
          <a:prstGeom prst="rect">
            <a:avLst/>
          </a:prstGeom>
          <a:noFill/>
        </p:spPr>
        <p:txBody>
          <a:bodyPr wrap="square" lIns="91440" tIns="45720" rIns="91440" bIns="45720">
            <a:spAutoFit/>
          </a:bodyPr>
          <a:lstStyle/>
          <a:p>
            <a:pPr algn="just">
              <a:lnSpc>
                <a:spcPct val="150000"/>
              </a:lnSpc>
            </a:pPr>
            <a:r>
              <a:rPr lang="en-US" sz="2800" b="1" dirty="0" smtClean="0">
                <a:latin typeface="Times New Roman" pitchFamily="18" charset="0"/>
                <a:cs typeface="Times New Roman" pitchFamily="18" charset="0"/>
              </a:rPr>
              <a:t>Example:</a:t>
            </a:r>
          </a:p>
          <a:p>
            <a:pPr algn="just">
              <a:lnSpc>
                <a:spcPct val="150000"/>
              </a:lnSpc>
            </a:pPr>
            <a:r>
              <a:rPr lang="en-US" sz="2800" dirty="0">
                <a:latin typeface="Times New Roman" pitchFamily="18" charset="0"/>
                <a:cs typeface="Times New Roman" pitchFamily="18" charset="0"/>
              </a:rPr>
              <a:t>#open the file.txt in read mode. causes error if no such file exists.  </a:t>
            </a:r>
          </a:p>
          <a:p>
            <a:pPr algn="just">
              <a:lnSpc>
                <a:spcPct val="150000"/>
              </a:lnSpc>
            </a:pPr>
            <a:r>
              <a:rPr lang="en-US" sz="2800" dirty="0" err="1">
                <a:latin typeface="Times New Roman" pitchFamily="18" charset="0"/>
                <a:cs typeface="Times New Roman" pitchFamily="18" charset="0"/>
              </a:rPr>
              <a:t>fileptr</a:t>
            </a:r>
            <a:r>
              <a:rPr lang="en-US" sz="2800" dirty="0">
                <a:latin typeface="Times New Roman" pitchFamily="18" charset="0"/>
                <a:cs typeface="Times New Roman" pitchFamily="18" charset="0"/>
              </a:rPr>
              <a:t> = open("file2.txt","x");   </a:t>
            </a:r>
          </a:p>
          <a:p>
            <a:pPr algn="just">
              <a:lnSpc>
                <a:spcPct val="150000"/>
              </a:lnSpc>
            </a:pPr>
            <a:r>
              <a:rPr lang="en-US" sz="2800" dirty="0">
                <a:latin typeface="Times New Roman" pitchFamily="18" charset="0"/>
                <a:cs typeface="Times New Roman" pitchFamily="18" charset="0"/>
              </a:rPr>
              <a:t>  </a:t>
            </a:r>
          </a:p>
          <a:p>
            <a:pPr algn="just">
              <a:lnSpc>
                <a:spcPct val="150000"/>
              </a:lnSpc>
            </a:pPr>
            <a:r>
              <a:rPr lang="en-US" sz="2800" dirty="0">
                <a:latin typeface="Times New Roman" pitchFamily="18" charset="0"/>
                <a:cs typeface="Times New Roman" pitchFamily="18" charset="0"/>
              </a:rPr>
              <a:t>print(</a:t>
            </a:r>
            <a:r>
              <a:rPr lang="en-US" sz="2800" dirty="0" err="1">
                <a:latin typeface="Times New Roman" pitchFamily="18" charset="0"/>
                <a:cs typeface="Times New Roman" pitchFamily="18" charset="0"/>
              </a:rPr>
              <a:t>fileptr</a:t>
            </a:r>
            <a:r>
              <a:rPr lang="en-US" sz="2800" dirty="0">
                <a:latin typeface="Times New Roman" pitchFamily="18" charset="0"/>
                <a:cs typeface="Times New Roman" pitchFamily="18" charset="0"/>
              </a:rPr>
              <a:t>)  </a:t>
            </a:r>
          </a:p>
          <a:p>
            <a:pPr algn="just">
              <a:lnSpc>
                <a:spcPct val="150000"/>
              </a:lnSpc>
            </a:pPr>
            <a:r>
              <a:rPr lang="en-US" sz="2800" dirty="0">
                <a:latin typeface="Times New Roman" pitchFamily="18" charset="0"/>
                <a:cs typeface="Times New Roman" pitchFamily="18" charset="0"/>
              </a:rPr>
              <a:t>  </a:t>
            </a:r>
          </a:p>
          <a:p>
            <a:pPr algn="just">
              <a:lnSpc>
                <a:spcPct val="150000"/>
              </a:lnSpc>
            </a:pPr>
            <a:r>
              <a:rPr lang="en-US" sz="2800" dirty="0">
                <a:latin typeface="Times New Roman" pitchFamily="18" charset="0"/>
                <a:cs typeface="Times New Roman" pitchFamily="18" charset="0"/>
              </a:rPr>
              <a:t>if </a:t>
            </a:r>
            <a:r>
              <a:rPr lang="en-US" sz="2800" dirty="0" err="1">
                <a:latin typeface="Times New Roman" pitchFamily="18" charset="0"/>
                <a:cs typeface="Times New Roman" pitchFamily="18" charset="0"/>
              </a:rPr>
              <a:t>fileptr</a:t>
            </a:r>
            <a:r>
              <a:rPr lang="en-US" sz="2800" dirty="0">
                <a:latin typeface="Times New Roman" pitchFamily="18" charset="0"/>
                <a:cs typeface="Times New Roman" pitchFamily="18" charset="0"/>
              </a:rPr>
              <a:t>:  </a:t>
            </a:r>
          </a:p>
          <a:p>
            <a:pPr algn="just">
              <a:lnSpc>
                <a:spcPct val="150000"/>
              </a:lnSpc>
            </a:pPr>
            <a:r>
              <a:rPr lang="en-US" sz="2800" dirty="0">
                <a:latin typeface="Times New Roman" pitchFamily="18" charset="0"/>
                <a:cs typeface="Times New Roman" pitchFamily="18" charset="0"/>
              </a:rPr>
              <a:t>    print("File created successfully"); </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4456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22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7" end="7"/>
                                            </p:txEl>
                                          </p:spTgt>
                                        </p:tgtEl>
                                        <p:attrNameLst>
                                          <p:attrName>style.visibility</p:attrName>
                                        </p:attrNameLst>
                                      </p:cBhvr>
                                      <p:to>
                                        <p:strVal val="visible"/>
                                      </p:to>
                                    </p:set>
                                    <p:anim calcmode="lin" valueType="num">
                                      <p:cBhvr>
                                        <p:cTn id="18" dur="1000" fill="hold"/>
                                        <p:tgtEl>
                                          <p:spTgt spid="8">
                                            <p:txEl>
                                              <p:pRg st="7" end="7"/>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7" end="7"/>
                                            </p:txEl>
                                          </p:spTgt>
                                        </p:tgtEl>
                                      </p:cBhvr>
                                    </p:animEffect>
                                  </p:childTnLst>
                                </p:cTn>
                              </p:par>
                            </p:childTnLst>
                          </p:cTn>
                        </p:par>
                        <p:par>
                          <p:cTn id="21" fill="hold">
                            <p:stCondLst>
                              <p:cond delay="64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1" end="1"/>
                                            </p:txEl>
                                          </p:spTgt>
                                        </p:tgtEl>
                                        <p:attrNameLst>
                                          <p:attrName>style.visibility</p:attrName>
                                        </p:attrNameLst>
                                      </p:cBhvr>
                                      <p:to>
                                        <p:strVal val="visible"/>
                                      </p:to>
                                    </p:set>
                                    <p:anim calcmode="lin" valueType="num">
                                      <p:cBhvr>
                                        <p:cTn id="24"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1" end="1"/>
                                            </p:txEl>
                                          </p:spTgt>
                                        </p:tgtEl>
                                      </p:cBhvr>
                                    </p:animEffect>
                                  </p:childTnLst>
                                </p:cTn>
                              </p:par>
                            </p:childTnLst>
                          </p:cTn>
                        </p:par>
                        <p:par>
                          <p:cTn id="27" fill="hold">
                            <p:stCondLst>
                              <p:cond delay="130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2" end="2"/>
                                            </p:txEl>
                                          </p:spTgt>
                                        </p:tgtEl>
                                        <p:attrNameLst>
                                          <p:attrName>style.visibility</p:attrName>
                                        </p:attrNameLst>
                                      </p:cBhvr>
                                      <p:to>
                                        <p:strVal val="visible"/>
                                      </p:to>
                                    </p:set>
                                    <p:anim calcmode="lin" valueType="num">
                                      <p:cBhvr>
                                        <p:cTn id="30"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2" end="2"/>
                                            </p:txEl>
                                          </p:spTgt>
                                        </p:tgtEl>
                                      </p:cBhvr>
                                    </p:animEffect>
                                  </p:childTnLst>
                                </p:cTn>
                              </p:par>
                            </p:childTnLst>
                          </p:cTn>
                        </p:par>
                        <p:par>
                          <p:cTn id="33" fill="hold">
                            <p:stCondLst>
                              <p:cond delay="169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3" end="3"/>
                                            </p:txEl>
                                          </p:spTgt>
                                        </p:tgtEl>
                                        <p:attrNameLst>
                                          <p:attrName>style.visibility</p:attrName>
                                        </p:attrNameLst>
                                      </p:cBhvr>
                                      <p:to>
                                        <p:strVal val="visible"/>
                                      </p:to>
                                    </p:set>
                                    <p:anim calcmode="lin" valueType="num">
                                      <p:cBhvr>
                                        <p:cTn id="36"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3" end="3"/>
                                            </p:txEl>
                                          </p:spTgt>
                                        </p:tgtEl>
                                      </p:cBhvr>
                                    </p:animEffect>
                                  </p:childTnLst>
                                </p:cTn>
                              </p:par>
                            </p:childTnLst>
                          </p:cTn>
                        </p:par>
                        <p:par>
                          <p:cTn id="39" fill="hold">
                            <p:stCondLst>
                              <p:cond delay="178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4" end="4"/>
                                            </p:txEl>
                                          </p:spTgt>
                                        </p:tgtEl>
                                        <p:attrNameLst>
                                          <p:attrName>style.visibility</p:attrName>
                                        </p:attrNameLst>
                                      </p:cBhvr>
                                      <p:to>
                                        <p:strVal val="visible"/>
                                      </p:to>
                                    </p:set>
                                    <p:anim calcmode="lin" valueType="num">
                                      <p:cBhvr>
                                        <p:cTn id="42"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4" end="4"/>
                                            </p:txEl>
                                          </p:spTgt>
                                        </p:tgtEl>
                                      </p:cBhvr>
                                    </p:animEffect>
                                  </p:childTnLst>
                                </p:cTn>
                              </p:par>
                            </p:childTnLst>
                          </p:cTn>
                        </p:par>
                        <p:par>
                          <p:cTn id="45" fill="hold">
                            <p:stCondLst>
                              <p:cond delay="201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5" end="5"/>
                                            </p:txEl>
                                          </p:spTgt>
                                        </p:tgtEl>
                                        <p:attrNameLst>
                                          <p:attrName>style.visibility</p:attrName>
                                        </p:attrNameLst>
                                      </p:cBhvr>
                                      <p:to>
                                        <p:strVal val="visible"/>
                                      </p:to>
                                    </p:set>
                                    <p:anim calcmode="lin" valueType="num">
                                      <p:cBhvr>
                                        <p:cTn id="48"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5" end="5"/>
                                            </p:txEl>
                                          </p:spTgt>
                                        </p:tgtEl>
                                      </p:cBhvr>
                                    </p:animEffect>
                                  </p:childTnLst>
                                </p:cTn>
                              </p:par>
                            </p:childTnLst>
                          </p:cTn>
                        </p:par>
                        <p:par>
                          <p:cTn id="51" fill="hold">
                            <p:stCondLst>
                              <p:cond delay="21000"/>
                            </p:stCondLst>
                            <p:childTnLst>
                              <p:par>
                                <p:cTn id="52" presetID="29" presetClass="entr" presetSubtype="0" fill="hold" nodeType="afterEffect">
                                  <p:stCondLst>
                                    <p:cond delay="0"/>
                                  </p:stCondLst>
                                  <p:iterate type="lt">
                                    <p:tmPct val="10000"/>
                                  </p:iterate>
                                  <p:childTnLst>
                                    <p:set>
                                      <p:cBhvr>
                                        <p:cTn id="53" dur="1" fill="hold">
                                          <p:stCondLst>
                                            <p:cond delay="0"/>
                                          </p:stCondLst>
                                        </p:cTn>
                                        <p:tgtEl>
                                          <p:spTgt spid="8">
                                            <p:txEl>
                                              <p:pRg st="6" end="6"/>
                                            </p:txEl>
                                          </p:spTgt>
                                        </p:tgtEl>
                                        <p:attrNameLst>
                                          <p:attrName>style.visibility</p:attrName>
                                        </p:attrNameLst>
                                      </p:cBhvr>
                                      <p:to>
                                        <p:strVal val="visible"/>
                                      </p:to>
                                    </p:set>
                                    <p:anim calcmode="lin" valueType="num">
                                      <p:cBhvr>
                                        <p:cTn id="54"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55"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a:solidFill>
                  <a:schemeClr val="tx1"/>
                </a:solidFill>
                <a:latin typeface="Times New Roman" pitchFamily="18" charset="0"/>
                <a:cs typeface="Times New Roman" pitchFamily="18" charset="0"/>
              </a:rPr>
              <a:t>Renaming the file</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34</a:t>
            </a:fld>
            <a:endParaRPr lang="en-US"/>
          </a:p>
        </p:txBody>
      </p:sp>
      <p:sp>
        <p:nvSpPr>
          <p:cNvPr id="8" name="Rectangle 7"/>
          <p:cNvSpPr/>
          <p:nvPr/>
        </p:nvSpPr>
        <p:spPr>
          <a:xfrm>
            <a:off x="228600" y="838200"/>
            <a:ext cx="8686800" cy="5262979"/>
          </a:xfrm>
          <a:prstGeom prst="rect">
            <a:avLst/>
          </a:prstGeom>
          <a:noFill/>
        </p:spPr>
        <p:txBody>
          <a:bodyPr wrap="square" lIns="91440" tIns="45720" rIns="91440" bIns="45720">
            <a:spAutoFit/>
          </a:bodyPr>
          <a:lstStyle/>
          <a:p>
            <a:pPr algn="just">
              <a:lnSpc>
                <a:spcPct val="150000"/>
              </a:lnSpc>
            </a:pPr>
            <a:r>
              <a:rPr lang="en-US" sz="2800" dirty="0">
                <a:latin typeface="Times New Roman" pitchFamily="18" charset="0"/>
                <a:cs typeface="Times New Roman" pitchFamily="18" charset="0"/>
              </a:rPr>
              <a:t>The </a:t>
            </a:r>
            <a:r>
              <a:rPr lang="en-US" sz="2800" dirty="0" err="1">
                <a:latin typeface="Times New Roman" pitchFamily="18" charset="0"/>
                <a:cs typeface="Times New Roman" pitchFamily="18" charset="0"/>
              </a:rPr>
              <a:t>os</a:t>
            </a:r>
            <a:r>
              <a:rPr lang="en-US" sz="2800" dirty="0">
                <a:latin typeface="Times New Roman" pitchFamily="18" charset="0"/>
                <a:cs typeface="Times New Roman" pitchFamily="18" charset="0"/>
              </a:rPr>
              <a:t> module provides us the rename() method which is used to rename the specified file to a new name. The syntax to use the rename() method is given below.</a:t>
            </a:r>
          </a:p>
          <a:p>
            <a:pPr algn="just">
              <a:lnSpc>
                <a:spcPct val="150000"/>
              </a:lnSpc>
            </a:pPr>
            <a:r>
              <a:rPr lang="en-US" sz="2800" dirty="0" smtClean="0">
                <a:latin typeface="Times New Roman" pitchFamily="18" charset="0"/>
                <a:cs typeface="Times New Roman" pitchFamily="18" charset="0"/>
              </a:rPr>
              <a:t>rename</a:t>
            </a:r>
            <a:r>
              <a:rPr lang="en-US" sz="2800" dirty="0">
                <a:latin typeface="Times New Roman" pitchFamily="18" charset="0"/>
                <a:cs typeface="Times New Roman" pitchFamily="18" charset="0"/>
              </a:rPr>
              <a:t>(?current-name?, ?new-name?) </a:t>
            </a:r>
            <a:endParaRPr lang="en-US" sz="2800" dirty="0" smtClean="0">
              <a:latin typeface="Times New Roman" pitchFamily="18" charset="0"/>
              <a:cs typeface="Times New Roman" pitchFamily="18" charset="0"/>
            </a:endParaRPr>
          </a:p>
          <a:p>
            <a:pPr algn="just">
              <a:lnSpc>
                <a:spcPct val="150000"/>
              </a:lnSpc>
            </a:pPr>
            <a:r>
              <a:rPr lang="en-US" sz="2800" b="1" dirty="0">
                <a:latin typeface="Times New Roman" pitchFamily="18" charset="0"/>
                <a:cs typeface="Times New Roman" pitchFamily="18" charset="0"/>
              </a:rPr>
              <a:t>Example</a:t>
            </a:r>
          </a:p>
          <a:p>
            <a:pPr algn="just">
              <a:lnSpc>
                <a:spcPct val="150000"/>
              </a:lnSpc>
            </a:pPr>
            <a:r>
              <a:rPr lang="en-US" sz="2800" dirty="0">
                <a:latin typeface="Times New Roman" pitchFamily="18" charset="0"/>
                <a:cs typeface="Times New Roman" pitchFamily="18" charset="0"/>
              </a:rPr>
              <a:t>import </a:t>
            </a:r>
            <a:r>
              <a:rPr lang="en-US" sz="2800" dirty="0" err="1">
                <a:latin typeface="Times New Roman" pitchFamily="18" charset="0"/>
                <a:cs typeface="Times New Roman" pitchFamily="18" charset="0"/>
              </a:rPr>
              <a:t>os</a:t>
            </a:r>
            <a:r>
              <a:rPr lang="en-US" sz="2800" dirty="0">
                <a:latin typeface="Times New Roman" pitchFamily="18" charset="0"/>
                <a:cs typeface="Times New Roman" pitchFamily="18" charset="0"/>
              </a:rPr>
              <a:t>;  </a:t>
            </a:r>
          </a:p>
          <a:p>
            <a:pPr algn="just">
              <a:lnSpc>
                <a:spcPct val="150000"/>
              </a:lnSpc>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rename file2.txt to file3.txt  </a:t>
            </a:r>
          </a:p>
          <a:p>
            <a:pPr algn="just">
              <a:lnSpc>
                <a:spcPct val="150000"/>
              </a:lnSpc>
            </a:pPr>
            <a:r>
              <a:rPr lang="en-US" sz="2800" dirty="0" err="1">
                <a:latin typeface="Times New Roman" pitchFamily="18" charset="0"/>
                <a:cs typeface="Times New Roman" pitchFamily="18" charset="0"/>
              </a:rPr>
              <a:t>os.rename</a:t>
            </a:r>
            <a:r>
              <a:rPr lang="en-US" sz="2800" dirty="0">
                <a:latin typeface="Times New Roman" pitchFamily="18" charset="0"/>
                <a:cs typeface="Times New Roman" pitchFamily="18" charset="0"/>
              </a:rPr>
              <a:t>("file2.txt","file3.txt") </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5080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142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184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5" end="5"/>
                                            </p:txEl>
                                          </p:spTgt>
                                        </p:tgtEl>
                                        <p:attrNameLst>
                                          <p:attrName>style.visibility</p:attrName>
                                        </p:attrNameLst>
                                      </p:cBhvr>
                                      <p:to>
                                        <p:strVal val="visible"/>
                                      </p:to>
                                    </p:set>
                                    <p:anim calcmode="lin" valueType="num">
                                      <p:cBhvr>
                                        <p:cTn id="24"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5" end="5"/>
                                            </p:txEl>
                                          </p:spTgt>
                                        </p:tgtEl>
                                      </p:cBhvr>
                                    </p:animEffect>
                                  </p:childTnLst>
                                </p:cTn>
                              </p:par>
                            </p:childTnLst>
                          </p:cTn>
                        </p:par>
                        <p:par>
                          <p:cTn id="27" fill="hold">
                            <p:stCondLst>
                              <p:cond delay="227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2" end="2"/>
                                            </p:txEl>
                                          </p:spTgt>
                                        </p:tgtEl>
                                        <p:attrNameLst>
                                          <p:attrName>style.visibility</p:attrName>
                                        </p:attrNameLst>
                                      </p:cBhvr>
                                      <p:to>
                                        <p:strVal val="visible"/>
                                      </p:to>
                                    </p:set>
                                    <p:anim calcmode="lin" valueType="num">
                                      <p:cBhvr>
                                        <p:cTn id="30"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2" end="2"/>
                                            </p:txEl>
                                          </p:spTgt>
                                        </p:tgtEl>
                                      </p:cBhvr>
                                    </p:animEffect>
                                  </p:childTnLst>
                                </p:cTn>
                              </p:par>
                            </p:childTnLst>
                          </p:cTn>
                        </p:par>
                        <p:par>
                          <p:cTn id="33" fill="hold">
                            <p:stCondLst>
                              <p:cond delay="243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3" end="3"/>
                                            </p:txEl>
                                          </p:spTgt>
                                        </p:tgtEl>
                                        <p:attrNameLst>
                                          <p:attrName>style.visibility</p:attrName>
                                        </p:attrNameLst>
                                      </p:cBhvr>
                                      <p:to>
                                        <p:strVal val="visible"/>
                                      </p:to>
                                    </p:set>
                                    <p:anim calcmode="lin" valueType="num">
                                      <p:cBhvr>
                                        <p:cTn id="36"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3" end="3"/>
                                            </p:txEl>
                                          </p:spTgt>
                                        </p:tgtEl>
                                      </p:cBhvr>
                                    </p:animEffect>
                                  </p:childTnLst>
                                </p:cTn>
                              </p:par>
                            </p:childTnLst>
                          </p:cTn>
                        </p:par>
                        <p:par>
                          <p:cTn id="39" fill="hold">
                            <p:stCondLst>
                              <p:cond delay="261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4" end="4"/>
                                            </p:txEl>
                                          </p:spTgt>
                                        </p:tgtEl>
                                        <p:attrNameLst>
                                          <p:attrName>style.visibility</p:attrName>
                                        </p:attrNameLst>
                                      </p:cBhvr>
                                      <p:to>
                                        <p:strVal val="visible"/>
                                      </p:to>
                                    </p:set>
                                    <p:anim calcmode="lin" valueType="num">
                                      <p:cBhvr>
                                        <p:cTn id="42"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Deleting </a:t>
            </a:r>
            <a:r>
              <a:rPr lang="en-US" sz="4400" b="1" dirty="0">
                <a:solidFill>
                  <a:schemeClr val="tx1"/>
                </a:solidFill>
                <a:latin typeface="Times New Roman" pitchFamily="18" charset="0"/>
                <a:cs typeface="Times New Roman" pitchFamily="18" charset="0"/>
              </a:rPr>
              <a:t>the file</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35</a:t>
            </a:fld>
            <a:endParaRPr lang="en-US"/>
          </a:p>
        </p:txBody>
      </p:sp>
      <p:sp>
        <p:nvSpPr>
          <p:cNvPr id="8" name="Rectangle 7"/>
          <p:cNvSpPr/>
          <p:nvPr/>
        </p:nvSpPr>
        <p:spPr>
          <a:xfrm>
            <a:off x="228600" y="838200"/>
            <a:ext cx="8686800" cy="5262979"/>
          </a:xfrm>
          <a:prstGeom prst="rect">
            <a:avLst/>
          </a:prstGeom>
          <a:noFill/>
        </p:spPr>
        <p:txBody>
          <a:bodyPr wrap="square" lIns="91440" tIns="45720" rIns="91440" bIns="45720">
            <a:spAutoFit/>
          </a:bodyPr>
          <a:lstStyle/>
          <a:p>
            <a:pPr algn="just">
              <a:lnSpc>
                <a:spcPct val="150000"/>
              </a:lnSpc>
            </a:pPr>
            <a:r>
              <a:rPr lang="en-US" sz="2800" dirty="0">
                <a:latin typeface="Times New Roman" pitchFamily="18" charset="0"/>
                <a:cs typeface="Times New Roman" pitchFamily="18" charset="0"/>
              </a:rPr>
              <a:t>The </a:t>
            </a:r>
            <a:r>
              <a:rPr lang="en-US" sz="2800" dirty="0" err="1">
                <a:latin typeface="Times New Roman" pitchFamily="18" charset="0"/>
                <a:cs typeface="Times New Roman" pitchFamily="18" charset="0"/>
              </a:rPr>
              <a:t>os</a:t>
            </a:r>
            <a:r>
              <a:rPr lang="en-US" sz="2800" dirty="0">
                <a:latin typeface="Times New Roman" pitchFamily="18" charset="0"/>
                <a:cs typeface="Times New Roman" pitchFamily="18" charset="0"/>
              </a:rPr>
              <a:t> module provides us the remove() method which is used to remove the specified file. </a:t>
            </a:r>
            <a:endParaRPr lang="en-US" sz="2800" dirty="0" smtClean="0">
              <a:latin typeface="Times New Roman" pitchFamily="18" charset="0"/>
              <a:cs typeface="Times New Roman" pitchFamily="18" charset="0"/>
            </a:endParaRPr>
          </a:p>
          <a:p>
            <a:pPr algn="just">
              <a:lnSpc>
                <a:spcPct val="150000"/>
              </a:lnSpc>
            </a:pPr>
            <a:r>
              <a:rPr lang="en-US" sz="2800" b="1" dirty="0" smtClean="0">
                <a:latin typeface="Times New Roman" pitchFamily="18" charset="0"/>
                <a:cs typeface="Times New Roman" pitchFamily="18" charset="0"/>
              </a:rPr>
              <a:t>Syntax:</a:t>
            </a:r>
            <a:endParaRPr lang="en-US" sz="2800" b="1" dirty="0">
              <a:latin typeface="Times New Roman" pitchFamily="18" charset="0"/>
              <a:cs typeface="Times New Roman" pitchFamily="18" charset="0"/>
            </a:endParaRPr>
          </a:p>
          <a:p>
            <a:pPr algn="just">
              <a:lnSpc>
                <a:spcPct val="150000"/>
              </a:lnSpc>
            </a:pPr>
            <a:r>
              <a:rPr lang="en-US" sz="2800" dirty="0" smtClean="0">
                <a:latin typeface="Times New Roman" pitchFamily="18" charset="0"/>
                <a:cs typeface="Times New Roman" pitchFamily="18" charset="0"/>
              </a:rPr>
              <a:t>remove</a:t>
            </a:r>
            <a:r>
              <a:rPr lang="en-US" sz="2800" dirty="0">
                <a:latin typeface="Times New Roman" pitchFamily="18" charset="0"/>
                <a:cs typeface="Times New Roman" pitchFamily="18" charset="0"/>
              </a:rPr>
              <a:t>(?file-name?)  </a:t>
            </a:r>
          </a:p>
          <a:p>
            <a:pPr algn="just">
              <a:lnSpc>
                <a:spcPct val="150000"/>
              </a:lnSpc>
            </a:pPr>
            <a:r>
              <a:rPr lang="en-US" sz="2800" b="1" dirty="0">
                <a:latin typeface="Times New Roman" pitchFamily="18" charset="0"/>
                <a:cs typeface="Times New Roman" pitchFamily="18" charset="0"/>
              </a:rPr>
              <a:t>Example</a:t>
            </a:r>
          </a:p>
          <a:p>
            <a:pPr algn="just">
              <a:lnSpc>
                <a:spcPct val="150000"/>
              </a:lnSpc>
            </a:pPr>
            <a:r>
              <a:rPr lang="en-US" sz="2800" dirty="0">
                <a:latin typeface="Times New Roman" pitchFamily="18" charset="0"/>
                <a:cs typeface="Times New Roman" pitchFamily="18" charset="0"/>
              </a:rPr>
              <a:t>import </a:t>
            </a:r>
            <a:r>
              <a:rPr lang="en-US" sz="2800" dirty="0" err="1">
                <a:latin typeface="Times New Roman" pitchFamily="18" charset="0"/>
                <a:cs typeface="Times New Roman" pitchFamily="18" charset="0"/>
              </a:rPr>
              <a:t>os</a:t>
            </a:r>
            <a:r>
              <a:rPr lang="en-US" sz="2800" dirty="0">
                <a:latin typeface="Times New Roman" pitchFamily="18" charset="0"/>
                <a:cs typeface="Times New Roman" pitchFamily="18" charset="0"/>
              </a:rPr>
              <a:t>;  </a:t>
            </a:r>
          </a:p>
          <a:p>
            <a:pPr algn="just">
              <a:lnSpc>
                <a:spcPct val="150000"/>
              </a:lnSpc>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deleting the file named file3.txt   </a:t>
            </a:r>
          </a:p>
          <a:p>
            <a:pPr algn="just">
              <a:lnSpc>
                <a:spcPct val="150000"/>
              </a:lnSpc>
            </a:pPr>
            <a:r>
              <a:rPr lang="en-US" sz="2800" dirty="0" err="1">
                <a:latin typeface="Times New Roman" pitchFamily="18" charset="0"/>
                <a:cs typeface="Times New Roman" pitchFamily="18" charset="0"/>
              </a:rPr>
              <a:t>os.remove</a:t>
            </a:r>
            <a:r>
              <a:rPr lang="en-US" sz="2800" dirty="0">
                <a:latin typeface="Times New Roman" pitchFamily="18" charset="0"/>
                <a:cs typeface="Times New Roman" pitchFamily="18" charset="0"/>
              </a:rPr>
              <a:t>("file3.txt") </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5795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88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104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132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p:cTn id="30"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3" end="3"/>
                                            </p:txEl>
                                          </p:spTgt>
                                        </p:tgtEl>
                                      </p:cBhvr>
                                    </p:animEffect>
                                  </p:childTnLst>
                                </p:cTn>
                              </p:par>
                            </p:childTnLst>
                          </p:cTn>
                        </p:par>
                        <p:par>
                          <p:cTn id="33" fill="hold">
                            <p:stCondLst>
                              <p:cond delay="148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4" end="4"/>
                                            </p:txEl>
                                          </p:spTgt>
                                        </p:tgtEl>
                                        <p:attrNameLst>
                                          <p:attrName>style.visibility</p:attrName>
                                        </p:attrNameLst>
                                      </p:cBhvr>
                                      <p:to>
                                        <p:strVal val="visible"/>
                                      </p:to>
                                    </p:set>
                                    <p:anim calcmode="lin" valueType="num">
                                      <p:cBhvr>
                                        <p:cTn id="36"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4" end="4"/>
                                            </p:txEl>
                                          </p:spTgt>
                                        </p:tgtEl>
                                      </p:cBhvr>
                                    </p:animEffect>
                                  </p:childTnLst>
                                </p:cTn>
                              </p:par>
                            </p:childTnLst>
                          </p:cTn>
                        </p:par>
                        <p:par>
                          <p:cTn id="39" fill="hold">
                            <p:stCondLst>
                              <p:cond delay="166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5" end="5"/>
                                            </p:txEl>
                                          </p:spTgt>
                                        </p:tgtEl>
                                      </p:cBhvr>
                                    </p:animEffect>
                                  </p:childTnLst>
                                </p:cTn>
                              </p:par>
                            </p:childTnLst>
                          </p:cTn>
                        </p:par>
                        <p:par>
                          <p:cTn id="45" fill="hold">
                            <p:stCondLst>
                              <p:cond delay="205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6" end="6"/>
                                            </p:txEl>
                                          </p:spTgt>
                                        </p:tgtEl>
                                        <p:attrNameLst>
                                          <p:attrName>style.visibility</p:attrName>
                                        </p:attrNameLst>
                                      </p:cBhvr>
                                      <p:to>
                                        <p:strVal val="visible"/>
                                      </p:to>
                                    </p:set>
                                    <p:anim calcmode="lin" valueType="num">
                                      <p:cBhvr>
                                        <p:cTn id="48"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a:solidFill>
                  <a:schemeClr val="tx1"/>
                </a:solidFill>
                <a:latin typeface="Times New Roman" pitchFamily="18" charset="0"/>
                <a:cs typeface="Times New Roman" pitchFamily="18" charset="0"/>
              </a:rPr>
              <a:t>Creating the new directory</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36</a:t>
            </a:fld>
            <a:endParaRPr lang="en-US"/>
          </a:p>
        </p:txBody>
      </p:sp>
      <p:sp>
        <p:nvSpPr>
          <p:cNvPr id="8" name="Rectangle 7"/>
          <p:cNvSpPr/>
          <p:nvPr/>
        </p:nvSpPr>
        <p:spPr>
          <a:xfrm>
            <a:off x="228600" y="838200"/>
            <a:ext cx="8686800" cy="5262979"/>
          </a:xfrm>
          <a:prstGeom prst="rect">
            <a:avLst/>
          </a:prstGeom>
          <a:noFill/>
        </p:spPr>
        <p:txBody>
          <a:bodyPr wrap="square" lIns="91440" tIns="45720" rIns="91440" bIns="45720">
            <a:spAutoFit/>
          </a:bodyPr>
          <a:lstStyle/>
          <a:p>
            <a:pPr algn="just">
              <a:lnSpc>
                <a:spcPct val="150000"/>
              </a:lnSpc>
            </a:pPr>
            <a:r>
              <a:rPr lang="en-US" sz="2800" dirty="0">
                <a:latin typeface="Times New Roman" pitchFamily="18" charset="0"/>
                <a:cs typeface="Times New Roman" pitchFamily="18" charset="0"/>
              </a:rPr>
              <a:t>The </a:t>
            </a:r>
            <a:r>
              <a:rPr lang="en-US" sz="2800" dirty="0" err="1">
                <a:latin typeface="Times New Roman" pitchFamily="18" charset="0"/>
                <a:cs typeface="Times New Roman" pitchFamily="18" charset="0"/>
              </a:rPr>
              <a:t>mkdir</a:t>
            </a:r>
            <a:r>
              <a:rPr lang="en-US" sz="2800" dirty="0">
                <a:latin typeface="Times New Roman" pitchFamily="18" charset="0"/>
                <a:cs typeface="Times New Roman" pitchFamily="18" charset="0"/>
              </a:rPr>
              <a:t>() method is used to create the directories in the current working directory. </a:t>
            </a:r>
            <a:endParaRPr lang="en-US" sz="2800" dirty="0" smtClean="0">
              <a:latin typeface="Times New Roman" pitchFamily="18" charset="0"/>
              <a:cs typeface="Times New Roman" pitchFamily="18" charset="0"/>
            </a:endParaRPr>
          </a:p>
          <a:p>
            <a:pPr algn="just">
              <a:lnSpc>
                <a:spcPct val="150000"/>
              </a:lnSpc>
            </a:pPr>
            <a:r>
              <a:rPr lang="en-US" sz="2800" b="1" dirty="0" smtClean="0">
                <a:latin typeface="Times New Roman" pitchFamily="18" charset="0"/>
                <a:cs typeface="Times New Roman" pitchFamily="18" charset="0"/>
              </a:rPr>
              <a:t>Syntax: 	</a:t>
            </a:r>
          </a:p>
          <a:p>
            <a:pPr algn="just">
              <a:lnSpc>
                <a:spcPct val="150000"/>
              </a:lnSpc>
            </a:pPr>
            <a:r>
              <a:rPr lang="en-US" sz="2800" dirty="0" err="1" smtClean="0">
                <a:latin typeface="Times New Roman" pitchFamily="18" charset="0"/>
                <a:cs typeface="Times New Roman" pitchFamily="18" charset="0"/>
              </a:rPr>
              <a:t>mkdir</a:t>
            </a:r>
            <a:r>
              <a:rPr lang="en-US" sz="2800" dirty="0">
                <a:latin typeface="Times New Roman" pitchFamily="18" charset="0"/>
                <a:cs typeface="Times New Roman" pitchFamily="18" charset="0"/>
              </a:rPr>
              <a:t>(?directory name?)  </a:t>
            </a:r>
          </a:p>
          <a:p>
            <a:pPr algn="just">
              <a:lnSpc>
                <a:spcPct val="150000"/>
              </a:lnSpc>
            </a:pPr>
            <a:r>
              <a:rPr lang="en-US" sz="2800" b="1" dirty="0" smtClean="0">
                <a:latin typeface="Times New Roman" pitchFamily="18" charset="0"/>
                <a:cs typeface="Times New Roman" pitchFamily="18" charset="0"/>
              </a:rPr>
              <a:t>Example:</a:t>
            </a:r>
            <a:endParaRPr lang="en-US" sz="2800" b="1" dirty="0">
              <a:latin typeface="Times New Roman" pitchFamily="18" charset="0"/>
              <a:cs typeface="Times New Roman" pitchFamily="18" charset="0"/>
            </a:endParaRPr>
          </a:p>
          <a:p>
            <a:pPr algn="just">
              <a:lnSpc>
                <a:spcPct val="150000"/>
              </a:lnSpc>
            </a:pPr>
            <a:r>
              <a:rPr lang="en-US" sz="2800" dirty="0">
                <a:latin typeface="Times New Roman" pitchFamily="18" charset="0"/>
                <a:cs typeface="Times New Roman" pitchFamily="18" charset="0"/>
              </a:rPr>
              <a:t>import </a:t>
            </a:r>
            <a:r>
              <a:rPr lang="en-US" sz="2800" dirty="0" err="1">
                <a:latin typeface="Times New Roman" pitchFamily="18" charset="0"/>
                <a:cs typeface="Times New Roman" pitchFamily="18" charset="0"/>
              </a:rPr>
              <a:t>os</a:t>
            </a:r>
            <a:r>
              <a:rPr lang="en-US" sz="2800" dirty="0">
                <a:latin typeface="Times New Roman" pitchFamily="18" charset="0"/>
                <a:cs typeface="Times New Roman" pitchFamily="18" charset="0"/>
              </a:rPr>
              <a:t>;  </a:t>
            </a:r>
          </a:p>
          <a:p>
            <a:pPr algn="just">
              <a:lnSpc>
                <a:spcPct val="150000"/>
              </a:lnSpc>
            </a:pPr>
            <a:r>
              <a:rPr lang="en-US"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creating a new directory with the name new  </a:t>
            </a:r>
          </a:p>
          <a:p>
            <a:pPr algn="just">
              <a:lnSpc>
                <a:spcPct val="150000"/>
              </a:lnSpc>
            </a:pPr>
            <a:r>
              <a:rPr lang="en-US" sz="2800" dirty="0" err="1">
                <a:latin typeface="Times New Roman" pitchFamily="18" charset="0"/>
                <a:cs typeface="Times New Roman" pitchFamily="18" charset="0"/>
              </a:rPr>
              <a:t>os.mkdir</a:t>
            </a:r>
            <a:r>
              <a:rPr lang="en-US" sz="2800" dirty="0">
                <a:latin typeface="Times New Roman" pitchFamily="18" charset="0"/>
                <a:cs typeface="Times New Roman" pitchFamily="18" charset="0"/>
              </a:rPr>
              <a:t>("new")</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435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87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103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134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p:cTn id="30"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3" end="3"/>
                                            </p:txEl>
                                          </p:spTgt>
                                        </p:tgtEl>
                                      </p:cBhvr>
                                    </p:animEffect>
                                  </p:childTnLst>
                                </p:cTn>
                              </p:par>
                            </p:childTnLst>
                          </p:cTn>
                        </p:par>
                        <p:par>
                          <p:cTn id="33" fill="hold">
                            <p:stCondLst>
                              <p:cond delay="151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4" end="4"/>
                                            </p:txEl>
                                          </p:spTgt>
                                        </p:tgtEl>
                                        <p:attrNameLst>
                                          <p:attrName>style.visibility</p:attrName>
                                        </p:attrNameLst>
                                      </p:cBhvr>
                                      <p:to>
                                        <p:strVal val="visible"/>
                                      </p:to>
                                    </p:set>
                                    <p:anim calcmode="lin" valueType="num">
                                      <p:cBhvr>
                                        <p:cTn id="36"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4" end="4"/>
                                            </p:txEl>
                                          </p:spTgt>
                                        </p:tgtEl>
                                      </p:cBhvr>
                                    </p:animEffect>
                                  </p:childTnLst>
                                </p:cTn>
                              </p:par>
                            </p:childTnLst>
                          </p:cTn>
                        </p:par>
                        <p:par>
                          <p:cTn id="39" fill="hold">
                            <p:stCondLst>
                              <p:cond delay="169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5" end="5"/>
                                            </p:txEl>
                                          </p:spTgt>
                                        </p:tgtEl>
                                      </p:cBhvr>
                                    </p:animEffect>
                                  </p:childTnLst>
                                </p:cTn>
                              </p:par>
                            </p:childTnLst>
                          </p:cTn>
                        </p:par>
                        <p:par>
                          <p:cTn id="45" fill="hold">
                            <p:stCondLst>
                              <p:cond delay="214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6" end="6"/>
                                            </p:txEl>
                                          </p:spTgt>
                                        </p:tgtEl>
                                        <p:attrNameLst>
                                          <p:attrName>style.visibility</p:attrName>
                                        </p:attrNameLst>
                                      </p:cBhvr>
                                      <p:to>
                                        <p:strVal val="visible"/>
                                      </p:to>
                                    </p:set>
                                    <p:anim calcmode="lin" valueType="num">
                                      <p:cBhvr>
                                        <p:cTn id="48"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274638"/>
            <a:ext cx="8991600" cy="715962"/>
          </a:xfrm>
        </p:spPr>
        <p:txBody>
          <a:bodyPr>
            <a:noAutofit/>
          </a:bodyPr>
          <a:lstStyle/>
          <a:p>
            <a:pPr algn="ctr"/>
            <a:r>
              <a:rPr lang="en-US" sz="4400" b="1" dirty="0">
                <a:solidFill>
                  <a:schemeClr val="tx1"/>
                </a:solidFill>
                <a:latin typeface="Times New Roman" pitchFamily="18" charset="0"/>
                <a:cs typeface="Times New Roman" pitchFamily="18" charset="0"/>
              </a:rPr>
              <a:t>Changing </a:t>
            </a:r>
            <a:r>
              <a:rPr lang="en-US" sz="4400" b="1" dirty="0" smtClean="0">
                <a:solidFill>
                  <a:schemeClr val="tx1"/>
                </a:solidFill>
                <a:latin typeface="Times New Roman" pitchFamily="18" charset="0"/>
                <a:cs typeface="Times New Roman" pitchFamily="18" charset="0"/>
              </a:rPr>
              <a:t>current </a:t>
            </a:r>
            <a:r>
              <a:rPr lang="en-US" sz="4400" b="1" dirty="0">
                <a:solidFill>
                  <a:schemeClr val="tx1"/>
                </a:solidFill>
                <a:latin typeface="Times New Roman" pitchFamily="18" charset="0"/>
                <a:cs typeface="Times New Roman" pitchFamily="18" charset="0"/>
              </a:rPr>
              <a:t>working directory</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37</a:t>
            </a:fld>
            <a:endParaRPr lang="en-US"/>
          </a:p>
        </p:txBody>
      </p:sp>
      <p:sp>
        <p:nvSpPr>
          <p:cNvPr id="8" name="Rectangle 7"/>
          <p:cNvSpPr/>
          <p:nvPr/>
        </p:nvSpPr>
        <p:spPr>
          <a:xfrm>
            <a:off x="228600" y="838200"/>
            <a:ext cx="8686800" cy="5262979"/>
          </a:xfrm>
          <a:prstGeom prst="rect">
            <a:avLst/>
          </a:prstGeom>
          <a:noFill/>
        </p:spPr>
        <p:txBody>
          <a:bodyPr wrap="square" lIns="91440" tIns="45720" rIns="91440" bIns="45720">
            <a:spAutoFit/>
          </a:bodyPr>
          <a:lstStyle/>
          <a:p>
            <a:pPr algn="just">
              <a:lnSpc>
                <a:spcPct val="150000"/>
              </a:lnSpc>
            </a:pPr>
            <a:r>
              <a:rPr lang="en-US" sz="2800" dirty="0">
                <a:latin typeface="Times New Roman" pitchFamily="18" charset="0"/>
                <a:cs typeface="Times New Roman" pitchFamily="18" charset="0"/>
              </a:rPr>
              <a:t>The </a:t>
            </a:r>
            <a:r>
              <a:rPr lang="en-US" sz="2800" dirty="0" err="1">
                <a:latin typeface="Times New Roman" pitchFamily="18" charset="0"/>
                <a:cs typeface="Times New Roman" pitchFamily="18" charset="0"/>
              </a:rPr>
              <a:t>chdir</a:t>
            </a:r>
            <a:r>
              <a:rPr lang="en-US" sz="2800" dirty="0">
                <a:latin typeface="Times New Roman" pitchFamily="18" charset="0"/>
                <a:cs typeface="Times New Roman" pitchFamily="18" charset="0"/>
              </a:rPr>
              <a:t>() method is used to change the current working directory to a specified directory.</a:t>
            </a:r>
          </a:p>
          <a:p>
            <a:pPr algn="just">
              <a:lnSpc>
                <a:spcPct val="150000"/>
              </a:lnSpc>
            </a:pPr>
            <a:r>
              <a:rPr lang="en-US" sz="2800" b="1" dirty="0" smtClean="0">
                <a:latin typeface="Times New Roman" pitchFamily="18" charset="0"/>
                <a:cs typeface="Times New Roman" pitchFamily="18" charset="0"/>
              </a:rPr>
              <a:t>Syntax:</a:t>
            </a:r>
            <a:endParaRPr lang="en-US" sz="2800" dirty="0">
              <a:latin typeface="Times New Roman" pitchFamily="18" charset="0"/>
              <a:cs typeface="Times New Roman" pitchFamily="18" charset="0"/>
            </a:endParaRPr>
          </a:p>
          <a:p>
            <a:pPr algn="just">
              <a:lnSpc>
                <a:spcPct val="150000"/>
              </a:lnSpc>
            </a:pPr>
            <a:r>
              <a:rPr lang="en-US" sz="2800" dirty="0" err="1">
                <a:latin typeface="Times New Roman" pitchFamily="18" charset="0"/>
                <a:cs typeface="Times New Roman" pitchFamily="18" charset="0"/>
              </a:rPr>
              <a:t>chdir</a:t>
            </a:r>
            <a:r>
              <a:rPr lang="en-US" sz="2800" dirty="0">
                <a:latin typeface="Times New Roman" pitchFamily="18" charset="0"/>
                <a:cs typeface="Times New Roman" pitchFamily="18" charset="0"/>
              </a:rPr>
              <a:t>("new-directory")  </a:t>
            </a:r>
          </a:p>
          <a:p>
            <a:pPr algn="just">
              <a:lnSpc>
                <a:spcPct val="150000"/>
              </a:lnSpc>
            </a:pPr>
            <a:r>
              <a:rPr lang="en-US" sz="2800" b="1" dirty="0" smtClean="0">
                <a:latin typeface="Times New Roman" pitchFamily="18" charset="0"/>
                <a:cs typeface="Times New Roman" pitchFamily="18" charset="0"/>
              </a:rPr>
              <a:t>Example:</a:t>
            </a:r>
            <a:endParaRPr lang="en-US" sz="2800" b="1" dirty="0">
              <a:latin typeface="Times New Roman" pitchFamily="18" charset="0"/>
              <a:cs typeface="Times New Roman" pitchFamily="18" charset="0"/>
            </a:endParaRPr>
          </a:p>
          <a:p>
            <a:pPr algn="just">
              <a:lnSpc>
                <a:spcPct val="150000"/>
              </a:lnSpc>
            </a:pPr>
            <a:r>
              <a:rPr lang="en-US" sz="2800" dirty="0">
                <a:latin typeface="Times New Roman" pitchFamily="18" charset="0"/>
                <a:cs typeface="Times New Roman" pitchFamily="18" charset="0"/>
              </a:rPr>
              <a:t>import </a:t>
            </a:r>
            <a:r>
              <a:rPr lang="en-US" sz="2800" dirty="0" err="1">
                <a:latin typeface="Times New Roman" pitchFamily="18" charset="0"/>
                <a:cs typeface="Times New Roman" pitchFamily="18" charset="0"/>
              </a:rPr>
              <a:t>os</a:t>
            </a:r>
            <a:r>
              <a:rPr lang="en-US" sz="2800" dirty="0">
                <a:latin typeface="Times New Roman" pitchFamily="18" charset="0"/>
                <a:cs typeface="Times New Roman" pitchFamily="18" charset="0"/>
              </a:rPr>
              <a:t>;  </a:t>
            </a:r>
          </a:p>
          <a:p>
            <a:pPr algn="just">
              <a:lnSpc>
                <a:spcPct val="150000"/>
              </a:lnSpc>
            </a:pPr>
            <a:r>
              <a:rPr lang="en-US"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changing the current working directory to new   </a:t>
            </a:r>
          </a:p>
          <a:p>
            <a:pPr algn="just">
              <a:lnSpc>
                <a:spcPct val="150000"/>
              </a:lnSpc>
            </a:pPr>
            <a:r>
              <a:rPr lang="en-US" sz="2800" dirty="0" err="1" smtClean="0">
                <a:latin typeface="Times New Roman" pitchFamily="18" charset="0"/>
                <a:cs typeface="Times New Roman" pitchFamily="18" charset="0"/>
              </a:rPr>
              <a:t>os.chdir</a:t>
            </a:r>
            <a:r>
              <a:rPr lang="en-US" sz="2800" dirty="0">
                <a:latin typeface="Times New Roman" pitchFamily="18" charset="0"/>
                <a:cs typeface="Times New Roman" pitchFamily="18" charset="0"/>
              </a:rPr>
              <a:t>("new") </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140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92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108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139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p:cTn id="30"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3" end="3"/>
                                            </p:txEl>
                                          </p:spTgt>
                                        </p:tgtEl>
                                      </p:cBhvr>
                                    </p:animEffect>
                                  </p:childTnLst>
                                </p:cTn>
                              </p:par>
                            </p:childTnLst>
                          </p:cTn>
                        </p:par>
                        <p:par>
                          <p:cTn id="33" fill="hold">
                            <p:stCondLst>
                              <p:cond delay="156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4" end="4"/>
                                            </p:txEl>
                                          </p:spTgt>
                                        </p:tgtEl>
                                        <p:attrNameLst>
                                          <p:attrName>style.visibility</p:attrName>
                                        </p:attrNameLst>
                                      </p:cBhvr>
                                      <p:to>
                                        <p:strVal val="visible"/>
                                      </p:to>
                                    </p:set>
                                    <p:anim calcmode="lin" valueType="num">
                                      <p:cBhvr>
                                        <p:cTn id="36"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4" end="4"/>
                                            </p:txEl>
                                          </p:spTgt>
                                        </p:tgtEl>
                                      </p:cBhvr>
                                    </p:animEffect>
                                  </p:childTnLst>
                                </p:cTn>
                              </p:par>
                            </p:childTnLst>
                          </p:cTn>
                        </p:par>
                        <p:par>
                          <p:cTn id="39" fill="hold">
                            <p:stCondLst>
                              <p:cond delay="174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5" end="5"/>
                                            </p:txEl>
                                          </p:spTgt>
                                        </p:tgtEl>
                                      </p:cBhvr>
                                    </p:animEffect>
                                  </p:childTnLst>
                                </p:cTn>
                              </p:par>
                            </p:childTnLst>
                          </p:cTn>
                        </p:par>
                        <p:par>
                          <p:cTn id="45" fill="hold">
                            <p:stCondLst>
                              <p:cond delay="223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6" end="6"/>
                                            </p:txEl>
                                          </p:spTgt>
                                        </p:tgtEl>
                                        <p:attrNameLst>
                                          <p:attrName>style.visibility</p:attrName>
                                        </p:attrNameLst>
                                      </p:cBhvr>
                                      <p:to>
                                        <p:strVal val="visible"/>
                                      </p:to>
                                    </p:set>
                                    <p:anim calcmode="lin" valueType="num">
                                      <p:cBhvr>
                                        <p:cTn id="48"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274638"/>
            <a:ext cx="89916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Current </a:t>
            </a:r>
            <a:r>
              <a:rPr lang="en-US" sz="4400" b="1" dirty="0">
                <a:solidFill>
                  <a:schemeClr val="tx1"/>
                </a:solidFill>
                <a:latin typeface="Times New Roman" pitchFamily="18" charset="0"/>
                <a:cs typeface="Times New Roman" pitchFamily="18" charset="0"/>
              </a:rPr>
              <a:t>working directory</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38</a:t>
            </a:fld>
            <a:endParaRPr lang="en-US"/>
          </a:p>
        </p:txBody>
      </p:sp>
      <p:sp>
        <p:nvSpPr>
          <p:cNvPr id="8" name="Rectangle 7"/>
          <p:cNvSpPr/>
          <p:nvPr/>
        </p:nvSpPr>
        <p:spPr>
          <a:xfrm>
            <a:off x="228600" y="838200"/>
            <a:ext cx="8686800" cy="5262979"/>
          </a:xfrm>
          <a:prstGeom prst="rect">
            <a:avLst/>
          </a:prstGeom>
          <a:noFill/>
        </p:spPr>
        <p:txBody>
          <a:bodyPr wrap="square" lIns="91440" tIns="45720" rIns="91440" bIns="45720">
            <a:spAutoFit/>
          </a:bodyPr>
          <a:lstStyle/>
          <a:p>
            <a:pPr algn="just">
              <a:lnSpc>
                <a:spcPct val="150000"/>
              </a:lnSpc>
            </a:pPr>
            <a:r>
              <a:rPr lang="en-US" sz="2800" b="1" dirty="0">
                <a:latin typeface="Times New Roman" pitchFamily="18" charset="0"/>
                <a:cs typeface="Times New Roman" pitchFamily="18" charset="0"/>
              </a:rPr>
              <a:t>The </a:t>
            </a:r>
            <a:r>
              <a:rPr lang="en-US" sz="2800" b="1" dirty="0" err="1">
                <a:latin typeface="Times New Roman" pitchFamily="18" charset="0"/>
                <a:cs typeface="Times New Roman" pitchFamily="18" charset="0"/>
              </a:rPr>
              <a:t>getcwd</a:t>
            </a:r>
            <a:r>
              <a:rPr lang="en-US" sz="2800" b="1" dirty="0">
                <a:latin typeface="Times New Roman" pitchFamily="18" charset="0"/>
                <a:cs typeface="Times New Roman" pitchFamily="18" charset="0"/>
              </a:rPr>
              <a:t>() method</a:t>
            </a:r>
          </a:p>
          <a:p>
            <a:pPr algn="just">
              <a:lnSpc>
                <a:spcPct val="150000"/>
              </a:lnSpc>
            </a:pPr>
            <a:r>
              <a:rPr lang="en-US" sz="2800" dirty="0">
                <a:latin typeface="Times New Roman" pitchFamily="18" charset="0"/>
                <a:cs typeface="Times New Roman" pitchFamily="18" charset="0"/>
              </a:rPr>
              <a:t>This method returns the current working directory.</a:t>
            </a:r>
          </a:p>
          <a:p>
            <a:pPr algn="just">
              <a:lnSpc>
                <a:spcPct val="150000"/>
              </a:lnSpc>
            </a:pPr>
            <a:r>
              <a:rPr lang="en-US" sz="2800" b="1" dirty="0" smtClean="0">
                <a:latin typeface="Times New Roman" pitchFamily="18" charset="0"/>
                <a:cs typeface="Times New Roman" pitchFamily="18" charset="0"/>
              </a:rPr>
              <a:t>Syntax:</a:t>
            </a:r>
            <a:endParaRPr lang="en-US" sz="2800" dirty="0">
              <a:latin typeface="Times New Roman" pitchFamily="18" charset="0"/>
              <a:cs typeface="Times New Roman" pitchFamily="18" charset="0"/>
            </a:endParaRPr>
          </a:p>
          <a:p>
            <a:pPr algn="just">
              <a:lnSpc>
                <a:spcPct val="150000"/>
              </a:lnSpc>
            </a:pPr>
            <a:r>
              <a:rPr lang="en-US" sz="2800" dirty="0" err="1">
                <a:latin typeface="Times New Roman" pitchFamily="18" charset="0"/>
                <a:cs typeface="Times New Roman" pitchFamily="18" charset="0"/>
              </a:rPr>
              <a:t>os.getcwd</a:t>
            </a:r>
            <a:r>
              <a:rPr lang="en-US" sz="2800" dirty="0">
                <a:latin typeface="Times New Roman" pitchFamily="18" charset="0"/>
                <a:cs typeface="Times New Roman" pitchFamily="18" charset="0"/>
              </a:rPr>
              <a:t>()  </a:t>
            </a:r>
          </a:p>
          <a:p>
            <a:pPr algn="just">
              <a:lnSpc>
                <a:spcPct val="150000"/>
              </a:lnSpc>
            </a:pPr>
            <a:r>
              <a:rPr lang="en-US" sz="2800" b="1" dirty="0" smtClean="0">
                <a:latin typeface="Times New Roman" pitchFamily="18" charset="0"/>
                <a:cs typeface="Times New Roman" pitchFamily="18" charset="0"/>
              </a:rPr>
              <a:t>Example:</a:t>
            </a:r>
            <a:endParaRPr lang="en-US" sz="2800" b="1" dirty="0">
              <a:latin typeface="Times New Roman" pitchFamily="18" charset="0"/>
              <a:cs typeface="Times New Roman" pitchFamily="18" charset="0"/>
            </a:endParaRPr>
          </a:p>
          <a:p>
            <a:pPr algn="just">
              <a:lnSpc>
                <a:spcPct val="150000"/>
              </a:lnSpc>
            </a:pPr>
            <a:r>
              <a:rPr lang="en-US" sz="2800" dirty="0">
                <a:latin typeface="Times New Roman" pitchFamily="18" charset="0"/>
                <a:cs typeface="Times New Roman" pitchFamily="18" charset="0"/>
              </a:rPr>
              <a:t>import </a:t>
            </a:r>
            <a:r>
              <a:rPr lang="en-US" sz="2800" dirty="0" err="1">
                <a:latin typeface="Times New Roman" pitchFamily="18" charset="0"/>
                <a:cs typeface="Times New Roman" pitchFamily="18" charset="0"/>
              </a:rPr>
              <a:t>os</a:t>
            </a:r>
            <a:r>
              <a:rPr lang="en-US" sz="2800" dirty="0">
                <a:latin typeface="Times New Roman" pitchFamily="18" charset="0"/>
                <a:cs typeface="Times New Roman" pitchFamily="18" charset="0"/>
              </a:rPr>
              <a:t>;  </a:t>
            </a:r>
          </a:p>
          <a:p>
            <a:pPr algn="just">
              <a:lnSpc>
                <a:spcPct val="150000"/>
              </a:lnSpc>
            </a:pPr>
            <a:r>
              <a:rPr lang="en-US"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printing the current working directory   </a:t>
            </a:r>
          </a:p>
          <a:p>
            <a:pPr algn="just">
              <a:lnSpc>
                <a:spcPct val="150000"/>
              </a:lnSpc>
            </a:pPr>
            <a:r>
              <a:rPr lang="en-US" sz="2800" dirty="0">
                <a:latin typeface="Times New Roman" pitchFamily="18" charset="0"/>
                <a:cs typeface="Times New Roman" pitchFamily="18" charset="0"/>
              </a:rPr>
              <a:t>print(</a:t>
            </a:r>
            <a:r>
              <a:rPr lang="en-US" sz="2800" dirty="0" err="1">
                <a:latin typeface="Times New Roman" pitchFamily="18" charset="0"/>
                <a:cs typeface="Times New Roman" pitchFamily="18" charset="0"/>
              </a:rPr>
              <a:t>os.getcwd</a:t>
            </a:r>
            <a:r>
              <a:rPr lang="en-US" sz="2800" dirty="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91920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31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84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100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p:cTn id="30"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3" end="3"/>
                                            </p:txEl>
                                          </p:spTgt>
                                        </p:tgtEl>
                                      </p:cBhvr>
                                    </p:animEffect>
                                  </p:childTnLst>
                                </p:cTn>
                              </p:par>
                            </p:childTnLst>
                          </p:cTn>
                        </p:par>
                        <p:par>
                          <p:cTn id="33" fill="hold">
                            <p:stCondLst>
                              <p:cond delay="120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4" end="4"/>
                                            </p:txEl>
                                          </p:spTgt>
                                        </p:tgtEl>
                                        <p:attrNameLst>
                                          <p:attrName>style.visibility</p:attrName>
                                        </p:attrNameLst>
                                      </p:cBhvr>
                                      <p:to>
                                        <p:strVal val="visible"/>
                                      </p:to>
                                    </p:set>
                                    <p:anim calcmode="lin" valueType="num">
                                      <p:cBhvr>
                                        <p:cTn id="36"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4" end="4"/>
                                            </p:txEl>
                                          </p:spTgt>
                                        </p:tgtEl>
                                      </p:cBhvr>
                                    </p:animEffect>
                                  </p:childTnLst>
                                </p:cTn>
                              </p:par>
                            </p:childTnLst>
                          </p:cTn>
                        </p:par>
                        <p:par>
                          <p:cTn id="39" fill="hold">
                            <p:stCondLst>
                              <p:cond delay="137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5" end="5"/>
                                            </p:txEl>
                                          </p:spTgt>
                                        </p:tgtEl>
                                      </p:cBhvr>
                                    </p:animEffect>
                                  </p:childTnLst>
                                </p:cTn>
                              </p:par>
                            </p:childTnLst>
                          </p:cTn>
                        </p:par>
                        <p:par>
                          <p:cTn id="45" fill="hold">
                            <p:stCondLst>
                              <p:cond delay="155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6" end="6"/>
                                            </p:txEl>
                                          </p:spTgt>
                                        </p:tgtEl>
                                        <p:attrNameLst>
                                          <p:attrName>style.visibility</p:attrName>
                                        </p:attrNameLst>
                                      </p:cBhvr>
                                      <p:to>
                                        <p:strVal val="visible"/>
                                      </p:to>
                                    </p:set>
                                    <p:anim calcmode="lin" valueType="num">
                                      <p:cBhvr>
                                        <p:cTn id="48"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6" end="6"/>
                                            </p:txEl>
                                          </p:spTgt>
                                        </p:tgtEl>
                                      </p:cBhvr>
                                    </p:animEffect>
                                  </p:childTnLst>
                                </p:cTn>
                              </p:par>
                            </p:childTnLst>
                          </p:cTn>
                        </p:par>
                        <p:par>
                          <p:cTn id="51" fill="hold">
                            <p:stCondLst>
                              <p:cond delay="19900"/>
                            </p:stCondLst>
                            <p:childTnLst>
                              <p:par>
                                <p:cTn id="52" presetID="29" presetClass="entr" presetSubtype="0" fill="hold" nodeType="afterEffect">
                                  <p:stCondLst>
                                    <p:cond delay="0"/>
                                  </p:stCondLst>
                                  <p:iterate type="lt">
                                    <p:tmPct val="10000"/>
                                  </p:iterate>
                                  <p:childTnLst>
                                    <p:set>
                                      <p:cBhvr>
                                        <p:cTn id="53" dur="1" fill="hold">
                                          <p:stCondLst>
                                            <p:cond delay="0"/>
                                          </p:stCondLst>
                                        </p:cTn>
                                        <p:tgtEl>
                                          <p:spTgt spid="8">
                                            <p:txEl>
                                              <p:pRg st="7" end="7"/>
                                            </p:txEl>
                                          </p:spTgt>
                                        </p:tgtEl>
                                        <p:attrNameLst>
                                          <p:attrName>style.visibility</p:attrName>
                                        </p:attrNameLst>
                                      </p:cBhvr>
                                      <p:to>
                                        <p:strVal val="visible"/>
                                      </p:to>
                                    </p:set>
                                    <p:anim calcmode="lin" valueType="num">
                                      <p:cBhvr>
                                        <p:cTn id="54" dur="1000" fill="hold"/>
                                        <p:tgtEl>
                                          <p:spTgt spid="8">
                                            <p:txEl>
                                              <p:pRg st="7" end="7"/>
                                            </p:txEl>
                                          </p:spTgt>
                                        </p:tgtEl>
                                        <p:attrNameLst>
                                          <p:attrName>ppt_x</p:attrName>
                                        </p:attrNameLst>
                                      </p:cBhvr>
                                      <p:tavLst>
                                        <p:tav tm="0">
                                          <p:val>
                                            <p:strVal val="#ppt_x-.2"/>
                                          </p:val>
                                        </p:tav>
                                        <p:tav tm="100000">
                                          <p:val>
                                            <p:strVal val="#ppt_x"/>
                                          </p:val>
                                        </p:tav>
                                      </p:tavLst>
                                    </p:anim>
                                    <p:anim calcmode="lin" valueType="num">
                                      <p:cBhvr>
                                        <p:cTn id="55" dur="1000" fill="hold"/>
                                        <p:tgtEl>
                                          <p:spTgt spid="8">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274638"/>
            <a:ext cx="8991600" cy="715962"/>
          </a:xfrm>
        </p:spPr>
        <p:txBody>
          <a:bodyPr>
            <a:noAutofit/>
          </a:bodyPr>
          <a:lstStyle/>
          <a:p>
            <a:pPr algn="ctr"/>
            <a:r>
              <a:rPr lang="en-US" sz="4400" b="1" dirty="0">
                <a:solidFill>
                  <a:schemeClr val="tx1"/>
                </a:solidFill>
                <a:latin typeface="Times New Roman" pitchFamily="18" charset="0"/>
                <a:cs typeface="Times New Roman" pitchFamily="18" charset="0"/>
              </a:rPr>
              <a:t>Deleting directory</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39</a:t>
            </a:fld>
            <a:endParaRPr lang="en-US"/>
          </a:p>
        </p:txBody>
      </p:sp>
      <p:sp>
        <p:nvSpPr>
          <p:cNvPr id="8" name="Rectangle 7"/>
          <p:cNvSpPr/>
          <p:nvPr/>
        </p:nvSpPr>
        <p:spPr>
          <a:xfrm>
            <a:off x="228600" y="838200"/>
            <a:ext cx="8686800" cy="5262979"/>
          </a:xfrm>
          <a:prstGeom prst="rect">
            <a:avLst/>
          </a:prstGeom>
          <a:noFill/>
        </p:spPr>
        <p:txBody>
          <a:bodyPr wrap="square" lIns="91440" tIns="45720" rIns="91440" bIns="45720">
            <a:spAutoFit/>
          </a:bodyPr>
          <a:lstStyle/>
          <a:p>
            <a:pPr algn="just">
              <a:lnSpc>
                <a:spcPct val="150000"/>
              </a:lnSpc>
            </a:pPr>
            <a:r>
              <a:rPr lang="en-US" sz="2800" dirty="0">
                <a:latin typeface="Times New Roman" pitchFamily="18" charset="0"/>
                <a:cs typeface="Times New Roman" pitchFamily="18" charset="0"/>
              </a:rPr>
              <a:t>The </a:t>
            </a:r>
            <a:r>
              <a:rPr lang="en-US" sz="2800" dirty="0" err="1">
                <a:latin typeface="Times New Roman" pitchFamily="18" charset="0"/>
                <a:cs typeface="Times New Roman" pitchFamily="18" charset="0"/>
              </a:rPr>
              <a:t>rmdir</a:t>
            </a:r>
            <a:r>
              <a:rPr lang="en-US" sz="2800" dirty="0">
                <a:latin typeface="Times New Roman" pitchFamily="18" charset="0"/>
                <a:cs typeface="Times New Roman" pitchFamily="18" charset="0"/>
              </a:rPr>
              <a:t>() method is used to delete the specified directory.</a:t>
            </a:r>
          </a:p>
          <a:p>
            <a:pPr algn="just">
              <a:lnSpc>
                <a:spcPct val="150000"/>
              </a:lnSpc>
            </a:pPr>
            <a:r>
              <a:rPr lang="en-US" sz="2800" b="1" dirty="0" smtClean="0">
                <a:latin typeface="Times New Roman" pitchFamily="18" charset="0"/>
                <a:cs typeface="Times New Roman" pitchFamily="18" charset="0"/>
              </a:rPr>
              <a:t>Syntax:</a:t>
            </a:r>
            <a:endParaRPr lang="en-US" sz="2800" dirty="0">
              <a:latin typeface="Times New Roman" pitchFamily="18" charset="0"/>
              <a:cs typeface="Times New Roman" pitchFamily="18" charset="0"/>
            </a:endParaRPr>
          </a:p>
          <a:p>
            <a:pPr algn="just">
              <a:lnSpc>
                <a:spcPct val="150000"/>
              </a:lnSpc>
            </a:pPr>
            <a:r>
              <a:rPr lang="en-US" sz="2800" dirty="0" err="1">
                <a:latin typeface="Times New Roman" pitchFamily="18" charset="0"/>
                <a:cs typeface="Times New Roman" pitchFamily="18" charset="0"/>
              </a:rPr>
              <a:t>os.rmdir</a:t>
            </a:r>
            <a:r>
              <a:rPr lang="en-US" sz="2800" dirty="0">
                <a:latin typeface="Times New Roman" pitchFamily="18" charset="0"/>
                <a:cs typeface="Times New Roman" pitchFamily="18" charset="0"/>
              </a:rPr>
              <a:t>(?directory name?)  </a:t>
            </a:r>
          </a:p>
          <a:p>
            <a:pPr algn="just">
              <a:lnSpc>
                <a:spcPct val="150000"/>
              </a:lnSpc>
            </a:pPr>
            <a:r>
              <a:rPr lang="en-US" sz="2800" b="1" dirty="0" smtClean="0">
                <a:latin typeface="Times New Roman" pitchFamily="18" charset="0"/>
                <a:cs typeface="Times New Roman" pitchFamily="18" charset="0"/>
              </a:rPr>
              <a:t>Example:</a:t>
            </a:r>
            <a:endParaRPr lang="en-US" sz="2800" b="1" dirty="0">
              <a:latin typeface="Times New Roman" pitchFamily="18" charset="0"/>
              <a:cs typeface="Times New Roman" pitchFamily="18" charset="0"/>
            </a:endParaRPr>
          </a:p>
          <a:p>
            <a:pPr algn="just">
              <a:lnSpc>
                <a:spcPct val="150000"/>
              </a:lnSpc>
            </a:pPr>
            <a:r>
              <a:rPr lang="en-US" sz="2800" dirty="0">
                <a:latin typeface="Times New Roman" pitchFamily="18" charset="0"/>
                <a:cs typeface="Times New Roman" pitchFamily="18" charset="0"/>
              </a:rPr>
              <a:t>import </a:t>
            </a:r>
            <a:r>
              <a:rPr lang="en-US" sz="2800" dirty="0" err="1">
                <a:latin typeface="Times New Roman" pitchFamily="18" charset="0"/>
                <a:cs typeface="Times New Roman" pitchFamily="18" charset="0"/>
              </a:rPr>
              <a:t>os</a:t>
            </a:r>
            <a:r>
              <a:rPr lang="en-US" sz="2800" dirty="0">
                <a:latin typeface="Times New Roman" pitchFamily="18" charset="0"/>
                <a:cs typeface="Times New Roman" pitchFamily="18" charset="0"/>
              </a:rPr>
              <a:t>;  </a:t>
            </a:r>
          </a:p>
          <a:p>
            <a:pPr algn="just">
              <a:lnSpc>
                <a:spcPct val="150000"/>
              </a:lnSpc>
            </a:pPr>
            <a:r>
              <a:rPr lang="en-US"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removing the new directory   </a:t>
            </a:r>
          </a:p>
          <a:p>
            <a:pPr algn="just">
              <a:lnSpc>
                <a:spcPct val="150000"/>
              </a:lnSpc>
            </a:pPr>
            <a:r>
              <a:rPr lang="en-US" sz="2800" dirty="0" err="1">
                <a:latin typeface="Times New Roman" pitchFamily="18" charset="0"/>
                <a:cs typeface="Times New Roman" pitchFamily="18" charset="0"/>
              </a:rPr>
              <a:t>os.rmdir</a:t>
            </a:r>
            <a:r>
              <a:rPr lang="en-US" sz="2800" dirty="0">
                <a:latin typeface="Times New Roman" pitchFamily="18" charset="0"/>
                <a:cs typeface="Times New Roman" pitchFamily="18" charset="0"/>
              </a:rPr>
              <a:t>("new") </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065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66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82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116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p:cTn id="30"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3" end="3"/>
                                            </p:txEl>
                                          </p:spTgt>
                                        </p:tgtEl>
                                      </p:cBhvr>
                                    </p:animEffect>
                                  </p:childTnLst>
                                </p:cTn>
                              </p:par>
                            </p:childTnLst>
                          </p:cTn>
                        </p:par>
                        <p:par>
                          <p:cTn id="33" fill="hold">
                            <p:stCondLst>
                              <p:cond delay="133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4" end="4"/>
                                            </p:txEl>
                                          </p:spTgt>
                                        </p:tgtEl>
                                        <p:attrNameLst>
                                          <p:attrName>style.visibility</p:attrName>
                                        </p:attrNameLst>
                                      </p:cBhvr>
                                      <p:to>
                                        <p:strVal val="visible"/>
                                      </p:to>
                                    </p:set>
                                    <p:anim calcmode="lin" valueType="num">
                                      <p:cBhvr>
                                        <p:cTn id="36"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4" end="4"/>
                                            </p:txEl>
                                          </p:spTgt>
                                        </p:tgtEl>
                                      </p:cBhvr>
                                    </p:animEffect>
                                  </p:childTnLst>
                                </p:cTn>
                              </p:par>
                            </p:childTnLst>
                          </p:cTn>
                        </p:par>
                        <p:par>
                          <p:cTn id="39" fill="hold">
                            <p:stCondLst>
                              <p:cond delay="151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5" end="5"/>
                                            </p:txEl>
                                          </p:spTgt>
                                        </p:tgtEl>
                                      </p:cBhvr>
                                    </p:animEffect>
                                  </p:childTnLst>
                                </p:cTn>
                              </p:par>
                            </p:childTnLst>
                          </p:cTn>
                        </p:par>
                        <p:par>
                          <p:cTn id="45" fill="hold">
                            <p:stCondLst>
                              <p:cond delay="184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6" end="6"/>
                                            </p:txEl>
                                          </p:spTgt>
                                        </p:tgtEl>
                                        <p:attrNameLst>
                                          <p:attrName>style.visibility</p:attrName>
                                        </p:attrNameLst>
                                      </p:cBhvr>
                                      <p:to>
                                        <p:strVal val="visible"/>
                                      </p:to>
                                    </p:set>
                                    <p:anim calcmode="lin" valueType="num">
                                      <p:cBhvr>
                                        <p:cTn id="48"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143000"/>
            <a:ext cx="7772400" cy="3903504"/>
          </a:xfrm>
          <a:prstGeom prst="rect">
            <a:avLst/>
          </a:prstGeom>
        </p:spPr>
        <p:txBody>
          <a:bodyPr wrap="square">
            <a:spAutoFit/>
          </a:bodyPr>
          <a:lstStyle/>
          <a:p>
            <a:pPr>
              <a:lnSpc>
                <a:spcPct val="150000"/>
              </a:lnSpc>
            </a:pPr>
            <a:r>
              <a:rPr lang="en-US" sz="2800" b="1" dirty="0" smtClean="0"/>
              <a:t>Example</a:t>
            </a:r>
          </a:p>
          <a:p>
            <a:pPr>
              <a:lnSpc>
                <a:spcPct val="150000"/>
              </a:lnSpc>
            </a:pPr>
            <a:endParaRPr lang="en-US" sz="2800" dirty="0"/>
          </a:p>
          <a:p>
            <a:pPr>
              <a:lnSpc>
                <a:spcPct val="150000"/>
              </a:lnSpc>
            </a:pPr>
            <a:r>
              <a:rPr lang="en-US" sz="2800" dirty="0"/>
              <a:t>Get the character at position 1 (remember that the first character has the position 0):</a:t>
            </a:r>
          </a:p>
          <a:p>
            <a:pPr>
              <a:lnSpc>
                <a:spcPct val="150000"/>
              </a:lnSpc>
            </a:pPr>
            <a:r>
              <a:rPr lang="en-US" sz="2800" dirty="0"/>
              <a:t>a = "Hello, World!"</a:t>
            </a:r>
            <a:br>
              <a:rPr lang="en-US" sz="2800" dirty="0"/>
            </a:br>
            <a:r>
              <a:rPr lang="en-US" sz="2800" dirty="0"/>
              <a:t>print(a[1])</a:t>
            </a:r>
          </a:p>
        </p:txBody>
      </p:sp>
    </p:spTree>
    <p:extLst>
      <p:ext uri="{BB962C8B-B14F-4D97-AF65-F5344CB8AC3E}">
        <p14:creationId xmlns:p14="http://schemas.microsoft.com/office/powerpoint/2010/main" val="3127992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Standard Functions</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40</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997214592"/>
              </p:ext>
            </p:extLst>
          </p:nvPr>
        </p:nvGraphicFramePr>
        <p:xfrm>
          <a:off x="685800" y="925683"/>
          <a:ext cx="8153400" cy="5627517"/>
        </p:xfrm>
        <a:graphic>
          <a:graphicData uri="http://schemas.openxmlformats.org/drawingml/2006/table">
            <a:tbl>
              <a:tblPr firstRow="1" bandRow="1">
                <a:tableStyleId>{8A107856-5554-42FB-B03E-39F5DBC370BA}</a:tableStyleId>
              </a:tblPr>
              <a:tblGrid>
                <a:gridCol w="2057400"/>
                <a:gridCol w="6096000"/>
              </a:tblGrid>
              <a:tr h="605643">
                <a:tc>
                  <a:txBody>
                    <a:bodyPr/>
                    <a:lstStyle/>
                    <a:p>
                      <a:pPr algn="ctr" fontAlgn="b"/>
                      <a:r>
                        <a:rPr lang="en-US" dirty="0" smtClean="0">
                          <a:effectLst/>
                        </a:rPr>
                        <a:t>Function</a:t>
                      </a:r>
                      <a:endParaRPr lang="en-US" b="0" dirty="0">
                        <a:solidFill>
                          <a:srgbClr val="FFFFFF"/>
                        </a:solidFill>
                        <a:effectLst/>
                        <a:latin typeface="Times New Roman" pitchFamily="18" charset="0"/>
                        <a:cs typeface="Times New Roman" pitchFamily="18" charset="0"/>
                      </a:endParaRPr>
                    </a:p>
                  </a:txBody>
                  <a:tcPr anchor="ctr"/>
                </a:tc>
                <a:tc>
                  <a:txBody>
                    <a:bodyPr/>
                    <a:lstStyle/>
                    <a:p>
                      <a:pPr algn="ctr" fontAlgn="b"/>
                      <a:r>
                        <a:rPr lang="en-US" dirty="0">
                          <a:effectLst/>
                        </a:rPr>
                        <a:t>Description</a:t>
                      </a:r>
                      <a:endParaRPr lang="en-US" b="0" dirty="0">
                        <a:solidFill>
                          <a:srgbClr val="FFFFFF"/>
                        </a:solidFill>
                        <a:effectLst/>
                        <a:latin typeface="Times New Roman" pitchFamily="18" charset="0"/>
                        <a:cs typeface="Times New Roman" pitchFamily="18" charset="0"/>
                      </a:endParaRPr>
                    </a:p>
                  </a:txBody>
                  <a:tcPr anchor="ctr"/>
                </a:tc>
              </a:tr>
              <a:tr h="605643">
                <a:tc>
                  <a:txBody>
                    <a:bodyPr/>
                    <a:lstStyle/>
                    <a:p>
                      <a:pPr algn="ctr" fontAlgn="t"/>
                      <a:r>
                        <a:rPr lang="en-US" dirty="0" err="1" smtClean="0">
                          <a:solidFill>
                            <a:srgbClr val="414141"/>
                          </a:solidFill>
                          <a:effectLst/>
                          <a:latin typeface="Times New Roman" pitchFamily="18" charset="0"/>
                          <a:cs typeface="Times New Roman" pitchFamily="18" charset="0"/>
                        </a:rPr>
                        <a:t>file.close</a:t>
                      </a:r>
                      <a:r>
                        <a:rPr lang="en-US" dirty="0" smtClean="0">
                          <a:solidFill>
                            <a:srgbClr val="414141"/>
                          </a:solidFill>
                          <a:effectLst/>
                          <a:latin typeface="Times New Roman" pitchFamily="18" charset="0"/>
                          <a:cs typeface="Times New Roman" pitchFamily="18" charset="0"/>
                        </a:rPr>
                        <a:t>()</a:t>
                      </a:r>
                      <a:endParaRPr lang="en-US" dirty="0">
                        <a:solidFill>
                          <a:srgbClr val="414141"/>
                        </a:solidFill>
                        <a:effectLst/>
                        <a:latin typeface="Times New Roman" pitchFamily="18" charset="0"/>
                        <a:cs typeface="Times New Roman" pitchFamily="18" charset="0"/>
                      </a:endParaRPr>
                    </a:p>
                  </a:txBody>
                  <a:tcPr anchor="ctr"/>
                </a:tc>
                <a:tc>
                  <a:txBody>
                    <a:bodyPr/>
                    <a:lstStyle/>
                    <a:p>
                      <a:pPr algn="l" fontAlgn="t"/>
                      <a:r>
                        <a:rPr lang="en-US" dirty="0" smtClean="0">
                          <a:solidFill>
                            <a:srgbClr val="414141"/>
                          </a:solidFill>
                          <a:effectLst/>
                          <a:latin typeface="Times New Roman" pitchFamily="18" charset="0"/>
                          <a:cs typeface="Times New Roman" pitchFamily="18" charset="0"/>
                        </a:rPr>
                        <a:t>It closes the opened file. The file once closed, it can't be read or write any more.</a:t>
                      </a:r>
                      <a:endParaRPr lang="en-US" dirty="0">
                        <a:solidFill>
                          <a:srgbClr val="414141"/>
                        </a:solidFill>
                        <a:effectLst/>
                        <a:latin typeface="Times New Roman" pitchFamily="18" charset="0"/>
                        <a:cs typeface="Times New Roman" pitchFamily="18" charset="0"/>
                      </a:endParaRPr>
                    </a:p>
                  </a:txBody>
                  <a:tcPr anchor="ctr"/>
                </a:tc>
              </a:tr>
              <a:tr h="1045357">
                <a:tc>
                  <a:txBody>
                    <a:bodyPr/>
                    <a:lstStyle/>
                    <a:p>
                      <a:pPr algn="ctr" fontAlgn="t"/>
                      <a:r>
                        <a:rPr lang="en-US" dirty="0" err="1" smtClean="0">
                          <a:solidFill>
                            <a:srgbClr val="414141"/>
                          </a:solidFill>
                          <a:effectLst/>
                          <a:latin typeface="Times New Roman" pitchFamily="18" charset="0"/>
                          <a:cs typeface="Times New Roman" pitchFamily="18" charset="0"/>
                        </a:rPr>
                        <a:t>File.fush</a:t>
                      </a:r>
                      <a:r>
                        <a:rPr lang="en-US" dirty="0" smtClean="0">
                          <a:solidFill>
                            <a:srgbClr val="414141"/>
                          </a:solidFill>
                          <a:effectLst/>
                          <a:latin typeface="Times New Roman" pitchFamily="18" charset="0"/>
                          <a:cs typeface="Times New Roman" pitchFamily="18" charset="0"/>
                        </a:rPr>
                        <a:t>()</a:t>
                      </a:r>
                      <a:endParaRPr lang="en-US" dirty="0">
                        <a:solidFill>
                          <a:srgbClr val="414141"/>
                        </a:solidFill>
                        <a:effectLst/>
                        <a:latin typeface="Times New Roman" pitchFamily="18" charset="0"/>
                        <a:cs typeface="Times New Roman" pitchFamily="18" charset="0"/>
                      </a:endParaRPr>
                    </a:p>
                  </a:txBody>
                  <a:tcPr anchor="ctr"/>
                </a:tc>
                <a:tc>
                  <a:txBody>
                    <a:bodyPr/>
                    <a:lstStyle/>
                    <a:p>
                      <a:pPr algn="l" fontAlgn="t"/>
                      <a:r>
                        <a:rPr lang="en-US" dirty="0" smtClean="0">
                          <a:solidFill>
                            <a:srgbClr val="414141"/>
                          </a:solidFill>
                          <a:effectLst/>
                          <a:latin typeface="Times New Roman" pitchFamily="18" charset="0"/>
                          <a:cs typeface="Times New Roman" pitchFamily="18" charset="0"/>
                        </a:rPr>
                        <a:t>It flushes the internal buffer.</a:t>
                      </a:r>
                      <a:endParaRPr lang="en-US" dirty="0">
                        <a:solidFill>
                          <a:srgbClr val="414141"/>
                        </a:solidFill>
                        <a:effectLst/>
                        <a:latin typeface="Times New Roman" pitchFamily="18" charset="0"/>
                        <a:cs typeface="Times New Roman" pitchFamily="18" charset="0"/>
                      </a:endParaRPr>
                    </a:p>
                  </a:txBody>
                  <a:tcPr anchor="ctr"/>
                </a:tc>
              </a:tr>
              <a:tr h="1045357">
                <a:tc>
                  <a:txBody>
                    <a:bodyPr/>
                    <a:lstStyle/>
                    <a:p>
                      <a:pPr algn="ctr" fontAlgn="t"/>
                      <a:r>
                        <a:rPr lang="en-US" dirty="0" err="1" smtClean="0">
                          <a:solidFill>
                            <a:srgbClr val="414141"/>
                          </a:solidFill>
                          <a:effectLst/>
                          <a:latin typeface="Times New Roman" pitchFamily="18" charset="0"/>
                          <a:cs typeface="Times New Roman" pitchFamily="18" charset="0"/>
                        </a:rPr>
                        <a:t>File.fileno</a:t>
                      </a:r>
                      <a:r>
                        <a:rPr lang="en-US" dirty="0" smtClean="0">
                          <a:solidFill>
                            <a:srgbClr val="414141"/>
                          </a:solidFill>
                          <a:effectLst/>
                          <a:latin typeface="Times New Roman" pitchFamily="18" charset="0"/>
                          <a:cs typeface="Times New Roman" pitchFamily="18" charset="0"/>
                        </a:rPr>
                        <a:t>()</a:t>
                      </a:r>
                      <a:endParaRPr lang="en-US" dirty="0">
                        <a:solidFill>
                          <a:srgbClr val="414141"/>
                        </a:solidFill>
                        <a:effectLst/>
                        <a:latin typeface="Times New Roman" pitchFamily="18" charset="0"/>
                        <a:cs typeface="Times New Roman" pitchFamily="18" charset="0"/>
                      </a:endParaRPr>
                    </a:p>
                  </a:txBody>
                  <a:tcPr anchor="ctr"/>
                </a:tc>
                <a:tc>
                  <a:txBody>
                    <a:bodyPr/>
                    <a:lstStyle/>
                    <a:p>
                      <a:pPr algn="l" fontAlgn="t"/>
                      <a:r>
                        <a:rPr lang="en-US" dirty="0" smtClean="0">
                          <a:solidFill>
                            <a:srgbClr val="414141"/>
                          </a:solidFill>
                          <a:effectLst/>
                          <a:latin typeface="Times New Roman" pitchFamily="18" charset="0"/>
                          <a:cs typeface="Times New Roman" pitchFamily="18" charset="0"/>
                        </a:rPr>
                        <a:t>It returns the file descriptor used by the underlying implementation to request I/O from the OS.</a:t>
                      </a:r>
                      <a:endParaRPr lang="en-US" dirty="0">
                        <a:solidFill>
                          <a:srgbClr val="414141"/>
                        </a:solidFill>
                        <a:effectLst/>
                        <a:latin typeface="Times New Roman" pitchFamily="18" charset="0"/>
                        <a:cs typeface="Times New Roman" pitchFamily="18" charset="0"/>
                      </a:endParaRPr>
                    </a:p>
                  </a:txBody>
                  <a:tcPr anchor="ctr"/>
                </a:tc>
              </a:tr>
              <a:tr h="1045357">
                <a:tc>
                  <a:txBody>
                    <a:bodyPr/>
                    <a:lstStyle/>
                    <a:p>
                      <a:pPr algn="ctr" fontAlgn="t"/>
                      <a:r>
                        <a:rPr lang="en-US" dirty="0" err="1" smtClean="0">
                          <a:solidFill>
                            <a:srgbClr val="414141"/>
                          </a:solidFill>
                          <a:effectLst/>
                          <a:latin typeface="Times New Roman" pitchFamily="18" charset="0"/>
                          <a:cs typeface="Times New Roman" pitchFamily="18" charset="0"/>
                        </a:rPr>
                        <a:t>File.next</a:t>
                      </a:r>
                      <a:r>
                        <a:rPr lang="en-US" dirty="0" smtClean="0">
                          <a:solidFill>
                            <a:srgbClr val="414141"/>
                          </a:solidFill>
                          <a:effectLst/>
                          <a:latin typeface="Times New Roman" pitchFamily="18" charset="0"/>
                          <a:cs typeface="Times New Roman" pitchFamily="18" charset="0"/>
                        </a:rPr>
                        <a:t>()</a:t>
                      </a:r>
                      <a:endParaRPr lang="en-US" dirty="0">
                        <a:solidFill>
                          <a:srgbClr val="414141"/>
                        </a:solidFill>
                        <a:effectLst/>
                        <a:latin typeface="Times New Roman" pitchFamily="18" charset="0"/>
                        <a:cs typeface="Times New Roman" pitchFamily="18" charset="0"/>
                      </a:endParaRPr>
                    </a:p>
                  </a:txBody>
                  <a:tcPr anchor="ctr"/>
                </a:tc>
                <a:tc>
                  <a:txBody>
                    <a:bodyPr/>
                    <a:lstStyle/>
                    <a:p>
                      <a:pPr algn="l" fontAlgn="t"/>
                      <a:r>
                        <a:rPr lang="en-US" dirty="0" smtClean="0">
                          <a:solidFill>
                            <a:srgbClr val="414141"/>
                          </a:solidFill>
                          <a:effectLst/>
                          <a:latin typeface="Times New Roman" pitchFamily="18" charset="0"/>
                          <a:cs typeface="Times New Roman" pitchFamily="18" charset="0"/>
                        </a:rPr>
                        <a:t>It returns the next line from the file.</a:t>
                      </a:r>
                      <a:endParaRPr lang="en-US" dirty="0">
                        <a:solidFill>
                          <a:srgbClr val="414141"/>
                        </a:solidFill>
                        <a:effectLst/>
                        <a:latin typeface="Times New Roman" pitchFamily="18" charset="0"/>
                        <a:cs typeface="Times New Roman" pitchFamily="18" charset="0"/>
                      </a:endParaRPr>
                    </a:p>
                  </a:txBody>
                  <a:tcPr anchor="ctr"/>
                </a:tc>
              </a:tr>
              <a:tr h="605643">
                <a:tc>
                  <a:txBody>
                    <a:bodyPr/>
                    <a:lstStyle/>
                    <a:p>
                      <a:pPr algn="ctr" fontAlgn="t"/>
                      <a:r>
                        <a:rPr lang="en-US" dirty="0" err="1" smtClean="0">
                          <a:solidFill>
                            <a:srgbClr val="414141"/>
                          </a:solidFill>
                          <a:effectLst/>
                          <a:latin typeface="Times New Roman" pitchFamily="18" charset="0"/>
                          <a:cs typeface="Times New Roman" pitchFamily="18" charset="0"/>
                        </a:rPr>
                        <a:t>File.read</a:t>
                      </a:r>
                      <a:r>
                        <a:rPr lang="en-US" dirty="0" smtClean="0">
                          <a:solidFill>
                            <a:srgbClr val="414141"/>
                          </a:solidFill>
                          <a:effectLst/>
                          <a:latin typeface="Times New Roman" pitchFamily="18" charset="0"/>
                          <a:cs typeface="Times New Roman" pitchFamily="18" charset="0"/>
                        </a:rPr>
                        <a:t>([size])</a:t>
                      </a:r>
                      <a:endParaRPr lang="en-US" dirty="0">
                        <a:solidFill>
                          <a:srgbClr val="414141"/>
                        </a:solidFill>
                        <a:effectLst/>
                        <a:latin typeface="Times New Roman" pitchFamily="18" charset="0"/>
                        <a:cs typeface="Times New Roman" pitchFamily="18" charset="0"/>
                      </a:endParaRPr>
                    </a:p>
                  </a:txBody>
                  <a:tcPr anchor="ctr"/>
                </a:tc>
                <a:tc>
                  <a:txBody>
                    <a:bodyPr/>
                    <a:lstStyle/>
                    <a:p>
                      <a:pPr algn="l" fontAlgn="t"/>
                      <a:r>
                        <a:rPr lang="en-US" dirty="0" smtClean="0">
                          <a:solidFill>
                            <a:srgbClr val="414141"/>
                          </a:solidFill>
                          <a:effectLst/>
                          <a:latin typeface="Times New Roman" pitchFamily="18" charset="0"/>
                          <a:cs typeface="Times New Roman" pitchFamily="18" charset="0"/>
                        </a:rPr>
                        <a:t>It reads the file for the specified size.</a:t>
                      </a:r>
                      <a:endParaRPr lang="en-US" dirty="0">
                        <a:solidFill>
                          <a:srgbClr val="414141"/>
                        </a:solidFill>
                        <a:effectLst/>
                        <a:latin typeface="Times New Roman" pitchFamily="18" charset="0"/>
                        <a:cs typeface="Times New Roman" pitchFamily="18" charset="0"/>
                      </a:endParaRPr>
                    </a:p>
                  </a:txBody>
                  <a:tcPr anchor="ctr"/>
                </a:tc>
              </a:tr>
              <a:tr h="605643">
                <a:tc>
                  <a:txBody>
                    <a:bodyPr/>
                    <a:lstStyle/>
                    <a:p>
                      <a:pPr algn="ctr" fontAlgn="t"/>
                      <a:r>
                        <a:rPr lang="en-US" dirty="0" err="1" smtClean="0">
                          <a:solidFill>
                            <a:srgbClr val="414141"/>
                          </a:solidFill>
                          <a:effectLst/>
                          <a:latin typeface="Times New Roman" pitchFamily="18" charset="0"/>
                          <a:cs typeface="Times New Roman" pitchFamily="18" charset="0"/>
                        </a:rPr>
                        <a:t>File.readline</a:t>
                      </a:r>
                      <a:r>
                        <a:rPr lang="en-US" dirty="0" smtClean="0">
                          <a:solidFill>
                            <a:srgbClr val="414141"/>
                          </a:solidFill>
                          <a:effectLst/>
                          <a:latin typeface="Times New Roman" pitchFamily="18" charset="0"/>
                          <a:cs typeface="Times New Roman" pitchFamily="18" charset="0"/>
                        </a:rPr>
                        <a:t>([size])</a:t>
                      </a:r>
                      <a:endParaRPr lang="en-US" dirty="0">
                        <a:solidFill>
                          <a:srgbClr val="414141"/>
                        </a:solidFill>
                        <a:effectLst/>
                        <a:latin typeface="Times New Roman" pitchFamily="18" charset="0"/>
                        <a:cs typeface="Times New Roman" pitchFamily="18" charset="0"/>
                      </a:endParaRPr>
                    </a:p>
                  </a:txBody>
                  <a:tcPr anchor="ctr"/>
                </a:tc>
                <a:tc>
                  <a:txBody>
                    <a:bodyPr/>
                    <a:lstStyle/>
                    <a:p>
                      <a:pPr algn="l" fontAlgn="t"/>
                      <a:r>
                        <a:rPr lang="en-US" dirty="0" smtClean="0">
                          <a:solidFill>
                            <a:srgbClr val="414141"/>
                          </a:solidFill>
                          <a:effectLst/>
                          <a:latin typeface="Times New Roman" pitchFamily="18" charset="0"/>
                          <a:cs typeface="Times New Roman" pitchFamily="18" charset="0"/>
                        </a:rPr>
                        <a:t>It reads one line from the file and places the file pointer to the beginning of the new line.</a:t>
                      </a:r>
                      <a:endParaRPr lang="en-US" dirty="0">
                        <a:solidFill>
                          <a:srgbClr val="414141"/>
                        </a:solidFill>
                        <a:effectLst/>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175222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50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Standard Functions</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41</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67287468"/>
              </p:ext>
            </p:extLst>
          </p:nvPr>
        </p:nvGraphicFramePr>
        <p:xfrm>
          <a:off x="325120" y="1066800"/>
          <a:ext cx="8590280" cy="5105402"/>
        </p:xfrm>
        <a:graphic>
          <a:graphicData uri="http://schemas.openxmlformats.org/drawingml/2006/table">
            <a:tbl>
              <a:tblPr firstRow="1" bandRow="1">
                <a:tableStyleId>{8A107856-5554-42FB-B03E-39F5DBC370BA}</a:tableStyleId>
              </a:tblPr>
              <a:tblGrid>
                <a:gridCol w="2494280"/>
                <a:gridCol w="6096000"/>
              </a:tblGrid>
              <a:tr h="717684">
                <a:tc>
                  <a:txBody>
                    <a:bodyPr/>
                    <a:lstStyle/>
                    <a:p>
                      <a:pPr algn="ctr" fontAlgn="b"/>
                      <a:r>
                        <a:rPr lang="en-US" dirty="0" smtClean="0">
                          <a:effectLst/>
                        </a:rPr>
                        <a:t>Function</a:t>
                      </a:r>
                      <a:endParaRPr lang="en-US" b="0" dirty="0">
                        <a:solidFill>
                          <a:srgbClr val="FFFFFF"/>
                        </a:solidFill>
                        <a:effectLst/>
                        <a:latin typeface="Times New Roman" pitchFamily="18" charset="0"/>
                        <a:cs typeface="Times New Roman" pitchFamily="18" charset="0"/>
                      </a:endParaRPr>
                    </a:p>
                  </a:txBody>
                  <a:tcPr anchor="ctr"/>
                </a:tc>
                <a:tc>
                  <a:txBody>
                    <a:bodyPr/>
                    <a:lstStyle/>
                    <a:p>
                      <a:pPr algn="ctr" fontAlgn="b"/>
                      <a:r>
                        <a:rPr lang="en-US" dirty="0">
                          <a:effectLst/>
                        </a:rPr>
                        <a:t>Description</a:t>
                      </a:r>
                      <a:endParaRPr lang="en-US" b="0" dirty="0">
                        <a:solidFill>
                          <a:srgbClr val="FFFFFF"/>
                        </a:solidFill>
                        <a:effectLst/>
                        <a:latin typeface="Times New Roman" pitchFamily="18" charset="0"/>
                        <a:cs typeface="Times New Roman" pitchFamily="18" charset="0"/>
                      </a:endParaRPr>
                    </a:p>
                  </a:txBody>
                  <a:tcPr anchor="ctr"/>
                </a:tc>
              </a:tr>
              <a:tr h="758491">
                <a:tc>
                  <a:txBody>
                    <a:bodyPr/>
                    <a:lstStyle/>
                    <a:p>
                      <a:pPr algn="ctr" fontAlgn="t"/>
                      <a:r>
                        <a:rPr lang="en-US" dirty="0" err="1" smtClean="0">
                          <a:solidFill>
                            <a:srgbClr val="414141"/>
                          </a:solidFill>
                          <a:effectLst/>
                          <a:latin typeface="Times New Roman" pitchFamily="18" charset="0"/>
                          <a:cs typeface="Times New Roman" pitchFamily="18" charset="0"/>
                        </a:rPr>
                        <a:t>File.readlines</a:t>
                      </a:r>
                      <a:r>
                        <a:rPr lang="en-US" dirty="0" smtClean="0">
                          <a:solidFill>
                            <a:srgbClr val="414141"/>
                          </a:solidFill>
                          <a:effectLst/>
                          <a:latin typeface="Times New Roman" pitchFamily="18" charset="0"/>
                          <a:cs typeface="Times New Roman" pitchFamily="18" charset="0"/>
                        </a:rPr>
                        <a:t>([</a:t>
                      </a:r>
                      <a:r>
                        <a:rPr lang="en-US" dirty="0" err="1" smtClean="0">
                          <a:solidFill>
                            <a:srgbClr val="414141"/>
                          </a:solidFill>
                          <a:effectLst/>
                          <a:latin typeface="Times New Roman" pitchFamily="18" charset="0"/>
                          <a:cs typeface="Times New Roman" pitchFamily="18" charset="0"/>
                        </a:rPr>
                        <a:t>sizehint</a:t>
                      </a:r>
                      <a:r>
                        <a:rPr lang="en-US" dirty="0" smtClean="0">
                          <a:solidFill>
                            <a:srgbClr val="414141"/>
                          </a:solidFill>
                          <a:effectLst/>
                          <a:latin typeface="Times New Roman" pitchFamily="18" charset="0"/>
                          <a:cs typeface="Times New Roman" pitchFamily="18" charset="0"/>
                        </a:rPr>
                        <a:t>])</a:t>
                      </a:r>
                      <a:endParaRPr lang="en-US" dirty="0">
                        <a:solidFill>
                          <a:srgbClr val="414141"/>
                        </a:solidFill>
                        <a:effectLst/>
                        <a:latin typeface="Times New Roman" pitchFamily="18" charset="0"/>
                        <a:cs typeface="Times New Roman" pitchFamily="18" charset="0"/>
                      </a:endParaRPr>
                    </a:p>
                  </a:txBody>
                  <a:tcPr anchor="ctr"/>
                </a:tc>
                <a:tc>
                  <a:txBody>
                    <a:bodyPr/>
                    <a:lstStyle/>
                    <a:p>
                      <a:pPr algn="l" fontAlgn="t"/>
                      <a:r>
                        <a:rPr lang="en-US" dirty="0" smtClean="0">
                          <a:solidFill>
                            <a:srgbClr val="414141"/>
                          </a:solidFill>
                          <a:effectLst/>
                          <a:latin typeface="Times New Roman" pitchFamily="18" charset="0"/>
                          <a:cs typeface="Times New Roman" pitchFamily="18" charset="0"/>
                        </a:rPr>
                        <a:t>It returns a list containing all the lines of the file. It reads the file until the EOF occurs using </a:t>
                      </a:r>
                      <a:r>
                        <a:rPr lang="en-US" dirty="0" err="1" smtClean="0">
                          <a:solidFill>
                            <a:srgbClr val="414141"/>
                          </a:solidFill>
                          <a:effectLst/>
                          <a:latin typeface="Times New Roman" pitchFamily="18" charset="0"/>
                          <a:cs typeface="Times New Roman" pitchFamily="18" charset="0"/>
                        </a:rPr>
                        <a:t>readline</a:t>
                      </a:r>
                      <a:r>
                        <a:rPr lang="en-US" dirty="0" smtClean="0">
                          <a:solidFill>
                            <a:srgbClr val="414141"/>
                          </a:solidFill>
                          <a:effectLst/>
                          <a:latin typeface="Times New Roman" pitchFamily="18" charset="0"/>
                          <a:cs typeface="Times New Roman" pitchFamily="18" charset="0"/>
                        </a:rPr>
                        <a:t>() function.</a:t>
                      </a:r>
                      <a:endParaRPr lang="en-US" dirty="0">
                        <a:solidFill>
                          <a:srgbClr val="414141"/>
                        </a:solidFill>
                        <a:effectLst/>
                        <a:latin typeface="Times New Roman" pitchFamily="18" charset="0"/>
                        <a:cs typeface="Times New Roman" pitchFamily="18" charset="0"/>
                      </a:endParaRPr>
                    </a:p>
                  </a:txBody>
                  <a:tcPr anchor="ctr"/>
                </a:tc>
              </a:tr>
              <a:tr h="758491">
                <a:tc>
                  <a:txBody>
                    <a:bodyPr/>
                    <a:lstStyle/>
                    <a:p>
                      <a:pPr algn="ctr" fontAlgn="t"/>
                      <a:r>
                        <a:rPr lang="en-US" dirty="0" err="1" smtClean="0">
                          <a:solidFill>
                            <a:srgbClr val="414141"/>
                          </a:solidFill>
                          <a:effectLst/>
                          <a:latin typeface="Times New Roman" pitchFamily="18" charset="0"/>
                          <a:cs typeface="Times New Roman" pitchFamily="18" charset="0"/>
                        </a:rPr>
                        <a:t>File.seek</a:t>
                      </a:r>
                      <a:r>
                        <a:rPr lang="en-US" dirty="0" smtClean="0">
                          <a:solidFill>
                            <a:srgbClr val="414141"/>
                          </a:solidFill>
                          <a:effectLst/>
                          <a:latin typeface="Times New Roman" pitchFamily="18" charset="0"/>
                          <a:cs typeface="Times New Roman" pitchFamily="18" charset="0"/>
                        </a:rPr>
                        <a:t>(offset[,from)</a:t>
                      </a:r>
                      <a:endParaRPr lang="en-US" dirty="0">
                        <a:solidFill>
                          <a:srgbClr val="414141"/>
                        </a:solidFill>
                        <a:effectLst/>
                        <a:latin typeface="Times New Roman" pitchFamily="18" charset="0"/>
                        <a:cs typeface="Times New Roman" pitchFamily="18" charset="0"/>
                      </a:endParaRPr>
                    </a:p>
                  </a:txBody>
                  <a:tcPr anchor="ctr"/>
                </a:tc>
                <a:tc>
                  <a:txBody>
                    <a:bodyPr/>
                    <a:lstStyle/>
                    <a:p>
                      <a:pPr algn="l" fontAlgn="t"/>
                      <a:r>
                        <a:rPr lang="en-US" dirty="0" smtClean="0">
                          <a:solidFill>
                            <a:srgbClr val="414141"/>
                          </a:solidFill>
                          <a:effectLst/>
                          <a:latin typeface="Times New Roman" pitchFamily="18" charset="0"/>
                          <a:cs typeface="Times New Roman" pitchFamily="18" charset="0"/>
                        </a:rPr>
                        <a:t>It modifies the position of the file pointer to a specified offset with the specified reference.</a:t>
                      </a:r>
                      <a:endParaRPr lang="en-US" dirty="0">
                        <a:solidFill>
                          <a:srgbClr val="414141"/>
                        </a:solidFill>
                        <a:effectLst/>
                        <a:latin typeface="Times New Roman" pitchFamily="18" charset="0"/>
                        <a:cs typeface="Times New Roman" pitchFamily="18" charset="0"/>
                      </a:endParaRPr>
                    </a:p>
                  </a:txBody>
                  <a:tcPr anchor="ctr"/>
                </a:tc>
              </a:tr>
              <a:tr h="717684">
                <a:tc>
                  <a:txBody>
                    <a:bodyPr/>
                    <a:lstStyle/>
                    <a:p>
                      <a:pPr algn="ctr" fontAlgn="t"/>
                      <a:r>
                        <a:rPr lang="en-US" dirty="0" err="1" smtClean="0">
                          <a:solidFill>
                            <a:srgbClr val="414141"/>
                          </a:solidFill>
                          <a:effectLst/>
                          <a:latin typeface="Times New Roman" pitchFamily="18" charset="0"/>
                          <a:cs typeface="Times New Roman" pitchFamily="18" charset="0"/>
                        </a:rPr>
                        <a:t>File.tell</a:t>
                      </a:r>
                      <a:r>
                        <a:rPr lang="en-US" dirty="0" smtClean="0">
                          <a:solidFill>
                            <a:srgbClr val="414141"/>
                          </a:solidFill>
                          <a:effectLst/>
                          <a:latin typeface="Times New Roman" pitchFamily="18" charset="0"/>
                          <a:cs typeface="Times New Roman" pitchFamily="18" charset="0"/>
                        </a:rPr>
                        <a:t>()</a:t>
                      </a:r>
                      <a:endParaRPr lang="en-US" dirty="0">
                        <a:solidFill>
                          <a:srgbClr val="414141"/>
                        </a:solidFill>
                        <a:effectLst/>
                        <a:latin typeface="Times New Roman" pitchFamily="18" charset="0"/>
                        <a:cs typeface="Times New Roman" pitchFamily="18" charset="0"/>
                      </a:endParaRPr>
                    </a:p>
                  </a:txBody>
                  <a:tcPr anchor="ctr"/>
                </a:tc>
                <a:tc>
                  <a:txBody>
                    <a:bodyPr/>
                    <a:lstStyle/>
                    <a:p>
                      <a:pPr algn="l" fontAlgn="t"/>
                      <a:r>
                        <a:rPr lang="en-US" dirty="0" smtClean="0">
                          <a:solidFill>
                            <a:srgbClr val="414141"/>
                          </a:solidFill>
                          <a:effectLst/>
                          <a:latin typeface="Times New Roman" pitchFamily="18" charset="0"/>
                          <a:cs typeface="Times New Roman" pitchFamily="18" charset="0"/>
                        </a:rPr>
                        <a:t>It returns the current position of the file pointer within the file.</a:t>
                      </a:r>
                      <a:endParaRPr lang="en-US" dirty="0">
                        <a:solidFill>
                          <a:srgbClr val="414141"/>
                        </a:solidFill>
                        <a:effectLst/>
                        <a:latin typeface="Times New Roman" pitchFamily="18" charset="0"/>
                        <a:cs typeface="Times New Roman" pitchFamily="18" charset="0"/>
                      </a:endParaRPr>
                    </a:p>
                  </a:txBody>
                  <a:tcPr anchor="ctr"/>
                </a:tc>
              </a:tr>
              <a:tr h="717684">
                <a:tc>
                  <a:txBody>
                    <a:bodyPr/>
                    <a:lstStyle/>
                    <a:p>
                      <a:pPr algn="ctr" fontAlgn="t"/>
                      <a:r>
                        <a:rPr lang="en-US" dirty="0" err="1" smtClean="0">
                          <a:solidFill>
                            <a:srgbClr val="414141"/>
                          </a:solidFill>
                          <a:effectLst/>
                          <a:latin typeface="Times New Roman" pitchFamily="18" charset="0"/>
                          <a:cs typeface="Times New Roman" pitchFamily="18" charset="0"/>
                        </a:rPr>
                        <a:t>File.truncate</a:t>
                      </a:r>
                      <a:r>
                        <a:rPr lang="en-US" dirty="0" smtClean="0">
                          <a:solidFill>
                            <a:srgbClr val="414141"/>
                          </a:solidFill>
                          <a:effectLst/>
                          <a:latin typeface="Times New Roman" pitchFamily="18" charset="0"/>
                          <a:cs typeface="Times New Roman" pitchFamily="18" charset="0"/>
                        </a:rPr>
                        <a:t>([size])</a:t>
                      </a:r>
                      <a:endParaRPr lang="en-US" dirty="0">
                        <a:solidFill>
                          <a:srgbClr val="414141"/>
                        </a:solidFill>
                        <a:effectLst/>
                        <a:latin typeface="Times New Roman" pitchFamily="18" charset="0"/>
                        <a:cs typeface="Times New Roman" pitchFamily="18" charset="0"/>
                      </a:endParaRPr>
                    </a:p>
                  </a:txBody>
                  <a:tcPr anchor="ctr"/>
                </a:tc>
                <a:tc>
                  <a:txBody>
                    <a:bodyPr/>
                    <a:lstStyle/>
                    <a:p>
                      <a:pPr algn="l" fontAlgn="t"/>
                      <a:r>
                        <a:rPr lang="en-US" dirty="0" smtClean="0">
                          <a:solidFill>
                            <a:srgbClr val="414141"/>
                          </a:solidFill>
                          <a:effectLst/>
                          <a:latin typeface="Times New Roman" pitchFamily="18" charset="0"/>
                          <a:cs typeface="Times New Roman" pitchFamily="18" charset="0"/>
                        </a:rPr>
                        <a:t>It truncates the file to the optional specified size.</a:t>
                      </a:r>
                      <a:endParaRPr lang="en-US" dirty="0">
                        <a:solidFill>
                          <a:srgbClr val="414141"/>
                        </a:solidFill>
                        <a:effectLst/>
                        <a:latin typeface="Times New Roman" pitchFamily="18" charset="0"/>
                        <a:cs typeface="Times New Roman" pitchFamily="18" charset="0"/>
                      </a:endParaRPr>
                    </a:p>
                  </a:txBody>
                  <a:tcPr anchor="ctr"/>
                </a:tc>
              </a:tr>
              <a:tr h="717684">
                <a:tc>
                  <a:txBody>
                    <a:bodyPr/>
                    <a:lstStyle/>
                    <a:p>
                      <a:pPr algn="ctr" fontAlgn="t"/>
                      <a:r>
                        <a:rPr lang="en-US" dirty="0" err="1" smtClean="0">
                          <a:solidFill>
                            <a:srgbClr val="414141"/>
                          </a:solidFill>
                          <a:effectLst/>
                          <a:latin typeface="Times New Roman" pitchFamily="18" charset="0"/>
                          <a:cs typeface="Times New Roman" pitchFamily="18" charset="0"/>
                        </a:rPr>
                        <a:t>File.write</a:t>
                      </a:r>
                      <a:r>
                        <a:rPr lang="en-US" dirty="0" smtClean="0">
                          <a:solidFill>
                            <a:srgbClr val="414141"/>
                          </a:solidFill>
                          <a:effectLst/>
                          <a:latin typeface="Times New Roman" pitchFamily="18" charset="0"/>
                          <a:cs typeface="Times New Roman" pitchFamily="18" charset="0"/>
                        </a:rPr>
                        <a:t>(</a:t>
                      </a:r>
                      <a:r>
                        <a:rPr lang="en-US" dirty="0" err="1" smtClean="0">
                          <a:solidFill>
                            <a:srgbClr val="414141"/>
                          </a:solidFill>
                          <a:effectLst/>
                          <a:latin typeface="Times New Roman" pitchFamily="18" charset="0"/>
                          <a:cs typeface="Times New Roman" pitchFamily="18" charset="0"/>
                        </a:rPr>
                        <a:t>str</a:t>
                      </a:r>
                      <a:r>
                        <a:rPr lang="en-US" dirty="0" smtClean="0">
                          <a:solidFill>
                            <a:srgbClr val="414141"/>
                          </a:solidFill>
                          <a:effectLst/>
                          <a:latin typeface="Times New Roman" pitchFamily="18" charset="0"/>
                          <a:cs typeface="Times New Roman" pitchFamily="18" charset="0"/>
                        </a:rPr>
                        <a:t>)</a:t>
                      </a:r>
                      <a:endParaRPr lang="en-US" dirty="0">
                        <a:solidFill>
                          <a:srgbClr val="414141"/>
                        </a:solidFill>
                        <a:effectLst/>
                        <a:latin typeface="Times New Roman" pitchFamily="18" charset="0"/>
                        <a:cs typeface="Times New Roman" pitchFamily="18" charset="0"/>
                      </a:endParaRPr>
                    </a:p>
                  </a:txBody>
                  <a:tcPr anchor="ctr"/>
                </a:tc>
                <a:tc>
                  <a:txBody>
                    <a:bodyPr/>
                    <a:lstStyle/>
                    <a:p>
                      <a:pPr algn="l" fontAlgn="t"/>
                      <a:r>
                        <a:rPr lang="en-US" dirty="0" smtClean="0">
                          <a:solidFill>
                            <a:srgbClr val="414141"/>
                          </a:solidFill>
                          <a:effectLst/>
                          <a:latin typeface="Times New Roman" pitchFamily="18" charset="0"/>
                          <a:cs typeface="Times New Roman" pitchFamily="18" charset="0"/>
                        </a:rPr>
                        <a:t>It writes the specified string to a file</a:t>
                      </a:r>
                      <a:endParaRPr lang="en-US" dirty="0">
                        <a:solidFill>
                          <a:srgbClr val="414141"/>
                        </a:solidFill>
                        <a:effectLst/>
                        <a:latin typeface="Times New Roman" pitchFamily="18" charset="0"/>
                        <a:cs typeface="Times New Roman" pitchFamily="18" charset="0"/>
                      </a:endParaRPr>
                    </a:p>
                  </a:txBody>
                  <a:tcPr anchor="ctr"/>
                </a:tc>
              </a:tr>
              <a:tr h="717684">
                <a:tc>
                  <a:txBody>
                    <a:bodyPr/>
                    <a:lstStyle/>
                    <a:p>
                      <a:pPr algn="ctr" fontAlgn="t"/>
                      <a:r>
                        <a:rPr lang="en-US" dirty="0" err="1" smtClean="0">
                          <a:solidFill>
                            <a:srgbClr val="414141"/>
                          </a:solidFill>
                          <a:effectLst/>
                          <a:latin typeface="Times New Roman" pitchFamily="18" charset="0"/>
                          <a:cs typeface="Times New Roman" pitchFamily="18" charset="0"/>
                        </a:rPr>
                        <a:t>File.writelines</a:t>
                      </a:r>
                      <a:r>
                        <a:rPr lang="en-US" dirty="0" smtClean="0">
                          <a:solidFill>
                            <a:srgbClr val="414141"/>
                          </a:solidFill>
                          <a:effectLst/>
                          <a:latin typeface="Times New Roman" pitchFamily="18" charset="0"/>
                          <a:cs typeface="Times New Roman" pitchFamily="18" charset="0"/>
                        </a:rPr>
                        <a:t>(</a:t>
                      </a:r>
                      <a:r>
                        <a:rPr lang="en-US" dirty="0" err="1" smtClean="0">
                          <a:solidFill>
                            <a:srgbClr val="414141"/>
                          </a:solidFill>
                          <a:effectLst/>
                          <a:latin typeface="Times New Roman" pitchFamily="18" charset="0"/>
                          <a:cs typeface="Times New Roman" pitchFamily="18" charset="0"/>
                        </a:rPr>
                        <a:t>seq</a:t>
                      </a:r>
                      <a:r>
                        <a:rPr lang="en-US" dirty="0" smtClean="0">
                          <a:solidFill>
                            <a:srgbClr val="414141"/>
                          </a:solidFill>
                          <a:effectLst/>
                          <a:latin typeface="Times New Roman" pitchFamily="18" charset="0"/>
                          <a:cs typeface="Times New Roman" pitchFamily="18" charset="0"/>
                        </a:rPr>
                        <a:t>)</a:t>
                      </a:r>
                      <a:endParaRPr lang="en-US" dirty="0">
                        <a:solidFill>
                          <a:srgbClr val="414141"/>
                        </a:solidFill>
                        <a:effectLst/>
                        <a:latin typeface="Times New Roman" pitchFamily="18" charset="0"/>
                        <a:cs typeface="Times New Roman" pitchFamily="18" charset="0"/>
                      </a:endParaRPr>
                    </a:p>
                  </a:txBody>
                  <a:tcPr anchor="ctr"/>
                </a:tc>
                <a:tc>
                  <a:txBody>
                    <a:bodyPr/>
                    <a:lstStyle/>
                    <a:p>
                      <a:pPr algn="l" fontAlgn="t"/>
                      <a:r>
                        <a:rPr lang="en-US" dirty="0" smtClean="0">
                          <a:solidFill>
                            <a:srgbClr val="414141"/>
                          </a:solidFill>
                          <a:effectLst/>
                          <a:latin typeface="Times New Roman" pitchFamily="18" charset="0"/>
                          <a:cs typeface="Times New Roman" pitchFamily="18" charset="0"/>
                        </a:rPr>
                        <a:t>It writes a sequence of the strings to a file.</a:t>
                      </a:r>
                      <a:endParaRPr lang="en-US" dirty="0">
                        <a:solidFill>
                          <a:srgbClr val="414141"/>
                        </a:solidFill>
                        <a:effectLst/>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202680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50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274638"/>
            <a:ext cx="8991600" cy="715962"/>
          </a:xfrm>
        </p:spPr>
        <p:txBody>
          <a:bodyPr>
            <a:noAutofit/>
          </a:bodyPr>
          <a:lstStyle/>
          <a:p>
            <a:pPr algn="ctr"/>
            <a:r>
              <a:rPr lang="en-US" sz="4400" b="1" dirty="0">
                <a:solidFill>
                  <a:schemeClr val="tx1"/>
                </a:solidFill>
                <a:latin typeface="Times New Roman" pitchFamily="18" charset="0"/>
                <a:cs typeface="Times New Roman" pitchFamily="18" charset="0"/>
              </a:rPr>
              <a:t>Python Exceptions</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42</a:t>
            </a:fld>
            <a:endParaRPr lang="en-US"/>
          </a:p>
        </p:txBody>
      </p:sp>
      <p:sp>
        <p:nvSpPr>
          <p:cNvPr id="8" name="Rectangle 7"/>
          <p:cNvSpPr/>
          <p:nvPr/>
        </p:nvSpPr>
        <p:spPr>
          <a:xfrm>
            <a:off x="228600" y="838200"/>
            <a:ext cx="8686800" cy="5185522"/>
          </a:xfrm>
          <a:prstGeom prst="rect">
            <a:avLst/>
          </a:prstGeom>
          <a:noFill/>
        </p:spPr>
        <p:txBody>
          <a:bodyPr wrap="square" lIns="91440" tIns="45720" rIns="91440" bIns="45720">
            <a:spAutoFit/>
          </a:bodyPr>
          <a:lstStyle/>
          <a:p>
            <a:pPr algn="just">
              <a:lnSpc>
                <a:spcPct val="150000"/>
              </a:lnSpc>
            </a:pPr>
            <a:r>
              <a:rPr lang="en-US" sz="2800" dirty="0">
                <a:latin typeface="Times New Roman" pitchFamily="18" charset="0"/>
                <a:cs typeface="Times New Roman" pitchFamily="18" charset="0"/>
              </a:rPr>
              <a:t>An exception can be defined as an abnormal condition in a program resulting in the disruption in the flow of the program.</a:t>
            </a:r>
          </a:p>
          <a:p>
            <a:pPr algn="just">
              <a:lnSpc>
                <a:spcPct val="150000"/>
              </a:lnSpc>
            </a:pPr>
            <a:endParaRPr lang="en-US" sz="2800" dirty="0">
              <a:latin typeface="Times New Roman" pitchFamily="18" charset="0"/>
              <a:cs typeface="Times New Roman" pitchFamily="18" charset="0"/>
            </a:endParaRPr>
          </a:p>
          <a:p>
            <a:pPr algn="just">
              <a:lnSpc>
                <a:spcPct val="150000"/>
              </a:lnSpc>
            </a:pPr>
            <a:r>
              <a:rPr lang="en-US" sz="2800" dirty="0">
                <a:latin typeface="Times New Roman" pitchFamily="18" charset="0"/>
                <a:cs typeface="Times New Roman" pitchFamily="18" charset="0"/>
              </a:rPr>
              <a:t>Whenever an exception occurs, the program halts the execution, and thus the further code is not executed. Therefore, an exception is the error which python script is unable to tackle with</a:t>
            </a: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00061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114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2" end="2"/>
                                            </p:txEl>
                                          </p:spTgt>
                                        </p:tgtEl>
                                        <p:attrNameLst>
                                          <p:attrName>style.visibility</p:attrName>
                                        </p:attrNameLst>
                                      </p:cBhvr>
                                      <p:to>
                                        <p:strVal val="visible"/>
                                      </p:to>
                                    </p:set>
                                    <p:anim calcmode="lin" valueType="num">
                                      <p:cBhvr>
                                        <p:cTn id="18"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274638"/>
            <a:ext cx="8991600" cy="715962"/>
          </a:xfrm>
        </p:spPr>
        <p:txBody>
          <a:bodyPr>
            <a:noAutofit/>
          </a:bodyPr>
          <a:lstStyle/>
          <a:p>
            <a:pPr algn="ctr"/>
            <a:r>
              <a:rPr lang="en-US" sz="4400" b="1" dirty="0">
                <a:solidFill>
                  <a:schemeClr val="tx1"/>
                </a:solidFill>
                <a:latin typeface="Times New Roman" pitchFamily="18" charset="0"/>
                <a:cs typeface="Times New Roman" pitchFamily="18" charset="0"/>
              </a:rPr>
              <a:t>Python Exceptions</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43</a:t>
            </a:fld>
            <a:endParaRPr lang="en-US"/>
          </a:p>
        </p:txBody>
      </p:sp>
      <p:sp>
        <p:nvSpPr>
          <p:cNvPr id="8" name="Rectangle 7"/>
          <p:cNvSpPr/>
          <p:nvPr/>
        </p:nvSpPr>
        <p:spPr>
          <a:xfrm>
            <a:off x="228600" y="838200"/>
            <a:ext cx="8686800" cy="5262979"/>
          </a:xfrm>
          <a:prstGeom prst="rect">
            <a:avLst/>
          </a:prstGeom>
          <a:noFill/>
        </p:spPr>
        <p:txBody>
          <a:bodyPr wrap="square" lIns="91440" tIns="45720" rIns="91440" bIns="45720">
            <a:spAutoFit/>
          </a:bodyPr>
          <a:lstStyle/>
          <a:p>
            <a:pPr algn="just">
              <a:lnSpc>
                <a:spcPct val="150000"/>
              </a:lnSpc>
            </a:pPr>
            <a:r>
              <a:rPr lang="en-US" sz="2800" dirty="0" smtClean="0">
                <a:latin typeface="Times New Roman" pitchFamily="18" charset="0"/>
                <a:cs typeface="Times New Roman" pitchFamily="18" charset="0"/>
              </a:rPr>
              <a:t>Python </a:t>
            </a:r>
            <a:r>
              <a:rPr lang="en-US" sz="2800" dirty="0">
                <a:latin typeface="Times New Roman" pitchFamily="18" charset="0"/>
                <a:cs typeface="Times New Roman" pitchFamily="18" charset="0"/>
              </a:rPr>
              <a:t>provides us </a:t>
            </a:r>
            <a:r>
              <a:rPr lang="en-US" sz="2800" dirty="0" smtClean="0">
                <a:latin typeface="Times New Roman" pitchFamily="18" charset="0"/>
                <a:cs typeface="Times New Roman" pitchFamily="18" charset="0"/>
              </a:rPr>
              <a:t>way </a:t>
            </a:r>
            <a:r>
              <a:rPr lang="en-US" sz="2800" dirty="0">
                <a:latin typeface="Times New Roman" pitchFamily="18" charset="0"/>
                <a:cs typeface="Times New Roman" pitchFamily="18" charset="0"/>
              </a:rPr>
              <a:t>to handle the Exception so that the other part of the code can be executed without any disruption. </a:t>
            </a:r>
            <a:endParaRPr lang="en-US" sz="2800" dirty="0" smtClean="0">
              <a:latin typeface="Times New Roman" pitchFamily="18" charset="0"/>
              <a:cs typeface="Times New Roman" pitchFamily="18" charset="0"/>
            </a:endParaRPr>
          </a:p>
          <a:p>
            <a:pPr algn="just">
              <a:lnSpc>
                <a:spcPct val="150000"/>
              </a:lnSpc>
            </a:pPr>
            <a:r>
              <a:rPr lang="en-US" sz="2800" b="1" dirty="0">
                <a:latin typeface="Times New Roman" pitchFamily="18" charset="0"/>
                <a:cs typeface="Times New Roman" pitchFamily="18" charset="0"/>
              </a:rPr>
              <a:t>Common Exceptions</a:t>
            </a:r>
          </a:p>
          <a:p>
            <a:pPr algn="just">
              <a:lnSpc>
                <a:spcPct val="150000"/>
              </a:lnSpc>
            </a:pPr>
            <a:r>
              <a:rPr lang="en-US" sz="2800" b="1" dirty="0" err="1" smtClean="0">
                <a:latin typeface="Times New Roman" pitchFamily="18" charset="0"/>
                <a:cs typeface="Times New Roman" pitchFamily="18" charset="0"/>
              </a:rPr>
              <a:t>ZeroDivisionError</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Occurs when a number is divided by zero.</a:t>
            </a:r>
          </a:p>
          <a:p>
            <a:pPr algn="just">
              <a:lnSpc>
                <a:spcPct val="150000"/>
              </a:lnSpc>
            </a:pPr>
            <a:r>
              <a:rPr lang="en-US" sz="2800" b="1" dirty="0" err="1">
                <a:latin typeface="Times New Roman" pitchFamily="18" charset="0"/>
                <a:cs typeface="Times New Roman" pitchFamily="18" charset="0"/>
              </a:rPr>
              <a:t>NameError</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It occurs when a name is not found. It may be local or global</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36904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114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139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199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p:cTn id="30"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274638"/>
            <a:ext cx="8991600" cy="715962"/>
          </a:xfrm>
        </p:spPr>
        <p:txBody>
          <a:bodyPr>
            <a:noAutofit/>
          </a:bodyPr>
          <a:lstStyle/>
          <a:p>
            <a:pPr algn="ctr"/>
            <a:r>
              <a:rPr lang="en-US" sz="4400" b="1" dirty="0">
                <a:solidFill>
                  <a:schemeClr val="tx1"/>
                </a:solidFill>
                <a:latin typeface="Times New Roman" pitchFamily="18" charset="0"/>
                <a:cs typeface="Times New Roman" pitchFamily="18" charset="0"/>
              </a:rPr>
              <a:t>Python Exceptions</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44</a:t>
            </a:fld>
            <a:endParaRPr lang="en-US"/>
          </a:p>
        </p:txBody>
      </p:sp>
      <p:sp>
        <p:nvSpPr>
          <p:cNvPr id="8" name="Rectangle 7"/>
          <p:cNvSpPr/>
          <p:nvPr/>
        </p:nvSpPr>
        <p:spPr>
          <a:xfrm>
            <a:off x="228600" y="838200"/>
            <a:ext cx="8686800" cy="2677656"/>
          </a:xfrm>
          <a:prstGeom prst="rect">
            <a:avLst/>
          </a:prstGeom>
          <a:noFill/>
        </p:spPr>
        <p:txBody>
          <a:bodyPr wrap="square" lIns="91440" tIns="45720" rIns="91440" bIns="45720">
            <a:spAutoFit/>
          </a:bodyPr>
          <a:lstStyle/>
          <a:p>
            <a:pPr algn="just">
              <a:lnSpc>
                <a:spcPct val="150000"/>
              </a:lnSpc>
            </a:pPr>
            <a:r>
              <a:rPr lang="en-US" sz="2800" b="1" dirty="0" err="1" smtClean="0">
                <a:latin typeface="Times New Roman" pitchFamily="18" charset="0"/>
                <a:cs typeface="Times New Roman" pitchFamily="18" charset="0"/>
              </a:rPr>
              <a:t>IndentationError</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If incorrect indentation is given.</a:t>
            </a:r>
          </a:p>
          <a:p>
            <a:pPr algn="just">
              <a:lnSpc>
                <a:spcPct val="150000"/>
              </a:lnSpc>
            </a:pPr>
            <a:r>
              <a:rPr lang="en-US" sz="2800" b="1" dirty="0" err="1">
                <a:latin typeface="Times New Roman" pitchFamily="18" charset="0"/>
                <a:cs typeface="Times New Roman" pitchFamily="18" charset="0"/>
              </a:rPr>
              <a:t>IOError</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It occurs when Input Output operation fails.</a:t>
            </a:r>
          </a:p>
          <a:p>
            <a:pPr algn="just">
              <a:lnSpc>
                <a:spcPct val="150000"/>
              </a:lnSpc>
            </a:pPr>
            <a:r>
              <a:rPr lang="en-US" sz="2800" b="1" dirty="0" err="1">
                <a:latin typeface="Times New Roman" pitchFamily="18" charset="0"/>
                <a:cs typeface="Times New Roman" pitchFamily="18" charset="0"/>
              </a:rPr>
              <a:t>EOFError</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It occurs when the end of the file is reached, and yet operations are being performed.</a:t>
            </a:r>
          </a:p>
        </p:txBody>
      </p:sp>
    </p:spTree>
    <p:extLst>
      <p:ext uri="{BB962C8B-B14F-4D97-AF65-F5344CB8AC3E}">
        <p14:creationId xmlns:p14="http://schemas.microsoft.com/office/powerpoint/2010/main" val="158472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2" end="2"/>
                                            </p:txEl>
                                          </p:spTgt>
                                        </p:tgtEl>
                                        <p:attrNameLst>
                                          <p:attrName>style.visibility</p:attrName>
                                        </p:attrNameLst>
                                      </p:cBhvr>
                                      <p:to>
                                        <p:strVal val="visible"/>
                                      </p:to>
                                    </p:set>
                                    <p:anim calcmode="lin" valueType="num">
                                      <p:cBhvr>
                                        <p:cTn id="12"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2" end="2"/>
                                            </p:txEl>
                                          </p:spTgt>
                                        </p:tgtEl>
                                      </p:cBhvr>
                                    </p:animEffect>
                                  </p:childTnLst>
                                </p:cTn>
                              </p:par>
                            </p:childTnLst>
                          </p:cTn>
                        </p:par>
                        <p:par>
                          <p:cTn id="15" fill="hold">
                            <p:stCondLst>
                              <p:cond delay="94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p:cTn id="18"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0" end="0"/>
                                            </p:txEl>
                                          </p:spTgt>
                                        </p:tgtEl>
                                      </p:cBhvr>
                                    </p:animEffect>
                                  </p:childTnLst>
                                </p:cTn>
                              </p:par>
                            </p:childTnLst>
                          </p:cTn>
                        </p:par>
                        <p:par>
                          <p:cTn id="21" fill="hold">
                            <p:stCondLst>
                              <p:cond delay="150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1" end="1"/>
                                            </p:txEl>
                                          </p:spTgt>
                                        </p:tgtEl>
                                        <p:attrNameLst>
                                          <p:attrName>style.visibility</p:attrName>
                                        </p:attrNameLst>
                                      </p:cBhvr>
                                      <p:to>
                                        <p:strVal val="visible"/>
                                      </p:to>
                                    </p:set>
                                    <p:anim calcmode="lin" valueType="num">
                                      <p:cBhvr>
                                        <p:cTn id="24"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274638"/>
            <a:ext cx="89916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Exception Handling</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45</a:t>
            </a:fld>
            <a:endParaRPr lang="en-US"/>
          </a:p>
        </p:txBody>
      </p:sp>
      <p:sp>
        <p:nvSpPr>
          <p:cNvPr id="8" name="Rectangle 7"/>
          <p:cNvSpPr/>
          <p:nvPr/>
        </p:nvSpPr>
        <p:spPr>
          <a:xfrm>
            <a:off x="228600" y="838200"/>
            <a:ext cx="8686800" cy="3246530"/>
          </a:xfrm>
          <a:prstGeom prst="rect">
            <a:avLst/>
          </a:prstGeom>
          <a:noFill/>
        </p:spPr>
        <p:txBody>
          <a:bodyPr wrap="square" lIns="91440" tIns="45720" rIns="91440" bIns="45720">
            <a:spAutoFit/>
          </a:bodyPr>
          <a:lstStyle/>
          <a:p>
            <a:pPr algn="just">
              <a:lnSpc>
                <a:spcPct val="150000"/>
              </a:lnSpc>
            </a:pPr>
            <a:r>
              <a:rPr lang="en-US" sz="2800" dirty="0">
                <a:latin typeface="Times New Roman" pitchFamily="18" charset="0"/>
                <a:cs typeface="Times New Roman" pitchFamily="18" charset="0"/>
              </a:rPr>
              <a:t>If the python program contains suspicious code that may throw the exception, we must place that code in the try block. The try block must be followed with the except statement which contains a block of code that will be executed if there is some exception in the try block</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pic>
        <p:nvPicPr>
          <p:cNvPr id="1026" name="Picture 2" descr="Python Exception hand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084730"/>
            <a:ext cx="6477000" cy="245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46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23800"/>
                            </p:stCondLst>
                            <p:childTnLst>
                              <p:par>
                                <p:cTn id="16" presetID="53" presetClass="entr" presetSubtype="16" fill="hold" nodeType="afterEffect">
                                  <p:stCondLst>
                                    <p:cond delay="500"/>
                                  </p:stCondLst>
                                  <p:childTnLst>
                                    <p:set>
                                      <p:cBhvr>
                                        <p:cTn id="17" dur="1" fill="hold">
                                          <p:stCondLst>
                                            <p:cond delay="0"/>
                                          </p:stCondLst>
                                        </p:cTn>
                                        <p:tgtEl>
                                          <p:spTgt spid="1026"/>
                                        </p:tgtEl>
                                        <p:attrNameLst>
                                          <p:attrName>style.visibility</p:attrName>
                                        </p:attrNameLst>
                                      </p:cBhvr>
                                      <p:to>
                                        <p:strVal val="visible"/>
                                      </p:to>
                                    </p:set>
                                    <p:anim calcmode="lin" valueType="num">
                                      <p:cBhvr>
                                        <p:cTn id="18" dur="500" fill="hold"/>
                                        <p:tgtEl>
                                          <p:spTgt spid="1026"/>
                                        </p:tgtEl>
                                        <p:attrNameLst>
                                          <p:attrName>ppt_w</p:attrName>
                                        </p:attrNameLst>
                                      </p:cBhvr>
                                      <p:tavLst>
                                        <p:tav tm="0">
                                          <p:val>
                                            <p:fltVal val="0"/>
                                          </p:val>
                                        </p:tav>
                                        <p:tav tm="100000">
                                          <p:val>
                                            <p:strVal val="#ppt_w"/>
                                          </p:val>
                                        </p:tav>
                                      </p:tavLst>
                                    </p:anim>
                                    <p:anim calcmode="lin" valueType="num">
                                      <p:cBhvr>
                                        <p:cTn id="19" dur="500" fill="hold"/>
                                        <p:tgtEl>
                                          <p:spTgt spid="1026"/>
                                        </p:tgtEl>
                                        <p:attrNameLst>
                                          <p:attrName>ppt_h</p:attrName>
                                        </p:attrNameLst>
                                      </p:cBhvr>
                                      <p:tavLst>
                                        <p:tav tm="0">
                                          <p:val>
                                            <p:fltVal val="0"/>
                                          </p:val>
                                        </p:tav>
                                        <p:tav tm="100000">
                                          <p:val>
                                            <p:strVal val="#ppt_h"/>
                                          </p:val>
                                        </p:tav>
                                      </p:tavLst>
                                    </p:anim>
                                    <p:animEffect transition="in" filter="fade">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274638"/>
            <a:ext cx="89916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Exception Handling</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46</a:t>
            </a:fld>
            <a:endParaRPr lang="en-US"/>
          </a:p>
        </p:txBody>
      </p:sp>
      <p:sp>
        <p:nvSpPr>
          <p:cNvPr id="8" name="Rectangle 7"/>
          <p:cNvSpPr/>
          <p:nvPr/>
        </p:nvSpPr>
        <p:spPr>
          <a:xfrm>
            <a:off x="228600" y="838200"/>
            <a:ext cx="8686800" cy="5565947"/>
          </a:xfrm>
          <a:prstGeom prst="rect">
            <a:avLst/>
          </a:prstGeom>
          <a:noFill/>
        </p:spPr>
        <p:txBody>
          <a:bodyPr wrap="square" lIns="91440" tIns="45720" rIns="91440" bIns="45720">
            <a:spAutoFit/>
          </a:bodyPr>
          <a:lstStyle/>
          <a:p>
            <a:pPr algn="just">
              <a:lnSpc>
                <a:spcPct val="150000"/>
              </a:lnSpc>
            </a:pPr>
            <a:r>
              <a:rPr lang="en-US" sz="2400" dirty="0">
                <a:latin typeface="Times New Roman" pitchFamily="18" charset="0"/>
                <a:cs typeface="Times New Roman" pitchFamily="18" charset="0"/>
              </a:rPr>
              <a:t>We can also use the else statement with the try-except statement in which, we can place the code which will be executed in the scenario if no exception occurs in the try block</a:t>
            </a:r>
            <a:r>
              <a:rPr lang="en-US" sz="2400" dirty="0" smtClean="0">
                <a:latin typeface="Times New Roman" pitchFamily="18" charset="0"/>
                <a:cs typeface="Times New Roman" pitchFamily="18" charset="0"/>
              </a:rPr>
              <a:t>.</a:t>
            </a:r>
          </a:p>
          <a:p>
            <a:pPr algn="just">
              <a:lnSpc>
                <a:spcPct val="150000"/>
              </a:lnSpc>
            </a:pPr>
            <a:r>
              <a:rPr lang="en-US" sz="2400" b="1" dirty="0" smtClean="0">
                <a:latin typeface="Times New Roman" pitchFamily="18" charset="0"/>
                <a:cs typeface="Times New Roman" pitchFamily="18" charset="0"/>
              </a:rPr>
              <a:t>Syntax:</a:t>
            </a: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try:  </a:t>
            </a:r>
          </a:p>
          <a:p>
            <a:pPr algn="just">
              <a:lnSpc>
                <a:spcPct val="150000"/>
              </a:lnSpc>
            </a:pPr>
            <a:r>
              <a:rPr lang="en-US" sz="2400" dirty="0">
                <a:latin typeface="Times New Roman" pitchFamily="18" charset="0"/>
                <a:cs typeface="Times New Roman" pitchFamily="18" charset="0"/>
              </a:rPr>
              <a:t>    #block of code   </a:t>
            </a:r>
          </a:p>
          <a:p>
            <a:pPr algn="just">
              <a:lnSpc>
                <a:spcPct val="150000"/>
              </a:lnSpc>
            </a:pPr>
            <a:r>
              <a:rPr lang="en-US" sz="2400" dirty="0" smtClean="0">
                <a:latin typeface="Times New Roman" pitchFamily="18" charset="0"/>
                <a:cs typeface="Times New Roman" pitchFamily="18" charset="0"/>
              </a:rPr>
              <a:t>except </a:t>
            </a:r>
            <a:r>
              <a:rPr lang="en-US" sz="2400" dirty="0">
                <a:latin typeface="Times New Roman" pitchFamily="18" charset="0"/>
                <a:cs typeface="Times New Roman" pitchFamily="18" charset="0"/>
              </a:rPr>
              <a:t>Exception1:  </a:t>
            </a:r>
          </a:p>
          <a:p>
            <a:pPr algn="just">
              <a:lnSpc>
                <a:spcPct val="150000"/>
              </a:lnSpc>
            </a:pPr>
            <a:r>
              <a:rPr lang="en-US" sz="2400" dirty="0">
                <a:latin typeface="Times New Roman" pitchFamily="18" charset="0"/>
                <a:cs typeface="Times New Roman" pitchFamily="18" charset="0"/>
              </a:rPr>
              <a:t>    #block of code   </a:t>
            </a:r>
          </a:p>
          <a:p>
            <a:pPr algn="just">
              <a:lnSpc>
                <a:spcPct val="150000"/>
              </a:lnSpc>
            </a:pPr>
            <a:r>
              <a:rPr lang="en-US" sz="2400" dirty="0" smtClean="0">
                <a:latin typeface="Times New Roman" pitchFamily="18" charset="0"/>
                <a:cs typeface="Times New Roman" pitchFamily="18" charset="0"/>
              </a:rPr>
              <a:t>else</a:t>
            </a:r>
            <a:r>
              <a:rPr lang="en-US" sz="2400" dirty="0">
                <a:latin typeface="Times New Roman" pitchFamily="18" charset="0"/>
                <a:cs typeface="Times New Roman" pitchFamily="18" charset="0"/>
              </a:rPr>
              <a:t>:  </a:t>
            </a:r>
          </a:p>
          <a:p>
            <a:pPr algn="just">
              <a:lnSpc>
                <a:spcPct val="150000"/>
              </a:lnSpc>
            </a:pPr>
            <a:r>
              <a:rPr lang="en-US" sz="2400" dirty="0">
                <a:latin typeface="Times New Roman" pitchFamily="18" charset="0"/>
                <a:cs typeface="Times New Roman" pitchFamily="18" charset="0"/>
              </a:rPr>
              <a:t>    #this code executes if no except block is executed </a:t>
            </a:r>
          </a:p>
        </p:txBody>
      </p:sp>
    </p:spTree>
    <p:extLst>
      <p:ext uri="{BB962C8B-B14F-4D97-AF65-F5344CB8AC3E}">
        <p14:creationId xmlns:p14="http://schemas.microsoft.com/office/powerpoint/2010/main" val="114737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158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7" end="7"/>
                                            </p:txEl>
                                          </p:spTgt>
                                        </p:tgtEl>
                                        <p:attrNameLst>
                                          <p:attrName>style.visibility</p:attrName>
                                        </p:attrNameLst>
                                      </p:cBhvr>
                                      <p:to>
                                        <p:strVal val="visible"/>
                                      </p:to>
                                    </p:set>
                                    <p:anim calcmode="lin" valueType="num">
                                      <p:cBhvr>
                                        <p:cTn id="18" dur="1000" fill="hold"/>
                                        <p:tgtEl>
                                          <p:spTgt spid="8">
                                            <p:txEl>
                                              <p:pRg st="7" end="7"/>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7" end="7"/>
                                            </p:txEl>
                                          </p:spTgt>
                                        </p:tgtEl>
                                      </p:cBhvr>
                                    </p:animEffect>
                                  </p:childTnLst>
                                </p:cTn>
                              </p:par>
                            </p:childTnLst>
                          </p:cTn>
                        </p:par>
                        <p:par>
                          <p:cTn id="21" fill="hold">
                            <p:stCondLst>
                              <p:cond delay="209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1" end="1"/>
                                            </p:txEl>
                                          </p:spTgt>
                                        </p:tgtEl>
                                        <p:attrNameLst>
                                          <p:attrName>style.visibility</p:attrName>
                                        </p:attrNameLst>
                                      </p:cBhvr>
                                      <p:to>
                                        <p:strVal val="visible"/>
                                      </p:to>
                                    </p:set>
                                    <p:anim calcmode="lin" valueType="num">
                                      <p:cBhvr>
                                        <p:cTn id="24"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1" end="1"/>
                                            </p:txEl>
                                          </p:spTgt>
                                        </p:tgtEl>
                                      </p:cBhvr>
                                    </p:animEffect>
                                  </p:childTnLst>
                                </p:cTn>
                              </p:par>
                            </p:childTnLst>
                          </p:cTn>
                        </p:par>
                        <p:par>
                          <p:cTn id="27" fill="hold">
                            <p:stCondLst>
                              <p:cond delay="225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2" end="2"/>
                                            </p:txEl>
                                          </p:spTgt>
                                        </p:tgtEl>
                                        <p:attrNameLst>
                                          <p:attrName>style.visibility</p:attrName>
                                        </p:attrNameLst>
                                      </p:cBhvr>
                                      <p:to>
                                        <p:strVal val="visible"/>
                                      </p:to>
                                    </p:set>
                                    <p:anim calcmode="lin" valueType="num">
                                      <p:cBhvr>
                                        <p:cTn id="30"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2" end="2"/>
                                            </p:txEl>
                                          </p:spTgt>
                                        </p:tgtEl>
                                      </p:cBhvr>
                                    </p:animEffect>
                                  </p:childTnLst>
                                </p:cTn>
                              </p:par>
                            </p:childTnLst>
                          </p:cTn>
                        </p:par>
                        <p:par>
                          <p:cTn id="33" fill="hold">
                            <p:stCondLst>
                              <p:cond delay="238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3" end="3"/>
                                            </p:txEl>
                                          </p:spTgt>
                                        </p:tgtEl>
                                        <p:attrNameLst>
                                          <p:attrName>style.visibility</p:attrName>
                                        </p:attrNameLst>
                                      </p:cBhvr>
                                      <p:to>
                                        <p:strVal val="visible"/>
                                      </p:to>
                                    </p:set>
                                    <p:anim calcmode="lin" valueType="num">
                                      <p:cBhvr>
                                        <p:cTn id="36"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3" end="3"/>
                                            </p:txEl>
                                          </p:spTgt>
                                        </p:tgtEl>
                                      </p:cBhvr>
                                    </p:animEffect>
                                  </p:childTnLst>
                                </p:cTn>
                              </p:par>
                            </p:childTnLst>
                          </p:cTn>
                        </p:par>
                        <p:par>
                          <p:cTn id="39" fill="hold">
                            <p:stCondLst>
                              <p:cond delay="259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4" end="4"/>
                                            </p:txEl>
                                          </p:spTgt>
                                        </p:tgtEl>
                                        <p:attrNameLst>
                                          <p:attrName>style.visibility</p:attrName>
                                        </p:attrNameLst>
                                      </p:cBhvr>
                                      <p:to>
                                        <p:strVal val="visible"/>
                                      </p:to>
                                    </p:set>
                                    <p:anim calcmode="lin" valueType="num">
                                      <p:cBhvr>
                                        <p:cTn id="42"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4" end="4"/>
                                            </p:txEl>
                                          </p:spTgt>
                                        </p:tgtEl>
                                      </p:cBhvr>
                                    </p:animEffect>
                                  </p:childTnLst>
                                </p:cTn>
                              </p:par>
                            </p:childTnLst>
                          </p:cTn>
                        </p:par>
                        <p:par>
                          <p:cTn id="45" fill="hold">
                            <p:stCondLst>
                              <p:cond delay="285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5" end="5"/>
                                            </p:txEl>
                                          </p:spTgt>
                                        </p:tgtEl>
                                        <p:attrNameLst>
                                          <p:attrName>style.visibility</p:attrName>
                                        </p:attrNameLst>
                                      </p:cBhvr>
                                      <p:to>
                                        <p:strVal val="visible"/>
                                      </p:to>
                                    </p:set>
                                    <p:anim calcmode="lin" valueType="num">
                                      <p:cBhvr>
                                        <p:cTn id="48"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5" end="5"/>
                                            </p:txEl>
                                          </p:spTgt>
                                        </p:tgtEl>
                                      </p:cBhvr>
                                    </p:animEffect>
                                  </p:childTnLst>
                                </p:cTn>
                              </p:par>
                            </p:childTnLst>
                          </p:cTn>
                        </p:par>
                        <p:par>
                          <p:cTn id="51" fill="hold">
                            <p:stCondLst>
                              <p:cond delay="30600"/>
                            </p:stCondLst>
                            <p:childTnLst>
                              <p:par>
                                <p:cTn id="52" presetID="29" presetClass="entr" presetSubtype="0" fill="hold" nodeType="afterEffect">
                                  <p:stCondLst>
                                    <p:cond delay="0"/>
                                  </p:stCondLst>
                                  <p:iterate type="lt">
                                    <p:tmPct val="10000"/>
                                  </p:iterate>
                                  <p:childTnLst>
                                    <p:set>
                                      <p:cBhvr>
                                        <p:cTn id="53" dur="1" fill="hold">
                                          <p:stCondLst>
                                            <p:cond delay="0"/>
                                          </p:stCondLst>
                                        </p:cTn>
                                        <p:tgtEl>
                                          <p:spTgt spid="8">
                                            <p:txEl>
                                              <p:pRg st="6" end="6"/>
                                            </p:txEl>
                                          </p:spTgt>
                                        </p:tgtEl>
                                        <p:attrNameLst>
                                          <p:attrName>style.visibility</p:attrName>
                                        </p:attrNameLst>
                                      </p:cBhvr>
                                      <p:to>
                                        <p:strVal val="visible"/>
                                      </p:to>
                                    </p:set>
                                    <p:anim calcmode="lin" valueType="num">
                                      <p:cBhvr>
                                        <p:cTn id="54"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55"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274638"/>
            <a:ext cx="8991600" cy="715962"/>
          </a:xfrm>
        </p:spPr>
        <p:txBody>
          <a:bodyPr>
            <a:noAutofit/>
          </a:bodyPr>
          <a:lstStyle/>
          <a:p>
            <a:pPr algn="ctr"/>
            <a:r>
              <a:rPr lang="en-US" sz="4400" b="1" dirty="0">
                <a:solidFill>
                  <a:schemeClr val="tx1"/>
                </a:solidFill>
                <a:latin typeface="Times New Roman" pitchFamily="18" charset="0"/>
                <a:cs typeface="Times New Roman" pitchFamily="18" charset="0"/>
              </a:rPr>
              <a:t>Declaring multiple exceptions</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47</a:t>
            </a:fld>
            <a:endParaRPr lang="en-US"/>
          </a:p>
        </p:txBody>
      </p:sp>
      <p:sp>
        <p:nvSpPr>
          <p:cNvPr id="8" name="Rectangle 7"/>
          <p:cNvSpPr/>
          <p:nvPr/>
        </p:nvSpPr>
        <p:spPr>
          <a:xfrm>
            <a:off x="228600" y="838200"/>
            <a:ext cx="8686800" cy="5632311"/>
          </a:xfrm>
          <a:prstGeom prst="rect">
            <a:avLst/>
          </a:prstGeom>
          <a:noFill/>
        </p:spPr>
        <p:txBody>
          <a:bodyPr wrap="square" lIns="91440" tIns="45720" rIns="91440" bIns="45720">
            <a:spAutoFit/>
          </a:bodyPr>
          <a:lstStyle/>
          <a:p>
            <a:pPr algn="just"/>
            <a:r>
              <a:rPr lang="en-US" sz="2400" dirty="0">
                <a:latin typeface="Times New Roman" pitchFamily="18" charset="0"/>
                <a:cs typeface="Times New Roman" pitchFamily="18" charset="0"/>
              </a:rPr>
              <a:t>The python allows us to declare the multiple exceptions with the except clause. </a:t>
            </a:r>
          </a:p>
          <a:p>
            <a:pPr algn="just"/>
            <a:r>
              <a:rPr lang="en-US" sz="2400" b="1" dirty="0" smtClean="0">
                <a:latin typeface="Times New Roman" pitchFamily="18" charset="0"/>
                <a:cs typeface="Times New Roman" pitchFamily="18" charset="0"/>
              </a:rPr>
              <a:t>Syntax:</a:t>
            </a:r>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try:  </a:t>
            </a:r>
          </a:p>
          <a:p>
            <a:pPr algn="just"/>
            <a:r>
              <a:rPr lang="en-US" sz="2400" dirty="0">
                <a:latin typeface="Times New Roman" pitchFamily="18" charset="0"/>
                <a:cs typeface="Times New Roman" pitchFamily="18" charset="0"/>
              </a:rPr>
              <a:t>    #block of code   </a:t>
            </a:r>
          </a:p>
          <a:p>
            <a:pPr algn="just"/>
            <a:r>
              <a:rPr lang="en-US" sz="2400" dirty="0" smtClean="0">
                <a:latin typeface="Times New Roman" pitchFamily="18" charset="0"/>
                <a:cs typeface="Times New Roman" pitchFamily="18" charset="0"/>
              </a:rPr>
              <a:t>except </a:t>
            </a:r>
            <a:r>
              <a:rPr lang="en-US" sz="2400" dirty="0">
                <a:latin typeface="Times New Roman" pitchFamily="18" charset="0"/>
                <a:cs typeface="Times New Roman" pitchFamily="18" charset="0"/>
              </a:rPr>
              <a:t>(&lt;Exception 1&gt;,&lt;Exception 2</a:t>
            </a:r>
            <a:r>
              <a:rPr lang="en-US" sz="2400" dirty="0" smtClean="0">
                <a:latin typeface="Times New Roman" pitchFamily="18" charset="0"/>
                <a:cs typeface="Times New Roman" pitchFamily="18" charset="0"/>
              </a:rPr>
              <a:t>&gt;,...&lt;</a:t>
            </a:r>
            <a:r>
              <a:rPr lang="en-US" sz="2400" dirty="0">
                <a:latin typeface="Times New Roman" pitchFamily="18" charset="0"/>
                <a:cs typeface="Times New Roman" pitchFamily="18" charset="0"/>
              </a:rPr>
              <a:t>Exception n&gt;)  </a:t>
            </a:r>
          </a:p>
          <a:p>
            <a:pPr algn="just"/>
            <a:r>
              <a:rPr lang="en-US" sz="2400" dirty="0">
                <a:latin typeface="Times New Roman" pitchFamily="18" charset="0"/>
                <a:cs typeface="Times New Roman" pitchFamily="18" charset="0"/>
              </a:rPr>
              <a:t>    #block of code   </a:t>
            </a:r>
          </a:p>
          <a:p>
            <a:pPr algn="just"/>
            <a:r>
              <a:rPr lang="en-US" sz="2400" dirty="0" smtClean="0">
                <a:latin typeface="Times New Roman" pitchFamily="18" charset="0"/>
                <a:cs typeface="Times New Roman" pitchFamily="18" charset="0"/>
              </a:rPr>
              <a:t>else</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    #block of code </a:t>
            </a: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Example:	</a:t>
            </a:r>
            <a:r>
              <a:rPr lang="en-US" sz="2400" dirty="0" smtClean="0">
                <a:latin typeface="Times New Roman" pitchFamily="18" charset="0"/>
                <a:cs typeface="Times New Roman" pitchFamily="18" charset="0"/>
              </a:rPr>
              <a:t>try</a:t>
            </a:r>
            <a:r>
              <a:rPr lang="en-US" sz="2400" dirty="0">
                <a:latin typeface="Times New Roman" pitchFamily="18" charset="0"/>
                <a:cs typeface="Times New Roman" pitchFamily="18" charset="0"/>
              </a:rPr>
              <a:t>:    </a:t>
            </a:r>
          </a:p>
          <a:p>
            <a:pPr lvl="4" algn="just"/>
            <a:r>
              <a:rPr lang="en-US" sz="2400" dirty="0">
                <a:latin typeface="Times New Roman" pitchFamily="18" charset="0"/>
                <a:cs typeface="Times New Roman" pitchFamily="18" charset="0"/>
              </a:rPr>
              <a:t>    a=10/0;    </a:t>
            </a:r>
          </a:p>
          <a:p>
            <a:pPr lvl="4" algn="just"/>
            <a:r>
              <a:rPr lang="en-US" sz="2400" dirty="0">
                <a:latin typeface="Times New Roman" pitchFamily="18" charset="0"/>
                <a:cs typeface="Times New Roman" pitchFamily="18" charset="0"/>
              </a:rPr>
              <a:t>except </a:t>
            </a:r>
            <a:r>
              <a:rPr lang="en-US" sz="2400" dirty="0" err="1">
                <a:latin typeface="Times New Roman" pitchFamily="18" charset="0"/>
                <a:cs typeface="Times New Roman" pitchFamily="18" charset="0"/>
              </a:rPr>
              <a:t>ArithmeticError,StandardError</a:t>
            </a:r>
            <a:r>
              <a:rPr lang="en-US" sz="2400" dirty="0">
                <a:latin typeface="Times New Roman" pitchFamily="18" charset="0"/>
                <a:cs typeface="Times New Roman" pitchFamily="18" charset="0"/>
              </a:rPr>
              <a:t>:    </a:t>
            </a:r>
          </a:p>
          <a:p>
            <a:pPr lvl="4" algn="just"/>
            <a:r>
              <a:rPr lang="en-US" sz="2400" dirty="0">
                <a:latin typeface="Times New Roman" pitchFamily="18" charset="0"/>
                <a:cs typeface="Times New Roman" pitchFamily="18" charset="0"/>
              </a:rPr>
              <a:t>    print "Arithmetic Exception"    </a:t>
            </a:r>
          </a:p>
          <a:p>
            <a:pPr lvl="4" algn="just"/>
            <a:r>
              <a:rPr lang="en-US" sz="2400" dirty="0">
                <a:latin typeface="Times New Roman" pitchFamily="18" charset="0"/>
                <a:cs typeface="Times New Roman" pitchFamily="18" charset="0"/>
              </a:rPr>
              <a:t>else:    </a:t>
            </a:r>
          </a:p>
          <a:p>
            <a:pPr lvl="4" algn="just"/>
            <a:r>
              <a:rPr lang="en-US" sz="2400" dirty="0">
                <a:latin typeface="Times New Roman" pitchFamily="18" charset="0"/>
                <a:cs typeface="Times New Roman" pitchFamily="18" charset="0"/>
              </a:rPr>
              <a:t>    print "Successfully Done" </a:t>
            </a:r>
          </a:p>
        </p:txBody>
      </p:sp>
    </p:spTree>
    <p:extLst>
      <p:ext uri="{BB962C8B-B14F-4D97-AF65-F5344CB8AC3E}">
        <p14:creationId xmlns:p14="http://schemas.microsoft.com/office/powerpoint/2010/main" val="67198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81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97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110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p:cTn id="30"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3" end="3"/>
                                            </p:txEl>
                                          </p:spTgt>
                                        </p:tgtEl>
                                      </p:cBhvr>
                                    </p:animEffect>
                                  </p:childTnLst>
                                </p:cTn>
                              </p:par>
                            </p:childTnLst>
                          </p:cTn>
                        </p:par>
                        <p:par>
                          <p:cTn id="33" fill="hold">
                            <p:stCondLst>
                              <p:cond delay="131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4" end="4"/>
                                            </p:txEl>
                                          </p:spTgt>
                                        </p:tgtEl>
                                        <p:attrNameLst>
                                          <p:attrName>style.visibility</p:attrName>
                                        </p:attrNameLst>
                                      </p:cBhvr>
                                      <p:to>
                                        <p:strVal val="visible"/>
                                      </p:to>
                                    </p:set>
                                    <p:anim calcmode="lin" valueType="num">
                                      <p:cBhvr>
                                        <p:cTn id="36"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4" end="4"/>
                                            </p:txEl>
                                          </p:spTgt>
                                        </p:tgtEl>
                                      </p:cBhvr>
                                    </p:animEffect>
                                  </p:childTnLst>
                                </p:cTn>
                              </p:par>
                            </p:childTnLst>
                          </p:cTn>
                        </p:par>
                        <p:par>
                          <p:cTn id="39" fill="hold">
                            <p:stCondLst>
                              <p:cond delay="189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5" end="5"/>
                                            </p:txEl>
                                          </p:spTgt>
                                        </p:tgtEl>
                                      </p:cBhvr>
                                    </p:animEffect>
                                  </p:childTnLst>
                                </p:cTn>
                              </p:par>
                            </p:childTnLst>
                          </p:cTn>
                        </p:par>
                        <p:par>
                          <p:cTn id="45" fill="hold">
                            <p:stCondLst>
                              <p:cond delay="210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6" end="6"/>
                                            </p:txEl>
                                          </p:spTgt>
                                        </p:tgtEl>
                                        <p:attrNameLst>
                                          <p:attrName>style.visibility</p:attrName>
                                        </p:attrNameLst>
                                      </p:cBhvr>
                                      <p:to>
                                        <p:strVal val="visible"/>
                                      </p:to>
                                    </p:set>
                                    <p:anim calcmode="lin" valueType="num">
                                      <p:cBhvr>
                                        <p:cTn id="48"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6" end="6"/>
                                            </p:txEl>
                                          </p:spTgt>
                                        </p:tgtEl>
                                      </p:cBhvr>
                                    </p:animEffect>
                                  </p:childTnLst>
                                </p:cTn>
                              </p:par>
                            </p:childTnLst>
                          </p:cTn>
                        </p:par>
                        <p:par>
                          <p:cTn id="51" fill="hold">
                            <p:stCondLst>
                              <p:cond delay="22400"/>
                            </p:stCondLst>
                            <p:childTnLst>
                              <p:par>
                                <p:cTn id="52" presetID="29" presetClass="entr" presetSubtype="0" fill="hold" nodeType="afterEffect">
                                  <p:stCondLst>
                                    <p:cond delay="0"/>
                                  </p:stCondLst>
                                  <p:iterate type="lt">
                                    <p:tmPct val="10000"/>
                                  </p:iterate>
                                  <p:childTnLst>
                                    <p:set>
                                      <p:cBhvr>
                                        <p:cTn id="53" dur="1" fill="hold">
                                          <p:stCondLst>
                                            <p:cond delay="0"/>
                                          </p:stCondLst>
                                        </p:cTn>
                                        <p:tgtEl>
                                          <p:spTgt spid="8">
                                            <p:txEl>
                                              <p:pRg st="7" end="7"/>
                                            </p:txEl>
                                          </p:spTgt>
                                        </p:tgtEl>
                                        <p:attrNameLst>
                                          <p:attrName>style.visibility</p:attrName>
                                        </p:attrNameLst>
                                      </p:cBhvr>
                                      <p:to>
                                        <p:strVal val="visible"/>
                                      </p:to>
                                    </p:set>
                                    <p:anim calcmode="lin" valueType="num">
                                      <p:cBhvr>
                                        <p:cTn id="54" dur="1000" fill="hold"/>
                                        <p:tgtEl>
                                          <p:spTgt spid="8">
                                            <p:txEl>
                                              <p:pRg st="7" end="7"/>
                                            </p:txEl>
                                          </p:spTgt>
                                        </p:tgtEl>
                                        <p:attrNameLst>
                                          <p:attrName>ppt_x</p:attrName>
                                        </p:attrNameLst>
                                      </p:cBhvr>
                                      <p:tavLst>
                                        <p:tav tm="0">
                                          <p:val>
                                            <p:strVal val="#ppt_x-.2"/>
                                          </p:val>
                                        </p:tav>
                                        <p:tav tm="100000">
                                          <p:val>
                                            <p:strVal val="#ppt_x"/>
                                          </p:val>
                                        </p:tav>
                                      </p:tavLst>
                                    </p:anim>
                                    <p:anim calcmode="lin" valueType="num">
                                      <p:cBhvr>
                                        <p:cTn id="55" dur="1000" fill="hold"/>
                                        <p:tgtEl>
                                          <p:spTgt spid="8">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8">
                                            <p:txEl>
                                              <p:pRg st="7" end="7"/>
                                            </p:txEl>
                                          </p:spTgt>
                                        </p:tgtEl>
                                      </p:cBhvr>
                                    </p:animEffect>
                                  </p:childTnLst>
                                </p:cTn>
                              </p:par>
                            </p:childTnLst>
                          </p:cTn>
                        </p:par>
                        <p:par>
                          <p:cTn id="57" fill="hold">
                            <p:stCondLst>
                              <p:cond delay="24500"/>
                            </p:stCondLst>
                            <p:childTnLst>
                              <p:par>
                                <p:cTn id="58" presetID="29" presetClass="entr" presetSubtype="0" fill="hold" nodeType="afterEffect">
                                  <p:stCondLst>
                                    <p:cond delay="0"/>
                                  </p:stCondLst>
                                  <p:iterate type="lt">
                                    <p:tmPct val="10000"/>
                                  </p:iterate>
                                  <p:childTnLst>
                                    <p:set>
                                      <p:cBhvr>
                                        <p:cTn id="59" dur="1" fill="hold">
                                          <p:stCondLst>
                                            <p:cond delay="0"/>
                                          </p:stCondLst>
                                        </p:cTn>
                                        <p:tgtEl>
                                          <p:spTgt spid="8">
                                            <p:txEl>
                                              <p:pRg st="13" end="13"/>
                                            </p:txEl>
                                          </p:spTgt>
                                        </p:tgtEl>
                                        <p:attrNameLst>
                                          <p:attrName>style.visibility</p:attrName>
                                        </p:attrNameLst>
                                      </p:cBhvr>
                                      <p:to>
                                        <p:strVal val="visible"/>
                                      </p:to>
                                    </p:set>
                                    <p:anim calcmode="lin" valueType="num">
                                      <p:cBhvr>
                                        <p:cTn id="60" dur="1000" fill="hold"/>
                                        <p:tgtEl>
                                          <p:spTgt spid="8">
                                            <p:txEl>
                                              <p:pRg st="13" end="13"/>
                                            </p:txEl>
                                          </p:spTgt>
                                        </p:tgtEl>
                                        <p:attrNameLst>
                                          <p:attrName>ppt_x</p:attrName>
                                        </p:attrNameLst>
                                      </p:cBhvr>
                                      <p:tavLst>
                                        <p:tav tm="0">
                                          <p:val>
                                            <p:strVal val="#ppt_x-.2"/>
                                          </p:val>
                                        </p:tav>
                                        <p:tav tm="100000">
                                          <p:val>
                                            <p:strVal val="#ppt_x"/>
                                          </p:val>
                                        </p:tav>
                                      </p:tavLst>
                                    </p:anim>
                                    <p:anim calcmode="lin" valueType="num">
                                      <p:cBhvr>
                                        <p:cTn id="61" dur="1000" fill="hold"/>
                                        <p:tgtEl>
                                          <p:spTgt spid="8">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62" dur="1000"/>
                                        <p:tgtEl>
                                          <p:spTgt spid="8">
                                            <p:txEl>
                                              <p:pRg st="13" end="13"/>
                                            </p:txEl>
                                          </p:spTgt>
                                        </p:tgtEl>
                                      </p:cBhvr>
                                    </p:animEffect>
                                  </p:childTnLst>
                                </p:cTn>
                              </p:par>
                            </p:childTnLst>
                          </p:cTn>
                        </p:par>
                        <p:par>
                          <p:cTn id="63" fill="hold">
                            <p:stCondLst>
                              <p:cond delay="27700"/>
                            </p:stCondLst>
                            <p:childTnLst>
                              <p:par>
                                <p:cTn id="64" presetID="29" presetClass="entr" presetSubtype="0" fill="hold" nodeType="afterEffect">
                                  <p:stCondLst>
                                    <p:cond delay="0"/>
                                  </p:stCondLst>
                                  <p:iterate type="lt">
                                    <p:tmPct val="10000"/>
                                  </p:iterate>
                                  <p:childTnLst>
                                    <p:set>
                                      <p:cBhvr>
                                        <p:cTn id="65" dur="1" fill="hold">
                                          <p:stCondLst>
                                            <p:cond delay="0"/>
                                          </p:stCondLst>
                                        </p:cTn>
                                        <p:tgtEl>
                                          <p:spTgt spid="8">
                                            <p:txEl>
                                              <p:pRg st="8" end="8"/>
                                            </p:txEl>
                                          </p:spTgt>
                                        </p:tgtEl>
                                        <p:attrNameLst>
                                          <p:attrName>style.visibility</p:attrName>
                                        </p:attrNameLst>
                                      </p:cBhvr>
                                      <p:to>
                                        <p:strVal val="visible"/>
                                      </p:to>
                                    </p:set>
                                    <p:anim calcmode="lin" valueType="num">
                                      <p:cBhvr>
                                        <p:cTn id="66" dur="1000" fill="hold"/>
                                        <p:tgtEl>
                                          <p:spTgt spid="8">
                                            <p:txEl>
                                              <p:pRg st="8" end="8"/>
                                            </p:txEl>
                                          </p:spTgt>
                                        </p:tgtEl>
                                        <p:attrNameLst>
                                          <p:attrName>ppt_x</p:attrName>
                                        </p:attrNameLst>
                                      </p:cBhvr>
                                      <p:tavLst>
                                        <p:tav tm="0">
                                          <p:val>
                                            <p:strVal val="#ppt_x-.2"/>
                                          </p:val>
                                        </p:tav>
                                        <p:tav tm="100000">
                                          <p:val>
                                            <p:strVal val="#ppt_x"/>
                                          </p:val>
                                        </p:tav>
                                      </p:tavLst>
                                    </p:anim>
                                    <p:anim calcmode="lin" valueType="num">
                                      <p:cBhvr>
                                        <p:cTn id="67" dur="1000" fill="hold"/>
                                        <p:tgtEl>
                                          <p:spTgt spid="8">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8" dur="1000"/>
                                        <p:tgtEl>
                                          <p:spTgt spid="8">
                                            <p:txEl>
                                              <p:pRg st="8" end="8"/>
                                            </p:txEl>
                                          </p:spTgt>
                                        </p:tgtEl>
                                      </p:cBhvr>
                                    </p:animEffect>
                                  </p:childTnLst>
                                </p:cTn>
                              </p:par>
                            </p:childTnLst>
                          </p:cTn>
                        </p:par>
                        <p:par>
                          <p:cTn id="69" fill="hold">
                            <p:stCondLst>
                              <p:cond delay="29800"/>
                            </p:stCondLst>
                            <p:childTnLst>
                              <p:par>
                                <p:cTn id="70" presetID="29" presetClass="entr" presetSubtype="0" fill="hold" nodeType="afterEffect">
                                  <p:stCondLst>
                                    <p:cond delay="0"/>
                                  </p:stCondLst>
                                  <p:iterate type="lt">
                                    <p:tmPct val="10000"/>
                                  </p:iterate>
                                  <p:childTnLst>
                                    <p:set>
                                      <p:cBhvr>
                                        <p:cTn id="71" dur="1" fill="hold">
                                          <p:stCondLst>
                                            <p:cond delay="0"/>
                                          </p:stCondLst>
                                        </p:cTn>
                                        <p:tgtEl>
                                          <p:spTgt spid="8">
                                            <p:txEl>
                                              <p:pRg st="9" end="9"/>
                                            </p:txEl>
                                          </p:spTgt>
                                        </p:tgtEl>
                                        <p:attrNameLst>
                                          <p:attrName>style.visibility</p:attrName>
                                        </p:attrNameLst>
                                      </p:cBhvr>
                                      <p:to>
                                        <p:strVal val="visible"/>
                                      </p:to>
                                    </p:set>
                                    <p:anim calcmode="lin" valueType="num">
                                      <p:cBhvr>
                                        <p:cTn id="72" dur="1000" fill="hold"/>
                                        <p:tgtEl>
                                          <p:spTgt spid="8">
                                            <p:txEl>
                                              <p:pRg st="9" end="9"/>
                                            </p:txEl>
                                          </p:spTgt>
                                        </p:tgtEl>
                                        <p:attrNameLst>
                                          <p:attrName>ppt_x</p:attrName>
                                        </p:attrNameLst>
                                      </p:cBhvr>
                                      <p:tavLst>
                                        <p:tav tm="0">
                                          <p:val>
                                            <p:strVal val="#ppt_x-.2"/>
                                          </p:val>
                                        </p:tav>
                                        <p:tav tm="100000">
                                          <p:val>
                                            <p:strVal val="#ppt_x"/>
                                          </p:val>
                                        </p:tav>
                                      </p:tavLst>
                                    </p:anim>
                                    <p:anim calcmode="lin" valueType="num">
                                      <p:cBhvr>
                                        <p:cTn id="73" dur="1000" fill="hold"/>
                                        <p:tgtEl>
                                          <p:spTgt spid="8">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74" dur="1000"/>
                                        <p:tgtEl>
                                          <p:spTgt spid="8">
                                            <p:txEl>
                                              <p:pRg st="9" end="9"/>
                                            </p:txEl>
                                          </p:spTgt>
                                        </p:tgtEl>
                                      </p:cBhvr>
                                    </p:animEffect>
                                  </p:childTnLst>
                                </p:cTn>
                              </p:par>
                            </p:childTnLst>
                          </p:cTn>
                        </p:par>
                        <p:par>
                          <p:cTn id="75" fill="hold">
                            <p:stCondLst>
                              <p:cond delay="31400"/>
                            </p:stCondLst>
                            <p:childTnLst>
                              <p:par>
                                <p:cTn id="76" presetID="29" presetClass="entr" presetSubtype="0" fill="hold" nodeType="afterEffect">
                                  <p:stCondLst>
                                    <p:cond delay="0"/>
                                  </p:stCondLst>
                                  <p:iterate type="lt">
                                    <p:tmPct val="10000"/>
                                  </p:iterate>
                                  <p:childTnLst>
                                    <p:set>
                                      <p:cBhvr>
                                        <p:cTn id="77" dur="1" fill="hold">
                                          <p:stCondLst>
                                            <p:cond delay="0"/>
                                          </p:stCondLst>
                                        </p:cTn>
                                        <p:tgtEl>
                                          <p:spTgt spid="8">
                                            <p:txEl>
                                              <p:pRg st="10" end="10"/>
                                            </p:txEl>
                                          </p:spTgt>
                                        </p:tgtEl>
                                        <p:attrNameLst>
                                          <p:attrName>style.visibility</p:attrName>
                                        </p:attrNameLst>
                                      </p:cBhvr>
                                      <p:to>
                                        <p:strVal val="visible"/>
                                      </p:to>
                                    </p:set>
                                    <p:anim calcmode="lin" valueType="num">
                                      <p:cBhvr>
                                        <p:cTn id="78" dur="1000" fill="hold"/>
                                        <p:tgtEl>
                                          <p:spTgt spid="8">
                                            <p:txEl>
                                              <p:pRg st="10" end="10"/>
                                            </p:txEl>
                                          </p:spTgt>
                                        </p:tgtEl>
                                        <p:attrNameLst>
                                          <p:attrName>ppt_x</p:attrName>
                                        </p:attrNameLst>
                                      </p:cBhvr>
                                      <p:tavLst>
                                        <p:tav tm="0">
                                          <p:val>
                                            <p:strVal val="#ppt_x-.2"/>
                                          </p:val>
                                        </p:tav>
                                        <p:tav tm="100000">
                                          <p:val>
                                            <p:strVal val="#ppt_x"/>
                                          </p:val>
                                        </p:tav>
                                      </p:tavLst>
                                    </p:anim>
                                    <p:anim calcmode="lin" valueType="num">
                                      <p:cBhvr>
                                        <p:cTn id="79" dur="1000" fill="hold"/>
                                        <p:tgtEl>
                                          <p:spTgt spid="8">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80" dur="1000"/>
                                        <p:tgtEl>
                                          <p:spTgt spid="8">
                                            <p:txEl>
                                              <p:pRg st="10" end="10"/>
                                            </p:txEl>
                                          </p:spTgt>
                                        </p:tgtEl>
                                      </p:cBhvr>
                                    </p:animEffect>
                                  </p:childTnLst>
                                </p:cTn>
                              </p:par>
                            </p:childTnLst>
                          </p:cTn>
                        </p:par>
                        <p:par>
                          <p:cTn id="81" fill="hold">
                            <p:stCondLst>
                              <p:cond delay="35900"/>
                            </p:stCondLst>
                            <p:childTnLst>
                              <p:par>
                                <p:cTn id="82" presetID="29" presetClass="entr" presetSubtype="0" fill="hold" nodeType="afterEffect">
                                  <p:stCondLst>
                                    <p:cond delay="0"/>
                                  </p:stCondLst>
                                  <p:iterate type="lt">
                                    <p:tmPct val="10000"/>
                                  </p:iterate>
                                  <p:childTnLst>
                                    <p:set>
                                      <p:cBhvr>
                                        <p:cTn id="83" dur="1" fill="hold">
                                          <p:stCondLst>
                                            <p:cond delay="0"/>
                                          </p:stCondLst>
                                        </p:cTn>
                                        <p:tgtEl>
                                          <p:spTgt spid="8">
                                            <p:txEl>
                                              <p:pRg st="11" end="11"/>
                                            </p:txEl>
                                          </p:spTgt>
                                        </p:tgtEl>
                                        <p:attrNameLst>
                                          <p:attrName>style.visibility</p:attrName>
                                        </p:attrNameLst>
                                      </p:cBhvr>
                                      <p:to>
                                        <p:strVal val="visible"/>
                                      </p:to>
                                    </p:set>
                                    <p:anim calcmode="lin" valueType="num">
                                      <p:cBhvr>
                                        <p:cTn id="84" dur="1000" fill="hold"/>
                                        <p:tgtEl>
                                          <p:spTgt spid="8">
                                            <p:txEl>
                                              <p:pRg st="11" end="11"/>
                                            </p:txEl>
                                          </p:spTgt>
                                        </p:tgtEl>
                                        <p:attrNameLst>
                                          <p:attrName>ppt_x</p:attrName>
                                        </p:attrNameLst>
                                      </p:cBhvr>
                                      <p:tavLst>
                                        <p:tav tm="0">
                                          <p:val>
                                            <p:strVal val="#ppt_x-.2"/>
                                          </p:val>
                                        </p:tav>
                                        <p:tav tm="100000">
                                          <p:val>
                                            <p:strVal val="#ppt_x"/>
                                          </p:val>
                                        </p:tav>
                                      </p:tavLst>
                                    </p:anim>
                                    <p:anim calcmode="lin" valueType="num">
                                      <p:cBhvr>
                                        <p:cTn id="85" dur="1000" fill="hold"/>
                                        <p:tgtEl>
                                          <p:spTgt spid="8">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86" dur="1000"/>
                                        <p:tgtEl>
                                          <p:spTgt spid="8">
                                            <p:txEl>
                                              <p:pRg st="11" end="11"/>
                                            </p:txEl>
                                          </p:spTgt>
                                        </p:tgtEl>
                                      </p:cBhvr>
                                    </p:animEffect>
                                  </p:childTnLst>
                                </p:cTn>
                              </p:par>
                            </p:childTnLst>
                          </p:cTn>
                        </p:par>
                        <p:par>
                          <p:cTn id="87" fill="hold">
                            <p:stCondLst>
                              <p:cond delay="39400"/>
                            </p:stCondLst>
                            <p:childTnLst>
                              <p:par>
                                <p:cTn id="88" presetID="29" presetClass="entr" presetSubtype="0" fill="hold" nodeType="afterEffect">
                                  <p:stCondLst>
                                    <p:cond delay="0"/>
                                  </p:stCondLst>
                                  <p:iterate type="lt">
                                    <p:tmPct val="10000"/>
                                  </p:iterate>
                                  <p:childTnLst>
                                    <p:set>
                                      <p:cBhvr>
                                        <p:cTn id="89" dur="1" fill="hold">
                                          <p:stCondLst>
                                            <p:cond delay="0"/>
                                          </p:stCondLst>
                                        </p:cTn>
                                        <p:tgtEl>
                                          <p:spTgt spid="8">
                                            <p:txEl>
                                              <p:pRg st="12" end="12"/>
                                            </p:txEl>
                                          </p:spTgt>
                                        </p:tgtEl>
                                        <p:attrNameLst>
                                          <p:attrName>style.visibility</p:attrName>
                                        </p:attrNameLst>
                                      </p:cBhvr>
                                      <p:to>
                                        <p:strVal val="visible"/>
                                      </p:to>
                                    </p:set>
                                    <p:anim calcmode="lin" valueType="num">
                                      <p:cBhvr>
                                        <p:cTn id="90" dur="1000" fill="hold"/>
                                        <p:tgtEl>
                                          <p:spTgt spid="8">
                                            <p:txEl>
                                              <p:pRg st="12" end="12"/>
                                            </p:txEl>
                                          </p:spTgt>
                                        </p:tgtEl>
                                        <p:attrNameLst>
                                          <p:attrName>ppt_x</p:attrName>
                                        </p:attrNameLst>
                                      </p:cBhvr>
                                      <p:tavLst>
                                        <p:tav tm="0">
                                          <p:val>
                                            <p:strVal val="#ppt_x-.2"/>
                                          </p:val>
                                        </p:tav>
                                        <p:tav tm="100000">
                                          <p:val>
                                            <p:strVal val="#ppt_x"/>
                                          </p:val>
                                        </p:tav>
                                      </p:tavLst>
                                    </p:anim>
                                    <p:anim calcmode="lin" valueType="num">
                                      <p:cBhvr>
                                        <p:cTn id="91" dur="1000" fill="hold"/>
                                        <p:tgtEl>
                                          <p:spTgt spid="8">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92" dur="1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274638"/>
            <a:ext cx="8991600" cy="715962"/>
          </a:xfrm>
        </p:spPr>
        <p:txBody>
          <a:bodyPr>
            <a:noAutofit/>
          </a:bodyPr>
          <a:lstStyle/>
          <a:p>
            <a:pPr algn="ctr"/>
            <a:r>
              <a:rPr lang="en-US" sz="4400" b="1" dirty="0">
                <a:solidFill>
                  <a:schemeClr val="tx1"/>
                </a:solidFill>
                <a:latin typeface="Times New Roman" pitchFamily="18" charset="0"/>
                <a:cs typeface="Times New Roman" pitchFamily="18" charset="0"/>
              </a:rPr>
              <a:t>The finally block</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48</a:t>
            </a:fld>
            <a:endParaRPr lang="en-US"/>
          </a:p>
        </p:txBody>
      </p:sp>
      <p:sp>
        <p:nvSpPr>
          <p:cNvPr id="8" name="Rectangle 7"/>
          <p:cNvSpPr/>
          <p:nvPr/>
        </p:nvSpPr>
        <p:spPr>
          <a:xfrm>
            <a:off x="228600" y="838200"/>
            <a:ext cx="8686800" cy="5565947"/>
          </a:xfrm>
          <a:prstGeom prst="rect">
            <a:avLst/>
          </a:prstGeom>
          <a:noFill/>
        </p:spPr>
        <p:txBody>
          <a:bodyPr wrap="square" lIns="91440" tIns="45720" rIns="91440" bIns="45720">
            <a:spAutoFit/>
          </a:bodyPr>
          <a:lstStyle/>
          <a:p>
            <a:pPr algn="just">
              <a:lnSpc>
                <a:spcPct val="150000"/>
              </a:lnSpc>
            </a:pPr>
            <a:r>
              <a:rPr lang="en-US" sz="2400" dirty="0">
                <a:latin typeface="Times New Roman" pitchFamily="18" charset="0"/>
                <a:cs typeface="Times New Roman" pitchFamily="18" charset="0"/>
              </a:rPr>
              <a:t>We can use the finally block with the try block in which, we can pace the important code which must be executed before the try statement throws an exception</a:t>
            </a:r>
            <a:r>
              <a:rPr lang="en-US" sz="2400" dirty="0" smtClean="0">
                <a:latin typeface="Times New Roman" pitchFamily="18" charset="0"/>
                <a:cs typeface="Times New Roman" pitchFamily="18" charset="0"/>
              </a:rPr>
              <a:t>.</a:t>
            </a:r>
          </a:p>
          <a:p>
            <a:pPr algn="just">
              <a:lnSpc>
                <a:spcPct val="150000"/>
              </a:lnSpc>
            </a:pPr>
            <a:r>
              <a:rPr lang="en-US" sz="2400" b="1" dirty="0" smtClean="0">
                <a:latin typeface="Times New Roman" pitchFamily="18" charset="0"/>
                <a:cs typeface="Times New Roman" pitchFamily="18" charset="0"/>
              </a:rPr>
              <a:t>Syntax:</a:t>
            </a:r>
          </a:p>
          <a:p>
            <a:pPr algn="just">
              <a:lnSpc>
                <a:spcPct val="150000"/>
              </a:lnSpc>
            </a:pPr>
            <a:r>
              <a:rPr lang="en-US" sz="2400" dirty="0">
                <a:latin typeface="Times New Roman" pitchFamily="18" charset="0"/>
                <a:cs typeface="Times New Roman" pitchFamily="18" charset="0"/>
              </a:rPr>
              <a:t>try:  </a:t>
            </a:r>
          </a:p>
          <a:p>
            <a:pPr algn="just">
              <a:lnSpc>
                <a:spcPct val="150000"/>
              </a:lnSpc>
            </a:pPr>
            <a:r>
              <a:rPr lang="en-US" sz="2400" dirty="0">
                <a:latin typeface="Times New Roman" pitchFamily="18" charset="0"/>
                <a:cs typeface="Times New Roman" pitchFamily="18" charset="0"/>
              </a:rPr>
              <a:t>    # block of code   </a:t>
            </a:r>
          </a:p>
          <a:p>
            <a:pPr algn="just">
              <a:lnSpc>
                <a:spcPct val="150000"/>
              </a:lnSpc>
            </a:pPr>
            <a:r>
              <a:rPr lang="en-US" sz="2400" dirty="0">
                <a:latin typeface="Times New Roman" pitchFamily="18" charset="0"/>
                <a:cs typeface="Times New Roman" pitchFamily="18" charset="0"/>
              </a:rPr>
              <a:t>    # this may throw an exception  </a:t>
            </a:r>
          </a:p>
          <a:p>
            <a:pPr algn="just">
              <a:lnSpc>
                <a:spcPct val="150000"/>
              </a:lnSpc>
            </a:pPr>
            <a:r>
              <a:rPr lang="en-US" sz="2400" dirty="0">
                <a:latin typeface="Times New Roman" pitchFamily="18" charset="0"/>
                <a:cs typeface="Times New Roman" pitchFamily="18" charset="0"/>
              </a:rPr>
              <a:t>finally:  </a:t>
            </a:r>
          </a:p>
          <a:p>
            <a:pPr algn="just">
              <a:lnSpc>
                <a:spcPct val="150000"/>
              </a:lnSpc>
            </a:pPr>
            <a:r>
              <a:rPr lang="en-US" sz="2400" dirty="0">
                <a:latin typeface="Times New Roman" pitchFamily="18" charset="0"/>
                <a:cs typeface="Times New Roman" pitchFamily="18" charset="0"/>
              </a:rPr>
              <a:t>    # block of code  </a:t>
            </a:r>
          </a:p>
          <a:p>
            <a:pPr algn="just">
              <a:lnSpc>
                <a:spcPct val="150000"/>
              </a:lnSpc>
            </a:pPr>
            <a:r>
              <a:rPr lang="en-US" sz="2400" dirty="0">
                <a:latin typeface="Times New Roman" pitchFamily="18" charset="0"/>
                <a:cs typeface="Times New Roman" pitchFamily="18" charset="0"/>
              </a:rPr>
              <a:t>    # this will always be executed </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87861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143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159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7" end="7"/>
                                            </p:txEl>
                                          </p:spTgt>
                                        </p:tgtEl>
                                        <p:attrNameLst>
                                          <p:attrName>style.visibility</p:attrName>
                                        </p:attrNameLst>
                                      </p:cBhvr>
                                      <p:to>
                                        <p:strVal val="visible"/>
                                      </p:to>
                                    </p:set>
                                    <p:anim calcmode="lin" valueType="num">
                                      <p:cBhvr>
                                        <p:cTn id="24" dur="1000" fill="hold"/>
                                        <p:tgtEl>
                                          <p:spTgt spid="8">
                                            <p:txEl>
                                              <p:pRg st="7" end="7"/>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7" end="7"/>
                                            </p:txEl>
                                          </p:spTgt>
                                        </p:tgtEl>
                                      </p:cBhvr>
                                    </p:animEffect>
                                  </p:childTnLst>
                                </p:cTn>
                              </p:par>
                            </p:childTnLst>
                          </p:cTn>
                        </p:par>
                        <p:par>
                          <p:cTn id="27" fill="hold">
                            <p:stCondLst>
                              <p:cond delay="193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2" end="2"/>
                                            </p:txEl>
                                          </p:spTgt>
                                        </p:tgtEl>
                                        <p:attrNameLst>
                                          <p:attrName>style.visibility</p:attrName>
                                        </p:attrNameLst>
                                      </p:cBhvr>
                                      <p:to>
                                        <p:strVal val="visible"/>
                                      </p:to>
                                    </p:set>
                                    <p:anim calcmode="lin" valueType="num">
                                      <p:cBhvr>
                                        <p:cTn id="30"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2" end="2"/>
                                            </p:txEl>
                                          </p:spTgt>
                                        </p:tgtEl>
                                      </p:cBhvr>
                                    </p:animEffect>
                                  </p:childTnLst>
                                </p:cTn>
                              </p:par>
                            </p:childTnLst>
                          </p:cTn>
                        </p:par>
                        <p:par>
                          <p:cTn id="33" fill="hold">
                            <p:stCondLst>
                              <p:cond delay="206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3" end="3"/>
                                            </p:txEl>
                                          </p:spTgt>
                                        </p:tgtEl>
                                        <p:attrNameLst>
                                          <p:attrName>style.visibility</p:attrName>
                                        </p:attrNameLst>
                                      </p:cBhvr>
                                      <p:to>
                                        <p:strVal val="visible"/>
                                      </p:to>
                                    </p:set>
                                    <p:anim calcmode="lin" valueType="num">
                                      <p:cBhvr>
                                        <p:cTn id="36"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3" end="3"/>
                                            </p:txEl>
                                          </p:spTgt>
                                        </p:tgtEl>
                                      </p:cBhvr>
                                    </p:animEffect>
                                  </p:childTnLst>
                                </p:cTn>
                              </p:par>
                            </p:childTnLst>
                          </p:cTn>
                        </p:par>
                        <p:par>
                          <p:cTn id="39" fill="hold">
                            <p:stCondLst>
                              <p:cond delay="227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4" end="4"/>
                                            </p:txEl>
                                          </p:spTgt>
                                        </p:tgtEl>
                                        <p:attrNameLst>
                                          <p:attrName>style.visibility</p:attrName>
                                        </p:attrNameLst>
                                      </p:cBhvr>
                                      <p:to>
                                        <p:strVal val="visible"/>
                                      </p:to>
                                    </p:set>
                                    <p:anim calcmode="lin" valueType="num">
                                      <p:cBhvr>
                                        <p:cTn id="42"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4" end="4"/>
                                            </p:txEl>
                                          </p:spTgt>
                                        </p:tgtEl>
                                      </p:cBhvr>
                                    </p:animEffect>
                                  </p:childTnLst>
                                </p:cTn>
                              </p:par>
                            </p:childTnLst>
                          </p:cTn>
                        </p:par>
                        <p:par>
                          <p:cTn id="45" fill="hold">
                            <p:stCondLst>
                              <p:cond delay="260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5" end="5"/>
                                            </p:txEl>
                                          </p:spTgt>
                                        </p:tgtEl>
                                        <p:attrNameLst>
                                          <p:attrName>style.visibility</p:attrName>
                                        </p:attrNameLst>
                                      </p:cBhvr>
                                      <p:to>
                                        <p:strVal val="visible"/>
                                      </p:to>
                                    </p:set>
                                    <p:anim calcmode="lin" valueType="num">
                                      <p:cBhvr>
                                        <p:cTn id="48"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5" end="5"/>
                                            </p:txEl>
                                          </p:spTgt>
                                        </p:tgtEl>
                                      </p:cBhvr>
                                    </p:animEffect>
                                  </p:childTnLst>
                                </p:cTn>
                              </p:par>
                            </p:childTnLst>
                          </p:cTn>
                        </p:par>
                        <p:par>
                          <p:cTn id="51" fill="hold">
                            <p:stCondLst>
                              <p:cond delay="27700"/>
                            </p:stCondLst>
                            <p:childTnLst>
                              <p:par>
                                <p:cTn id="52" presetID="29" presetClass="entr" presetSubtype="0" fill="hold" nodeType="afterEffect">
                                  <p:stCondLst>
                                    <p:cond delay="0"/>
                                  </p:stCondLst>
                                  <p:iterate type="lt">
                                    <p:tmPct val="10000"/>
                                  </p:iterate>
                                  <p:childTnLst>
                                    <p:set>
                                      <p:cBhvr>
                                        <p:cTn id="53" dur="1" fill="hold">
                                          <p:stCondLst>
                                            <p:cond delay="0"/>
                                          </p:stCondLst>
                                        </p:cTn>
                                        <p:tgtEl>
                                          <p:spTgt spid="8">
                                            <p:txEl>
                                              <p:pRg st="6" end="6"/>
                                            </p:txEl>
                                          </p:spTgt>
                                        </p:tgtEl>
                                        <p:attrNameLst>
                                          <p:attrName>style.visibility</p:attrName>
                                        </p:attrNameLst>
                                      </p:cBhvr>
                                      <p:to>
                                        <p:strVal val="visible"/>
                                      </p:to>
                                    </p:set>
                                    <p:anim calcmode="lin" valueType="num">
                                      <p:cBhvr>
                                        <p:cTn id="54"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55"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274638"/>
            <a:ext cx="8991600" cy="715962"/>
          </a:xfrm>
        </p:spPr>
        <p:txBody>
          <a:bodyPr>
            <a:noAutofit/>
          </a:bodyPr>
          <a:lstStyle/>
          <a:p>
            <a:pPr algn="ctr"/>
            <a:r>
              <a:rPr lang="en-US" sz="4400" b="1" dirty="0">
                <a:solidFill>
                  <a:schemeClr val="tx1"/>
                </a:solidFill>
                <a:latin typeface="Times New Roman" pitchFamily="18" charset="0"/>
                <a:cs typeface="Times New Roman" pitchFamily="18" charset="0"/>
              </a:rPr>
              <a:t>The finally block</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49</a:t>
            </a:fld>
            <a:endParaRPr lang="en-US"/>
          </a:p>
        </p:txBody>
      </p:sp>
      <p:sp>
        <p:nvSpPr>
          <p:cNvPr id="8" name="Rectangle 7"/>
          <p:cNvSpPr/>
          <p:nvPr/>
        </p:nvSpPr>
        <p:spPr>
          <a:xfrm>
            <a:off x="228600" y="838200"/>
            <a:ext cx="8686800" cy="5565947"/>
          </a:xfrm>
          <a:prstGeom prst="rect">
            <a:avLst/>
          </a:prstGeom>
          <a:noFill/>
        </p:spPr>
        <p:txBody>
          <a:bodyPr wrap="square" lIns="91440" tIns="45720" rIns="91440" bIns="45720">
            <a:spAutoFit/>
          </a:bodyPr>
          <a:lstStyle/>
          <a:p>
            <a:pPr algn="just">
              <a:lnSpc>
                <a:spcPct val="150000"/>
              </a:lnSpc>
            </a:pPr>
            <a:r>
              <a:rPr lang="en-US" sz="2400" b="1" dirty="0">
                <a:latin typeface="Times New Roman" pitchFamily="18" charset="0"/>
                <a:cs typeface="Times New Roman" pitchFamily="18" charset="0"/>
              </a:rPr>
              <a:t>Example:</a:t>
            </a:r>
          </a:p>
          <a:p>
            <a:pPr algn="just">
              <a:lnSpc>
                <a:spcPct val="150000"/>
              </a:lnSpc>
            </a:pPr>
            <a:r>
              <a:rPr lang="en-US" sz="2400" dirty="0">
                <a:latin typeface="Times New Roman" pitchFamily="18" charset="0"/>
                <a:cs typeface="Times New Roman" pitchFamily="18" charset="0"/>
              </a:rPr>
              <a:t>try:  </a:t>
            </a:r>
          </a:p>
          <a:p>
            <a:pPr algn="just">
              <a:lnSpc>
                <a:spcPct val="150000"/>
              </a:lnSpc>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fileptr</a:t>
            </a:r>
            <a:r>
              <a:rPr lang="en-US" sz="2400" dirty="0">
                <a:latin typeface="Times New Roman" pitchFamily="18" charset="0"/>
                <a:cs typeface="Times New Roman" pitchFamily="18" charset="0"/>
              </a:rPr>
              <a:t> = open("</a:t>
            </a:r>
            <a:r>
              <a:rPr lang="en-US" sz="2400" dirty="0" err="1">
                <a:latin typeface="Times New Roman" pitchFamily="18" charset="0"/>
                <a:cs typeface="Times New Roman" pitchFamily="18" charset="0"/>
              </a:rPr>
              <a:t>file.txt","r</a:t>
            </a:r>
            <a:r>
              <a:rPr lang="en-US" sz="2400" dirty="0">
                <a:latin typeface="Times New Roman" pitchFamily="18" charset="0"/>
                <a:cs typeface="Times New Roman" pitchFamily="18" charset="0"/>
              </a:rPr>
              <a:t>")    </a:t>
            </a:r>
          </a:p>
          <a:p>
            <a:pPr algn="just">
              <a:lnSpc>
                <a:spcPct val="150000"/>
              </a:lnSpc>
            </a:pPr>
            <a:r>
              <a:rPr lang="en-US" sz="2400" dirty="0">
                <a:latin typeface="Times New Roman" pitchFamily="18" charset="0"/>
                <a:cs typeface="Times New Roman" pitchFamily="18" charset="0"/>
              </a:rPr>
              <a:t>    try:  </a:t>
            </a:r>
          </a:p>
          <a:p>
            <a:pPr algn="just">
              <a:lnSpc>
                <a:spcPct val="150000"/>
              </a:lnSpc>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fileptr.write</a:t>
            </a:r>
            <a:r>
              <a:rPr lang="en-US" sz="2400" dirty="0">
                <a:latin typeface="Times New Roman" pitchFamily="18" charset="0"/>
                <a:cs typeface="Times New Roman" pitchFamily="18" charset="0"/>
              </a:rPr>
              <a:t>("Hi I am good")  </a:t>
            </a:r>
          </a:p>
          <a:p>
            <a:pPr algn="just">
              <a:lnSpc>
                <a:spcPct val="150000"/>
              </a:lnSpc>
            </a:pPr>
            <a:r>
              <a:rPr lang="en-US" sz="2400" dirty="0">
                <a:latin typeface="Times New Roman" pitchFamily="18" charset="0"/>
                <a:cs typeface="Times New Roman" pitchFamily="18" charset="0"/>
              </a:rPr>
              <a:t>    finally:  </a:t>
            </a:r>
          </a:p>
          <a:p>
            <a:pPr algn="just">
              <a:lnSpc>
                <a:spcPct val="150000"/>
              </a:lnSpc>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fileptr.close</a:t>
            </a:r>
            <a:r>
              <a:rPr lang="en-US" sz="2400" dirty="0">
                <a:latin typeface="Times New Roman" pitchFamily="18" charset="0"/>
                <a:cs typeface="Times New Roman" pitchFamily="18" charset="0"/>
              </a:rPr>
              <a:t>()  </a:t>
            </a:r>
          </a:p>
          <a:p>
            <a:pPr algn="just">
              <a:lnSpc>
                <a:spcPct val="150000"/>
              </a:lnSpc>
            </a:pPr>
            <a:r>
              <a:rPr lang="en-US" sz="2400" dirty="0">
                <a:latin typeface="Times New Roman" pitchFamily="18" charset="0"/>
                <a:cs typeface="Times New Roman" pitchFamily="18" charset="0"/>
              </a:rPr>
              <a:t>        print("file closed")  </a:t>
            </a:r>
          </a:p>
          <a:p>
            <a:pPr algn="just">
              <a:lnSpc>
                <a:spcPct val="150000"/>
              </a:lnSpc>
            </a:pPr>
            <a:r>
              <a:rPr lang="en-US" sz="2400" dirty="0">
                <a:latin typeface="Times New Roman" pitchFamily="18" charset="0"/>
                <a:cs typeface="Times New Roman" pitchFamily="18" charset="0"/>
              </a:rPr>
              <a:t>except:  </a:t>
            </a:r>
          </a:p>
          <a:p>
            <a:pPr algn="just">
              <a:lnSpc>
                <a:spcPct val="150000"/>
              </a:lnSpc>
            </a:pPr>
            <a:r>
              <a:rPr lang="en-US" sz="2400" dirty="0">
                <a:latin typeface="Times New Roman" pitchFamily="18" charset="0"/>
                <a:cs typeface="Times New Roman" pitchFamily="18" charset="0"/>
              </a:rPr>
              <a:t>    print("Error") </a:t>
            </a:r>
          </a:p>
        </p:txBody>
      </p:sp>
    </p:spTree>
    <p:extLst>
      <p:ext uri="{BB962C8B-B14F-4D97-AF65-F5344CB8AC3E}">
        <p14:creationId xmlns:p14="http://schemas.microsoft.com/office/powerpoint/2010/main" val="399111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22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35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72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p:cTn id="30"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3" end="3"/>
                                            </p:txEl>
                                          </p:spTgt>
                                        </p:tgtEl>
                                      </p:cBhvr>
                                    </p:animEffect>
                                  </p:childTnLst>
                                </p:cTn>
                              </p:par>
                            </p:childTnLst>
                          </p:cTn>
                        </p:par>
                        <p:par>
                          <p:cTn id="33" fill="hold">
                            <p:stCondLst>
                              <p:cond delay="85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4" end="4"/>
                                            </p:txEl>
                                          </p:spTgt>
                                        </p:tgtEl>
                                        <p:attrNameLst>
                                          <p:attrName>style.visibility</p:attrName>
                                        </p:attrNameLst>
                                      </p:cBhvr>
                                      <p:to>
                                        <p:strVal val="visible"/>
                                      </p:to>
                                    </p:set>
                                    <p:anim calcmode="lin" valueType="num">
                                      <p:cBhvr>
                                        <p:cTn id="36"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4" end="4"/>
                                            </p:txEl>
                                          </p:spTgt>
                                        </p:tgtEl>
                                      </p:cBhvr>
                                    </p:animEffect>
                                  </p:childTnLst>
                                </p:cTn>
                              </p:par>
                            </p:childTnLst>
                          </p:cTn>
                        </p:par>
                        <p:par>
                          <p:cTn id="39" fill="hold">
                            <p:stCondLst>
                              <p:cond delay="120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5" end="5"/>
                                            </p:txEl>
                                          </p:spTgt>
                                        </p:tgtEl>
                                      </p:cBhvr>
                                    </p:animEffect>
                                  </p:childTnLst>
                                </p:cTn>
                              </p:par>
                            </p:childTnLst>
                          </p:cTn>
                        </p:par>
                        <p:par>
                          <p:cTn id="45" fill="hold">
                            <p:stCondLst>
                              <p:cond delay="137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6" end="6"/>
                                            </p:txEl>
                                          </p:spTgt>
                                        </p:tgtEl>
                                        <p:attrNameLst>
                                          <p:attrName>style.visibility</p:attrName>
                                        </p:attrNameLst>
                                      </p:cBhvr>
                                      <p:to>
                                        <p:strVal val="visible"/>
                                      </p:to>
                                    </p:set>
                                    <p:anim calcmode="lin" valueType="num">
                                      <p:cBhvr>
                                        <p:cTn id="48"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6" end="6"/>
                                            </p:txEl>
                                          </p:spTgt>
                                        </p:tgtEl>
                                      </p:cBhvr>
                                    </p:animEffect>
                                  </p:childTnLst>
                                </p:cTn>
                              </p:par>
                            </p:childTnLst>
                          </p:cTn>
                        </p:par>
                        <p:par>
                          <p:cTn id="51" fill="hold">
                            <p:stCondLst>
                              <p:cond delay="16100"/>
                            </p:stCondLst>
                            <p:childTnLst>
                              <p:par>
                                <p:cTn id="52" presetID="29" presetClass="entr" presetSubtype="0" fill="hold" nodeType="afterEffect">
                                  <p:stCondLst>
                                    <p:cond delay="0"/>
                                  </p:stCondLst>
                                  <p:iterate type="lt">
                                    <p:tmPct val="10000"/>
                                  </p:iterate>
                                  <p:childTnLst>
                                    <p:set>
                                      <p:cBhvr>
                                        <p:cTn id="53" dur="1" fill="hold">
                                          <p:stCondLst>
                                            <p:cond delay="0"/>
                                          </p:stCondLst>
                                        </p:cTn>
                                        <p:tgtEl>
                                          <p:spTgt spid="8">
                                            <p:txEl>
                                              <p:pRg st="7" end="7"/>
                                            </p:txEl>
                                          </p:spTgt>
                                        </p:tgtEl>
                                        <p:attrNameLst>
                                          <p:attrName>style.visibility</p:attrName>
                                        </p:attrNameLst>
                                      </p:cBhvr>
                                      <p:to>
                                        <p:strVal val="visible"/>
                                      </p:to>
                                    </p:set>
                                    <p:anim calcmode="lin" valueType="num">
                                      <p:cBhvr>
                                        <p:cTn id="54" dur="1000" fill="hold"/>
                                        <p:tgtEl>
                                          <p:spTgt spid="8">
                                            <p:txEl>
                                              <p:pRg st="7" end="7"/>
                                            </p:txEl>
                                          </p:spTgt>
                                        </p:tgtEl>
                                        <p:attrNameLst>
                                          <p:attrName>ppt_x</p:attrName>
                                        </p:attrNameLst>
                                      </p:cBhvr>
                                      <p:tavLst>
                                        <p:tav tm="0">
                                          <p:val>
                                            <p:strVal val="#ppt_x-.2"/>
                                          </p:val>
                                        </p:tav>
                                        <p:tav tm="100000">
                                          <p:val>
                                            <p:strVal val="#ppt_x"/>
                                          </p:val>
                                        </p:tav>
                                      </p:tavLst>
                                    </p:anim>
                                    <p:anim calcmode="lin" valueType="num">
                                      <p:cBhvr>
                                        <p:cTn id="55" dur="1000" fill="hold"/>
                                        <p:tgtEl>
                                          <p:spTgt spid="8">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8">
                                            <p:txEl>
                                              <p:pRg st="7" end="7"/>
                                            </p:txEl>
                                          </p:spTgt>
                                        </p:tgtEl>
                                      </p:cBhvr>
                                    </p:animEffect>
                                  </p:childTnLst>
                                </p:cTn>
                              </p:par>
                            </p:childTnLst>
                          </p:cTn>
                        </p:par>
                        <p:par>
                          <p:cTn id="57" fill="hold">
                            <p:stCondLst>
                              <p:cond delay="18900"/>
                            </p:stCondLst>
                            <p:childTnLst>
                              <p:par>
                                <p:cTn id="58" presetID="29" presetClass="entr" presetSubtype="0" fill="hold" nodeType="afterEffect">
                                  <p:stCondLst>
                                    <p:cond delay="0"/>
                                  </p:stCondLst>
                                  <p:iterate type="lt">
                                    <p:tmPct val="10000"/>
                                  </p:iterate>
                                  <p:childTnLst>
                                    <p:set>
                                      <p:cBhvr>
                                        <p:cTn id="59" dur="1" fill="hold">
                                          <p:stCondLst>
                                            <p:cond delay="0"/>
                                          </p:stCondLst>
                                        </p:cTn>
                                        <p:tgtEl>
                                          <p:spTgt spid="8">
                                            <p:txEl>
                                              <p:pRg st="8" end="8"/>
                                            </p:txEl>
                                          </p:spTgt>
                                        </p:tgtEl>
                                        <p:attrNameLst>
                                          <p:attrName>style.visibility</p:attrName>
                                        </p:attrNameLst>
                                      </p:cBhvr>
                                      <p:to>
                                        <p:strVal val="visible"/>
                                      </p:to>
                                    </p:set>
                                    <p:anim calcmode="lin" valueType="num">
                                      <p:cBhvr>
                                        <p:cTn id="60" dur="1000" fill="hold"/>
                                        <p:tgtEl>
                                          <p:spTgt spid="8">
                                            <p:txEl>
                                              <p:pRg st="8" end="8"/>
                                            </p:txEl>
                                          </p:spTgt>
                                        </p:tgtEl>
                                        <p:attrNameLst>
                                          <p:attrName>ppt_x</p:attrName>
                                        </p:attrNameLst>
                                      </p:cBhvr>
                                      <p:tavLst>
                                        <p:tav tm="0">
                                          <p:val>
                                            <p:strVal val="#ppt_x-.2"/>
                                          </p:val>
                                        </p:tav>
                                        <p:tav tm="100000">
                                          <p:val>
                                            <p:strVal val="#ppt_x"/>
                                          </p:val>
                                        </p:tav>
                                      </p:tavLst>
                                    </p:anim>
                                    <p:anim calcmode="lin" valueType="num">
                                      <p:cBhvr>
                                        <p:cTn id="61" dur="1000" fill="hold"/>
                                        <p:tgtEl>
                                          <p:spTgt spid="8">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2" dur="1000"/>
                                        <p:tgtEl>
                                          <p:spTgt spid="8">
                                            <p:txEl>
                                              <p:pRg st="8" end="8"/>
                                            </p:txEl>
                                          </p:spTgt>
                                        </p:tgtEl>
                                      </p:cBhvr>
                                    </p:animEffect>
                                  </p:childTnLst>
                                </p:cTn>
                              </p:par>
                            </p:childTnLst>
                          </p:cTn>
                        </p:par>
                        <p:par>
                          <p:cTn id="63" fill="hold">
                            <p:stCondLst>
                              <p:cond delay="20500"/>
                            </p:stCondLst>
                            <p:childTnLst>
                              <p:par>
                                <p:cTn id="64" presetID="29" presetClass="entr" presetSubtype="0" fill="hold" nodeType="afterEffect">
                                  <p:stCondLst>
                                    <p:cond delay="0"/>
                                  </p:stCondLst>
                                  <p:iterate type="lt">
                                    <p:tmPct val="10000"/>
                                  </p:iterate>
                                  <p:childTnLst>
                                    <p:set>
                                      <p:cBhvr>
                                        <p:cTn id="65" dur="1" fill="hold">
                                          <p:stCondLst>
                                            <p:cond delay="0"/>
                                          </p:stCondLst>
                                        </p:cTn>
                                        <p:tgtEl>
                                          <p:spTgt spid="8">
                                            <p:txEl>
                                              <p:pRg st="9" end="9"/>
                                            </p:txEl>
                                          </p:spTgt>
                                        </p:tgtEl>
                                        <p:attrNameLst>
                                          <p:attrName>style.visibility</p:attrName>
                                        </p:attrNameLst>
                                      </p:cBhvr>
                                      <p:to>
                                        <p:strVal val="visible"/>
                                      </p:to>
                                    </p:set>
                                    <p:anim calcmode="lin" valueType="num">
                                      <p:cBhvr>
                                        <p:cTn id="66" dur="1000" fill="hold"/>
                                        <p:tgtEl>
                                          <p:spTgt spid="8">
                                            <p:txEl>
                                              <p:pRg st="9" end="9"/>
                                            </p:txEl>
                                          </p:spTgt>
                                        </p:tgtEl>
                                        <p:attrNameLst>
                                          <p:attrName>ppt_x</p:attrName>
                                        </p:attrNameLst>
                                      </p:cBhvr>
                                      <p:tavLst>
                                        <p:tav tm="0">
                                          <p:val>
                                            <p:strVal val="#ppt_x-.2"/>
                                          </p:val>
                                        </p:tav>
                                        <p:tav tm="100000">
                                          <p:val>
                                            <p:strVal val="#ppt_x"/>
                                          </p:val>
                                        </p:tav>
                                      </p:tavLst>
                                    </p:anim>
                                    <p:anim calcmode="lin" valueType="num">
                                      <p:cBhvr>
                                        <p:cTn id="67" dur="1000" fill="hold"/>
                                        <p:tgtEl>
                                          <p:spTgt spid="8">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68" dur="10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228600"/>
            <a:ext cx="8686800" cy="5755422"/>
          </a:xfrm>
          <a:prstGeom prst="rect">
            <a:avLst/>
          </a:prstGeom>
          <a:noFill/>
        </p:spPr>
        <p:txBody>
          <a:bodyPr wrap="square" rtlCol="0">
            <a:spAutoFit/>
          </a:bodyPr>
          <a:lstStyle/>
          <a:p>
            <a:pPr algn="just">
              <a:lnSpc>
                <a:spcPct val="150000"/>
              </a:lnSpc>
            </a:pPr>
            <a:r>
              <a:rPr lang="en-US" sz="3200" b="1" dirty="0"/>
              <a:t>Looping Through a String</a:t>
            </a:r>
          </a:p>
          <a:p>
            <a:pPr algn="just">
              <a:lnSpc>
                <a:spcPct val="150000"/>
              </a:lnSpc>
            </a:pPr>
            <a:r>
              <a:rPr lang="en-US" sz="3200" dirty="0"/>
              <a:t>Since strings are arrays, we can loop through the characters in a string, with a for loop.</a:t>
            </a:r>
          </a:p>
          <a:p>
            <a:pPr algn="just">
              <a:lnSpc>
                <a:spcPct val="150000"/>
              </a:lnSpc>
            </a:pPr>
            <a:r>
              <a:rPr lang="en-US" sz="3200" b="1" dirty="0"/>
              <a:t>Example</a:t>
            </a:r>
          </a:p>
          <a:p>
            <a:pPr algn="just">
              <a:lnSpc>
                <a:spcPct val="150000"/>
              </a:lnSpc>
            </a:pPr>
            <a:r>
              <a:rPr lang="en-US" sz="3200" dirty="0"/>
              <a:t>Loop through the letters in the word "banana":</a:t>
            </a:r>
          </a:p>
          <a:p>
            <a:pPr>
              <a:lnSpc>
                <a:spcPct val="150000"/>
              </a:lnSpc>
            </a:pPr>
            <a:r>
              <a:rPr lang="en-US" sz="3200" dirty="0"/>
              <a:t>for x in "banana":</a:t>
            </a:r>
            <a:br>
              <a:rPr lang="en-US" sz="3200" dirty="0"/>
            </a:br>
            <a:r>
              <a:rPr lang="en-US" sz="3200" dirty="0"/>
              <a:t>  print(x)</a:t>
            </a:r>
          </a:p>
          <a:p>
            <a:pPr algn="just"/>
            <a:endParaRPr lang="en-US" sz="3200" dirty="0"/>
          </a:p>
        </p:txBody>
      </p:sp>
    </p:spTree>
    <p:extLst>
      <p:ext uri="{BB962C8B-B14F-4D97-AF65-F5344CB8AC3E}">
        <p14:creationId xmlns:p14="http://schemas.microsoft.com/office/powerpoint/2010/main" val="3185292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274638"/>
            <a:ext cx="8991600" cy="715962"/>
          </a:xfrm>
        </p:spPr>
        <p:txBody>
          <a:bodyPr>
            <a:noAutofit/>
          </a:bodyPr>
          <a:lstStyle/>
          <a:p>
            <a:pPr algn="ctr"/>
            <a:r>
              <a:rPr lang="en-US" sz="4400" b="1" dirty="0">
                <a:solidFill>
                  <a:schemeClr val="tx1"/>
                </a:solidFill>
                <a:latin typeface="Times New Roman" pitchFamily="18" charset="0"/>
                <a:cs typeface="Times New Roman" pitchFamily="18" charset="0"/>
              </a:rPr>
              <a:t>Raising exceptions</a:t>
            </a:r>
            <a:endParaRPr lang="en-US" sz="4400" b="1" dirty="0" smtClean="0">
              <a:solidFill>
                <a:schemeClr val="tx1"/>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50</a:t>
            </a:fld>
            <a:endParaRPr lang="en-US"/>
          </a:p>
        </p:txBody>
      </p:sp>
      <p:sp>
        <p:nvSpPr>
          <p:cNvPr id="8" name="Rectangle 7"/>
          <p:cNvSpPr/>
          <p:nvPr/>
        </p:nvSpPr>
        <p:spPr>
          <a:xfrm>
            <a:off x="228600" y="838200"/>
            <a:ext cx="8686800" cy="5262979"/>
          </a:xfrm>
          <a:prstGeom prst="rect">
            <a:avLst/>
          </a:prstGeom>
          <a:noFill/>
        </p:spPr>
        <p:txBody>
          <a:bodyPr wrap="square" lIns="91440" tIns="45720" rIns="91440" bIns="45720">
            <a:spAutoFit/>
          </a:bodyPr>
          <a:lstStyle/>
          <a:p>
            <a:pPr algn="just">
              <a:lnSpc>
                <a:spcPct val="150000"/>
              </a:lnSpc>
            </a:pPr>
            <a:r>
              <a:rPr lang="en-US" sz="2400" dirty="0">
                <a:latin typeface="Times New Roman" pitchFamily="18" charset="0"/>
                <a:cs typeface="Times New Roman" pitchFamily="18" charset="0"/>
              </a:rPr>
              <a:t>An exception can be raised by using the raise clause in python. The syntax to use the raise statement is given below.</a:t>
            </a:r>
          </a:p>
          <a:p>
            <a:pPr algn="just"/>
            <a:r>
              <a:rPr lang="en-US" sz="2400" b="1" dirty="0" smtClean="0">
                <a:latin typeface="Times New Roman" pitchFamily="18" charset="0"/>
                <a:cs typeface="Times New Roman" pitchFamily="18" charset="0"/>
              </a:rPr>
              <a:t>Syntax:</a:t>
            </a:r>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raise </a:t>
            </a:r>
            <a:r>
              <a:rPr lang="en-US" sz="2400" dirty="0" err="1">
                <a:latin typeface="Times New Roman" pitchFamily="18" charset="0"/>
                <a:cs typeface="Times New Roman" pitchFamily="18" charset="0"/>
              </a:rPr>
              <a:t>Exception_class</a:t>
            </a:r>
            <a:r>
              <a:rPr lang="en-US" sz="2400" dirty="0">
                <a:latin typeface="Times New Roman" pitchFamily="18" charset="0"/>
                <a:cs typeface="Times New Roman" pitchFamily="18" charset="0"/>
              </a:rPr>
              <a:t>,&lt;value&gt; </a:t>
            </a:r>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Example</a:t>
            </a:r>
          </a:p>
          <a:p>
            <a:pPr algn="just"/>
            <a:r>
              <a:rPr lang="en-US" sz="2400" dirty="0">
                <a:latin typeface="Times New Roman" pitchFamily="18" charset="0"/>
                <a:cs typeface="Times New Roman" pitchFamily="18" charset="0"/>
              </a:rPr>
              <a:t>try:  </a:t>
            </a:r>
          </a:p>
          <a:p>
            <a:pPr algn="just"/>
            <a:r>
              <a:rPr lang="en-US" sz="2400" dirty="0">
                <a:latin typeface="Times New Roman" pitchFamily="18" charset="0"/>
                <a:cs typeface="Times New Roman" pitchFamily="18" charset="0"/>
              </a:rPr>
              <a:t>    age =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(input("Enter the age?"))  </a:t>
            </a:r>
          </a:p>
          <a:p>
            <a:pPr algn="just"/>
            <a:r>
              <a:rPr lang="en-US" sz="2400" dirty="0">
                <a:latin typeface="Times New Roman" pitchFamily="18" charset="0"/>
                <a:cs typeface="Times New Roman" pitchFamily="18" charset="0"/>
              </a:rPr>
              <a:t>    if age&lt;18:  </a:t>
            </a:r>
          </a:p>
          <a:p>
            <a:pPr algn="just"/>
            <a:r>
              <a:rPr lang="en-US" sz="2400" dirty="0">
                <a:latin typeface="Times New Roman" pitchFamily="18" charset="0"/>
                <a:cs typeface="Times New Roman" pitchFamily="18" charset="0"/>
              </a:rPr>
              <a:t>        raise </a:t>
            </a:r>
            <a:r>
              <a:rPr lang="en-US" sz="2400" dirty="0" err="1">
                <a:latin typeface="Times New Roman" pitchFamily="18" charset="0"/>
                <a:cs typeface="Times New Roman" pitchFamily="18" charset="0"/>
              </a:rPr>
              <a:t>ValueError</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    else:  </a:t>
            </a:r>
          </a:p>
          <a:p>
            <a:pPr algn="just"/>
            <a:r>
              <a:rPr lang="en-US" sz="2400" dirty="0">
                <a:latin typeface="Times New Roman" pitchFamily="18" charset="0"/>
                <a:cs typeface="Times New Roman" pitchFamily="18" charset="0"/>
              </a:rPr>
              <a:t>        print("the age is valid")  </a:t>
            </a:r>
          </a:p>
          <a:p>
            <a:pPr algn="just"/>
            <a:r>
              <a:rPr lang="en-US" sz="2400" dirty="0">
                <a:latin typeface="Times New Roman" pitchFamily="18" charset="0"/>
                <a:cs typeface="Times New Roman" pitchFamily="18" charset="0"/>
              </a:rPr>
              <a:t>except </a:t>
            </a:r>
            <a:r>
              <a:rPr lang="en-US" sz="2400" dirty="0" err="1">
                <a:latin typeface="Times New Roman" pitchFamily="18" charset="0"/>
                <a:cs typeface="Times New Roman" pitchFamily="18" charset="0"/>
              </a:rPr>
              <a:t>ValueError</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    print("The age is not valid") </a:t>
            </a:r>
          </a:p>
        </p:txBody>
      </p:sp>
    </p:spTree>
    <p:extLst>
      <p:ext uri="{BB962C8B-B14F-4D97-AF65-F5344CB8AC3E}">
        <p14:creationId xmlns:p14="http://schemas.microsoft.com/office/powerpoint/2010/main" val="150373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110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 end="1"/>
                                            </p:txEl>
                                          </p:spTgt>
                                        </p:tgtEl>
                                      </p:cBhvr>
                                    </p:animEffect>
                                  </p:childTnLst>
                                </p:cTn>
                              </p:par>
                            </p:childTnLst>
                          </p:cTn>
                        </p:par>
                        <p:par>
                          <p:cTn id="21" fill="hold">
                            <p:stCondLst>
                              <p:cond delay="126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2" end="2"/>
                                            </p:txEl>
                                          </p:spTgt>
                                        </p:tgtEl>
                                      </p:cBhvr>
                                    </p:animEffect>
                                  </p:childTnLst>
                                </p:cTn>
                              </p:par>
                            </p:childTnLst>
                          </p:cTn>
                        </p:par>
                        <p:par>
                          <p:cTn id="27" fill="hold">
                            <p:stCondLst>
                              <p:cond delay="163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11" end="11"/>
                                            </p:txEl>
                                          </p:spTgt>
                                        </p:tgtEl>
                                        <p:attrNameLst>
                                          <p:attrName>style.visibility</p:attrName>
                                        </p:attrNameLst>
                                      </p:cBhvr>
                                      <p:to>
                                        <p:strVal val="visible"/>
                                      </p:to>
                                    </p:set>
                                    <p:anim calcmode="lin" valueType="num">
                                      <p:cBhvr>
                                        <p:cTn id="30" dur="1000" fill="hold"/>
                                        <p:tgtEl>
                                          <p:spTgt spid="8">
                                            <p:txEl>
                                              <p:pRg st="11" end="11"/>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11" end="11"/>
                                            </p:txEl>
                                          </p:spTgt>
                                        </p:tgtEl>
                                      </p:cBhvr>
                                    </p:animEffect>
                                  </p:childTnLst>
                                </p:cTn>
                              </p:par>
                            </p:childTnLst>
                          </p:cTn>
                        </p:par>
                        <p:par>
                          <p:cTn id="33" fill="hold">
                            <p:stCondLst>
                              <p:cond delay="197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3" end="3"/>
                                            </p:txEl>
                                          </p:spTgt>
                                        </p:tgtEl>
                                        <p:attrNameLst>
                                          <p:attrName>style.visibility</p:attrName>
                                        </p:attrNameLst>
                                      </p:cBhvr>
                                      <p:to>
                                        <p:strVal val="visible"/>
                                      </p:to>
                                    </p:set>
                                    <p:anim calcmode="lin" valueType="num">
                                      <p:cBhvr>
                                        <p:cTn id="36"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3" end="3"/>
                                            </p:txEl>
                                          </p:spTgt>
                                        </p:tgtEl>
                                      </p:cBhvr>
                                    </p:animEffect>
                                  </p:childTnLst>
                                </p:cTn>
                              </p:par>
                            </p:childTnLst>
                          </p:cTn>
                        </p:par>
                        <p:par>
                          <p:cTn id="39" fill="hold">
                            <p:stCondLst>
                              <p:cond delay="213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4" end="4"/>
                                            </p:txEl>
                                          </p:spTgt>
                                        </p:tgtEl>
                                        <p:attrNameLst>
                                          <p:attrName>style.visibility</p:attrName>
                                        </p:attrNameLst>
                                      </p:cBhvr>
                                      <p:to>
                                        <p:strVal val="visible"/>
                                      </p:to>
                                    </p:set>
                                    <p:anim calcmode="lin" valueType="num">
                                      <p:cBhvr>
                                        <p:cTn id="42"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4" end="4"/>
                                            </p:txEl>
                                          </p:spTgt>
                                        </p:tgtEl>
                                      </p:cBhvr>
                                    </p:animEffect>
                                  </p:childTnLst>
                                </p:cTn>
                              </p:par>
                            </p:childTnLst>
                          </p:cTn>
                        </p:par>
                        <p:par>
                          <p:cTn id="45" fill="hold">
                            <p:stCondLst>
                              <p:cond delay="226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5" end="5"/>
                                            </p:txEl>
                                          </p:spTgt>
                                        </p:tgtEl>
                                        <p:attrNameLst>
                                          <p:attrName>style.visibility</p:attrName>
                                        </p:attrNameLst>
                                      </p:cBhvr>
                                      <p:to>
                                        <p:strVal val="visible"/>
                                      </p:to>
                                    </p:set>
                                    <p:anim calcmode="lin" valueType="num">
                                      <p:cBhvr>
                                        <p:cTn id="48"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5" end="5"/>
                                            </p:txEl>
                                          </p:spTgt>
                                        </p:tgtEl>
                                      </p:cBhvr>
                                    </p:animEffect>
                                  </p:childTnLst>
                                </p:cTn>
                              </p:par>
                            </p:childTnLst>
                          </p:cTn>
                        </p:par>
                        <p:par>
                          <p:cTn id="51" fill="hold">
                            <p:stCondLst>
                              <p:cond delay="26500"/>
                            </p:stCondLst>
                            <p:childTnLst>
                              <p:par>
                                <p:cTn id="52" presetID="29" presetClass="entr" presetSubtype="0" fill="hold" nodeType="afterEffect">
                                  <p:stCondLst>
                                    <p:cond delay="0"/>
                                  </p:stCondLst>
                                  <p:iterate type="lt">
                                    <p:tmPct val="10000"/>
                                  </p:iterate>
                                  <p:childTnLst>
                                    <p:set>
                                      <p:cBhvr>
                                        <p:cTn id="53" dur="1" fill="hold">
                                          <p:stCondLst>
                                            <p:cond delay="0"/>
                                          </p:stCondLst>
                                        </p:cTn>
                                        <p:tgtEl>
                                          <p:spTgt spid="8">
                                            <p:txEl>
                                              <p:pRg st="6" end="6"/>
                                            </p:txEl>
                                          </p:spTgt>
                                        </p:tgtEl>
                                        <p:attrNameLst>
                                          <p:attrName>style.visibility</p:attrName>
                                        </p:attrNameLst>
                                      </p:cBhvr>
                                      <p:to>
                                        <p:strVal val="visible"/>
                                      </p:to>
                                    </p:set>
                                    <p:anim calcmode="lin" valueType="num">
                                      <p:cBhvr>
                                        <p:cTn id="54"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55"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8">
                                            <p:txEl>
                                              <p:pRg st="6" end="6"/>
                                            </p:txEl>
                                          </p:spTgt>
                                        </p:tgtEl>
                                      </p:cBhvr>
                                    </p:animEffect>
                                  </p:childTnLst>
                                </p:cTn>
                              </p:par>
                            </p:childTnLst>
                          </p:cTn>
                        </p:par>
                        <p:par>
                          <p:cTn id="57" fill="hold">
                            <p:stCondLst>
                              <p:cond delay="28300"/>
                            </p:stCondLst>
                            <p:childTnLst>
                              <p:par>
                                <p:cTn id="58" presetID="29" presetClass="entr" presetSubtype="0" fill="hold" nodeType="afterEffect">
                                  <p:stCondLst>
                                    <p:cond delay="0"/>
                                  </p:stCondLst>
                                  <p:iterate type="lt">
                                    <p:tmPct val="10000"/>
                                  </p:iterate>
                                  <p:childTnLst>
                                    <p:set>
                                      <p:cBhvr>
                                        <p:cTn id="59" dur="1" fill="hold">
                                          <p:stCondLst>
                                            <p:cond delay="0"/>
                                          </p:stCondLst>
                                        </p:cTn>
                                        <p:tgtEl>
                                          <p:spTgt spid="8">
                                            <p:txEl>
                                              <p:pRg st="7" end="7"/>
                                            </p:txEl>
                                          </p:spTgt>
                                        </p:tgtEl>
                                        <p:attrNameLst>
                                          <p:attrName>style.visibility</p:attrName>
                                        </p:attrNameLst>
                                      </p:cBhvr>
                                      <p:to>
                                        <p:strVal val="visible"/>
                                      </p:to>
                                    </p:set>
                                    <p:anim calcmode="lin" valueType="num">
                                      <p:cBhvr>
                                        <p:cTn id="60" dur="1000" fill="hold"/>
                                        <p:tgtEl>
                                          <p:spTgt spid="8">
                                            <p:txEl>
                                              <p:pRg st="7" end="7"/>
                                            </p:txEl>
                                          </p:spTgt>
                                        </p:tgtEl>
                                        <p:attrNameLst>
                                          <p:attrName>ppt_x</p:attrName>
                                        </p:attrNameLst>
                                      </p:cBhvr>
                                      <p:tavLst>
                                        <p:tav tm="0">
                                          <p:val>
                                            <p:strVal val="#ppt_x-.2"/>
                                          </p:val>
                                        </p:tav>
                                        <p:tav tm="100000">
                                          <p:val>
                                            <p:strVal val="#ppt_x"/>
                                          </p:val>
                                        </p:tav>
                                      </p:tavLst>
                                    </p:anim>
                                    <p:anim calcmode="lin" valueType="num">
                                      <p:cBhvr>
                                        <p:cTn id="61" dur="1000" fill="hold"/>
                                        <p:tgtEl>
                                          <p:spTgt spid="8">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62" dur="1000"/>
                                        <p:tgtEl>
                                          <p:spTgt spid="8">
                                            <p:txEl>
                                              <p:pRg st="7" end="7"/>
                                            </p:txEl>
                                          </p:spTgt>
                                        </p:tgtEl>
                                      </p:cBhvr>
                                    </p:animEffect>
                                  </p:childTnLst>
                                </p:cTn>
                              </p:par>
                            </p:childTnLst>
                          </p:cTn>
                        </p:par>
                        <p:par>
                          <p:cTn id="63" fill="hold">
                            <p:stCondLst>
                              <p:cond delay="30800"/>
                            </p:stCondLst>
                            <p:childTnLst>
                              <p:par>
                                <p:cTn id="64" presetID="29" presetClass="entr" presetSubtype="0" fill="hold" nodeType="afterEffect">
                                  <p:stCondLst>
                                    <p:cond delay="0"/>
                                  </p:stCondLst>
                                  <p:iterate type="lt">
                                    <p:tmPct val="10000"/>
                                  </p:iterate>
                                  <p:childTnLst>
                                    <p:set>
                                      <p:cBhvr>
                                        <p:cTn id="65" dur="1" fill="hold">
                                          <p:stCondLst>
                                            <p:cond delay="0"/>
                                          </p:stCondLst>
                                        </p:cTn>
                                        <p:tgtEl>
                                          <p:spTgt spid="8">
                                            <p:txEl>
                                              <p:pRg st="8" end="8"/>
                                            </p:txEl>
                                          </p:spTgt>
                                        </p:tgtEl>
                                        <p:attrNameLst>
                                          <p:attrName>style.visibility</p:attrName>
                                        </p:attrNameLst>
                                      </p:cBhvr>
                                      <p:to>
                                        <p:strVal val="visible"/>
                                      </p:to>
                                    </p:set>
                                    <p:anim calcmode="lin" valueType="num">
                                      <p:cBhvr>
                                        <p:cTn id="66" dur="1000" fill="hold"/>
                                        <p:tgtEl>
                                          <p:spTgt spid="8">
                                            <p:txEl>
                                              <p:pRg st="8" end="8"/>
                                            </p:txEl>
                                          </p:spTgt>
                                        </p:tgtEl>
                                        <p:attrNameLst>
                                          <p:attrName>ppt_x</p:attrName>
                                        </p:attrNameLst>
                                      </p:cBhvr>
                                      <p:tavLst>
                                        <p:tav tm="0">
                                          <p:val>
                                            <p:strVal val="#ppt_x-.2"/>
                                          </p:val>
                                        </p:tav>
                                        <p:tav tm="100000">
                                          <p:val>
                                            <p:strVal val="#ppt_x"/>
                                          </p:val>
                                        </p:tav>
                                      </p:tavLst>
                                    </p:anim>
                                    <p:anim calcmode="lin" valueType="num">
                                      <p:cBhvr>
                                        <p:cTn id="67" dur="1000" fill="hold"/>
                                        <p:tgtEl>
                                          <p:spTgt spid="8">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8" dur="1000"/>
                                        <p:tgtEl>
                                          <p:spTgt spid="8">
                                            <p:txEl>
                                              <p:pRg st="8" end="8"/>
                                            </p:txEl>
                                          </p:spTgt>
                                        </p:tgtEl>
                                      </p:cBhvr>
                                    </p:animEffect>
                                  </p:childTnLst>
                                </p:cTn>
                              </p:par>
                            </p:childTnLst>
                          </p:cTn>
                        </p:par>
                        <p:par>
                          <p:cTn id="69" fill="hold">
                            <p:stCondLst>
                              <p:cond delay="32200"/>
                            </p:stCondLst>
                            <p:childTnLst>
                              <p:par>
                                <p:cTn id="70" presetID="29" presetClass="entr" presetSubtype="0" fill="hold" nodeType="afterEffect">
                                  <p:stCondLst>
                                    <p:cond delay="0"/>
                                  </p:stCondLst>
                                  <p:iterate type="lt">
                                    <p:tmPct val="10000"/>
                                  </p:iterate>
                                  <p:childTnLst>
                                    <p:set>
                                      <p:cBhvr>
                                        <p:cTn id="71" dur="1" fill="hold">
                                          <p:stCondLst>
                                            <p:cond delay="0"/>
                                          </p:stCondLst>
                                        </p:cTn>
                                        <p:tgtEl>
                                          <p:spTgt spid="8">
                                            <p:txEl>
                                              <p:pRg st="9" end="9"/>
                                            </p:txEl>
                                          </p:spTgt>
                                        </p:tgtEl>
                                        <p:attrNameLst>
                                          <p:attrName>style.visibility</p:attrName>
                                        </p:attrNameLst>
                                      </p:cBhvr>
                                      <p:to>
                                        <p:strVal val="visible"/>
                                      </p:to>
                                    </p:set>
                                    <p:anim calcmode="lin" valueType="num">
                                      <p:cBhvr>
                                        <p:cTn id="72" dur="1000" fill="hold"/>
                                        <p:tgtEl>
                                          <p:spTgt spid="8">
                                            <p:txEl>
                                              <p:pRg st="9" end="9"/>
                                            </p:txEl>
                                          </p:spTgt>
                                        </p:tgtEl>
                                        <p:attrNameLst>
                                          <p:attrName>ppt_x</p:attrName>
                                        </p:attrNameLst>
                                      </p:cBhvr>
                                      <p:tavLst>
                                        <p:tav tm="0">
                                          <p:val>
                                            <p:strVal val="#ppt_x-.2"/>
                                          </p:val>
                                        </p:tav>
                                        <p:tav tm="100000">
                                          <p:val>
                                            <p:strVal val="#ppt_x"/>
                                          </p:val>
                                        </p:tav>
                                      </p:tavLst>
                                    </p:anim>
                                    <p:anim calcmode="lin" valueType="num">
                                      <p:cBhvr>
                                        <p:cTn id="73" dur="1000" fill="hold"/>
                                        <p:tgtEl>
                                          <p:spTgt spid="8">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74" dur="1000"/>
                                        <p:tgtEl>
                                          <p:spTgt spid="8">
                                            <p:txEl>
                                              <p:pRg st="9" end="9"/>
                                            </p:txEl>
                                          </p:spTgt>
                                        </p:tgtEl>
                                      </p:cBhvr>
                                    </p:animEffect>
                                  </p:childTnLst>
                                </p:cTn>
                              </p:par>
                            </p:childTnLst>
                          </p:cTn>
                        </p:par>
                        <p:par>
                          <p:cTn id="75" fill="hold">
                            <p:stCondLst>
                              <p:cond delay="35300"/>
                            </p:stCondLst>
                            <p:childTnLst>
                              <p:par>
                                <p:cTn id="76" presetID="29" presetClass="entr" presetSubtype="0" fill="hold" nodeType="afterEffect">
                                  <p:stCondLst>
                                    <p:cond delay="0"/>
                                  </p:stCondLst>
                                  <p:iterate type="lt">
                                    <p:tmPct val="10000"/>
                                  </p:iterate>
                                  <p:childTnLst>
                                    <p:set>
                                      <p:cBhvr>
                                        <p:cTn id="77" dur="1" fill="hold">
                                          <p:stCondLst>
                                            <p:cond delay="0"/>
                                          </p:stCondLst>
                                        </p:cTn>
                                        <p:tgtEl>
                                          <p:spTgt spid="8">
                                            <p:txEl>
                                              <p:pRg st="10" end="10"/>
                                            </p:txEl>
                                          </p:spTgt>
                                        </p:tgtEl>
                                        <p:attrNameLst>
                                          <p:attrName>style.visibility</p:attrName>
                                        </p:attrNameLst>
                                      </p:cBhvr>
                                      <p:to>
                                        <p:strVal val="visible"/>
                                      </p:to>
                                    </p:set>
                                    <p:anim calcmode="lin" valueType="num">
                                      <p:cBhvr>
                                        <p:cTn id="78" dur="1000" fill="hold"/>
                                        <p:tgtEl>
                                          <p:spTgt spid="8">
                                            <p:txEl>
                                              <p:pRg st="10" end="10"/>
                                            </p:txEl>
                                          </p:spTgt>
                                        </p:tgtEl>
                                        <p:attrNameLst>
                                          <p:attrName>ppt_x</p:attrName>
                                        </p:attrNameLst>
                                      </p:cBhvr>
                                      <p:tavLst>
                                        <p:tav tm="0">
                                          <p:val>
                                            <p:strVal val="#ppt_x-.2"/>
                                          </p:val>
                                        </p:tav>
                                        <p:tav tm="100000">
                                          <p:val>
                                            <p:strVal val="#ppt_x"/>
                                          </p:val>
                                        </p:tav>
                                      </p:tavLst>
                                    </p:anim>
                                    <p:anim calcmode="lin" valueType="num">
                                      <p:cBhvr>
                                        <p:cTn id="79" dur="1000" fill="hold"/>
                                        <p:tgtEl>
                                          <p:spTgt spid="8">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80" dur="10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 y="274638"/>
            <a:ext cx="89916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User Defined Exceptions</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51</a:t>
            </a:fld>
            <a:endParaRPr lang="en-US"/>
          </a:p>
        </p:txBody>
      </p:sp>
      <p:sp>
        <p:nvSpPr>
          <p:cNvPr id="8" name="Rectangle 7"/>
          <p:cNvSpPr/>
          <p:nvPr/>
        </p:nvSpPr>
        <p:spPr>
          <a:xfrm>
            <a:off x="228600" y="838200"/>
            <a:ext cx="8686800" cy="6001643"/>
          </a:xfrm>
          <a:prstGeom prst="rect">
            <a:avLst/>
          </a:prstGeom>
          <a:noFill/>
        </p:spPr>
        <p:txBody>
          <a:bodyPr wrap="square" lIns="91440" tIns="45720" rIns="91440" bIns="45720">
            <a:spAutoFit/>
          </a:bodyPr>
          <a:lstStyle/>
          <a:p>
            <a:pPr algn="just">
              <a:lnSpc>
                <a:spcPct val="150000"/>
              </a:lnSpc>
            </a:pPr>
            <a:r>
              <a:rPr lang="en-US" sz="2400" dirty="0">
                <a:latin typeface="Times New Roman" pitchFamily="18" charset="0"/>
                <a:cs typeface="Times New Roman" pitchFamily="18" charset="0"/>
              </a:rPr>
              <a:t>The python allows us to create our exceptions that can be raised from the program and caught using the except clause. However, we suggest you read this section after visiting the Python object and classes</a:t>
            </a:r>
            <a:r>
              <a:rPr lang="en-US" sz="2400"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Example:</a:t>
            </a:r>
            <a:endParaRPr lang="en-US" sz="2400" b="1"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class </a:t>
            </a:r>
            <a:r>
              <a:rPr lang="en-US" sz="2400" dirty="0" err="1">
                <a:latin typeface="Times New Roman" pitchFamily="18" charset="0"/>
                <a:cs typeface="Times New Roman" pitchFamily="18" charset="0"/>
              </a:rPr>
              <a:t>ErrorInCode</a:t>
            </a:r>
            <a:r>
              <a:rPr lang="en-US" sz="2400" dirty="0">
                <a:latin typeface="Times New Roman" pitchFamily="18" charset="0"/>
                <a:cs typeface="Times New Roman" pitchFamily="18" charset="0"/>
              </a:rPr>
              <a:t>(Exception):    </a:t>
            </a:r>
          </a:p>
          <a:p>
            <a:pPr lvl="2" algn="just"/>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def</a:t>
            </a:r>
            <a:r>
              <a:rPr lang="en-US" sz="2400" dirty="0">
                <a:latin typeface="Times New Roman" pitchFamily="18" charset="0"/>
                <a:cs typeface="Times New Roman" pitchFamily="18" charset="0"/>
              </a:rPr>
              <a:t> __</a:t>
            </a:r>
            <a:r>
              <a:rPr lang="en-US" sz="2400" dirty="0" err="1">
                <a:latin typeface="Times New Roman" pitchFamily="18" charset="0"/>
                <a:cs typeface="Times New Roman" pitchFamily="18" charset="0"/>
              </a:rPr>
              <a:t>init</a:t>
            </a:r>
            <a:r>
              <a:rPr lang="en-US" sz="2400" dirty="0">
                <a:latin typeface="Times New Roman" pitchFamily="18" charset="0"/>
                <a:cs typeface="Times New Roman" pitchFamily="18" charset="0"/>
              </a:rPr>
              <a:t>__(self, data):    </a:t>
            </a:r>
          </a:p>
          <a:p>
            <a:pPr lvl="2" algn="just"/>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self.data</a:t>
            </a:r>
            <a:r>
              <a:rPr lang="en-US" sz="2400" dirty="0">
                <a:latin typeface="Times New Roman" pitchFamily="18" charset="0"/>
                <a:cs typeface="Times New Roman" pitchFamily="18" charset="0"/>
              </a:rPr>
              <a:t> = data    </a:t>
            </a:r>
          </a:p>
          <a:p>
            <a:pPr lvl="2" algn="just"/>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def</a:t>
            </a:r>
            <a:r>
              <a:rPr lang="en-US" sz="2400" dirty="0">
                <a:latin typeface="Times New Roman" pitchFamily="18" charset="0"/>
                <a:cs typeface="Times New Roman" pitchFamily="18" charset="0"/>
              </a:rPr>
              <a:t> __</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__(self):    </a:t>
            </a:r>
          </a:p>
          <a:p>
            <a:pPr lvl="2" algn="just"/>
            <a:r>
              <a:rPr lang="en-US" sz="2400" dirty="0">
                <a:latin typeface="Times New Roman" pitchFamily="18" charset="0"/>
                <a:cs typeface="Times New Roman" pitchFamily="18" charset="0"/>
              </a:rPr>
              <a:t>        return </a:t>
            </a:r>
            <a:r>
              <a:rPr lang="en-US" sz="2400" dirty="0" err="1">
                <a:latin typeface="Times New Roman" pitchFamily="18" charset="0"/>
                <a:cs typeface="Times New Roman" pitchFamily="18" charset="0"/>
              </a:rPr>
              <a:t>repr</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self.data</a:t>
            </a:r>
            <a:r>
              <a:rPr lang="en-US" sz="2400" dirty="0">
                <a:latin typeface="Times New Roman" pitchFamily="18" charset="0"/>
                <a:cs typeface="Times New Roman" pitchFamily="18" charset="0"/>
              </a:rPr>
              <a:t>)    </a:t>
            </a:r>
          </a:p>
          <a:p>
            <a:pPr lvl="2" algn="just"/>
            <a:r>
              <a:rPr lang="en-US" sz="2400" dirty="0" smtClean="0">
                <a:latin typeface="Times New Roman" pitchFamily="18" charset="0"/>
                <a:cs typeface="Times New Roman" pitchFamily="18" charset="0"/>
              </a:rPr>
              <a:t>try</a:t>
            </a:r>
            <a:r>
              <a:rPr lang="en-US" sz="2400" dirty="0">
                <a:latin typeface="Times New Roman" pitchFamily="18" charset="0"/>
                <a:cs typeface="Times New Roman" pitchFamily="18" charset="0"/>
              </a:rPr>
              <a:t>:    </a:t>
            </a:r>
          </a:p>
          <a:p>
            <a:pPr lvl="2" algn="just"/>
            <a:r>
              <a:rPr lang="en-US" sz="2400" dirty="0">
                <a:latin typeface="Times New Roman" pitchFamily="18" charset="0"/>
                <a:cs typeface="Times New Roman" pitchFamily="18" charset="0"/>
              </a:rPr>
              <a:t>    raise </a:t>
            </a:r>
            <a:r>
              <a:rPr lang="en-US" sz="2400" dirty="0" err="1">
                <a:latin typeface="Times New Roman" pitchFamily="18" charset="0"/>
                <a:cs typeface="Times New Roman" pitchFamily="18" charset="0"/>
              </a:rPr>
              <a:t>ErrorInCode</a:t>
            </a:r>
            <a:r>
              <a:rPr lang="en-US" sz="2400" dirty="0">
                <a:latin typeface="Times New Roman" pitchFamily="18" charset="0"/>
                <a:cs typeface="Times New Roman" pitchFamily="18" charset="0"/>
              </a:rPr>
              <a:t>(2000)    </a:t>
            </a:r>
          </a:p>
          <a:p>
            <a:pPr lvl="2" algn="just"/>
            <a:r>
              <a:rPr lang="en-US" sz="2400" dirty="0">
                <a:latin typeface="Times New Roman" pitchFamily="18" charset="0"/>
                <a:cs typeface="Times New Roman" pitchFamily="18" charset="0"/>
              </a:rPr>
              <a:t>except </a:t>
            </a:r>
            <a:r>
              <a:rPr lang="en-US" sz="2400" dirty="0" err="1">
                <a:latin typeface="Times New Roman" pitchFamily="18" charset="0"/>
                <a:cs typeface="Times New Roman" pitchFamily="18" charset="0"/>
              </a:rPr>
              <a:t>ErrorInCode</a:t>
            </a:r>
            <a:r>
              <a:rPr lang="en-US" sz="2400" dirty="0">
                <a:latin typeface="Times New Roman" pitchFamily="18" charset="0"/>
                <a:cs typeface="Times New Roman" pitchFamily="18" charset="0"/>
              </a:rPr>
              <a:t> as </a:t>
            </a:r>
            <a:r>
              <a:rPr lang="en-US" sz="2400" dirty="0" err="1">
                <a:latin typeface="Times New Roman" pitchFamily="18" charset="0"/>
                <a:cs typeface="Times New Roman" pitchFamily="18" charset="0"/>
              </a:rPr>
              <a:t>ae</a:t>
            </a:r>
            <a:r>
              <a:rPr lang="en-US" sz="2400" dirty="0">
                <a:latin typeface="Times New Roman" pitchFamily="18" charset="0"/>
                <a:cs typeface="Times New Roman" pitchFamily="18" charset="0"/>
              </a:rPr>
              <a:t>:    </a:t>
            </a:r>
          </a:p>
          <a:p>
            <a:pPr lvl="2" algn="just"/>
            <a:r>
              <a:rPr lang="en-US" sz="2400" dirty="0">
                <a:latin typeface="Times New Roman" pitchFamily="18" charset="0"/>
                <a:cs typeface="Times New Roman" pitchFamily="18" charset="0"/>
              </a:rPr>
              <a:t>    print("Received error:", </a:t>
            </a:r>
            <a:r>
              <a:rPr lang="en-US" sz="2400" dirty="0" err="1">
                <a:latin typeface="Times New Roman" pitchFamily="18" charset="0"/>
                <a:cs typeface="Times New Roman" pitchFamily="18" charset="0"/>
              </a:rPr>
              <a:t>ae.data</a:t>
            </a:r>
            <a:r>
              <a:rPr lang="en-US" sz="2400" dirty="0">
                <a:latin typeface="Times New Roman" pitchFamily="18" charset="0"/>
                <a:cs typeface="Times New Roman" pitchFamily="18" charset="0"/>
              </a:rPr>
              <a:t>) </a:t>
            </a:r>
          </a:p>
        </p:txBody>
      </p:sp>
    </p:spTree>
    <p:extLst>
      <p:ext uri="{BB962C8B-B14F-4D97-AF65-F5344CB8AC3E}">
        <p14:creationId xmlns:p14="http://schemas.microsoft.com/office/powerpoint/2010/main" val="322320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9" presetClass="entr" presetSubtype="0"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xEl>
                                              <p:pRg st="0" end="0"/>
                                            </p:txEl>
                                          </p:spTgt>
                                        </p:tgtEl>
                                      </p:cBhvr>
                                    </p:animEffect>
                                  </p:childTnLst>
                                </p:cTn>
                              </p:par>
                            </p:childTnLst>
                          </p:cTn>
                        </p:par>
                        <p:par>
                          <p:cTn id="15" fill="hold">
                            <p:stCondLst>
                              <p:cond delay="18500"/>
                            </p:stCondLst>
                            <p:childTnLst>
                              <p:par>
                                <p:cTn id="16" presetID="29" presetClass="entr" presetSubtype="0" fill="hold" nodeType="afterEffect">
                                  <p:stCondLst>
                                    <p:cond delay="0"/>
                                  </p:stCondLst>
                                  <p:iterate type="lt">
                                    <p:tmPct val="10000"/>
                                  </p:iterate>
                                  <p:childTnLst>
                                    <p:set>
                                      <p:cBhvr>
                                        <p:cTn id="17" dur="1" fill="hold">
                                          <p:stCondLst>
                                            <p:cond delay="0"/>
                                          </p:stCondLst>
                                        </p:cTn>
                                        <p:tgtEl>
                                          <p:spTgt spid="8">
                                            <p:txEl>
                                              <p:pRg st="10" end="10"/>
                                            </p:txEl>
                                          </p:spTgt>
                                        </p:tgtEl>
                                        <p:attrNameLst>
                                          <p:attrName>style.visibility</p:attrName>
                                        </p:attrNameLst>
                                      </p:cBhvr>
                                      <p:to>
                                        <p:strVal val="visible"/>
                                      </p:to>
                                    </p:set>
                                    <p:anim calcmode="lin" valueType="num">
                                      <p:cBhvr>
                                        <p:cTn id="18" dur="1000" fill="hold"/>
                                        <p:tgtEl>
                                          <p:spTgt spid="8">
                                            <p:txEl>
                                              <p:pRg st="10" end="10"/>
                                            </p:txEl>
                                          </p:spTgt>
                                        </p:tgtEl>
                                        <p:attrNameLst>
                                          <p:attrName>ppt_x</p:attrName>
                                        </p:attrNameLst>
                                      </p:cBhvr>
                                      <p:tavLst>
                                        <p:tav tm="0">
                                          <p:val>
                                            <p:strVal val="#ppt_x-.2"/>
                                          </p:val>
                                        </p:tav>
                                        <p:tav tm="100000">
                                          <p:val>
                                            <p:strVal val="#ppt_x"/>
                                          </p:val>
                                        </p:tav>
                                      </p:tavLst>
                                    </p:anim>
                                    <p:anim calcmode="lin" valueType="num">
                                      <p:cBhvr>
                                        <p:cTn id="19" dur="1000" fill="hold"/>
                                        <p:tgtEl>
                                          <p:spTgt spid="8">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
                                            <p:txEl>
                                              <p:pRg st="10" end="10"/>
                                            </p:txEl>
                                          </p:spTgt>
                                        </p:tgtEl>
                                      </p:cBhvr>
                                    </p:animEffect>
                                  </p:childTnLst>
                                </p:cTn>
                              </p:par>
                            </p:childTnLst>
                          </p:cTn>
                        </p:par>
                        <p:par>
                          <p:cTn id="21" fill="hold">
                            <p:stCondLst>
                              <p:cond delay="22500"/>
                            </p:stCondLst>
                            <p:childTnLst>
                              <p:par>
                                <p:cTn id="22" presetID="29" presetClass="entr" presetSubtype="0" fill="hold" nodeType="afterEffect">
                                  <p:stCondLst>
                                    <p:cond delay="0"/>
                                  </p:stCondLst>
                                  <p:iterate type="lt">
                                    <p:tmPct val="10000"/>
                                  </p:iterate>
                                  <p:childTnLst>
                                    <p:set>
                                      <p:cBhvr>
                                        <p:cTn id="23" dur="1" fill="hold">
                                          <p:stCondLst>
                                            <p:cond delay="0"/>
                                          </p:stCondLst>
                                        </p:cTn>
                                        <p:tgtEl>
                                          <p:spTgt spid="8">
                                            <p:txEl>
                                              <p:pRg st="1" end="1"/>
                                            </p:txEl>
                                          </p:spTgt>
                                        </p:tgtEl>
                                        <p:attrNameLst>
                                          <p:attrName>style.visibility</p:attrName>
                                        </p:attrNameLst>
                                      </p:cBhvr>
                                      <p:to>
                                        <p:strVal val="visible"/>
                                      </p:to>
                                    </p:set>
                                    <p:anim calcmode="lin" valueType="num">
                                      <p:cBhvr>
                                        <p:cTn id="24" dur="1000" fill="hold"/>
                                        <p:tgtEl>
                                          <p:spTgt spid="8">
                                            <p:txEl>
                                              <p:pRg st="1" end="1"/>
                                            </p:txEl>
                                          </p:spTgt>
                                        </p:tgtEl>
                                        <p:attrNameLst>
                                          <p:attrName>ppt_x</p:attrName>
                                        </p:attrNameLst>
                                      </p:cBhvr>
                                      <p:tavLst>
                                        <p:tav tm="0">
                                          <p:val>
                                            <p:strVal val="#ppt_x-.2"/>
                                          </p:val>
                                        </p:tav>
                                        <p:tav tm="100000">
                                          <p:val>
                                            <p:strVal val="#ppt_x"/>
                                          </p:val>
                                        </p:tav>
                                      </p:tavLst>
                                    </p:anim>
                                    <p:anim calcmode="lin" valueType="num">
                                      <p:cBhvr>
                                        <p:cTn id="25" dur="1000" fill="hold"/>
                                        <p:tgtEl>
                                          <p:spTgt spid="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
                                            <p:txEl>
                                              <p:pRg st="1" end="1"/>
                                            </p:txEl>
                                          </p:spTgt>
                                        </p:tgtEl>
                                      </p:cBhvr>
                                    </p:animEffect>
                                  </p:childTnLst>
                                </p:cTn>
                              </p:par>
                            </p:childTnLst>
                          </p:cTn>
                        </p:par>
                        <p:par>
                          <p:cTn id="27" fill="hold">
                            <p:stCondLst>
                              <p:cond delay="24200"/>
                            </p:stCondLst>
                            <p:childTnLst>
                              <p:par>
                                <p:cTn id="28" presetID="29" presetClass="entr" presetSubtype="0" fill="hold" nodeType="afterEffect">
                                  <p:stCondLst>
                                    <p:cond delay="0"/>
                                  </p:stCondLst>
                                  <p:iterate type="lt">
                                    <p:tmPct val="10000"/>
                                  </p:iterate>
                                  <p:childTnLst>
                                    <p:set>
                                      <p:cBhvr>
                                        <p:cTn id="29" dur="1" fill="hold">
                                          <p:stCondLst>
                                            <p:cond delay="0"/>
                                          </p:stCondLst>
                                        </p:cTn>
                                        <p:tgtEl>
                                          <p:spTgt spid="8">
                                            <p:txEl>
                                              <p:pRg st="2" end="2"/>
                                            </p:txEl>
                                          </p:spTgt>
                                        </p:tgtEl>
                                        <p:attrNameLst>
                                          <p:attrName>style.visibility</p:attrName>
                                        </p:attrNameLst>
                                      </p:cBhvr>
                                      <p:to>
                                        <p:strVal val="visible"/>
                                      </p:to>
                                    </p:set>
                                    <p:anim calcmode="lin" valueType="num">
                                      <p:cBhvr>
                                        <p:cTn id="30" dur="1000" fill="hold"/>
                                        <p:tgtEl>
                                          <p:spTgt spid="8">
                                            <p:txEl>
                                              <p:pRg st="2" end="2"/>
                                            </p:txEl>
                                          </p:spTgt>
                                        </p:tgtEl>
                                        <p:attrNameLst>
                                          <p:attrName>ppt_x</p:attrName>
                                        </p:attrNameLst>
                                      </p:cBhvr>
                                      <p:tavLst>
                                        <p:tav tm="0">
                                          <p:val>
                                            <p:strVal val="#ppt_x-.2"/>
                                          </p:val>
                                        </p:tav>
                                        <p:tav tm="100000">
                                          <p:val>
                                            <p:strVal val="#ppt_x"/>
                                          </p:val>
                                        </p:tav>
                                      </p:tavLst>
                                    </p:anim>
                                    <p:anim calcmode="lin" valueType="num">
                                      <p:cBhvr>
                                        <p:cTn id="31" dur="1000" fill="hold"/>
                                        <p:tgtEl>
                                          <p:spTgt spid="8">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8">
                                            <p:txEl>
                                              <p:pRg st="2" end="2"/>
                                            </p:txEl>
                                          </p:spTgt>
                                        </p:tgtEl>
                                      </p:cBhvr>
                                    </p:animEffect>
                                  </p:childTnLst>
                                </p:cTn>
                              </p:par>
                            </p:childTnLst>
                          </p:cTn>
                        </p:par>
                        <p:par>
                          <p:cTn id="33" fill="hold">
                            <p:stCondLst>
                              <p:cond delay="27900"/>
                            </p:stCondLst>
                            <p:childTnLst>
                              <p:par>
                                <p:cTn id="34" presetID="29" presetClass="entr" presetSubtype="0" fill="hold" nodeType="afterEffect">
                                  <p:stCondLst>
                                    <p:cond delay="0"/>
                                  </p:stCondLst>
                                  <p:iterate type="lt">
                                    <p:tmPct val="10000"/>
                                  </p:iterate>
                                  <p:childTnLst>
                                    <p:set>
                                      <p:cBhvr>
                                        <p:cTn id="35" dur="1" fill="hold">
                                          <p:stCondLst>
                                            <p:cond delay="0"/>
                                          </p:stCondLst>
                                        </p:cTn>
                                        <p:tgtEl>
                                          <p:spTgt spid="8">
                                            <p:txEl>
                                              <p:pRg st="3" end="3"/>
                                            </p:txEl>
                                          </p:spTgt>
                                        </p:tgtEl>
                                        <p:attrNameLst>
                                          <p:attrName>style.visibility</p:attrName>
                                        </p:attrNameLst>
                                      </p:cBhvr>
                                      <p:to>
                                        <p:strVal val="visible"/>
                                      </p:to>
                                    </p:set>
                                    <p:anim calcmode="lin" valueType="num">
                                      <p:cBhvr>
                                        <p:cTn id="36" dur="1000" fill="hold"/>
                                        <p:tgtEl>
                                          <p:spTgt spid="8">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8">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8">
                                            <p:txEl>
                                              <p:pRg st="3" end="3"/>
                                            </p:txEl>
                                          </p:spTgt>
                                        </p:tgtEl>
                                      </p:cBhvr>
                                    </p:animEffect>
                                  </p:childTnLst>
                                </p:cTn>
                              </p:par>
                            </p:childTnLst>
                          </p:cTn>
                        </p:par>
                        <p:par>
                          <p:cTn id="39" fill="hold">
                            <p:stCondLst>
                              <p:cond delay="31100"/>
                            </p:stCondLst>
                            <p:childTnLst>
                              <p:par>
                                <p:cTn id="40" presetID="29" presetClass="entr" presetSubtype="0" fill="hold" nodeType="afterEffect">
                                  <p:stCondLst>
                                    <p:cond delay="0"/>
                                  </p:stCondLst>
                                  <p:iterate type="lt">
                                    <p:tmPct val="10000"/>
                                  </p:iterate>
                                  <p:childTnLst>
                                    <p:set>
                                      <p:cBhvr>
                                        <p:cTn id="41" dur="1" fill="hold">
                                          <p:stCondLst>
                                            <p:cond delay="0"/>
                                          </p:stCondLst>
                                        </p:cTn>
                                        <p:tgtEl>
                                          <p:spTgt spid="8">
                                            <p:txEl>
                                              <p:pRg st="4" end="4"/>
                                            </p:txEl>
                                          </p:spTgt>
                                        </p:tgtEl>
                                        <p:attrNameLst>
                                          <p:attrName>style.visibility</p:attrName>
                                        </p:attrNameLst>
                                      </p:cBhvr>
                                      <p:to>
                                        <p:strVal val="visible"/>
                                      </p:to>
                                    </p:set>
                                    <p:anim calcmode="lin" valueType="num">
                                      <p:cBhvr>
                                        <p:cTn id="42" dur="1000" fill="hold"/>
                                        <p:tgtEl>
                                          <p:spTgt spid="8">
                                            <p:txEl>
                                              <p:pRg st="4" end="4"/>
                                            </p:txEl>
                                          </p:spTgt>
                                        </p:tgtEl>
                                        <p:attrNameLst>
                                          <p:attrName>ppt_x</p:attrName>
                                        </p:attrNameLst>
                                      </p:cBhvr>
                                      <p:tavLst>
                                        <p:tav tm="0">
                                          <p:val>
                                            <p:strVal val="#ppt_x-.2"/>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
                                            <p:txEl>
                                              <p:pRg st="4" end="4"/>
                                            </p:txEl>
                                          </p:spTgt>
                                        </p:tgtEl>
                                      </p:cBhvr>
                                    </p:animEffect>
                                  </p:childTnLst>
                                </p:cTn>
                              </p:par>
                            </p:childTnLst>
                          </p:cTn>
                        </p:par>
                        <p:par>
                          <p:cTn id="45" fill="hold">
                            <p:stCondLst>
                              <p:cond delay="33400"/>
                            </p:stCondLst>
                            <p:childTnLst>
                              <p:par>
                                <p:cTn id="46" presetID="29" presetClass="entr" presetSubtype="0" fill="hold" nodeType="afterEffect">
                                  <p:stCondLst>
                                    <p:cond delay="0"/>
                                  </p:stCondLst>
                                  <p:iterate type="lt">
                                    <p:tmPct val="10000"/>
                                  </p:iterate>
                                  <p:childTnLst>
                                    <p:set>
                                      <p:cBhvr>
                                        <p:cTn id="47" dur="1" fill="hold">
                                          <p:stCondLst>
                                            <p:cond delay="0"/>
                                          </p:stCondLst>
                                        </p:cTn>
                                        <p:tgtEl>
                                          <p:spTgt spid="8">
                                            <p:txEl>
                                              <p:pRg st="5" end="5"/>
                                            </p:txEl>
                                          </p:spTgt>
                                        </p:tgtEl>
                                        <p:attrNameLst>
                                          <p:attrName>style.visibility</p:attrName>
                                        </p:attrNameLst>
                                      </p:cBhvr>
                                      <p:to>
                                        <p:strVal val="visible"/>
                                      </p:to>
                                    </p:set>
                                    <p:anim calcmode="lin" valueType="num">
                                      <p:cBhvr>
                                        <p:cTn id="48" dur="1000" fill="hold"/>
                                        <p:tgtEl>
                                          <p:spTgt spid="8">
                                            <p:txEl>
                                              <p:pRg st="5" end="5"/>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5" end="5"/>
                                            </p:txEl>
                                          </p:spTgt>
                                        </p:tgtEl>
                                      </p:cBhvr>
                                    </p:animEffect>
                                  </p:childTnLst>
                                </p:cTn>
                              </p:par>
                            </p:childTnLst>
                          </p:cTn>
                        </p:par>
                        <p:par>
                          <p:cTn id="51" fill="hold">
                            <p:stCondLst>
                              <p:cond delay="36000"/>
                            </p:stCondLst>
                            <p:childTnLst>
                              <p:par>
                                <p:cTn id="52" presetID="29" presetClass="entr" presetSubtype="0" fill="hold" nodeType="afterEffect">
                                  <p:stCondLst>
                                    <p:cond delay="0"/>
                                  </p:stCondLst>
                                  <p:iterate type="lt">
                                    <p:tmPct val="10000"/>
                                  </p:iterate>
                                  <p:childTnLst>
                                    <p:set>
                                      <p:cBhvr>
                                        <p:cTn id="53" dur="1" fill="hold">
                                          <p:stCondLst>
                                            <p:cond delay="0"/>
                                          </p:stCondLst>
                                        </p:cTn>
                                        <p:tgtEl>
                                          <p:spTgt spid="8">
                                            <p:txEl>
                                              <p:pRg st="6" end="6"/>
                                            </p:txEl>
                                          </p:spTgt>
                                        </p:tgtEl>
                                        <p:attrNameLst>
                                          <p:attrName>style.visibility</p:attrName>
                                        </p:attrNameLst>
                                      </p:cBhvr>
                                      <p:to>
                                        <p:strVal val="visible"/>
                                      </p:to>
                                    </p:set>
                                    <p:anim calcmode="lin" valueType="num">
                                      <p:cBhvr>
                                        <p:cTn id="54" dur="1000" fill="hold"/>
                                        <p:tgtEl>
                                          <p:spTgt spid="8">
                                            <p:txEl>
                                              <p:pRg st="6" end="6"/>
                                            </p:txEl>
                                          </p:spTgt>
                                        </p:tgtEl>
                                        <p:attrNameLst>
                                          <p:attrName>ppt_x</p:attrName>
                                        </p:attrNameLst>
                                      </p:cBhvr>
                                      <p:tavLst>
                                        <p:tav tm="0">
                                          <p:val>
                                            <p:strVal val="#ppt_x-.2"/>
                                          </p:val>
                                        </p:tav>
                                        <p:tav tm="100000">
                                          <p:val>
                                            <p:strVal val="#ppt_x"/>
                                          </p:val>
                                        </p:tav>
                                      </p:tavLst>
                                    </p:anim>
                                    <p:anim calcmode="lin" valueType="num">
                                      <p:cBhvr>
                                        <p:cTn id="55" dur="1000" fill="hold"/>
                                        <p:tgtEl>
                                          <p:spTgt spid="8">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6" dur="1000"/>
                                        <p:tgtEl>
                                          <p:spTgt spid="8">
                                            <p:txEl>
                                              <p:pRg st="6" end="6"/>
                                            </p:txEl>
                                          </p:spTgt>
                                        </p:tgtEl>
                                      </p:cBhvr>
                                    </p:animEffect>
                                  </p:childTnLst>
                                </p:cTn>
                              </p:par>
                            </p:childTnLst>
                          </p:cTn>
                        </p:par>
                        <p:par>
                          <p:cTn id="57" fill="hold">
                            <p:stCondLst>
                              <p:cond delay="39000"/>
                            </p:stCondLst>
                            <p:childTnLst>
                              <p:par>
                                <p:cTn id="58" presetID="29" presetClass="entr" presetSubtype="0" fill="hold" nodeType="afterEffect">
                                  <p:stCondLst>
                                    <p:cond delay="0"/>
                                  </p:stCondLst>
                                  <p:iterate type="lt">
                                    <p:tmPct val="10000"/>
                                  </p:iterate>
                                  <p:childTnLst>
                                    <p:set>
                                      <p:cBhvr>
                                        <p:cTn id="59" dur="1" fill="hold">
                                          <p:stCondLst>
                                            <p:cond delay="0"/>
                                          </p:stCondLst>
                                        </p:cTn>
                                        <p:tgtEl>
                                          <p:spTgt spid="8">
                                            <p:txEl>
                                              <p:pRg st="7" end="7"/>
                                            </p:txEl>
                                          </p:spTgt>
                                        </p:tgtEl>
                                        <p:attrNameLst>
                                          <p:attrName>style.visibility</p:attrName>
                                        </p:attrNameLst>
                                      </p:cBhvr>
                                      <p:to>
                                        <p:strVal val="visible"/>
                                      </p:to>
                                    </p:set>
                                    <p:anim calcmode="lin" valueType="num">
                                      <p:cBhvr>
                                        <p:cTn id="60" dur="1000" fill="hold"/>
                                        <p:tgtEl>
                                          <p:spTgt spid="8">
                                            <p:txEl>
                                              <p:pRg st="7" end="7"/>
                                            </p:txEl>
                                          </p:spTgt>
                                        </p:tgtEl>
                                        <p:attrNameLst>
                                          <p:attrName>ppt_x</p:attrName>
                                        </p:attrNameLst>
                                      </p:cBhvr>
                                      <p:tavLst>
                                        <p:tav tm="0">
                                          <p:val>
                                            <p:strVal val="#ppt_x-.2"/>
                                          </p:val>
                                        </p:tav>
                                        <p:tav tm="100000">
                                          <p:val>
                                            <p:strVal val="#ppt_x"/>
                                          </p:val>
                                        </p:tav>
                                      </p:tavLst>
                                    </p:anim>
                                    <p:anim calcmode="lin" valueType="num">
                                      <p:cBhvr>
                                        <p:cTn id="61" dur="1000" fill="hold"/>
                                        <p:tgtEl>
                                          <p:spTgt spid="8">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62" dur="1000"/>
                                        <p:tgtEl>
                                          <p:spTgt spid="8">
                                            <p:txEl>
                                              <p:pRg st="7" end="7"/>
                                            </p:txEl>
                                          </p:spTgt>
                                        </p:tgtEl>
                                      </p:cBhvr>
                                    </p:animEffect>
                                  </p:childTnLst>
                                </p:cTn>
                              </p:par>
                            </p:childTnLst>
                          </p:cTn>
                        </p:par>
                        <p:par>
                          <p:cTn id="63" fill="hold">
                            <p:stCondLst>
                              <p:cond delay="40300"/>
                            </p:stCondLst>
                            <p:childTnLst>
                              <p:par>
                                <p:cTn id="64" presetID="29" presetClass="entr" presetSubtype="0" fill="hold" nodeType="afterEffect">
                                  <p:stCondLst>
                                    <p:cond delay="0"/>
                                  </p:stCondLst>
                                  <p:iterate type="lt">
                                    <p:tmPct val="10000"/>
                                  </p:iterate>
                                  <p:childTnLst>
                                    <p:set>
                                      <p:cBhvr>
                                        <p:cTn id="65" dur="1" fill="hold">
                                          <p:stCondLst>
                                            <p:cond delay="0"/>
                                          </p:stCondLst>
                                        </p:cTn>
                                        <p:tgtEl>
                                          <p:spTgt spid="8">
                                            <p:txEl>
                                              <p:pRg st="8" end="8"/>
                                            </p:txEl>
                                          </p:spTgt>
                                        </p:tgtEl>
                                        <p:attrNameLst>
                                          <p:attrName>style.visibility</p:attrName>
                                        </p:attrNameLst>
                                      </p:cBhvr>
                                      <p:to>
                                        <p:strVal val="visible"/>
                                      </p:to>
                                    </p:set>
                                    <p:anim calcmode="lin" valueType="num">
                                      <p:cBhvr>
                                        <p:cTn id="66" dur="1000" fill="hold"/>
                                        <p:tgtEl>
                                          <p:spTgt spid="8">
                                            <p:txEl>
                                              <p:pRg st="8" end="8"/>
                                            </p:txEl>
                                          </p:spTgt>
                                        </p:tgtEl>
                                        <p:attrNameLst>
                                          <p:attrName>ppt_x</p:attrName>
                                        </p:attrNameLst>
                                      </p:cBhvr>
                                      <p:tavLst>
                                        <p:tav tm="0">
                                          <p:val>
                                            <p:strVal val="#ppt_x-.2"/>
                                          </p:val>
                                        </p:tav>
                                        <p:tav tm="100000">
                                          <p:val>
                                            <p:strVal val="#ppt_x"/>
                                          </p:val>
                                        </p:tav>
                                      </p:tavLst>
                                    </p:anim>
                                    <p:anim calcmode="lin" valueType="num">
                                      <p:cBhvr>
                                        <p:cTn id="67" dur="1000" fill="hold"/>
                                        <p:tgtEl>
                                          <p:spTgt spid="8">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8" dur="1000"/>
                                        <p:tgtEl>
                                          <p:spTgt spid="8">
                                            <p:txEl>
                                              <p:pRg st="8" end="8"/>
                                            </p:txEl>
                                          </p:spTgt>
                                        </p:tgtEl>
                                      </p:cBhvr>
                                    </p:animEffect>
                                  </p:childTnLst>
                                </p:cTn>
                              </p:par>
                            </p:childTnLst>
                          </p:cTn>
                        </p:par>
                        <p:par>
                          <p:cTn id="69" fill="hold">
                            <p:stCondLst>
                              <p:cond delay="43400"/>
                            </p:stCondLst>
                            <p:childTnLst>
                              <p:par>
                                <p:cTn id="70" presetID="29" presetClass="entr" presetSubtype="0" fill="hold" nodeType="afterEffect">
                                  <p:stCondLst>
                                    <p:cond delay="0"/>
                                  </p:stCondLst>
                                  <p:iterate type="lt">
                                    <p:tmPct val="10000"/>
                                  </p:iterate>
                                  <p:childTnLst>
                                    <p:set>
                                      <p:cBhvr>
                                        <p:cTn id="71" dur="1" fill="hold">
                                          <p:stCondLst>
                                            <p:cond delay="0"/>
                                          </p:stCondLst>
                                        </p:cTn>
                                        <p:tgtEl>
                                          <p:spTgt spid="8">
                                            <p:txEl>
                                              <p:pRg st="9" end="9"/>
                                            </p:txEl>
                                          </p:spTgt>
                                        </p:tgtEl>
                                        <p:attrNameLst>
                                          <p:attrName>style.visibility</p:attrName>
                                        </p:attrNameLst>
                                      </p:cBhvr>
                                      <p:to>
                                        <p:strVal val="visible"/>
                                      </p:to>
                                    </p:set>
                                    <p:anim calcmode="lin" valueType="num">
                                      <p:cBhvr>
                                        <p:cTn id="72" dur="1000" fill="hold"/>
                                        <p:tgtEl>
                                          <p:spTgt spid="8">
                                            <p:txEl>
                                              <p:pRg st="9" end="9"/>
                                            </p:txEl>
                                          </p:spTgt>
                                        </p:tgtEl>
                                        <p:attrNameLst>
                                          <p:attrName>ppt_x</p:attrName>
                                        </p:attrNameLst>
                                      </p:cBhvr>
                                      <p:tavLst>
                                        <p:tav tm="0">
                                          <p:val>
                                            <p:strVal val="#ppt_x-.2"/>
                                          </p:val>
                                        </p:tav>
                                        <p:tav tm="100000">
                                          <p:val>
                                            <p:strVal val="#ppt_x"/>
                                          </p:val>
                                        </p:tav>
                                      </p:tavLst>
                                    </p:anim>
                                    <p:anim calcmode="lin" valueType="num">
                                      <p:cBhvr>
                                        <p:cTn id="73" dur="1000" fill="hold"/>
                                        <p:tgtEl>
                                          <p:spTgt spid="8">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74" dur="10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Questions</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52</a:t>
            </a:fld>
            <a:endParaRPr lang="en-US"/>
          </a:p>
        </p:txBody>
      </p:sp>
      <p:sp>
        <p:nvSpPr>
          <p:cNvPr id="8" name="Rectangle 7"/>
          <p:cNvSpPr/>
          <p:nvPr/>
        </p:nvSpPr>
        <p:spPr>
          <a:xfrm>
            <a:off x="228600" y="935534"/>
            <a:ext cx="8686800" cy="5693866"/>
          </a:xfrm>
          <a:prstGeom prst="rect">
            <a:avLst/>
          </a:prstGeom>
          <a:noFill/>
        </p:spPr>
        <p:txBody>
          <a:bodyPr wrap="square" lIns="91440" tIns="45720" rIns="91440" bIns="45720">
            <a:spAutoFit/>
          </a:bodyPr>
          <a:lstStyle/>
          <a:p>
            <a:pPr indent="457200" algn="just"/>
            <a:r>
              <a:rPr lang="en-US" sz="2800" b="1" dirty="0" smtClean="0">
                <a:latin typeface="Times New Roman" pitchFamily="18" charset="0"/>
                <a:cs typeface="Times New Roman" pitchFamily="18" charset="0"/>
              </a:rPr>
              <a:t>As Per Blooms Levels</a:t>
            </a:r>
          </a:p>
          <a:p>
            <a:pPr indent="457200" algn="just">
              <a:buAutoNum type="arabicPeriod"/>
            </a:pPr>
            <a:r>
              <a:rPr lang="en-US" sz="2800" b="1" dirty="0" smtClean="0">
                <a:latin typeface="Times New Roman" pitchFamily="18" charset="0"/>
                <a:cs typeface="Times New Roman" pitchFamily="18" charset="0"/>
              </a:rPr>
              <a:t>Remember</a:t>
            </a:r>
          </a:p>
          <a:p>
            <a:pPr lvl="1" indent="457200" algn="just">
              <a:buAutoNum type="arabicPeriod"/>
            </a:pPr>
            <a:r>
              <a:rPr lang="en-US" sz="2800" dirty="0">
                <a:latin typeface="Times New Roman" pitchFamily="18" charset="0"/>
                <a:cs typeface="Times New Roman" pitchFamily="18" charset="0"/>
              </a:rPr>
              <a:t>Write syntax of print() function with its arguments.</a:t>
            </a:r>
          </a:p>
          <a:p>
            <a:pPr lvl="1" indent="457200" algn="just">
              <a:buAutoNum type="arabicPeriod"/>
            </a:pPr>
            <a:r>
              <a:rPr lang="en-US" sz="2800" dirty="0">
                <a:latin typeface="Times New Roman" pitchFamily="18" charset="0"/>
                <a:cs typeface="Times New Roman" pitchFamily="18" charset="0"/>
              </a:rPr>
              <a:t>Enlist file and directory related standard functions.</a:t>
            </a:r>
          </a:p>
          <a:p>
            <a:pPr lvl="1" indent="457200" algn="just">
              <a:buAutoNum type="arabicPeriod"/>
            </a:pPr>
            <a:r>
              <a:rPr lang="en-US" sz="2800" dirty="0" smtClean="0">
                <a:latin typeface="Times New Roman" pitchFamily="18" charset="0"/>
                <a:cs typeface="Times New Roman" pitchFamily="18" charset="0"/>
              </a:rPr>
              <a:t>Write </a:t>
            </a:r>
            <a:r>
              <a:rPr lang="en-US" sz="2800" dirty="0">
                <a:latin typeface="Times New Roman" pitchFamily="18" charset="0"/>
                <a:cs typeface="Times New Roman" pitchFamily="18" charset="0"/>
              </a:rPr>
              <a:t>syntax for try: except statement.</a:t>
            </a:r>
          </a:p>
          <a:p>
            <a:pPr lvl="1" indent="457200" algn="just">
              <a:buAutoNum type="arabicPeriod"/>
            </a:pPr>
            <a:r>
              <a:rPr lang="en-US" sz="2800" dirty="0" smtClean="0">
                <a:latin typeface="Times New Roman" pitchFamily="18" charset="0"/>
                <a:cs typeface="Times New Roman" pitchFamily="18" charset="0"/>
              </a:rPr>
              <a:t>Define </a:t>
            </a:r>
            <a:r>
              <a:rPr lang="en-US" sz="2800" dirty="0">
                <a:latin typeface="Times New Roman" pitchFamily="18" charset="0"/>
                <a:cs typeface="Times New Roman" pitchFamily="18" charset="0"/>
              </a:rPr>
              <a:t>exception.</a:t>
            </a:r>
          </a:p>
          <a:p>
            <a:pPr lvl="1" indent="457200" algn="just">
              <a:buAutoNum type="arabicPeriod"/>
            </a:pPr>
            <a:r>
              <a:rPr lang="en-US" sz="2800" dirty="0" smtClean="0">
                <a:latin typeface="Times New Roman" pitchFamily="18" charset="0"/>
                <a:cs typeface="Times New Roman" pitchFamily="18" charset="0"/>
              </a:rPr>
              <a:t>Describe </a:t>
            </a:r>
            <a:r>
              <a:rPr lang="en-US" sz="2800" dirty="0">
                <a:latin typeface="Times New Roman" pitchFamily="18" charset="0"/>
                <a:cs typeface="Times New Roman" pitchFamily="18" charset="0"/>
              </a:rPr>
              <a:t>file handling in short.</a:t>
            </a:r>
          </a:p>
          <a:p>
            <a:pPr indent="457200" algn="just">
              <a:buAutoNum type="arabicPeriod"/>
            </a:pPr>
            <a:r>
              <a:rPr lang="en-US" sz="2800" b="1" dirty="0" smtClean="0">
                <a:latin typeface="Times New Roman" pitchFamily="18" charset="0"/>
                <a:cs typeface="Times New Roman" pitchFamily="18" charset="0"/>
              </a:rPr>
              <a:t>Understand</a:t>
            </a:r>
          </a:p>
          <a:p>
            <a:pPr lvl="1" indent="457200" algn="just">
              <a:buAutoNum type="arabicPeriod"/>
            </a:pPr>
            <a:r>
              <a:rPr lang="en-US" sz="2800" dirty="0">
                <a:latin typeface="Times New Roman" pitchFamily="18" charset="0"/>
                <a:cs typeface="Times New Roman" pitchFamily="18" charset="0"/>
              </a:rPr>
              <a:t>What are four file modes in </a:t>
            </a:r>
            <a:r>
              <a:rPr lang="en-US" sz="2800" dirty="0" smtClean="0">
                <a:latin typeface="Times New Roman" pitchFamily="18" charset="0"/>
                <a:cs typeface="Times New Roman" pitchFamily="18" charset="0"/>
              </a:rPr>
              <a:t>Python?</a:t>
            </a:r>
          </a:p>
          <a:p>
            <a:pPr lvl="1" indent="457200" algn="just">
              <a:buAutoNum type="arabicPeriod"/>
            </a:pPr>
            <a:r>
              <a:rPr lang="en-US" sz="2800" dirty="0">
                <a:latin typeface="Times New Roman" pitchFamily="18" charset="0"/>
                <a:cs typeface="Times New Roman" pitchFamily="18" charset="0"/>
              </a:rPr>
              <a:t>What </a:t>
            </a:r>
            <a:r>
              <a:rPr lang="en-US" sz="2800" dirty="0" smtClean="0">
                <a:latin typeface="Times New Roman" pitchFamily="18" charset="0"/>
                <a:cs typeface="Times New Roman" pitchFamily="18" charset="0"/>
              </a:rPr>
              <a:t>is the use of </a:t>
            </a:r>
            <a:r>
              <a:rPr lang="en-US" sz="2800" dirty="0">
                <a:latin typeface="Times New Roman" pitchFamily="18" charset="0"/>
                <a:cs typeface="Times New Roman" pitchFamily="18" charset="0"/>
              </a:rPr>
              <a:t>seek() and tell() </a:t>
            </a:r>
            <a:r>
              <a:rPr lang="en-US" sz="2800" dirty="0" smtClean="0">
                <a:latin typeface="Times New Roman" pitchFamily="18" charset="0"/>
                <a:cs typeface="Times New Roman" pitchFamily="18" charset="0"/>
              </a:rPr>
              <a:t>functions?</a:t>
            </a:r>
          </a:p>
          <a:p>
            <a:pPr lvl="1" indent="457200" algn="just">
              <a:buAutoNum type="arabicPeriod"/>
            </a:pPr>
            <a:r>
              <a:rPr lang="en-US" sz="2800" dirty="0">
                <a:latin typeface="Times New Roman" pitchFamily="18" charset="0"/>
                <a:cs typeface="Times New Roman" pitchFamily="18" charset="0"/>
              </a:rPr>
              <a:t>What is inheritance? Explain types of Inheritance</a:t>
            </a:r>
            <a:r>
              <a:rPr lang="en-US" sz="2800" dirty="0" smtClean="0">
                <a:latin typeface="Times New Roman" pitchFamily="18" charset="0"/>
                <a:cs typeface="Times New Roman" pitchFamily="18" charset="0"/>
              </a:rPr>
              <a:t>.</a:t>
            </a:r>
          </a:p>
          <a:p>
            <a:pPr lvl="1" indent="457200" algn="just">
              <a:buAutoNum type="arabicPeriod"/>
            </a:pPr>
            <a:r>
              <a:rPr lang="en-US" sz="2800" dirty="0">
                <a:latin typeface="Times New Roman" pitchFamily="18" charset="0"/>
                <a:cs typeface="Times New Roman" pitchFamily="18" charset="0"/>
              </a:rPr>
              <a:t>What is the use of rename() and remove() functions w.r.t. Directory</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95505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p:tgtEl>
                                          <p:spTgt spid="8">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8">
                                            <p:txEl>
                                              <p:pRg st="0" end="0"/>
                                            </p:txEl>
                                          </p:spTgt>
                                        </p:tgtEl>
                                      </p:cBhvr>
                                    </p:animEffect>
                                  </p:childTnLst>
                                </p:cTn>
                              </p:par>
                            </p:childTnLst>
                          </p:cTn>
                        </p:par>
                        <p:par>
                          <p:cTn id="14" fill="hold">
                            <p:stCondLst>
                              <p:cond delay="1800"/>
                            </p:stCondLst>
                            <p:childTnLst>
                              <p:par>
                                <p:cTn id="15" presetID="12" presetClass="entr" presetSubtype="8" fill="hold" nodeType="afterEffect">
                                  <p:stCondLst>
                                    <p:cond delay="0"/>
                                  </p:stCondLst>
                                  <p:iterate type="lt">
                                    <p:tmPct val="10000"/>
                                  </p:iterate>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p:tgtEl>
                                          <p:spTgt spid="8">
                                            <p:txEl>
                                              <p:pRg st="1" end="1"/>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8">
                                            <p:txEl>
                                              <p:pRg st="1" end="1"/>
                                            </p:txEl>
                                          </p:spTgt>
                                        </p:tgtEl>
                                      </p:cBhvr>
                                    </p:animEffect>
                                  </p:childTnLst>
                                </p:cTn>
                              </p:par>
                            </p:childTnLst>
                          </p:cTn>
                        </p:par>
                        <p:par>
                          <p:cTn id="19" fill="hold">
                            <p:stCondLst>
                              <p:cond delay="2650"/>
                            </p:stCondLst>
                            <p:childTnLst>
                              <p:par>
                                <p:cTn id="20" presetID="12" presetClass="entr" presetSubtype="8" fill="hold" nodeType="afterEffect">
                                  <p:stCondLst>
                                    <p:cond delay="0"/>
                                  </p:stCondLst>
                                  <p:iterate type="lt">
                                    <p:tmPct val="10000"/>
                                  </p:iterate>
                                  <p:childTnLst>
                                    <p:set>
                                      <p:cBhvr>
                                        <p:cTn id="21" dur="1" fill="hold">
                                          <p:stCondLst>
                                            <p:cond delay="0"/>
                                          </p:stCondLst>
                                        </p:cTn>
                                        <p:tgtEl>
                                          <p:spTgt spid="8">
                                            <p:txEl>
                                              <p:pRg st="2" end="2"/>
                                            </p:txEl>
                                          </p:spTgt>
                                        </p:tgtEl>
                                        <p:attrNameLst>
                                          <p:attrName>style.visibility</p:attrName>
                                        </p:attrNameLst>
                                      </p:cBhvr>
                                      <p:to>
                                        <p:strVal val="visible"/>
                                      </p:to>
                                    </p:set>
                                    <p:anim calcmode="lin" valueType="num">
                                      <p:cBhvr additive="base">
                                        <p:cTn id="22" dur="500"/>
                                        <p:tgtEl>
                                          <p:spTgt spid="8">
                                            <p:txEl>
                                              <p:pRg st="2" end="2"/>
                                            </p:txEl>
                                          </p:spTgt>
                                        </p:tgtEl>
                                        <p:attrNameLst>
                                          <p:attrName>ppt_x</p:attrName>
                                        </p:attrNameLst>
                                      </p:cBhvr>
                                      <p:tavLst>
                                        <p:tav tm="0">
                                          <p:val>
                                            <p:strVal val="#ppt_x-#ppt_w*1.125000"/>
                                          </p:val>
                                        </p:tav>
                                        <p:tav tm="100000">
                                          <p:val>
                                            <p:strVal val="#ppt_x"/>
                                          </p:val>
                                        </p:tav>
                                      </p:tavLst>
                                    </p:anim>
                                    <p:animEffect transition="in" filter="wipe(right)">
                                      <p:cBhvr>
                                        <p:cTn id="23" dur="500"/>
                                        <p:tgtEl>
                                          <p:spTgt spid="8">
                                            <p:txEl>
                                              <p:pRg st="2" end="2"/>
                                            </p:txEl>
                                          </p:spTgt>
                                        </p:tgtEl>
                                      </p:cBhvr>
                                    </p:animEffect>
                                  </p:childTnLst>
                                </p:cTn>
                              </p:par>
                            </p:childTnLst>
                          </p:cTn>
                        </p:par>
                        <p:par>
                          <p:cTn id="24" fill="hold">
                            <p:stCondLst>
                              <p:cond delay="5350"/>
                            </p:stCondLst>
                            <p:childTnLst>
                              <p:par>
                                <p:cTn id="25" presetID="12" presetClass="entr" presetSubtype="8" fill="hold" nodeType="afterEffect">
                                  <p:stCondLst>
                                    <p:cond delay="0"/>
                                  </p:stCondLst>
                                  <p:iterate type="lt">
                                    <p:tmPct val="10000"/>
                                  </p:iterate>
                                  <p:childTnLst>
                                    <p:set>
                                      <p:cBhvr>
                                        <p:cTn id="26" dur="1" fill="hold">
                                          <p:stCondLst>
                                            <p:cond delay="0"/>
                                          </p:stCondLst>
                                        </p:cTn>
                                        <p:tgtEl>
                                          <p:spTgt spid="8">
                                            <p:txEl>
                                              <p:pRg st="3" end="3"/>
                                            </p:txEl>
                                          </p:spTgt>
                                        </p:tgtEl>
                                        <p:attrNameLst>
                                          <p:attrName>style.visibility</p:attrName>
                                        </p:attrNameLst>
                                      </p:cBhvr>
                                      <p:to>
                                        <p:strVal val="visible"/>
                                      </p:to>
                                    </p:set>
                                    <p:anim calcmode="lin" valueType="num">
                                      <p:cBhvr additive="base">
                                        <p:cTn id="27" dur="500"/>
                                        <p:tgtEl>
                                          <p:spTgt spid="8">
                                            <p:txEl>
                                              <p:pRg st="3" end="3"/>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8">
                                            <p:txEl>
                                              <p:pRg st="3" end="3"/>
                                            </p:txEl>
                                          </p:spTgt>
                                        </p:tgtEl>
                                      </p:cBhvr>
                                    </p:animEffect>
                                  </p:childTnLst>
                                </p:cTn>
                              </p:par>
                            </p:childTnLst>
                          </p:cTn>
                        </p:par>
                        <p:par>
                          <p:cTn id="29" fill="hold">
                            <p:stCondLst>
                              <p:cond delay="8150"/>
                            </p:stCondLst>
                            <p:childTnLst>
                              <p:par>
                                <p:cTn id="30" presetID="12" presetClass="entr" presetSubtype="8" fill="hold" nodeType="afterEffect">
                                  <p:stCondLst>
                                    <p:cond delay="0"/>
                                  </p:stCondLst>
                                  <p:iterate type="lt">
                                    <p:tmPct val="10000"/>
                                  </p:iterate>
                                  <p:childTnLst>
                                    <p:set>
                                      <p:cBhvr>
                                        <p:cTn id="31" dur="1" fill="hold">
                                          <p:stCondLst>
                                            <p:cond delay="0"/>
                                          </p:stCondLst>
                                        </p:cTn>
                                        <p:tgtEl>
                                          <p:spTgt spid="8">
                                            <p:txEl>
                                              <p:pRg st="4" end="4"/>
                                            </p:txEl>
                                          </p:spTgt>
                                        </p:tgtEl>
                                        <p:attrNameLst>
                                          <p:attrName>style.visibility</p:attrName>
                                        </p:attrNameLst>
                                      </p:cBhvr>
                                      <p:to>
                                        <p:strVal val="visible"/>
                                      </p:to>
                                    </p:set>
                                    <p:anim calcmode="lin" valueType="num">
                                      <p:cBhvr additive="base">
                                        <p:cTn id="32" dur="500"/>
                                        <p:tgtEl>
                                          <p:spTgt spid="8">
                                            <p:txEl>
                                              <p:pRg st="4" end="4"/>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8">
                                            <p:txEl>
                                              <p:pRg st="4" end="4"/>
                                            </p:txEl>
                                          </p:spTgt>
                                        </p:tgtEl>
                                      </p:cBhvr>
                                    </p:animEffect>
                                  </p:childTnLst>
                                </p:cTn>
                              </p:par>
                            </p:childTnLst>
                          </p:cTn>
                        </p:par>
                        <p:par>
                          <p:cTn id="34" fill="hold">
                            <p:stCondLst>
                              <p:cond delay="10300"/>
                            </p:stCondLst>
                            <p:childTnLst>
                              <p:par>
                                <p:cTn id="35" presetID="12" presetClass="entr" presetSubtype="8" fill="hold" nodeType="afterEffect">
                                  <p:stCondLst>
                                    <p:cond delay="0"/>
                                  </p:stCondLst>
                                  <p:iterate type="lt">
                                    <p:tmPct val="10000"/>
                                  </p:iterate>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p:tgtEl>
                                          <p:spTgt spid="8">
                                            <p:txEl>
                                              <p:pRg st="5" end="5"/>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8">
                                            <p:txEl>
                                              <p:pRg st="5" end="5"/>
                                            </p:txEl>
                                          </p:spTgt>
                                        </p:tgtEl>
                                      </p:cBhvr>
                                    </p:animEffect>
                                  </p:childTnLst>
                                </p:cTn>
                              </p:par>
                            </p:childTnLst>
                          </p:cTn>
                        </p:par>
                        <p:par>
                          <p:cTn id="39" fill="hold">
                            <p:stCondLst>
                              <p:cond delay="11550"/>
                            </p:stCondLst>
                            <p:childTnLst>
                              <p:par>
                                <p:cTn id="40" presetID="12" presetClass="entr" presetSubtype="8" fill="hold" nodeType="afterEffect">
                                  <p:stCondLst>
                                    <p:cond delay="0"/>
                                  </p:stCondLst>
                                  <p:iterate type="lt">
                                    <p:tmPct val="10000"/>
                                  </p:iterate>
                                  <p:childTnLst>
                                    <p:set>
                                      <p:cBhvr>
                                        <p:cTn id="41" dur="1" fill="hold">
                                          <p:stCondLst>
                                            <p:cond delay="0"/>
                                          </p:stCondLst>
                                        </p:cTn>
                                        <p:tgtEl>
                                          <p:spTgt spid="8">
                                            <p:txEl>
                                              <p:pRg st="6" end="6"/>
                                            </p:txEl>
                                          </p:spTgt>
                                        </p:tgtEl>
                                        <p:attrNameLst>
                                          <p:attrName>style.visibility</p:attrName>
                                        </p:attrNameLst>
                                      </p:cBhvr>
                                      <p:to>
                                        <p:strVal val="visible"/>
                                      </p:to>
                                    </p:set>
                                    <p:anim calcmode="lin" valueType="num">
                                      <p:cBhvr additive="base">
                                        <p:cTn id="42" dur="500"/>
                                        <p:tgtEl>
                                          <p:spTgt spid="8">
                                            <p:txEl>
                                              <p:pRg st="6" end="6"/>
                                            </p:txEl>
                                          </p:spTgt>
                                        </p:tgtEl>
                                        <p:attrNameLst>
                                          <p:attrName>ppt_x</p:attrName>
                                        </p:attrNameLst>
                                      </p:cBhvr>
                                      <p:tavLst>
                                        <p:tav tm="0">
                                          <p:val>
                                            <p:strVal val="#ppt_x-#ppt_w*1.125000"/>
                                          </p:val>
                                        </p:tav>
                                        <p:tav tm="100000">
                                          <p:val>
                                            <p:strVal val="#ppt_x"/>
                                          </p:val>
                                        </p:tav>
                                      </p:tavLst>
                                    </p:anim>
                                    <p:animEffect transition="in" filter="wipe(right)">
                                      <p:cBhvr>
                                        <p:cTn id="43" dur="500"/>
                                        <p:tgtEl>
                                          <p:spTgt spid="8">
                                            <p:txEl>
                                              <p:pRg st="6" end="6"/>
                                            </p:txEl>
                                          </p:spTgt>
                                        </p:tgtEl>
                                      </p:cBhvr>
                                    </p:animEffect>
                                  </p:childTnLst>
                                </p:cTn>
                              </p:par>
                            </p:childTnLst>
                          </p:cTn>
                        </p:par>
                        <p:par>
                          <p:cTn id="44" fill="hold">
                            <p:stCondLst>
                              <p:cond delay="13400"/>
                            </p:stCondLst>
                            <p:childTnLst>
                              <p:par>
                                <p:cTn id="45" presetID="12" presetClass="entr" presetSubtype="8" fill="hold" nodeType="afterEffect">
                                  <p:stCondLst>
                                    <p:cond delay="0"/>
                                  </p:stCondLst>
                                  <p:iterate type="lt">
                                    <p:tmPct val="10000"/>
                                  </p:iterate>
                                  <p:childTnLst>
                                    <p:set>
                                      <p:cBhvr>
                                        <p:cTn id="46" dur="1" fill="hold">
                                          <p:stCondLst>
                                            <p:cond delay="0"/>
                                          </p:stCondLst>
                                        </p:cTn>
                                        <p:tgtEl>
                                          <p:spTgt spid="8">
                                            <p:txEl>
                                              <p:pRg st="7" end="7"/>
                                            </p:txEl>
                                          </p:spTgt>
                                        </p:tgtEl>
                                        <p:attrNameLst>
                                          <p:attrName>style.visibility</p:attrName>
                                        </p:attrNameLst>
                                      </p:cBhvr>
                                      <p:to>
                                        <p:strVal val="visible"/>
                                      </p:to>
                                    </p:set>
                                    <p:anim calcmode="lin" valueType="num">
                                      <p:cBhvr additive="base">
                                        <p:cTn id="47" dur="500"/>
                                        <p:tgtEl>
                                          <p:spTgt spid="8">
                                            <p:txEl>
                                              <p:pRg st="7" end="7"/>
                                            </p:txEl>
                                          </p:spTgt>
                                        </p:tgtEl>
                                        <p:attrNameLst>
                                          <p:attrName>ppt_x</p:attrName>
                                        </p:attrNameLst>
                                      </p:cBhvr>
                                      <p:tavLst>
                                        <p:tav tm="0">
                                          <p:val>
                                            <p:strVal val="#ppt_x-#ppt_w*1.125000"/>
                                          </p:val>
                                        </p:tav>
                                        <p:tav tm="100000">
                                          <p:val>
                                            <p:strVal val="#ppt_x"/>
                                          </p:val>
                                        </p:tav>
                                      </p:tavLst>
                                    </p:anim>
                                    <p:animEffect transition="in" filter="wipe(right)">
                                      <p:cBhvr>
                                        <p:cTn id="48" dur="500"/>
                                        <p:tgtEl>
                                          <p:spTgt spid="8">
                                            <p:txEl>
                                              <p:pRg st="7" end="7"/>
                                            </p:txEl>
                                          </p:spTgt>
                                        </p:tgtEl>
                                      </p:cBhvr>
                                    </p:animEffect>
                                  </p:childTnLst>
                                </p:cTn>
                              </p:par>
                            </p:childTnLst>
                          </p:cTn>
                        </p:par>
                        <p:par>
                          <p:cTn id="49" fill="hold">
                            <p:stCondLst>
                              <p:cond delay="14350"/>
                            </p:stCondLst>
                            <p:childTnLst>
                              <p:par>
                                <p:cTn id="50" presetID="12" presetClass="entr" presetSubtype="8" fill="hold" nodeType="afterEffect">
                                  <p:stCondLst>
                                    <p:cond delay="0"/>
                                  </p:stCondLst>
                                  <p:iterate type="lt">
                                    <p:tmPct val="10000"/>
                                  </p:iterate>
                                  <p:childTnLst>
                                    <p:set>
                                      <p:cBhvr>
                                        <p:cTn id="51" dur="1" fill="hold">
                                          <p:stCondLst>
                                            <p:cond delay="0"/>
                                          </p:stCondLst>
                                        </p:cTn>
                                        <p:tgtEl>
                                          <p:spTgt spid="8">
                                            <p:txEl>
                                              <p:pRg st="8" end="8"/>
                                            </p:txEl>
                                          </p:spTgt>
                                        </p:tgtEl>
                                        <p:attrNameLst>
                                          <p:attrName>style.visibility</p:attrName>
                                        </p:attrNameLst>
                                      </p:cBhvr>
                                      <p:to>
                                        <p:strVal val="visible"/>
                                      </p:to>
                                    </p:set>
                                    <p:anim calcmode="lin" valueType="num">
                                      <p:cBhvr additive="base">
                                        <p:cTn id="52" dur="500"/>
                                        <p:tgtEl>
                                          <p:spTgt spid="8">
                                            <p:txEl>
                                              <p:pRg st="8" end="8"/>
                                            </p:txEl>
                                          </p:spTgt>
                                        </p:tgtEl>
                                        <p:attrNameLst>
                                          <p:attrName>ppt_x</p:attrName>
                                        </p:attrNameLst>
                                      </p:cBhvr>
                                      <p:tavLst>
                                        <p:tav tm="0">
                                          <p:val>
                                            <p:strVal val="#ppt_x-#ppt_w*1.125000"/>
                                          </p:val>
                                        </p:tav>
                                        <p:tav tm="100000">
                                          <p:val>
                                            <p:strVal val="#ppt_x"/>
                                          </p:val>
                                        </p:tav>
                                      </p:tavLst>
                                    </p:anim>
                                    <p:animEffect transition="in" filter="wipe(right)">
                                      <p:cBhvr>
                                        <p:cTn id="53" dur="500"/>
                                        <p:tgtEl>
                                          <p:spTgt spid="8">
                                            <p:txEl>
                                              <p:pRg st="8" end="8"/>
                                            </p:txEl>
                                          </p:spTgt>
                                        </p:tgtEl>
                                      </p:cBhvr>
                                    </p:animEffect>
                                  </p:childTnLst>
                                </p:cTn>
                              </p:par>
                            </p:childTnLst>
                          </p:cTn>
                        </p:par>
                        <p:par>
                          <p:cTn id="54" fill="hold">
                            <p:stCondLst>
                              <p:cond delay="16250"/>
                            </p:stCondLst>
                            <p:childTnLst>
                              <p:par>
                                <p:cTn id="55" presetID="12" presetClass="entr" presetSubtype="8" fill="hold" nodeType="afterEffect">
                                  <p:stCondLst>
                                    <p:cond delay="0"/>
                                  </p:stCondLst>
                                  <p:iterate type="lt">
                                    <p:tmPct val="10000"/>
                                  </p:iterate>
                                  <p:childTnLst>
                                    <p:set>
                                      <p:cBhvr>
                                        <p:cTn id="56" dur="1" fill="hold">
                                          <p:stCondLst>
                                            <p:cond delay="0"/>
                                          </p:stCondLst>
                                        </p:cTn>
                                        <p:tgtEl>
                                          <p:spTgt spid="8">
                                            <p:txEl>
                                              <p:pRg st="9" end="9"/>
                                            </p:txEl>
                                          </p:spTgt>
                                        </p:tgtEl>
                                        <p:attrNameLst>
                                          <p:attrName>style.visibility</p:attrName>
                                        </p:attrNameLst>
                                      </p:cBhvr>
                                      <p:to>
                                        <p:strVal val="visible"/>
                                      </p:to>
                                    </p:set>
                                    <p:anim calcmode="lin" valueType="num">
                                      <p:cBhvr additive="base">
                                        <p:cTn id="57" dur="500"/>
                                        <p:tgtEl>
                                          <p:spTgt spid="8">
                                            <p:txEl>
                                              <p:pRg st="9" end="9"/>
                                            </p:txEl>
                                          </p:spTgt>
                                        </p:tgtEl>
                                        <p:attrNameLst>
                                          <p:attrName>ppt_x</p:attrName>
                                        </p:attrNameLst>
                                      </p:cBhvr>
                                      <p:tavLst>
                                        <p:tav tm="0">
                                          <p:val>
                                            <p:strVal val="#ppt_x-#ppt_w*1.125000"/>
                                          </p:val>
                                        </p:tav>
                                        <p:tav tm="100000">
                                          <p:val>
                                            <p:strVal val="#ppt_x"/>
                                          </p:val>
                                        </p:tav>
                                      </p:tavLst>
                                    </p:anim>
                                    <p:animEffect transition="in" filter="wipe(right)">
                                      <p:cBhvr>
                                        <p:cTn id="58" dur="500"/>
                                        <p:tgtEl>
                                          <p:spTgt spid="8">
                                            <p:txEl>
                                              <p:pRg st="9" end="9"/>
                                            </p:txEl>
                                          </p:spTgt>
                                        </p:tgtEl>
                                      </p:cBhvr>
                                    </p:animEffect>
                                  </p:childTnLst>
                                </p:cTn>
                              </p:par>
                            </p:childTnLst>
                          </p:cTn>
                        </p:par>
                        <p:par>
                          <p:cTn id="59" fill="hold">
                            <p:stCondLst>
                              <p:cond delay="18650"/>
                            </p:stCondLst>
                            <p:childTnLst>
                              <p:par>
                                <p:cTn id="60" presetID="12" presetClass="entr" presetSubtype="8" fill="hold" nodeType="afterEffect">
                                  <p:stCondLst>
                                    <p:cond delay="0"/>
                                  </p:stCondLst>
                                  <p:iterate type="lt">
                                    <p:tmPct val="10000"/>
                                  </p:iterate>
                                  <p:childTnLst>
                                    <p:set>
                                      <p:cBhvr>
                                        <p:cTn id="61" dur="1" fill="hold">
                                          <p:stCondLst>
                                            <p:cond delay="0"/>
                                          </p:stCondLst>
                                        </p:cTn>
                                        <p:tgtEl>
                                          <p:spTgt spid="8">
                                            <p:txEl>
                                              <p:pRg st="10" end="10"/>
                                            </p:txEl>
                                          </p:spTgt>
                                        </p:tgtEl>
                                        <p:attrNameLst>
                                          <p:attrName>style.visibility</p:attrName>
                                        </p:attrNameLst>
                                      </p:cBhvr>
                                      <p:to>
                                        <p:strVal val="visible"/>
                                      </p:to>
                                    </p:set>
                                    <p:anim calcmode="lin" valueType="num">
                                      <p:cBhvr additive="base">
                                        <p:cTn id="62" dur="500"/>
                                        <p:tgtEl>
                                          <p:spTgt spid="8">
                                            <p:txEl>
                                              <p:pRg st="10" end="10"/>
                                            </p:txEl>
                                          </p:spTgt>
                                        </p:tgtEl>
                                        <p:attrNameLst>
                                          <p:attrName>ppt_x</p:attrName>
                                        </p:attrNameLst>
                                      </p:cBhvr>
                                      <p:tavLst>
                                        <p:tav tm="0">
                                          <p:val>
                                            <p:strVal val="#ppt_x-#ppt_w*1.125000"/>
                                          </p:val>
                                        </p:tav>
                                        <p:tav tm="100000">
                                          <p:val>
                                            <p:strVal val="#ppt_x"/>
                                          </p:val>
                                        </p:tav>
                                      </p:tavLst>
                                    </p:anim>
                                    <p:animEffect transition="in" filter="wipe(right)">
                                      <p:cBhvr>
                                        <p:cTn id="63" dur="500"/>
                                        <p:tgtEl>
                                          <p:spTgt spid="8">
                                            <p:txEl>
                                              <p:pRg st="10" end="10"/>
                                            </p:txEl>
                                          </p:spTgt>
                                        </p:tgtEl>
                                      </p:cBhvr>
                                    </p:animEffect>
                                  </p:childTnLst>
                                </p:cTn>
                              </p:par>
                            </p:childTnLst>
                          </p:cTn>
                        </p:par>
                        <p:par>
                          <p:cTn id="64" fill="hold">
                            <p:stCondLst>
                              <p:cond delay="21300"/>
                            </p:stCondLst>
                            <p:childTnLst>
                              <p:par>
                                <p:cTn id="65" presetID="12" presetClass="entr" presetSubtype="8" fill="hold" nodeType="afterEffect">
                                  <p:stCondLst>
                                    <p:cond delay="0"/>
                                  </p:stCondLst>
                                  <p:iterate type="lt">
                                    <p:tmPct val="10000"/>
                                  </p:iterate>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p:tgtEl>
                                          <p:spTgt spid="8">
                                            <p:txEl>
                                              <p:pRg st="11" end="11"/>
                                            </p:txEl>
                                          </p:spTgt>
                                        </p:tgtEl>
                                        <p:attrNameLst>
                                          <p:attrName>ppt_x</p:attrName>
                                        </p:attrNameLst>
                                      </p:cBhvr>
                                      <p:tavLst>
                                        <p:tav tm="0">
                                          <p:val>
                                            <p:strVal val="#ppt_x-#ppt_w*1.125000"/>
                                          </p:val>
                                        </p:tav>
                                        <p:tav tm="100000">
                                          <p:val>
                                            <p:strVal val="#ppt_x"/>
                                          </p:val>
                                        </p:tav>
                                      </p:tavLst>
                                    </p:anim>
                                    <p:animEffect transition="in" filter="wipe(right)">
                                      <p:cBhvr>
                                        <p:cTn id="68"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274638"/>
            <a:ext cx="7772400" cy="715962"/>
          </a:xfrm>
        </p:spPr>
        <p:txBody>
          <a:bodyPr>
            <a:noAutofit/>
          </a:bodyPr>
          <a:lstStyle/>
          <a:p>
            <a:pPr algn="ctr"/>
            <a:r>
              <a:rPr lang="en-US" sz="4400" b="1" dirty="0" smtClean="0">
                <a:solidFill>
                  <a:schemeClr val="tx1"/>
                </a:solidFill>
                <a:latin typeface="Times New Roman" pitchFamily="18" charset="0"/>
                <a:cs typeface="Times New Roman" pitchFamily="18" charset="0"/>
              </a:rPr>
              <a:t>Questions</a:t>
            </a:r>
          </a:p>
        </p:txBody>
      </p:sp>
      <p:sp>
        <p:nvSpPr>
          <p:cNvPr id="9" name="Date Placeholder 8"/>
          <p:cNvSpPr>
            <a:spLocks noGrp="1"/>
          </p:cNvSpPr>
          <p:nvPr>
            <p:ph type="dt" sz="half" idx="10"/>
          </p:nvPr>
        </p:nvSpPr>
        <p:spPr/>
        <p:txBody>
          <a:bodyPr/>
          <a:lstStyle/>
          <a:p>
            <a:fld id="{2A764B39-2E45-429C-A78E-567F5CD595ED}" type="datetime1">
              <a:rPr lang="en-US" smtClean="0"/>
              <a:pPr/>
              <a:t>8/24/2023</a:t>
            </a:fld>
            <a:endParaRPr lang="en-US"/>
          </a:p>
        </p:txBody>
      </p:sp>
      <p:sp>
        <p:nvSpPr>
          <p:cNvPr id="10" name="Slide Number Placeholder 9"/>
          <p:cNvSpPr>
            <a:spLocks noGrp="1"/>
          </p:cNvSpPr>
          <p:nvPr>
            <p:ph type="sldNum" sz="quarter" idx="12"/>
          </p:nvPr>
        </p:nvSpPr>
        <p:spPr/>
        <p:txBody>
          <a:bodyPr/>
          <a:lstStyle/>
          <a:p>
            <a:fld id="{25DA1E8F-04C2-40D9-BBC3-F215255E11E6}" type="slidenum">
              <a:rPr lang="en-US" smtClean="0"/>
              <a:pPr/>
              <a:t>53</a:t>
            </a:fld>
            <a:endParaRPr lang="en-US"/>
          </a:p>
        </p:txBody>
      </p:sp>
      <p:sp>
        <p:nvSpPr>
          <p:cNvPr id="8" name="Rectangle 7"/>
          <p:cNvSpPr/>
          <p:nvPr/>
        </p:nvSpPr>
        <p:spPr>
          <a:xfrm>
            <a:off x="228600" y="935534"/>
            <a:ext cx="8686800" cy="5693866"/>
          </a:xfrm>
          <a:prstGeom prst="rect">
            <a:avLst/>
          </a:prstGeom>
          <a:noFill/>
        </p:spPr>
        <p:txBody>
          <a:bodyPr wrap="square" lIns="91440" tIns="45720" rIns="91440" bIns="45720">
            <a:spAutoFit/>
          </a:bodyPr>
          <a:lstStyle/>
          <a:p>
            <a:pPr indent="457200" algn="just"/>
            <a:r>
              <a:rPr lang="en-US" sz="2800" b="1" dirty="0" smtClean="0">
                <a:latin typeface="Times New Roman" pitchFamily="18" charset="0"/>
                <a:cs typeface="Times New Roman" pitchFamily="18" charset="0"/>
              </a:rPr>
              <a:t>As Per Blooms Levels</a:t>
            </a:r>
          </a:p>
          <a:p>
            <a:pPr algn="just"/>
            <a:r>
              <a:rPr lang="en-US" sz="2800" b="1" dirty="0" smtClean="0">
                <a:latin typeface="Times New Roman" pitchFamily="18" charset="0"/>
                <a:cs typeface="Times New Roman" pitchFamily="18" charset="0"/>
              </a:rPr>
              <a:t>3. Analysis Level</a:t>
            </a:r>
            <a:endParaRPr lang="en-US" sz="2800" dirty="0" smtClean="0">
              <a:latin typeface="Times New Roman" pitchFamily="18" charset="0"/>
              <a:cs typeface="Times New Roman" pitchFamily="18" charset="0"/>
            </a:endParaRPr>
          </a:p>
          <a:p>
            <a:pPr lvl="1" indent="457200" algn="just">
              <a:buFontTx/>
              <a:buAutoNum type="arabicPeriod"/>
            </a:pPr>
            <a:r>
              <a:rPr lang="en-US" sz="2800" dirty="0">
                <a:latin typeface="Times New Roman" pitchFamily="18" charset="0"/>
                <a:cs typeface="Times New Roman" pitchFamily="18" charset="0"/>
              </a:rPr>
              <a:t>How to manually raise an exception? Explain with example.</a:t>
            </a:r>
            <a:endParaRPr lang="en-US" sz="2800" dirty="0" smtClean="0">
              <a:latin typeface="Times New Roman" pitchFamily="18" charset="0"/>
              <a:cs typeface="Times New Roman" pitchFamily="18" charset="0"/>
            </a:endParaRPr>
          </a:p>
          <a:p>
            <a:pPr lvl="1" indent="457200" algn="just">
              <a:buFontTx/>
              <a:buAutoNum type="arabicPeriod"/>
            </a:pPr>
            <a:r>
              <a:rPr lang="en-US" sz="2800" dirty="0">
                <a:latin typeface="Times New Roman" pitchFamily="18" charset="0"/>
                <a:cs typeface="Times New Roman" pitchFamily="18" charset="0"/>
              </a:rPr>
              <a:t>Explain file Handling in Python with suitable example.</a:t>
            </a:r>
            <a:endParaRPr lang="en-US" sz="2800" dirty="0" smtClean="0">
              <a:latin typeface="Times New Roman" pitchFamily="18" charset="0"/>
              <a:cs typeface="Times New Roman" pitchFamily="18" charset="0"/>
            </a:endParaRPr>
          </a:p>
          <a:p>
            <a:pPr lvl="1" indent="457200" algn="just">
              <a:buFontTx/>
              <a:buAutoNum type="arabicPeriod"/>
            </a:pPr>
            <a:r>
              <a:rPr lang="en-US" sz="2800" dirty="0">
                <a:latin typeface="Times New Roman" pitchFamily="18" charset="0"/>
                <a:cs typeface="Times New Roman" pitchFamily="18" charset="0"/>
              </a:rPr>
              <a:t>How to create user-defined exceptions and raise it manually?</a:t>
            </a:r>
            <a:endParaRPr lang="en-US" sz="2800" dirty="0" smtClean="0">
              <a:latin typeface="Times New Roman" pitchFamily="18" charset="0"/>
              <a:cs typeface="Times New Roman" pitchFamily="18" charset="0"/>
            </a:endParaRPr>
          </a:p>
          <a:p>
            <a:pPr lvl="1" indent="457200" algn="just">
              <a:buFontTx/>
              <a:buAutoNum type="arabicPeriod"/>
            </a:pPr>
            <a:r>
              <a:rPr lang="en-US" sz="2800" dirty="0">
                <a:latin typeface="Times New Roman" pitchFamily="18" charset="0"/>
                <a:cs typeface="Times New Roman" pitchFamily="18" charset="0"/>
              </a:rPr>
              <a:t>How to read and write into files in Python? Explain with example.</a:t>
            </a:r>
            <a:endParaRPr lang="en-US" sz="2800"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4. Application Level</a:t>
            </a:r>
          </a:p>
          <a:p>
            <a:pPr marL="971550" lvl="1" indent="-514350" algn="just">
              <a:buAutoNum type="arabicPeriod"/>
            </a:pPr>
            <a:r>
              <a:rPr lang="en-US" sz="2800" dirty="0">
                <a:latin typeface="Times New Roman" pitchFamily="18" charset="0"/>
                <a:cs typeface="Times New Roman" pitchFamily="18" charset="0"/>
              </a:rPr>
              <a:t>Write a program to demonstrate try with multiple except blocks to handle multiple exceptions</a:t>
            </a: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87083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p:tgtEl>
                                          <p:spTgt spid="8">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8">
                                            <p:txEl>
                                              <p:pRg st="0" end="0"/>
                                            </p:txEl>
                                          </p:spTgt>
                                        </p:tgtEl>
                                      </p:cBhvr>
                                    </p:animEffect>
                                  </p:childTnLst>
                                </p:cTn>
                              </p:par>
                            </p:childTnLst>
                          </p:cTn>
                        </p:par>
                        <p:par>
                          <p:cTn id="14" fill="hold">
                            <p:stCondLst>
                              <p:cond delay="1800"/>
                            </p:stCondLst>
                            <p:childTnLst>
                              <p:par>
                                <p:cTn id="15" presetID="12" presetClass="entr" presetSubtype="8" fill="hold" nodeType="afterEffect">
                                  <p:stCondLst>
                                    <p:cond delay="0"/>
                                  </p:stCondLst>
                                  <p:iterate type="lt">
                                    <p:tmPct val="10000"/>
                                  </p:iterate>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p:tgtEl>
                                          <p:spTgt spid="8">
                                            <p:txEl>
                                              <p:pRg st="1" end="1"/>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8">
                                            <p:txEl>
                                              <p:pRg st="1" end="1"/>
                                            </p:txEl>
                                          </p:spTgt>
                                        </p:tgtEl>
                                      </p:cBhvr>
                                    </p:animEffect>
                                  </p:childTnLst>
                                </p:cTn>
                              </p:par>
                            </p:childTnLst>
                          </p:cTn>
                        </p:par>
                        <p:par>
                          <p:cTn id="19" fill="hold">
                            <p:stCondLst>
                              <p:cond delay="3000"/>
                            </p:stCondLst>
                            <p:childTnLst>
                              <p:par>
                                <p:cTn id="20" presetID="12" presetClass="entr" presetSubtype="8" fill="hold" nodeType="afterEffect">
                                  <p:stCondLst>
                                    <p:cond delay="0"/>
                                  </p:stCondLst>
                                  <p:iterate type="lt">
                                    <p:tmPct val="10000"/>
                                  </p:iterate>
                                  <p:childTnLst>
                                    <p:set>
                                      <p:cBhvr>
                                        <p:cTn id="21" dur="1" fill="hold">
                                          <p:stCondLst>
                                            <p:cond delay="0"/>
                                          </p:stCondLst>
                                        </p:cTn>
                                        <p:tgtEl>
                                          <p:spTgt spid="8">
                                            <p:txEl>
                                              <p:pRg st="2" end="2"/>
                                            </p:txEl>
                                          </p:spTgt>
                                        </p:tgtEl>
                                        <p:attrNameLst>
                                          <p:attrName>style.visibility</p:attrName>
                                        </p:attrNameLst>
                                      </p:cBhvr>
                                      <p:to>
                                        <p:strVal val="visible"/>
                                      </p:to>
                                    </p:set>
                                    <p:anim calcmode="lin" valueType="num">
                                      <p:cBhvr additive="base">
                                        <p:cTn id="22" dur="500"/>
                                        <p:tgtEl>
                                          <p:spTgt spid="8">
                                            <p:txEl>
                                              <p:pRg st="2" end="2"/>
                                            </p:txEl>
                                          </p:spTgt>
                                        </p:tgtEl>
                                        <p:attrNameLst>
                                          <p:attrName>ppt_x</p:attrName>
                                        </p:attrNameLst>
                                      </p:cBhvr>
                                      <p:tavLst>
                                        <p:tav tm="0">
                                          <p:val>
                                            <p:strVal val="#ppt_x-#ppt_w*1.125000"/>
                                          </p:val>
                                        </p:tav>
                                        <p:tav tm="100000">
                                          <p:val>
                                            <p:strVal val="#ppt_x"/>
                                          </p:val>
                                        </p:tav>
                                      </p:tavLst>
                                    </p:anim>
                                    <p:animEffect transition="in" filter="wipe(right)">
                                      <p:cBhvr>
                                        <p:cTn id="23" dur="500"/>
                                        <p:tgtEl>
                                          <p:spTgt spid="8">
                                            <p:txEl>
                                              <p:pRg st="2" end="2"/>
                                            </p:txEl>
                                          </p:spTgt>
                                        </p:tgtEl>
                                      </p:cBhvr>
                                    </p:animEffect>
                                  </p:childTnLst>
                                </p:cTn>
                              </p:par>
                            </p:childTnLst>
                          </p:cTn>
                        </p:par>
                        <p:par>
                          <p:cTn id="24" fill="hold">
                            <p:stCondLst>
                              <p:cond delay="5900"/>
                            </p:stCondLst>
                            <p:childTnLst>
                              <p:par>
                                <p:cTn id="25" presetID="12" presetClass="entr" presetSubtype="8" fill="hold" nodeType="afterEffect">
                                  <p:stCondLst>
                                    <p:cond delay="0"/>
                                  </p:stCondLst>
                                  <p:iterate type="lt">
                                    <p:tmPct val="10000"/>
                                  </p:iterate>
                                  <p:childTnLst>
                                    <p:set>
                                      <p:cBhvr>
                                        <p:cTn id="26" dur="1" fill="hold">
                                          <p:stCondLst>
                                            <p:cond delay="0"/>
                                          </p:stCondLst>
                                        </p:cTn>
                                        <p:tgtEl>
                                          <p:spTgt spid="8">
                                            <p:txEl>
                                              <p:pRg st="3" end="3"/>
                                            </p:txEl>
                                          </p:spTgt>
                                        </p:tgtEl>
                                        <p:attrNameLst>
                                          <p:attrName>style.visibility</p:attrName>
                                        </p:attrNameLst>
                                      </p:cBhvr>
                                      <p:to>
                                        <p:strVal val="visible"/>
                                      </p:to>
                                    </p:set>
                                    <p:anim calcmode="lin" valueType="num">
                                      <p:cBhvr additive="base">
                                        <p:cTn id="27" dur="500"/>
                                        <p:tgtEl>
                                          <p:spTgt spid="8">
                                            <p:txEl>
                                              <p:pRg st="3" end="3"/>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8">
                                            <p:txEl>
                                              <p:pRg st="3" end="3"/>
                                            </p:txEl>
                                          </p:spTgt>
                                        </p:tgtEl>
                                      </p:cBhvr>
                                    </p:animEffect>
                                  </p:childTnLst>
                                </p:cTn>
                              </p:par>
                            </p:childTnLst>
                          </p:cTn>
                        </p:par>
                        <p:par>
                          <p:cTn id="29" fill="hold">
                            <p:stCondLst>
                              <p:cond delay="8700"/>
                            </p:stCondLst>
                            <p:childTnLst>
                              <p:par>
                                <p:cTn id="30" presetID="12" presetClass="entr" presetSubtype="8" fill="hold" nodeType="afterEffect">
                                  <p:stCondLst>
                                    <p:cond delay="0"/>
                                  </p:stCondLst>
                                  <p:iterate type="lt">
                                    <p:tmPct val="10000"/>
                                  </p:iterate>
                                  <p:childTnLst>
                                    <p:set>
                                      <p:cBhvr>
                                        <p:cTn id="31" dur="1" fill="hold">
                                          <p:stCondLst>
                                            <p:cond delay="0"/>
                                          </p:stCondLst>
                                        </p:cTn>
                                        <p:tgtEl>
                                          <p:spTgt spid="8">
                                            <p:txEl>
                                              <p:pRg st="4" end="4"/>
                                            </p:txEl>
                                          </p:spTgt>
                                        </p:tgtEl>
                                        <p:attrNameLst>
                                          <p:attrName>style.visibility</p:attrName>
                                        </p:attrNameLst>
                                      </p:cBhvr>
                                      <p:to>
                                        <p:strVal val="visible"/>
                                      </p:to>
                                    </p:set>
                                    <p:anim calcmode="lin" valueType="num">
                                      <p:cBhvr additive="base">
                                        <p:cTn id="32" dur="500"/>
                                        <p:tgtEl>
                                          <p:spTgt spid="8">
                                            <p:txEl>
                                              <p:pRg st="4" end="4"/>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8">
                                            <p:txEl>
                                              <p:pRg st="4" end="4"/>
                                            </p:txEl>
                                          </p:spTgt>
                                        </p:tgtEl>
                                      </p:cBhvr>
                                    </p:animEffect>
                                  </p:childTnLst>
                                </p:cTn>
                              </p:par>
                            </p:childTnLst>
                          </p:cTn>
                        </p:par>
                        <p:par>
                          <p:cTn id="34" fill="hold">
                            <p:stCondLst>
                              <p:cond delay="11750"/>
                            </p:stCondLst>
                            <p:childTnLst>
                              <p:par>
                                <p:cTn id="35" presetID="12" presetClass="entr" presetSubtype="8" fill="hold" nodeType="afterEffect">
                                  <p:stCondLst>
                                    <p:cond delay="0"/>
                                  </p:stCondLst>
                                  <p:iterate type="lt">
                                    <p:tmPct val="10000"/>
                                  </p:iterate>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p:tgtEl>
                                          <p:spTgt spid="8">
                                            <p:txEl>
                                              <p:pRg st="5" end="5"/>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8">
                                            <p:txEl>
                                              <p:pRg st="5" end="5"/>
                                            </p:txEl>
                                          </p:spTgt>
                                        </p:tgtEl>
                                      </p:cBhvr>
                                    </p:animEffect>
                                  </p:childTnLst>
                                </p:cTn>
                              </p:par>
                            </p:childTnLst>
                          </p:cTn>
                        </p:par>
                        <p:par>
                          <p:cTn id="39" fill="hold">
                            <p:stCondLst>
                              <p:cond delay="14900"/>
                            </p:stCondLst>
                            <p:childTnLst>
                              <p:par>
                                <p:cTn id="40" presetID="12" presetClass="entr" presetSubtype="8" fill="hold" nodeType="afterEffect">
                                  <p:stCondLst>
                                    <p:cond delay="0"/>
                                  </p:stCondLst>
                                  <p:iterate type="lt">
                                    <p:tmPct val="10000"/>
                                  </p:iterate>
                                  <p:childTnLst>
                                    <p:set>
                                      <p:cBhvr>
                                        <p:cTn id="41" dur="1" fill="hold">
                                          <p:stCondLst>
                                            <p:cond delay="0"/>
                                          </p:stCondLst>
                                        </p:cTn>
                                        <p:tgtEl>
                                          <p:spTgt spid="8">
                                            <p:txEl>
                                              <p:pRg st="6" end="6"/>
                                            </p:txEl>
                                          </p:spTgt>
                                        </p:tgtEl>
                                        <p:attrNameLst>
                                          <p:attrName>style.visibility</p:attrName>
                                        </p:attrNameLst>
                                      </p:cBhvr>
                                      <p:to>
                                        <p:strVal val="visible"/>
                                      </p:to>
                                    </p:set>
                                    <p:anim calcmode="lin" valueType="num">
                                      <p:cBhvr additive="base">
                                        <p:cTn id="42" dur="500"/>
                                        <p:tgtEl>
                                          <p:spTgt spid="8">
                                            <p:txEl>
                                              <p:pRg st="6" end="6"/>
                                            </p:txEl>
                                          </p:spTgt>
                                        </p:tgtEl>
                                        <p:attrNameLst>
                                          <p:attrName>ppt_x</p:attrName>
                                        </p:attrNameLst>
                                      </p:cBhvr>
                                      <p:tavLst>
                                        <p:tav tm="0">
                                          <p:val>
                                            <p:strVal val="#ppt_x-#ppt_w*1.125000"/>
                                          </p:val>
                                        </p:tav>
                                        <p:tav tm="100000">
                                          <p:val>
                                            <p:strVal val="#ppt_x"/>
                                          </p:val>
                                        </p:tav>
                                      </p:tavLst>
                                    </p:anim>
                                    <p:animEffect transition="in" filter="wipe(right)">
                                      <p:cBhvr>
                                        <p:cTn id="43" dur="500"/>
                                        <p:tgtEl>
                                          <p:spTgt spid="8">
                                            <p:txEl>
                                              <p:pRg st="6" end="6"/>
                                            </p:txEl>
                                          </p:spTgt>
                                        </p:tgtEl>
                                      </p:cBhvr>
                                    </p:animEffect>
                                  </p:childTnLst>
                                </p:cTn>
                              </p:par>
                            </p:childTnLst>
                          </p:cTn>
                        </p:par>
                        <p:par>
                          <p:cTn id="44" fill="hold">
                            <p:stCondLst>
                              <p:cond delay="16250"/>
                            </p:stCondLst>
                            <p:childTnLst>
                              <p:par>
                                <p:cTn id="45" presetID="12" presetClass="entr" presetSubtype="8" fill="hold" nodeType="afterEffect">
                                  <p:stCondLst>
                                    <p:cond delay="0"/>
                                  </p:stCondLst>
                                  <p:iterate type="lt">
                                    <p:tmPct val="10000"/>
                                  </p:iterate>
                                  <p:childTnLst>
                                    <p:set>
                                      <p:cBhvr>
                                        <p:cTn id="46" dur="1" fill="hold">
                                          <p:stCondLst>
                                            <p:cond delay="0"/>
                                          </p:stCondLst>
                                        </p:cTn>
                                        <p:tgtEl>
                                          <p:spTgt spid="8">
                                            <p:txEl>
                                              <p:pRg st="7" end="7"/>
                                            </p:txEl>
                                          </p:spTgt>
                                        </p:tgtEl>
                                        <p:attrNameLst>
                                          <p:attrName>style.visibility</p:attrName>
                                        </p:attrNameLst>
                                      </p:cBhvr>
                                      <p:to>
                                        <p:strVal val="visible"/>
                                      </p:to>
                                    </p:set>
                                    <p:anim calcmode="lin" valueType="num">
                                      <p:cBhvr additive="base">
                                        <p:cTn id="47" dur="500"/>
                                        <p:tgtEl>
                                          <p:spTgt spid="8">
                                            <p:txEl>
                                              <p:pRg st="7" end="7"/>
                                            </p:txEl>
                                          </p:spTgt>
                                        </p:tgtEl>
                                        <p:attrNameLst>
                                          <p:attrName>ppt_x</p:attrName>
                                        </p:attrNameLst>
                                      </p:cBhvr>
                                      <p:tavLst>
                                        <p:tav tm="0">
                                          <p:val>
                                            <p:strVal val="#ppt_x-#ppt_w*1.125000"/>
                                          </p:val>
                                        </p:tav>
                                        <p:tav tm="100000">
                                          <p:val>
                                            <p:strVal val="#ppt_x"/>
                                          </p:val>
                                        </p:tav>
                                      </p:tavLst>
                                    </p:anim>
                                    <p:animEffect transition="in" filter="wipe(right)">
                                      <p:cBhvr>
                                        <p:cTn id="48"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457200"/>
            <a:ext cx="8686800" cy="5755422"/>
          </a:xfrm>
          <a:prstGeom prst="rect">
            <a:avLst/>
          </a:prstGeom>
          <a:noFill/>
        </p:spPr>
        <p:txBody>
          <a:bodyPr wrap="square" rtlCol="0">
            <a:spAutoFit/>
          </a:bodyPr>
          <a:lstStyle/>
          <a:p>
            <a:pPr algn="just">
              <a:lnSpc>
                <a:spcPct val="150000"/>
              </a:lnSpc>
            </a:pPr>
            <a:r>
              <a:rPr lang="en-US" sz="3200" b="1" dirty="0"/>
              <a:t>Check String</a:t>
            </a:r>
          </a:p>
          <a:p>
            <a:pPr algn="just">
              <a:lnSpc>
                <a:spcPct val="150000"/>
              </a:lnSpc>
            </a:pPr>
            <a:r>
              <a:rPr lang="en-US" sz="3200" dirty="0"/>
              <a:t>To check if a certain phrase or character is present in a string, we can use the keyword in.</a:t>
            </a:r>
          </a:p>
          <a:p>
            <a:pPr algn="just">
              <a:lnSpc>
                <a:spcPct val="150000"/>
              </a:lnSpc>
            </a:pPr>
            <a:r>
              <a:rPr lang="en-US" sz="3200" b="1" dirty="0"/>
              <a:t>Example</a:t>
            </a:r>
          </a:p>
          <a:p>
            <a:pPr algn="just">
              <a:lnSpc>
                <a:spcPct val="150000"/>
              </a:lnSpc>
            </a:pPr>
            <a:r>
              <a:rPr lang="en-US" sz="3200" dirty="0"/>
              <a:t>Check if "free" is present in the following text:</a:t>
            </a:r>
          </a:p>
          <a:p>
            <a:pPr algn="just">
              <a:lnSpc>
                <a:spcPct val="150000"/>
              </a:lnSpc>
            </a:pPr>
            <a:r>
              <a:rPr lang="en-US" sz="3200" dirty="0"/>
              <a:t>txt = "The best things in life are free!"</a:t>
            </a:r>
            <a:br>
              <a:rPr lang="en-US" sz="3200" dirty="0"/>
            </a:br>
            <a:r>
              <a:rPr lang="en-US" sz="3200" dirty="0"/>
              <a:t>print("free" in txt)</a:t>
            </a:r>
          </a:p>
          <a:p>
            <a:endParaRPr lang="en-US" sz="3200" dirty="0"/>
          </a:p>
        </p:txBody>
      </p:sp>
    </p:spTree>
    <p:extLst>
      <p:ext uri="{BB962C8B-B14F-4D97-AF65-F5344CB8AC3E}">
        <p14:creationId xmlns:p14="http://schemas.microsoft.com/office/powerpoint/2010/main" val="3208255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077200" cy="6986528"/>
          </a:xfrm>
          <a:prstGeom prst="rect">
            <a:avLst/>
          </a:prstGeom>
          <a:noFill/>
        </p:spPr>
        <p:txBody>
          <a:bodyPr wrap="square" rtlCol="0">
            <a:spAutoFit/>
          </a:bodyPr>
          <a:lstStyle/>
          <a:p>
            <a:pPr algn="just">
              <a:lnSpc>
                <a:spcPct val="150000"/>
              </a:lnSpc>
            </a:pPr>
            <a:r>
              <a:rPr lang="en-US" sz="2800" b="1" dirty="0"/>
              <a:t>Slicing</a:t>
            </a:r>
          </a:p>
          <a:p>
            <a:pPr algn="just">
              <a:lnSpc>
                <a:spcPct val="150000"/>
              </a:lnSpc>
            </a:pPr>
            <a:r>
              <a:rPr lang="en-US" sz="2800" dirty="0"/>
              <a:t>You can return a range of characters by using the slice syntax.</a:t>
            </a:r>
          </a:p>
          <a:p>
            <a:pPr algn="just">
              <a:lnSpc>
                <a:spcPct val="150000"/>
              </a:lnSpc>
            </a:pPr>
            <a:r>
              <a:rPr lang="en-US" sz="2800" dirty="0"/>
              <a:t>Specify the start index and the end index, separated by a colon, to return a part of the string.</a:t>
            </a:r>
          </a:p>
          <a:p>
            <a:pPr algn="just">
              <a:lnSpc>
                <a:spcPct val="150000"/>
              </a:lnSpc>
            </a:pPr>
            <a:r>
              <a:rPr lang="en-US" sz="2800" b="1" dirty="0"/>
              <a:t>Example</a:t>
            </a:r>
          </a:p>
          <a:p>
            <a:pPr algn="just">
              <a:lnSpc>
                <a:spcPct val="150000"/>
              </a:lnSpc>
            </a:pPr>
            <a:r>
              <a:rPr lang="en-US" sz="2800" dirty="0"/>
              <a:t>Get the characters from position 2 to position 5 (not included):</a:t>
            </a:r>
          </a:p>
          <a:p>
            <a:pPr>
              <a:lnSpc>
                <a:spcPct val="150000"/>
              </a:lnSpc>
            </a:pPr>
            <a:r>
              <a:rPr lang="en-US" sz="2800" dirty="0"/>
              <a:t>b = "Hello, World!"</a:t>
            </a:r>
            <a:br>
              <a:rPr lang="en-US" sz="2800" dirty="0"/>
            </a:br>
            <a:r>
              <a:rPr lang="en-US" sz="2800" dirty="0"/>
              <a:t>print(b[2:5])</a:t>
            </a:r>
          </a:p>
          <a:p>
            <a:pPr algn="just"/>
            <a:endParaRPr lang="en-US" sz="2800" dirty="0"/>
          </a:p>
        </p:txBody>
      </p:sp>
    </p:spTree>
    <p:extLst>
      <p:ext uri="{BB962C8B-B14F-4D97-AF65-F5344CB8AC3E}">
        <p14:creationId xmlns:p14="http://schemas.microsoft.com/office/powerpoint/2010/main" val="1423513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7709"/>
            <a:ext cx="8534400" cy="6555641"/>
          </a:xfrm>
          <a:prstGeom prst="rect">
            <a:avLst/>
          </a:prstGeom>
          <a:noFill/>
        </p:spPr>
        <p:txBody>
          <a:bodyPr wrap="square" rtlCol="0">
            <a:spAutoFit/>
          </a:bodyPr>
          <a:lstStyle/>
          <a:p>
            <a:r>
              <a:rPr lang="en-US" sz="2800" b="1" dirty="0"/>
              <a:t>Slice From the Start</a:t>
            </a:r>
          </a:p>
          <a:p>
            <a:r>
              <a:rPr lang="en-US" sz="2800" dirty="0"/>
              <a:t>By leaving out the start index, the range will start at the first character:</a:t>
            </a:r>
          </a:p>
          <a:p>
            <a:r>
              <a:rPr lang="en-US" sz="2800" b="1" dirty="0"/>
              <a:t>Example</a:t>
            </a:r>
          </a:p>
          <a:p>
            <a:r>
              <a:rPr lang="en-US" sz="2800" dirty="0"/>
              <a:t>Get the characters from the start to position 5 (not included):</a:t>
            </a:r>
          </a:p>
          <a:p>
            <a:r>
              <a:rPr lang="en-US" sz="2800" dirty="0"/>
              <a:t>b = "Hello, World!"</a:t>
            </a:r>
            <a:br>
              <a:rPr lang="en-US" sz="2800" dirty="0"/>
            </a:br>
            <a:r>
              <a:rPr lang="en-US" sz="2800" dirty="0"/>
              <a:t>print(b[:5])</a:t>
            </a:r>
          </a:p>
          <a:p>
            <a:r>
              <a:rPr lang="en-US" sz="2800" b="1" dirty="0"/>
              <a:t>Slice To the End</a:t>
            </a:r>
          </a:p>
          <a:p>
            <a:r>
              <a:rPr lang="en-US" sz="2800" dirty="0"/>
              <a:t>By leaving out the </a:t>
            </a:r>
            <a:r>
              <a:rPr lang="en-US" sz="2800" i="1" dirty="0"/>
              <a:t>end </a:t>
            </a:r>
            <a:r>
              <a:rPr lang="en-US" sz="2800" dirty="0"/>
              <a:t>index, the range will go to the end:</a:t>
            </a:r>
          </a:p>
          <a:p>
            <a:r>
              <a:rPr lang="en-US" sz="2800" b="1" dirty="0"/>
              <a:t>Example</a:t>
            </a:r>
          </a:p>
          <a:p>
            <a:r>
              <a:rPr lang="en-US" sz="2800" dirty="0"/>
              <a:t>Get the characters from position 2, and all the way to the end:</a:t>
            </a:r>
          </a:p>
          <a:p>
            <a:r>
              <a:rPr lang="en-US" sz="2800" dirty="0"/>
              <a:t>b = "Hello, World!"</a:t>
            </a:r>
            <a:br>
              <a:rPr lang="en-US" sz="2800" dirty="0"/>
            </a:br>
            <a:r>
              <a:rPr lang="en-US" sz="2800" dirty="0"/>
              <a:t>print(b[2</a:t>
            </a:r>
            <a:r>
              <a:rPr lang="en-US" sz="2800" dirty="0" smtClean="0"/>
              <a:t>:])</a:t>
            </a:r>
            <a:endParaRPr lang="en-US" sz="2800" dirty="0"/>
          </a:p>
        </p:txBody>
      </p:sp>
    </p:spTree>
    <p:extLst>
      <p:ext uri="{BB962C8B-B14F-4D97-AF65-F5344CB8AC3E}">
        <p14:creationId xmlns:p14="http://schemas.microsoft.com/office/powerpoint/2010/main" val="189337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7709"/>
            <a:ext cx="8534400" cy="5509200"/>
          </a:xfrm>
          <a:prstGeom prst="rect">
            <a:avLst/>
          </a:prstGeom>
          <a:noFill/>
        </p:spPr>
        <p:txBody>
          <a:bodyPr wrap="square" rtlCol="0">
            <a:spAutoFit/>
          </a:bodyPr>
          <a:lstStyle/>
          <a:p>
            <a:r>
              <a:rPr lang="en-US" sz="3200" b="1" dirty="0" smtClean="0"/>
              <a:t>Negative </a:t>
            </a:r>
            <a:r>
              <a:rPr lang="en-US" sz="3200" b="1" dirty="0"/>
              <a:t>Indexing</a:t>
            </a:r>
          </a:p>
          <a:p>
            <a:r>
              <a:rPr lang="en-US" sz="3200" dirty="0"/>
              <a:t>Use negative indexes to start the slice from the end of the string</a:t>
            </a:r>
            <a:r>
              <a:rPr lang="en-US" sz="3200" dirty="0" smtClean="0"/>
              <a:t>:</a:t>
            </a:r>
          </a:p>
          <a:p>
            <a:r>
              <a:rPr lang="en-US" sz="3200" b="1" dirty="0" smtClean="0"/>
              <a:t>Example</a:t>
            </a:r>
            <a:endParaRPr lang="en-US" sz="3200" b="1" dirty="0"/>
          </a:p>
          <a:p>
            <a:r>
              <a:rPr lang="en-US" sz="3200" dirty="0"/>
              <a:t>Get the characters:</a:t>
            </a:r>
          </a:p>
          <a:p>
            <a:r>
              <a:rPr lang="en-US" sz="3200" dirty="0"/>
              <a:t>From: "o" in "World!" (position -5)</a:t>
            </a:r>
          </a:p>
          <a:p>
            <a:r>
              <a:rPr lang="en-US" sz="3200" dirty="0"/>
              <a:t>To, but not included: "d" in "World!" (position -2):</a:t>
            </a:r>
          </a:p>
          <a:p>
            <a:r>
              <a:rPr lang="en-US" sz="3200" dirty="0"/>
              <a:t>b = "Hello, World!"</a:t>
            </a:r>
            <a:br>
              <a:rPr lang="en-US" sz="3200" dirty="0"/>
            </a:br>
            <a:r>
              <a:rPr lang="en-US" sz="3200" dirty="0"/>
              <a:t>print(b[-5:-2])</a:t>
            </a:r>
          </a:p>
          <a:p>
            <a:r>
              <a:rPr lang="en-US" sz="3200" dirty="0"/>
              <a:t/>
            </a:r>
            <a:br>
              <a:rPr lang="en-US" sz="3200" dirty="0"/>
            </a:br>
            <a:endParaRPr lang="en-US" sz="3200" dirty="0"/>
          </a:p>
        </p:txBody>
      </p:sp>
    </p:spTree>
    <p:extLst>
      <p:ext uri="{BB962C8B-B14F-4D97-AF65-F5344CB8AC3E}">
        <p14:creationId xmlns:p14="http://schemas.microsoft.com/office/powerpoint/2010/main" val="1386427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2574</Words>
  <Application>Microsoft Office PowerPoint</Application>
  <PresentationFormat>On-screen Show (4:3)</PresentationFormat>
  <Paragraphs>497</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Segoe UI</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Input/Output Operations</vt:lpstr>
      <vt:lpstr>Input/Output Operations</vt:lpstr>
      <vt:lpstr>Video Guidance</vt:lpstr>
      <vt:lpstr>Opening File Modes</vt:lpstr>
      <vt:lpstr>Opening File Modes</vt:lpstr>
      <vt:lpstr>Reading The File</vt:lpstr>
      <vt:lpstr>Reading The File</vt:lpstr>
      <vt:lpstr>Reading The File</vt:lpstr>
      <vt:lpstr>Looping through the file</vt:lpstr>
      <vt:lpstr>Writing To The File</vt:lpstr>
      <vt:lpstr>Video Guidance</vt:lpstr>
      <vt:lpstr>Creating a new file</vt:lpstr>
      <vt:lpstr>Creating a new file</vt:lpstr>
      <vt:lpstr>Renaming the file</vt:lpstr>
      <vt:lpstr>Deleting the file</vt:lpstr>
      <vt:lpstr>Creating the new directory</vt:lpstr>
      <vt:lpstr>Changing current working directory</vt:lpstr>
      <vt:lpstr>Current working directory</vt:lpstr>
      <vt:lpstr>Deleting directory</vt:lpstr>
      <vt:lpstr>Standard Functions</vt:lpstr>
      <vt:lpstr>Standard Functions</vt:lpstr>
      <vt:lpstr>Python Exceptions</vt:lpstr>
      <vt:lpstr>Python Exceptions</vt:lpstr>
      <vt:lpstr>Python Exceptions</vt:lpstr>
      <vt:lpstr>Exception Handling</vt:lpstr>
      <vt:lpstr>Exception Handling</vt:lpstr>
      <vt:lpstr>Declaring multiple exceptions</vt:lpstr>
      <vt:lpstr>The finally block</vt:lpstr>
      <vt:lpstr>The finally block</vt:lpstr>
      <vt:lpstr>Raising exceptions</vt:lpstr>
      <vt:lpstr>User Defined Exceptions</vt:lpstr>
      <vt:lpstr>Questions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gramin1</dc:creator>
  <cp:lastModifiedBy>Microsoft account</cp:lastModifiedBy>
  <cp:revision>79</cp:revision>
  <dcterms:created xsi:type="dcterms:W3CDTF">2006-08-16T00:00:00Z</dcterms:created>
  <dcterms:modified xsi:type="dcterms:W3CDTF">2023-08-24T13:06:45Z</dcterms:modified>
</cp:coreProperties>
</file>