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Lst>
  <p:sldSz cy="5143500" cx="9144000"/>
  <p:notesSz cx="6858000" cy="9144000"/>
  <p:embeddedFontLst>
    <p:embeddedFont>
      <p:font typeface="Oxygen"/>
      <p:regular r:id="rId105"/>
      <p:bold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48254B-848A-47CB-B792-DE809D8C545A}">
  <a:tblStyle styleId="{5548254B-848A-47CB-B792-DE809D8C545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BCB7F4E-EFCB-48A2-8B1C-C5517851BAA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6" Type="http://schemas.openxmlformats.org/officeDocument/2006/relationships/font" Target="fonts/Oxygen-bold.fntdata"/><Relationship Id="rId105" Type="http://schemas.openxmlformats.org/officeDocument/2006/relationships/font" Target="fonts/Oxygen-regular.fntdata"/><Relationship Id="rId104" Type="http://schemas.openxmlformats.org/officeDocument/2006/relationships/slide" Target="slides/slide99.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9: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 name="Google Shape;43;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c1a138a_0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g38c1a138a_0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8c1a138a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38c1a138a_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91bf345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g3591bf345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9796b48_1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g359796b48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9019771_1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g35901977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8d31f596_0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g38d31f596_0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d31f596_0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38d31f596_0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8d31f596_0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g38d31f596_0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97e1fdd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g3597e1fdd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bcca4c5_11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g35bcca4c5_1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35a5a8603_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 name="Google Shape;49;g35a5a8603_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8d31f596_0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g38d31f596_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8d31f596_0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g38d31f596_0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9019771_1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g359019771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8c722294_0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g38c722294_0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8c722294_0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38c722294_0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ac27df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35ac27df7_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9796b48_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359796b48_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ac27df7_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g35ac27df7_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9796b48_0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g359796b48_0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9796b48_0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g359796b48_0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1: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597c9346_0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3597c9346_0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9796b48_0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g359796b48_0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9796b48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g359796b48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59796b48_1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g359796b48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9796b48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g359796b48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ac27df7_0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g35ac27df7_0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8c722294_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g38c722294_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8c722294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g38c722294_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5a5a8603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g35a5a8603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ac27df7_0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g35ac27df7_0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870b3f9_0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g35870b3f9_0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5a5a8603_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g35a5a8603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5ac27df7_0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g35ac27df7_0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5ac27df7_0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g35ac27df7_0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5ac27df7_0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g35ac27df7_0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59796b48_0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g359796b48_0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5a5a8603_1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g35a5a8603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ac27df7_0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g35ac27df7_0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5ac27df7_0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g35ac27df7_0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5b11169a_0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g35b11169a_0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5b11169a_0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g35b11169a_0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870b3f9_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g35870b3f9_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5bcca4c5_0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5" name="Google Shape;515;g35bcca4c5_0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5ac27df7_0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g35ac27df7_0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5ac27df7_0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g35ac27df7_0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5b11169a_0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g35b11169a_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5b11169a_0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g35b11169a_0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5b11169a_0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g35b11169a_0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8d15be6b_0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g38d15be6b_0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8d15be6b_0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g38d15be6b_0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5b11169a_01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g35b11169a_0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8d15be6b_0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g38d15be6b_0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91bf345_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g3591bf345_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8d15be6b_0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g38d15be6b_0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8d15be6b_0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g38d15be6b_0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8d15be6b_0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g38d15be6b_0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8d15be6b_0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g38d15be6b_0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8d15be6b_0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g38d15be6b_0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8d15be6b_01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g38d15be6b_0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8d15be6b_01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g38d15be6b_0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5ac27df7_0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g35ac27df7_0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8d15be6b_0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g38d15be6b_0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59019771_3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g359019771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b11169a_0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g35b11169a_0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59019771_3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g359019771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59019771_3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g359019771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59019771_3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6" name="Google Shape;676;g359019771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59019771_3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g359019771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5b11169a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g35b11169a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8cee5734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4" name="Google Shape;704;g38cee5734_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5b11169a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1" name="Google Shape;711;g35b11169a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5bcca4c5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8" name="Google Shape;718;g35bcca4c5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13: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5" name="Google Shape;725;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5b11169a_0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g35b11169a_0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870b3f9_0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g35870b3f9_0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35bcca4c5_1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8" name="Google Shape;738;g35bcca4c5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35bcca4c5_1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4" name="Google Shape;744;g35bcca4c5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5bcca4c5_1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1" name="Google Shape;751;g35bcca4c5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5bcca4c5_1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9" name="Google Shape;759;g35bcca4c5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5bcca4c5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7" name="Google Shape;767;g35bcca4c5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5bcca4c5_11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5" name="Google Shape;775;g35bcca4c5_1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5bcca4c5_11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g35bcca4c5_1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5bcca4c5_1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0" name="Google Shape;790;g35bcca4c5_1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35bcca4c5_1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6" name="Google Shape;796;g35bcca4c5_1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35bcca4c5_1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4" name="Google Shape;804;g35bcca4c5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870b3f9_0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35870b3f9_0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35bcca4c5_1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0" name="Google Shape;810;g35bcca4c5_1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35bcca4c5_11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7" name="Google Shape;817;g35bcca4c5_1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5bcca4c5_11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5" name="Google Shape;825;g35bcca4c5_1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5bcca4c5_11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1" name="Google Shape;831;g35bcca4c5_1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5bcca4c5_11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8" name="Google Shape;838;g35bcca4c5_1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35bcca4c5_1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g35bcca4c5_1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8d15be6b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1" name="Google Shape;851;g38d15be6b_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5bcca4c5_11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8" name="Google Shape;858;g35bcca4c5_1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38d15be6b_0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g38d15be6b_0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8d31f596_0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g38d31f596_0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0"/>
            <a:ext cx="9144000" cy="5176498"/>
          </a:xfrm>
          <a:prstGeom prst="rect">
            <a:avLst/>
          </a:prstGeom>
          <a:gradFill>
            <a:gsLst>
              <a:gs pos="0">
                <a:srgbClr val="003171"/>
              </a:gs>
              <a:gs pos="100000">
                <a:srgbClr val="549FFF"/>
              </a:gs>
            </a:gsLst>
            <a:lin ang="792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flipH="1">
            <a:off x="-3833" y="12038"/>
            <a:ext cx="10925833" cy="5165065"/>
          </a:xfrm>
          <a:custGeom>
            <a:rect b="b" l="l" r="r" t="t"/>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000"/>
                </a:srgbClr>
              </a:gs>
              <a:gs pos="41000">
                <a:srgbClr val="003171">
                  <a:alpha val="94117"/>
                </a:srgbClr>
              </a:gs>
              <a:gs pos="100000">
                <a:srgbClr val="003171">
                  <a:alpha val="94117"/>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14658" y="659"/>
            <a:ext cx="10500940" cy="5165065"/>
          </a:xfrm>
          <a:custGeom>
            <a:rect b="b" l="l" r="r" t="t"/>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2941"/>
                </a:srgbClr>
              </a:gs>
              <a:gs pos="41000">
                <a:srgbClr val="003171">
                  <a:alpha val="52941"/>
                </a:srgbClr>
              </a:gs>
              <a:gs pos="100000">
                <a:srgbClr val="003171">
                  <a:alpha val="52941"/>
                </a:srgbClr>
              </a:gs>
            </a:gsLst>
            <a:path path="circle">
              <a:fillToRect r="100%" t="100%"/>
            </a:path>
            <a:tileRect b="-100%" l="-100%"/>
          </a:grad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846666" y="-661"/>
            <a:ext cx="2167465" cy="5176308"/>
          </a:xfrm>
          <a:custGeom>
            <a:rect b="b" l="l" r="r" t="t"/>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000"/>
                </a:srgbClr>
              </a:gs>
              <a:gs pos="100000">
                <a:srgbClr val="65A8FF">
                  <a:alpha val="2000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524933" y="130"/>
            <a:ext cx="1403434" cy="5176308"/>
          </a:xfrm>
          <a:custGeom>
            <a:rect b="b" l="l" r="r" t="t"/>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000"/>
                </a:srgbClr>
              </a:gs>
              <a:gs pos="100000">
                <a:srgbClr val="65A8FF">
                  <a:alpha val="2000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1082040" y="1242059"/>
            <a:ext cx="7050900" cy="1102500"/>
          </a:xfrm>
          <a:prstGeom prst="rect">
            <a:avLst/>
          </a:prstGeom>
          <a:noFill/>
          <a:ln>
            <a:noFill/>
          </a:ln>
        </p:spPr>
        <p:txBody>
          <a:bodyPr anchorCtr="0" anchor="b" bIns="91425" lIns="91425" spcFirstLastPara="1" rIns="91425" wrap="square" tIns="91425">
            <a:noAutofit/>
          </a:bodyPr>
          <a:lstStyle>
            <a:lvl1pPr indent="0" lvl="0" marL="0" marR="0" rtl="0" algn="r">
              <a:lnSpc>
                <a:spcPct val="100000"/>
              </a:lnSpc>
              <a:spcBef>
                <a:spcPts val="0"/>
              </a:spcBef>
              <a:spcAft>
                <a:spcPts val="0"/>
              </a:spcAft>
              <a:buClr>
                <a:schemeClr val="lt1"/>
              </a:buClr>
              <a:buSzPts val="1400"/>
              <a:buFont typeface="Arial"/>
              <a:buNone/>
              <a:defRPr/>
            </a:lvl1pPr>
            <a:lvl2pPr indent="0" lvl="1" marL="0" marR="0" rtl="0" algn="r">
              <a:lnSpc>
                <a:spcPct val="100000"/>
              </a:lnSpc>
              <a:spcBef>
                <a:spcPts val="0"/>
              </a:spcBef>
              <a:spcAft>
                <a:spcPts val="0"/>
              </a:spcAft>
              <a:buClr>
                <a:schemeClr val="lt1"/>
              </a:buClr>
              <a:buSzPts val="1400"/>
              <a:buFont typeface="Arial"/>
              <a:buNone/>
              <a:defRPr/>
            </a:lvl2pPr>
            <a:lvl3pPr indent="0" lvl="2" marL="0" marR="0" rtl="0" algn="r">
              <a:spcBef>
                <a:spcPts val="0"/>
              </a:spcBef>
              <a:spcAft>
                <a:spcPts val="0"/>
              </a:spcAft>
              <a:buClr>
                <a:schemeClr val="lt1"/>
              </a:buClr>
              <a:buSzPts val="1400"/>
              <a:buFont typeface="Arial"/>
              <a:buNone/>
              <a:defRPr/>
            </a:lvl3pPr>
            <a:lvl4pPr indent="0" lvl="3" marL="0" marR="0" rtl="0" algn="r">
              <a:spcBef>
                <a:spcPts val="0"/>
              </a:spcBef>
              <a:spcAft>
                <a:spcPts val="0"/>
              </a:spcAft>
              <a:buClr>
                <a:schemeClr val="lt1"/>
              </a:buClr>
              <a:buSzPts val="1400"/>
              <a:buFont typeface="Arial"/>
              <a:buNone/>
              <a:defRPr/>
            </a:lvl4pPr>
            <a:lvl5pPr indent="0" lvl="4" marL="0" marR="0" rtl="0" algn="r">
              <a:spcBef>
                <a:spcPts val="0"/>
              </a:spcBef>
              <a:spcAft>
                <a:spcPts val="0"/>
              </a:spcAft>
              <a:buClr>
                <a:schemeClr val="lt1"/>
              </a:buClr>
              <a:buSzPts val="1400"/>
              <a:buFont typeface="Arial"/>
              <a:buNone/>
              <a:defRPr/>
            </a:lvl5pPr>
            <a:lvl6pPr indent="0" lvl="5" marL="0" marR="0" rtl="0" algn="r">
              <a:spcBef>
                <a:spcPts val="0"/>
              </a:spcBef>
              <a:spcAft>
                <a:spcPts val="0"/>
              </a:spcAft>
              <a:buClr>
                <a:schemeClr val="lt1"/>
              </a:buClr>
              <a:buSzPts val="1400"/>
              <a:buFont typeface="Arial"/>
              <a:buNone/>
              <a:defRPr/>
            </a:lvl6pPr>
            <a:lvl7pPr indent="0" lvl="6" marL="0" marR="0" rtl="0" algn="r">
              <a:spcBef>
                <a:spcPts val="0"/>
              </a:spcBef>
              <a:spcAft>
                <a:spcPts val="0"/>
              </a:spcAft>
              <a:buClr>
                <a:schemeClr val="lt1"/>
              </a:buClr>
              <a:buSzPts val="1400"/>
              <a:buFont typeface="Arial"/>
              <a:buNone/>
              <a:defRPr/>
            </a:lvl7pPr>
            <a:lvl8pPr indent="0" lvl="7" marL="0" marR="0" rtl="0" algn="r">
              <a:spcBef>
                <a:spcPts val="0"/>
              </a:spcBef>
              <a:spcAft>
                <a:spcPts val="0"/>
              </a:spcAft>
              <a:buClr>
                <a:schemeClr val="lt1"/>
              </a:buClr>
              <a:buSzPts val="1400"/>
              <a:buFont typeface="Arial"/>
              <a:buNone/>
              <a:defRPr/>
            </a:lvl8pPr>
            <a:lvl9pPr indent="0" lvl="8" marL="0" marR="0" rtl="0" algn="r">
              <a:spcBef>
                <a:spcPts val="0"/>
              </a:spcBef>
              <a:spcAft>
                <a:spcPts val="0"/>
              </a:spcAft>
              <a:buClr>
                <a:schemeClr val="lt1"/>
              </a:buClr>
              <a:buSzPts val="1400"/>
              <a:buFont typeface="Arial"/>
              <a:buNone/>
              <a:defRPr/>
            </a:lvl9pPr>
          </a:lstStyle>
          <a:p/>
        </p:txBody>
      </p:sp>
      <p:sp>
        <p:nvSpPr>
          <p:cNvPr id="15" name="Google Shape;15;p2"/>
          <p:cNvSpPr txBox="1"/>
          <p:nvPr>
            <p:ph idx="1" type="subTitle"/>
          </p:nvPr>
        </p:nvSpPr>
        <p:spPr>
          <a:xfrm>
            <a:off x="1082040" y="2423158"/>
            <a:ext cx="7035899" cy="694199"/>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lt1"/>
              </a:buClr>
              <a:buSzPts val="1400"/>
              <a:buFont typeface="Arial"/>
              <a:buNone/>
              <a:defRPr/>
            </a:lvl1pPr>
            <a:lvl2pPr indent="0" lvl="1" marL="0" marR="0" rtl="0" algn="r">
              <a:lnSpc>
                <a:spcPct val="100000"/>
              </a:lnSpc>
              <a:spcBef>
                <a:spcPts val="0"/>
              </a:spcBef>
              <a:spcAft>
                <a:spcPts val="0"/>
              </a:spcAft>
              <a:buClr>
                <a:schemeClr val="lt1"/>
              </a:buClr>
              <a:buSzPts val="1400"/>
              <a:buFont typeface="Arial"/>
              <a:buNone/>
              <a:defRPr/>
            </a:lvl2pPr>
            <a:lvl3pPr indent="0" lvl="2" marL="0" marR="0" rtl="0" algn="r">
              <a:lnSpc>
                <a:spcPct val="100000"/>
              </a:lnSpc>
              <a:spcBef>
                <a:spcPts val="0"/>
              </a:spcBef>
              <a:spcAft>
                <a:spcPts val="0"/>
              </a:spcAft>
              <a:buClr>
                <a:schemeClr val="lt1"/>
              </a:buClr>
              <a:buSzPts val="1400"/>
              <a:buFont typeface="Arial"/>
              <a:buNone/>
              <a:defRPr/>
            </a:lvl3pPr>
            <a:lvl4pPr indent="0" lvl="3" marL="0" marR="0" rtl="0" algn="r">
              <a:lnSpc>
                <a:spcPct val="100000"/>
              </a:lnSpc>
              <a:spcBef>
                <a:spcPts val="0"/>
              </a:spcBef>
              <a:spcAft>
                <a:spcPts val="0"/>
              </a:spcAft>
              <a:buClr>
                <a:schemeClr val="lt1"/>
              </a:buClr>
              <a:buSzPts val="1400"/>
              <a:buFont typeface="Arial"/>
              <a:buNone/>
              <a:defRPr/>
            </a:lvl4pPr>
            <a:lvl5pPr indent="0" lvl="4" marL="0" marR="0" rtl="0" algn="r">
              <a:lnSpc>
                <a:spcPct val="100000"/>
              </a:lnSpc>
              <a:spcBef>
                <a:spcPts val="0"/>
              </a:spcBef>
              <a:spcAft>
                <a:spcPts val="0"/>
              </a:spcAft>
              <a:buClr>
                <a:schemeClr val="lt1"/>
              </a:buClr>
              <a:buSzPts val="1400"/>
              <a:buFont typeface="Arial"/>
              <a:buNone/>
              <a:defRPr/>
            </a:lvl5pPr>
            <a:lvl6pPr indent="0" lvl="5" marL="0" marR="0" rtl="0" algn="r">
              <a:lnSpc>
                <a:spcPct val="100000"/>
              </a:lnSpc>
              <a:spcBef>
                <a:spcPts val="0"/>
              </a:spcBef>
              <a:spcAft>
                <a:spcPts val="0"/>
              </a:spcAft>
              <a:buClr>
                <a:schemeClr val="lt1"/>
              </a:buClr>
              <a:buSzPts val="1400"/>
              <a:buFont typeface="Arial"/>
              <a:buNone/>
              <a:defRPr/>
            </a:lvl6pPr>
            <a:lvl7pPr indent="0" lvl="6" marL="0" marR="0" rtl="0" algn="r">
              <a:lnSpc>
                <a:spcPct val="100000"/>
              </a:lnSpc>
              <a:spcBef>
                <a:spcPts val="0"/>
              </a:spcBef>
              <a:spcAft>
                <a:spcPts val="0"/>
              </a:spcAft>
              <a:buClr>
                <a:schemeClr val="lt1"/>
              </a:buClr>
              <a:buSzPts val="1400"/>
              <a:buFont typeface="Arial"/>
              <a:buNone/>
              <a:defRPr/>
            </a:lvl7pPr>
            <a:lvl8pPr indent="0" lvl="7" marL="0" marR="0" rtl="0" algn="r">
              <a:lnSpc>
                <a:spcPct val="100000"/>
              </a:lnSpc>
              <a:spcBef>
                <a:spcPts val="0"/>
              </a:spcBef>
              <a:spcAft>
                <a:spcPts val="0"/>
              </a:spcAft>
              <a:buClr>
                <a:schemeClr val="lt1"/>
              </a:buClr>
              <a:buSzPts val="1400"/>
              <a:buFont typeface="Arial"/>
              <a:buNone/>
              <a:defRPr/>
            </a:lvl8pPr>
            <a:lvl9pPr indent="0" lvl="8" marL="0" marR="0" rtl="0" algn="r">
              <a:lnSpc>
                <a:spcPct val="100000"/>
              </a:lnSpc>
              <a:spcBef>
                <a:spcPts val="0"/>
              </a:spcBef>
              <a:spcAft>
                <a:spcPts val="0"/>
              </a:spcAft>
              <a:buClr>
                <a:schemeClr val="lt1"/>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
          <p:cNvSpPr/>
          <p:nvPr/>
        </p:nvSpPr>
        <p:spPr>
          <a:xfrm flipH="1" rot="10800000">
            <a:off x="-348182" y="-16423"/>
            <a:ext cx="1723519" cy="5159923"/>
          </a:xfrm>
          <a:custGeom>
            <a:rect b="b" l="l" r="r" t="t"/>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2941"/>
                </a:srgbClr>
              </a:gs>
              <a:gs pos="41000">
                <a:srgbClr val="003171">
                  <a:alpha val="52941"/>
                </a:srgbClr>
              </a:gs>
              <a:gs pos="100000">
                <a:srgbClr val="003171">
                  <a:alpha val="5294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 type="body"/>
          </p:nvPr>
        </p:nvSpPr>
        <p:spPr>
          <a:xfrm>
            <a:off x="457200" y="1244241"/>
            <a:ext cx="8229600" cy="3630300"/>
          </a:xfrm>
          <a:prstGeom prst="rect">
            <a:avLst/>
          </a:prstGeom>
          <a:noFill/>
          <a:ln>
            <a:noFill/>
          </a:ln>
        </p:spPr>
        <p:txBody>
          <a:bodyPr anchorCtr="0" anchor="t" bIns="91425" lIns="91425" spcFirstLastPara="1" rIns="91425" wrap="square" tIns="91425">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9" name="Google Shape;19;p3"/>
          <p:cNvSpPr/>
          <p:nvPr/>
        </p:nvSpPr>
        <p:spPr>
          <a:xfrm flipH="1" rot="10800000">
            <a:off x="-1118653" y="773"/>
            <a:ext cx="3100650" cy="5142724"/>
          </a:xfrm>
          <a:custGeom>
            <a:rect b="b" l="l" r="r" t="t"/>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2941"/>
                </a:srgbClr>
              </a:gs>
              <a:gs pos="41000">
                <a:srgbClr val="003171">
                  <a:alpha val="52941"/>
                </a:srgbClr>
              </a:gs>
              <a:gs pos="100000">
                <a:srgbClr val="003171">
                  <a:alpha val="5294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rot="10800000">
            <a:off x="8088846" y="-9549"/>
            <a:ext cx="1100666" cy="5153049"/>
          </a:xfrm>
          <a:custGeom>
            <a:rect b="b" l="l" r="r" t="t"/>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457200" y="205978"/>
            <a:ext cx="8229600" cy="9942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4"/>
          <p:cNvSpPr/>
          <p:nvPr/>
        </p:nvSpPr>
        <p:spPr>
          <a:xfrm flipH="1" rot="10800000">
            <a:off x="-348182" y="-16423"/>
            <a:ext cx="1723519" cy="5159923"/>
          </a:xfrm>
          <a:custGeom>
            <a:rect b="b" l="l" r="r" t="t"/>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2941"/>
                </a:srgbClr>
              </a:gs>
              <a:gs pos="41000">
                <a:srgbClr val="003171">
                  <a:alpha val="52941"/>
                </a:srgbClr>
              </a:gs>
              <a:gs pos="100000">
                <a:srgbClr val="003171">
                  <a:alpha val="5294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flipH="1" rot="10800000">
            <a:off x="-1118653" y="773"/>
            <a:ext cx="3100650" cy="5142724"/>
          </a:xfrm>
          <a:custGeom>
            <a:rect b="b" l="l" r="r" t="t"/>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2941"/>
                </a:srgbClr>
              </a:gs>
              <a:gs pos="41000">
                <a:srgbClr val="003171">
                  <a:alpha val="52941"/>
                </a:srgbClr>
              </a:gs>
              <a:gs pos="100000">
                <a:srgbClr val="003171">
                  <a:alpha val="5294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10800000">
            <a:off x="8088846" y="-9549"/>
            <a:ext cx="1100666" cy="5153049"/>
          </a:xfrm>
          <a:custGeom>
            <a:rect b="b" l="l" r="r" t="t"/>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txBox="1"/>
          <p:nvPr>
            <p:ph type="title"/>
          </p:nvPr>
        </p:nvSpPr>
        <p:spPr>
          <a:xfrm>
            <a:off x="457200" y="205978"/>
            <a:ext cx="8229600" cy="9942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p:nvPr>
            <p:ph idx="1" type="body"/>
          </p:nvPr>
        </p:nvSpPr>
        <p:spPr>
          <a:xfrm>
            <a:off x="457200" y="1244241"/>
            <a:ext cx="4038598" cy="3630300"/>
          </a:xfrm>
          <a:prstGeom prst="rect">
            <a:avLst/>
          </a:prstGeom>
          <a:noFill/>
          <a:ln>
            <a:noFill/>
          </a:ln>
        </p:spPr>
        <p:txBody>
          <a:bodyPr anchorCtr="0" anchor="t" bIns="91425" lIns="91425" spcFirstLastPara="1" rIns="91425" wrap="square" tIns="91425">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8" name="Google Shape;28;p4"/>
          <p:cNvSpPr txBox="1"/>
          <p:nvPr>
            <p:ph idx="2" type="body"/>
          </p:nvPr>
        </p:nvSpPr>
        <p:spPr>
          <a:xfrm>
            <a:off x="4648200" y="1244241"/>
            <a:ext cx="4038598" cy="3630300"/>
          </a:xfrm>
          <a:prstGeom prst="rect">
            <a:avLst/>
          </a:prstGeom>
          <a:noFill/>
          <a:ln>
            <a:noFill/>
          </a:ln>
        </p:spPr>
        <p:txBody>
          <a:bodyPr anchorCtr="0" anchor="t" bIns="91425" lIns="91425" spcFirstLastPara="1" rIns="91425" wrap="square" tIns="91425">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5"/>
          <p:cNvSpPr/>
          <p:nvPr/>
        </p:nvSpPr>
        <p:spPr>
          <a:xfrm flipH="1" rot="10800000">
            <a:off x="-348182" y="-16423"/>
            <a:ext cx="1723519" cy="5159923"/>
          </a:xfrm>
          <a:custGeom>
            <a:rect b="b" l="l" r="r" t="t"/>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2941"/>
                </a:srgbClr>
              </a:gs>
              <a:gs pos="41000">
                <a:srgbClr val="003171">
                  <a:alpha val="52941"/>
                </a:srgbClr>
              </a:gs>
              <a:gs pos="100000">
                <a:srgbClr val="003171">
                  <a:alpha val="5294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p:nvPr/>
        </p:nvSpPr>
        <p:spPr>
          <a:xfrm flipH="1" rot="10800000">
            <a:off x="-1118653" y="773"/>
            <a:ext cx="3100650" cy="5142724"/>
          </a:xfrm>
          <a:custGeom>
            <a:rect b="b" l="l" r="r" t="t"/>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2941"/>
                </a:srgbClr>
              </a:gs>
              <a:gs pos="41000">
                <a:srgbClr val="003171">
                  <a:alpha val="52941"/>
                </a:srgbClr>
              </a:gs>
              <a:gs pos="100000">
                <a:srgbClr val="003171">
                  <a:alpha val="5294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rot="10800000">
            <a:off x="8088846" y="-9549"/>
            <a:ext cx="1100666" cy="5153049"/>
          </a:xfrm>
          <a:custGeom>
            <a:rect b="b" l="l" r="r" t="t"/>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457200" y="205978"/>
            <a:ext cx="8229600" cy="9942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4" name="Shape 34"/>
        <p:cNvGrpSpPr/>
        <p:nvPr/>
      </p:nvGrpSpPr>
      <p:grpSpPr>
        <a:xfrm>
          <a:off x="0" y="0"/>
          <a:ext cx="0" cy="0"/>
          <a:chOff x="0" y="0"/>
          <a:chExt cx="0" cy="0"/>
        </a:xfrm>
      </p:grpSpPr>
      <p:grpSp>
        <p:nvGrpSpPr>
          <p:cNvPr id="35" name="Google Shape;35;p6"/>
          <p:cNvGrpSpPr/>
          <p:nvPr/>
        </p:nvGrpSpPr>
        <p:grpSpPr>
          <a:xfrm>
            <a:off x="-7" y="1431432"/>
            <a:ext cx="9144009" cy="6862701"/>
            <a:chOff x="-7" y="1908577"/>
            <a:chExt cx="9144009" cy="9150266"/>
          </a:xfrm>
        </p:grpSpPr>
        <p:sp>
          <p:nvSpPr>
            <p:cNvPr id="36" name="Google Shape;36;p6"/>
            <p:cNvSpPr/>
            <p:nvPr/>
          </p:nvSpPr>
          <p:spPr>
            <a:xfrm>
              <a:off x="-7" y="5537200"/>
              <a:ext cx="9144007" cy="1574768"/>
            </a:xfrm>
            <a:custGeom>
              <a:rect b="b" l="l" r="r" t="t"/>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098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p:nvPr/>
          </p:nvSpPr>
          <p:spPr>
            <a:xfrm flipH="1" rot="10800000">
              <a:off x="3018542" y="1908577"/>
              <a:ext cx="3100650" cy="9150266"/>
            </a:xfrm>
            <a:custGeom>
              <a:rect b="b" l="l" r="r" t="t"/>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039"/>
                  </a:srgbClr>
                </a:gs>
                <a:gs pos="41000">
                  <a:srgbClr val="003171">
                    <a:alpha val="78039"/>
                  </a:srgbClr>
                </a:gs>
                <a:gs pos="100000">
                  <a:srgbClr val="003171">
                    <a:alpha val="78039"/>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a:off x="-7" y="5740400"/>
              <a:ext cx="9144009" cy="1574768"/>
            </a:xfrm>
            <a:custGeom>
              <a:rect b="b" l="l" r="r" t="t"/>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176"/>
                  </a:srgbClr>
                </a:gs>
                <a:gs pos="100000">
                  <a:srgbClr val="003171">
                    <a:alpha val="8117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6"/>
          <p:cNvSpPr txBox="1"/>
          <p:nvPr>
            <p:ph idx="1" type="body"/>
          </p:nvPr>
        </p:nvSpPr>
        <p:spPr>
          <a:xfrm>
            <a:off x="1792288" y="4025503"/>
            <a:ext cx="5486399" cy="603598"/>
          </a:xfrm>
          <a:prstGeom prst="rect">
            <a:avLst/>
          </a:prstGeom>
          <a:noFill/>
          <a:ln>
            <a:noFill/>
          </a:ln>
        </p:spPr>
        <p:txBody>
          <a:bodyPr anchorCtr="0" anchor="ctr" bIns="91425" lIns="91425" spcFirstLastPara="1" rIns="91425" wrap="square" tIns="91425">
            <a:noAutofit/>
          </a:bodyPr>
          <a:lstStyle>
            <a:lvl1pPr indent="-228600" lvl="0" marL="457200" rtl="0" algn="ctr">
              <a:spcBef>
                <a:spcPts val="0"/>
              </a:spcBef>
              <a:spcAft>
                <a:spcPts val="0"/>
              </a:spcAft>
              <a:buSzPts val="1400"/>
              <a:buFont typeface="Arial"/>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accent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994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00387E"/>
              </a:buClr>
              <a:buSzPts val="1400"/>
              <a:buFont typeface="Arial"/>
              <a:buNone/>
              <a:defRPr/>
            </a:lvl1pPr>
            <a:lvl2pPr indent="0" lvl="1" marL="0" marR="0" rtl="0" algn="l">
              <a:lnSpc>
                <a:spcPct val="100000"/>
              </a:lnSpc>
              <a:spcBef>
                <a:spcPts val="0"/>
              </a:spcBef>
              <a:spcAft>
                <a:spcPts val="0"/>
              </a:spcAft>
              <a:buClr>
                <a:srgbClr val="00387E"/>
              </a:buClr>
              <a:buSzPts val="1400"/>
              <a:buFont typeface="Arial"/>
              <a:buNone/>
              <a:defRPr/>
            </a:lvl2pPr>
            <a:lvl3pPr indent="0" lvl="2" marL="0" marR="0" rtl="0" algn="l">
              <a:spcBef>
                <a:spcPts val="0"/>
              </a:spcBef>
              <a:spcAft>
                <a:spcPts val="0"/>
              </a:spcAft>
              <a:buClr>
                <a:srgbClr val="00387E"/>
              </a:buClr>
              <a:buSzPts val="1400"/>
              <a:buFont typeface="Arial"/>
              <a:buNone/>
              <a:defRPr/>
            </a:lvl3pPr>
            <a:lvl4pPr indent="0" lvl="3" marL="0" marR="0" rtl="0" algn="l">
              <a:spcBef>
                <a:spcPts val="0"/>
              </a:spcBef>
              <a:spcAft>
                <a:spcPts val="0"/>
              </a:spcAft>
              <a:buClr>
                <a:srgbClr val="00387E"/>
              </a:buClr>
              <a:buSzPts val="1400"/>
              <a:buFont typeface="Arial"/>
              <a:buNone/>
              <a:defRPr/>
            </a:lvl4pPr>
            <a:lvl5pPr indent="0" lvl="4" marL="0" marR="0" rtl="0" algn="l">
              <a:spcBef>
                <a:spcPts val="0"/>
              </a:spcBef>
              <a:spcAft>
                <a:spcPts val="0"/>
              </a:spcAft>
              <a:buClr>
                <a:srgbClr val="00387E"/>
              </a:buClr>
              <a:buSzPts val="1400"/>
              <a:buFont typeface="Arial"/>
              <a:buNone/>
              <a:defRPr/>
            </a:lvl5pPr>
            <a:lvl6pPr indent="0" lvl="5" marL="0" marR="0" rtl="0" algn="l">
              <a:spcBef>
                <a:spcPts val="0"/>
              </a:spcBef>
              <a:spcAft>
                <a:spcPts val="0"/>
              </a:spcAft>
              <a:buClr>
                <a:srgbClr val="00387E"/>
              </a:buClr>
              <a:buSzPts val="1400"/>
              <a:buFont typeface="Arial"/>
              <a:buNone/>
              <a:defRPr/>
            </a:lvl6pPr>
            <a:lvl7pPr indent="0" lvl="6" marL="0" marR="0" rtl="0" algn="l">
              <a:spcBef>
                <a:spcPts val="0"/>
              </a:spcBef>
              <a:spcAft>
                <a:spcPts val="0"/>
              </a:spcAft>
              <a:buClr>
                <a:srgbClr val="00387E"/>
              </a:buClr>
              <a:buSzPts val="1400"/>
              <a:buFont typeface="Arial"/>
              <a:buNone/>
              <a:defRPr/>
            </a:lvl7pPr>
            <a:lvl8pPr indent="0" lvl="7" marL="0" marR="0" rtl="0" algn="l">
              <a:spcBef>
                <a:spcPts val="0"/>
              </a:spcBef>
              <a:spcAft>
                <a:spcPts val="0"/>
              </a:spcAft>
              <a:buClr>
                <a:srgbClr val="00387E"/>
              </a:buClr>
              <a:buSzPts val="1400"/>
              <a:buFont typeface="Arial"/>
              <a:buNone/>
              <a:defRPr/>
            </a:lvl8pPr>
            <a:lvl9pPr indent="0" lvl="8" marL="0" marR="0" rtl="0" algn="l">
              <a:spcBef>
                <a:spcPts val="0"/>
              </a:spcBef>
              <a:spcAft>
                <a:spcPts val="0"/>
              </a:spcAft>
              <a:buClr>
                <a:srgbClr val="00387E"/>
              </a:buClr>
              <a:buSzPts val="1400"/>
              <a:buFont typeface="Arial"/>
              <a:buNone/>
              <a:defRPr/>
            </a:lvl9pPr>
          </a:lstStyle>
          <a:p/>
        </p:txBody>
      </p:sp>
      <p:sp>
        <p:nvSpPr>
          <p:cNvPr id="7" name="Google Shape;7;p1"/>
          <p:cNvSpPr txBox="1"/>
          <p:nvPr>
            <p:ph idx="1" type="body"/>
          </p:nvPr>
        </p:nvSpPr>
        <p:spPr>
          <a:xfrm>
            <a:off x="457200" y="1295400"/>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400"/>
              <a:buFont typeface="Arial"/>
              <a:buNone/>
              <a:defRPr/>
            </a:lvl1pPr>
            <a:lvl2pPr indent="-228600" lvl="1" marL="914400" marR="0" rtl="0" algn="l">
              <a:lnSpc>
                <a:spcPct val="100000"/>
              </a:lnSpc>
              <a:spcBef>
                <a:spcPts val="560"/>
              </a:spcBef>
              <a:spcAft>
                <a:spcPts val="0"/>
              </a:spcAft>
              <a:buClr>
                <a:schemeClr val="dk2"/>
              </a:buClr>
              <a:buSzPts val="1400"/>
              <a:buFont typeface="Arial"/>
              <a:buNone/>
              <a:defRPr/>
            </a:lvl2pPr>
            <a:lvl3pPr indent="-228600" lvl="2" marL="1371600" marR="0" rtl="0" algn="l">
              <a:lnSpc>
                <a:spcPct val="100000"/>
              </a:lnSpc>
              <a:spcBef>
                <a:spcPts val="480"/>
              </a:spcBef>
              <a:spcAft>
                <a:spcPts val="0"/>
              </a:spcAft>
              <a:buClr>
                <a:schemeClr val="dk2"/>
              </a:buClr>
              <a:buSzPts val="1400"/>
              <a:buFont typeface="Arial"/>
              <a:buNone/>
              <a:defRPr/>
            </a:lvl3pPr>
            <a:lvl4pPr indent="-228600" lvl="3" marL="1828800" marR="0" rtl="0" algn="l">
              <a:lnSpc>
                <a:spcPct val="100000"/>
              </a:lnSpc>
              <a:spcBef>
                <a:spcPts val="400"/>
              </a:spcBef>
              <a:spcAft>
                <a:spcPts val="0"/>
              </a:spcAft>
              <a:buClr>
                <a:schemeClr val="dk2"/>
              </a:buClr>
              <a:buSzPts val="1400"/>
              <a:buFont typeface="Arial"/>
              <a:buNone/>
              <a:defRPr/>
            </a:lvl4pPr>
            <a:lvl5pPr indent="-228600" lvl="4" marL="2286000" marR="0" rtl="0" algn="l">
              <a:lnSpc>
                <a:spcPct val="100000"/>
              </a:lnSpc>
              <a:spcBef>
                <a:spcPts val="400"/>
              </a:spcBef>
              <a:spcAft>
                <a:spcPts val="0"/>
              </a:spcAft>
              <a:buClr>
                <a:schemeClr val="dk2"/>
              </a:buClr>
              <a:buSzPts val="1400"/>
              <a:buFont typeface="Arial"/>
              <a:buNone/>
              <a:defRPr/>
            </a:lvl5pPr>
            <a:lvl6pPr indent="-228600" lvl="5" marL="2743200" marR="0" rtl="0" algn="l">
              <a:lnSpc>
                <a:spcPct val="100000"/>
              </a:lnSpc>
              <a:spcBef>
                <a:spcPts val="400"/>
              </a:spcBef>
              <a:spcAft>
                <a:spcPts val="0"/>
              </a:spcAft>
              <a:buClr>
                <a:schemeClr val="dk2"/>
              </a:buClr>
              <a:buSzPts val="1400"/>
              <a:buFont typeface="Arial"/>
              <a:buNone/>
              <a:defRPr/>
            </a:lvl6pPr>
            <a:lvl7pPr indent="-228600" lvl="6" marL="3200400" marR="0" rtl="0" algn="l">
              <a:lnSpc>
                <a:spcPct val="100000"/>
              </a:lnSpc>
              <a:spcBef>
                <a:spcPts val="400"/>
              </a:spcBef>
              <a:spcAft>
                <a:spcPts val="0"/>
              </a:spcAft>
              <a:buClr>
                <a:schemeClr val="dk2"/>
              </a:buClr>
              <a:buSzPts val="1400"/>
              <a:buFont typeface="Arial"/>
              <a:buNone/>
              <a:defRPr/>
            </a:lvl7pPr>
            <a:lvl8pPr indent="-228600" lvl="7" marL="3657600" marR="0" rtl="0" algn="l">
              <a:lnSpc>
                <a:spcPct val="100000"/>
              </a:lnSpc>
              <a:spcBef>
                <a:spcPts val="400"/>
              </a:spcBef>
              <a:spcAft>
                <a:spcPts val="0"/>
              </a:spcAft>
              <a:buClr>
                <a:schemeClr val="dk2"/>
              </a:buClr>
              <a:buSzPts val="1400"/>
              <a:buFont typeface="Arial"/>
              <a:buNone/>
              <a:defRPr/>
            </a:lvl8pPr>
            <a:lvl9pPr indent="-228600" lvl="8" marL="4114800" marR="0" rtl="0" algn="l">
              <a:lnSpc>
                <a:spcPct val="100000"/>
              </a:lnSpc>
              <a:spcBef>
                <a:spcPts val="400"/>
              </a:spcBef>
              <a:spcAft>
                <a:spcPts val="0"/>
              </a:spcAft>
              <a:buClr>
                <a:schemeClr val="dk2"/>
              </a:buClr>
              <a:buSzPts val="1400"/>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8.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8"/>
          <p:cNvSpPr txBox="1"/>
          <p:nvPr>
            <p:ph type="ctrTitle"/>
          </p:nvPr>
        </p:nvSpPr>
        <p:spPr>
          <a:xfrm>
            <a:off x="1040100" y="1769125"/>
            <a:ext cx="7063800" cy="143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4800">
                <a:solidFill>
                  <a:schemeClr val="lt1"/>
                </a:solidFill>
                <a:latin typeface="Trebuchet MS"/>
                <a:ea typeface="Trebuchet MS"/>
                <a:cs typeface="Trebuchet MS"/>
                <a:sym typeface="Trebuchet MS"/>
              </a:rPr>
              <a:t>Database Management System</a:t>
            </a:r>
            <a:endParaRPr/>
          </a:p>
        </p:txBody>
      </p:sp>
      <p:sp>
        <p:nvSpPr>
          <p:cNvPr id="46" name="Google Shape;46;p8"/>
          <p:cNvSpPr txBox="1"/>
          <p:nvPr/>
        </p:nvSpPr>
        <p:spPr>
          <a:xfrm>
            <a:off x="8039600" y="4775400"/>
            <a:ext cx="1171500" cy="3680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11" name="Google Shape;111;p17"/>
          <p:cNvSpPr txBox="1"/>
          <p:nvPr>
            <p:ph type="ctrTitle"/>
          </p:nvPr>
        </p:nvSpPr>
        <p:spPr>
          <a:xfrm>
            <a:off x="122550" y="2873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abstraction</a:t>
            </a:r>
            <a:endParaRPr>
              <a:solidFill>
                <a:srgbClr val="FFFFFF"/>
              </a:solidFill>
            </a:endParaRPr>
          </a:p>
        </p:txBody>
      </p:sp>
      <p:sp>
        <p:nvSpPr>
          <p:cNvPr id="112" name="Google Shape;112;p17"/>
          <p:cNvSpPr txBox="1"/>
          <p:nvPr/>
        </p:nvSpPr>
        <p:spPr>
          <a:xfrm>
            <a:off x="396300" y="1454325"/>
            <a:ext cx="8351400" cy="85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900">
              <a:solidFill>
                <a:srgbClr val="FFFFFF"/>
              </a:solidFill>
            </a:endParaRPr>
          </a:p>
          <a:p>
            <a:pPr indent="0" lvl="0" marL="0" rtl="0" algn="l">
              <a:lnSpc>
                <a:spcPct val="115000"/>
              </a:lnSpc>
              <a:spcBef>
                <a:spcPts val="0"/>
              </a:spcBef>
              <a:spcAft>
                <a:spcPts val="0"/>
              </a:spcAft>
              <a:buClr>
                <a:schemeClr val="dk1"/>
              </a:buClr>
              <a:buSzPts val="1100"/>
              <a:buFont typeface="Arial"/>
              <a:buNone/>
            </a:pPr>
            <a:r>
              <a:rPr i="1" lang="en" sz="1800">
                <a:solidFill>
                  <a:srgbClr val="FFFFFF"/>
                </a:solidFill>
              </a:rPr>
              <a:t>► The major purpose of a database system is to provide users with an abstract view of the system. </a:t>
            </a:r>
            <a:endParaRPr i="1" sz="1800">
              <a:solidFill>
                <a:srgbClr val="FFFFFF"/>
              </a:solidFill>
            </a:endParaRPr>
          </a:p>
          <a:p>
            <a:pPr indent="0" lvl="0" marL="0" rtl="0" algn="l">
              <a:lnSpc>
                <a:spcPct val="115000"/>
              </a:lnSpc>
              <a:spcBef>
                <a:spcPts val="600"/>
              </a:spcBef>
              <a:spcAft>
                <a:spcPts val="0"/>
              </a:spcAft>
              <a:buNone/>
            </a:pPr>
            <a:r>
              <a:rPr lang="en" sz="2200">
                <a:solidFill>
                  <a:srgbClr val="FFFFFF"/>
                </a:solidFill>
              </a:rPr>
              <a:t> </a:t>
            </a:r>
            <a:endParaRPr sz="2200">
              <a:solidFill>
                <a:srgbClr val="FFFFFF"/>
              </a:solidFill>
            </a:endParaRPr>
          </a:p>
        </p:txBody>
      </p:sp>
      <p:sp>
        <p:nvSpPr>
          <p:cNvPr id="113" name="Google Shape;113;p17"/>
          <p:cNvSpPr txBox="1"/>
          <p:nvPr/>
        </p:nvSpPr>
        <p:spPr>
          <a:xfrm>
            <a:off x="396300" y="2567775"/>
            <a:ext cx="8351400" cy="85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900">
              <a:solidFill>
                <a:srgbClr val="FFFFFF"/>
              </a:solidFill>
            </a:endParaRPr>
          </a:p>
          <a:p>
            <a:pPr indent="0" lvl="0" marL="0" rtl="0" algn="l">
              <a:lnSpc>
                <a:spcPct val="115000"/>
              </a:lnSpc>
              <a:spcBef>
                <a:spcPts val="0"/>
              </a:spcBef>
              <a:spcAft>
                <a:spcPts val="0"/>
              </a:spcAft>
              <a:buNone/>
            </a:pPr>
            <a:r>
              <a:rPr i="1" lang="en" sz="1800">
                <a:solidFill>
                  <a:srgbClr val="FFFFFF"/>
                </a:solidFill>
              </a:rPr>
              <a:t>► System hides certain details of how the data is stored, created  and maintained.</a:t>
            </a:r>
            <a:endParaRPr i="1" sz="1800">
              <a:solidFill>
                <a:srgbClr val="FFFFFF"/>
              </a:solidFill>
            </a:endParaRPr>
          </a:p>
          <a:p>
            <a:pPr indent="0" lvl="0" marL="0" rtl="0" algn="l">
              <a:lnSpc>
                <a:spcPct val="115000"/>
              </a:lnSpc>
              <a:spcBef>
                <a:spcPts val="600"/>
              </a:spcBef>
              <a:spcAft>
                <a:spcPts val="0"/>
              </a:spcAft>
              <a:buNone/>
            </a:pPr>
            <a:r>
              <a:rPr lang="en" sz="2200">
                <a:solidFill>
                  <a:srgbClr val="FFFFFF"/>
                </a:solidFill>
              </a:rPr>
              <a:t> </a:t>
            </a:r>
            <a:endParaRPr sz="2200">
              <a:solidFill>
                <a:srgbClr val="FFFFFF"/>
              </a:solidFill>
            </a:endParaRPr>
          </a:p>
        </p:txBody>
      </p:sp>
      <p:sp>
        <p:nvSpPr>
          <p:cNvPr id="114" name="Google Shape;114;p17"/>
          <p:cNvSpPr txBox="1"/>
          <p:nvPr/>
        </p:nvSpPr>
        <p:spPr>
          <a:xfrm>
            <a:off x="396300" y="3681225"/>
            <a:ext cx="8351400" cy="85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i="1" sz="1800">
              <a:solidFill>
                <a:srgbClr val="FFFFFF"/>
              </a:solidFill>
            </a:endParaRPr>
          </a:p>
          <a:p>
            <a:pPr indent="0" lvl="0" marL="0" rtl="0" algn="l">
              <a:lnSpc>
                <a:spcPct val="115000"/>
              </a:lnSpc>
              <a:spcBef>
                <a:spcPts val="0"/>
              </a:spcBef>
              <a:spcAft>
                <a:spcPts val="0"/>
              </a:spcAft>
              <a:buNone/>
            </a:pPr>
            <a:r>
              <a:rPr i="1" lang="en" sz="1800">
                <a:solidFill>
                  <a:srgbClr val="FFFFFF"/>
                </a:solidFill>
              </a:rPr>
              <a:t>► It gives an architecture to separate the user applications and the physical database.</a:t>
            </a:r>
            <a:endParaRPr i="1" sz="1800">
              <a:solidFill>
                <a:srgbClr val="FFFFFF"/>
              </a:solidFill>
            </a:endParaRPr>
          </a:p>
          <a:p>
            <a:pPr indent="0" lvl="0" marL="0" rtl="0" algn="l">
              <a:lnSpc>
                <a:spcPct val="115000"/>
              </a:lnSpc>
              <a:spcBef>
                <a:spcPts val="600"/>
              </a:spcBef>
              <a:spcAft>
                <a:spcPts val="0"/>
              </a:spcAft>
              <a:buNone/>
            </a:pPr>
            <a:r>
              <a:rPr lang="en" sz="2200">
                <a:solidFill>
                  <a:srgbClr val="FFFFFF"/>
                </a:solidFill>
              </a:rPr>
              <a:t> </a:t>
            </a:r>
            <a:endParaRPr sz="2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20" name="Google Shape;120;p18"/>
          <p:cNvSpPr txBox="1"/>
          <p:nvPr>
            <p:ph type="ctrTitle"/>
          </p:nvPr>
        </p:nvSpPr>
        <p:spPr>
          <a:xfrm>
            <a:off x="122550" y="2873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Levels of data abstraction</a:t>
            </a:r>
            <a:endParaRPr>
              <a:solidFill>
                <a:srgbClr val="FFFFFF"/>
              </a:solidFill>
            </a:endParaRPr>
          </a:p>
        </p:txBody>
      </p:sp>
      <p:sp>
        <p:nvSpPr>
          <p:cNvPr id="121" name="Google Shape;121;p18"/>
          <p:cNvSpPr txBox="1"/>
          <p:nvPr/>
        </p:nvSpPr>
        <p:spPr>
          <a:xfrm>
            <a:off x="122675" y="1271825"/>
            <a:ext cx="8898900" cy="85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chemeClr val="lt1"/>
                </a:solidFill>
              </a:rPr>
              <a:t>Physical level : The lowest level of abstraction describes how the  data are  actually stored, e.g. index, B-tree, hashing.</a:t>
            </a:r>
            <a:endParaRPr i="1" sz="1800">
              <a:solidFill>
                <a:schemeClr val="lt1"/>
              </a:solidFill>
            </a:endParaRPr>
          </a:p>
        </p:txBody>
      </p:sp>
      <p:sp>
        <p:nvSpPr>
          <p:cNvPr id="122" name="Google Shape;122;p18"/>
          <p:cNvSpPr txBox="1"/>
          <p:nvPr/>
        </p:nvSpPr>
        <p:spPr>
          <a:xfrm>
            <a:off x="148200" y="2331250"/>
            <a:ext cx="8847600" cy="85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chemeClr val="lt1"/>
                </a:solidFill>
              </a:rPr>
              <a:t>Logical level : The logical level describes data properties such as data semantics, relationships among data.</a:t>
            </a:r>
            <a:endParaRPr i="1" sz="1800">
              <a:solidFill>
                <a:schemeClr val="lt1"/>
              </a:solidFill>
            </a:endParaRPr>
          </a:p>
        </p:txBody>
      </p:sp>
      <p:sp>
        <p:nvSpPr>
          <p:cNvPr id="123" name="Google Shape;123;p18"/>
          <p:cNvSpPr txBox="1"/>
          <p:nvPr/>
        </p:nvSpPr>
        <p:spPr>
          <a:xfrm>
            <a:off x="97775" y="3390675"/>
            <a:ext cx="8847600" cy="114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chemeClr val="lt1"/>
                </a:solidFill>
              </a:rPr>
              <a:t>View level : The highest level of abstraction describes only part of the entire database, e.g. ATM in a bank get a view of customer balance, but not of transaction data.</a:t>
            </a:r>
            <a:endParaRPr i="1"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p:nvPr/>
        </p:nvSpPr>
        <p:spPr>
          <a:xfrm>
            <a:off x="613375" y="1370080"/>
            <a:ext cx="7917225" cy="1497325"/>
          </a:xfrm>
          <a:prstGeom prst="flowChartProcess">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30" name="Google Shape;130;p19"/>
          <p:cNvSpPr txBox="1"/>
          <p:nvPr>
            <p:ph type="ctrTitle"/>
          </p:nvPr>
        </p:nvSpPr>
        <p:spPr>
          <a:xfrm>
            <a:off x="1141950" y="208500"/>
            <a:ext cx="7063800" cy="5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Font typeface="Trebuchet MS"/>
              <a:buNone/>
            </a:pPr>
            <a:r>
              <a:t/>
            </a:r>
            <a:endParaRPr b="1" sz="3600">
              <a:solidFill>
                <a:schemeClr val="lt1"/>
              </a:solidFill>
              <a:latin typeface="Trebuchet MS"/>
              <a:ea typeface="Trebuchet MS"/>
              <a:cs typeface="Trebuchet MS"/>
              <a:sym typeface="Trebuchet MS"/>
            </a:endParaRPr>
          </a:p>
          <a:p>
            <a:pPr indent="0" lvl="0" marL="0" rtl="0" algn="ctr">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View of Data </a:t>
            </a:r>
            <a:endParaRPr>
              <a:solidFill>
                <a:schemeClr val="lt1"/>
              </a:solidFill>
            </a:endParaRPr>
          </a:p>
          <a:p>
            <a:pPr indent="0" lvl="0" marL="0" marR="0" rtl="0" algn="ctr">
              <a:lnSpc>
                <a:spcPct val="100000"/>
              </a:lnSpc>
              <a:spcBef>
                <a:spcPts val="0"/>
              </a:spcBef>
              <a:spcAft>
                <a:spcPts val="0"/>
              </a:spcAft>
              <a:buClr>
                <a:schemeClr val="lt1"/>
              </a:buClr>
              <a:buFont typeface="Trebuchet MS"/>
              <a:buNone/>
            </a:pPr>
            <a:r>
              <a:t/>
            </a:r>
            <a:endParaRPr b="1" i="1" sz="4000">
              <a:solidFill>
                <a:schemeClr val="lt1"/>
              </a:solidFill>
              <a:latin typeface="Trebuchet MS"/>
              <a:ea typeface="Trebuchet MS"/>
              <a:cs typeface="Trebuchet MS"/>
              <a:sym typeface="Trebuchet MS"/>
            </a:endParaRPr>
          </a:p>
        </p:txBody>
      </p:sp>
      <p:sp>
        <p:nvSpPr>
          <p:cNvPr id="131" name="Google Shape;131;p19"/>
          <p:cNvSpPr/>
          <p:nvPr/>
        </p:nvSpPr>
        <p:spPr>
          <a:xfrm>
            <a:off x="1062350" y="2022700"/>
            <a:ext cx="1292700" cy="628500"/>
          </a:xfrm>
          <a:prstGeom prst="roundRect">
            <a:avLst>
              <a:gd fmla="val 16667" name="adj"/>
            </a:avLst>
          </a:prstGeom>
          <a:solidFill>
            <a:srgbClr val="549FFF"/>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6434975" y="2022700"/>
            <a:ext cx="1292700" cy="628500"/>
          </a:xfrm>
          <a:prstGeom prst="roundRect">
            <a:avLst>
              <a:gd fmla="val 16667" name="adj"/>
            </a:avLst>
          </a:prstGeom>
          <a:solidFill>
            <a:srgbClr val="549FFF"/>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2567550" y="2022700"/>
            <a:ext cx="1292700" cy="628500"/>
          </a:xfrm>
          <a:prstGeom prst="roundRect">
            <a:avLst>
              <a:gd fmla="val 16667" name="adj"/>
            </a:avLst>
          </a:prstGeom>
          <a:solidFill>
            <a:srgbClr val="549FFF"/>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3502050" y="4304800"/>
            <a:ext cx="1862100" cy="628500"/>
          </a:xfrm>
          <a:prstGeom prst="roundRect">
            <a:avLst>
              <a:gd fmla="val 16667" name="adj"/>
            </a:avLst>
          </a:prstGeom>
          <a:solidFill>
            <a:srgbClr val="549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503850" y="3281303"/>
            <a:ext cx="1862100" cy="628500"/>
          </a:xfrm>
          <a:prstGeom prst="roundRect">
            <a:avLst>
              <a:gd fmla="val 16667" name="adj"/>
            </a:avLst>
          </a:prstGeom>
          <a:solidFill>
            <a:srgbClr val="549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nvSpPr>
        <p:spPr>
          <a:xfrm>
            <a:off x="3604000" y="1469500"/>
            <a:ext cx="1694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View Level</a:t>
            </a:r>
            <a:endParaRPr b="1" sz="1800">
              <a:solidFill>
                <a:srgbClr val="FFFFFF"/>
              </a:solidFill>
            </a:endParaRPr>
          </a:p>
        </p:txBody>
      </p:sp>
      <p:sp>
        <p:nvSpPr>
          <p:cNvPr id="137" name="Google Shape;137;p19"/>
          <p:cNvSpPr txBox="1"/>
          <p:nvPr/>
        </p:nvSpPr>
        <p:spPr>
          <a:xfrm>
            <a:off x="3942755" y="3251210"/>
            <a:ext cx="9843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51C75"/>
                </a:solidFill>
              </a:rPr>
              <a:t>Logical</a:t>
            </a:r>
            <a:endParaRPr b="1" sz="1600">
              <a:solidFill>
                <a:srgbClr val="351C75"/>
              </a:solidFill>
            </a:endParaRPr>
          </a:p>
          <a:p>
            <a:pPr indent="0" lvl="0" marL="0" rtl="0" algn="l">
              <a:spcBef>
                <a:spcPts val="0"/>
              </a:spcBef>
              <a:spcAft>
                <a:spcPts val="0"/>
              </a:spcAft>
              <a:buNone/>
            </a:pPr>
            <a:r>
              <a:rPr b="1" lang="en" sz="1600">
                <a:solidFill>
                  <a:srgbClr val="351C75"/>
                </a:solidFill>
              </a:rPr>
              <a:t>  Level</a:t>
            </a:r>
            <a:endParaRPr b="1" sz="1600">
              <a:solidFill>
                <a:srgbClr val="351C75"/>
              </a:solidFill>
            </a:endParaRPr>
          </a:p>
        </p:txBody>
      </p:sp>
      <p:sp>
        <p:nvSpPr>
          <p:cNvPr id="138" name="Google Shape;138;p19"/>
          <p:cNvSpPr txBox="1"/>
          <p:nvPr/>
        </p:nvSpPr>
        <p:spPr>
          <a:xfrm>
            <a:off x="3941649" y="4318606"/>
            <a:ext cx="1171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51C75"/>
                </a:solidFill>
              </a:rPr>
              <a:t>Physical</a:t>
            </a:r>
            <a:endParaRPr b="1" sz="1600">
              <a:solidFill>
                <a:srgbClr val="351C75"/>
              </a:solidFill>
            </a:endParaRPr>
          </a:p>
          <a:p>
            <a:pPr indent="0" lvl="0" marL="0" rtl="0" algn="l">
              <a:spcBef>
                <a:spcPts val="0"/>
              </a:spcBef>
              <a:spcAft>
                <a:spcPts val="0"/>
              </a:spcAft>
              <a:buNone/>
            </a:pPr>
            <a:r>
              <a:rPr b="1" lang="en" sz="1600">
                <a:solidFill>
                  <a:srgbClr val="351C75"/>
                </a:solidFill>
              </a:rPr>
              <a:t>  Level</a:t>
            </a:r>
            <a:endParaRPr b="1" sz="1600">
              <a:solidFill>
                <a:srgbClr val="351C75"/>
              </a:solidFill>
            </a:endParaRPr>
          </a:p>
        </p:txBody>
      </p:sp>
      <p:cxnSp>
        <p:nvCxnSpPr>
          <p:cNvPr id="139" name="Google Shape;139;p19"/>
          <p:cNvCxnSpPr/>
          <p:nvPr/>
        </p:nvCxnSpPr>
        <p:spPr>
          <a:xfrm>
            <a:off x="4434900" y="3924707"/>
            <a:ext cx="0" cy="344100"/>
          </a:xfrm>
          <a:prstGeom prst="straightConnector1">
            <a:avLst/>
          </a:prstGeom>
          <a:noFill/>
          <a:ln cap="flat" cmpd="sng" w="19050">
            <a:solidFill>
              <a:srgbClr val="FFD966"/>
            </a:solidFill>
            <a:prstDash val="solid"/>
            <a:round/>
            <a:headEnd len="med" w="med" type="none"/>
            <a:tailEnd len="med" w="med" type="none"/>
          </a:ln>
        </p:spPr>
      </p:cxnSp>
      <p:sp>
        <p:nvSpPr>
          <p:cNvPr id="140" name="Google Shape;140;p19"/>
          <p:cNvSpPr txBox="1"/>
          <p:nvPr/>
        </p:nvSpPr>
        <p:spPr>
          <a:xfrm>
            <a:off x="1257013" y="2098900"/>
            <a:ext cx="984300" cy="415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rgbClr val="351C75"/>
                </a:solidFill>
              </a:rPr>
              <a:t>view - 1</a:t>
            </a:r>
            <a:endParaRPr b="1" sz="1600">
              <a:solidFill>
                <a:srgbClr val="351C75"/>
              </a:solidFill>
            </a:endParaRPr>
          </a:p>
        </p:txBody>
      </p:sp>
      <p:sp>
        <p:nvSpPr>
          <p:cNvPr id="141" name="Google Shape;141;p19"/>
          <p:cNvSpPr txBox="1"/>
          <p:nvPr/>
        </p:nvSpPr>
        <p:spPr>
          <a:xfrm>
            <a:off x="2667013" y="2098900"/>
            <a:ext cx="1171500" cy="415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rgbClr val="351C75"/>
                </a:solidFill>
              </a:rPr>
              <a:t>view - 2</a:t>
            </a:r>
            <a:endParaRPr b="1" sz="1600">
              <a:solidFill>
                <a:srgbClr val="351C75"/>
              </a:solidFill>
            </a:endParaRPr>
          </a:p>
        </p:txBody>
      </p:sp>
      <p:sp>
        <p:nvSpPr>
          <p:cNvPr id="142" name="Google Shape;142;p19"/>
          <p:cNvSpPr txBox="1"/>
          <p:nvPr/>
        </p:nvSpPr>
        <p:spPr>
          <a:xfrm>
            <a:off x="6635313" y="2098900"/>
            <a:ext cx="1051500" cy="415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rgbClr val="351C75"/>
                </a:solidFill>
              </a:rPr>
              <a:t>view - n</a:t>
            </a:r>
            <a:endParaRPr b="1" sz="1600">
              <a:solidFill>
                <a:srgbClr val="351C75"/>
              </a:solidFill>
            </a:endParaRPr>
          </a:p>
        </p:txBody>
      </p:sp>
      <p:cxnSp>
        <p:nvCxnSpPr>
          <p:cNvPr id="143" name="Google Shape;143;p19"/>
          <p:cNvCxnSpPr/>
          <p:nvPr/>
        </p:nvCxnSpPr>
        <p:spPr>
          <a:xfrm>
            <a:off x="4016739" y="2336950"/>
            <a:ext cx="2287200" cy="6300"/>
          </a:xfrm>
          <a:prstGeom prst="straightConnector1">
            <a:avLst/>
          </a:prstGeom>
          <a:noFill/>
          <a:ln cap="flat" cmpd="sng" w="38100">
            <a:solidFill>
              <a:srgbClr val="549FFF"/>
            </a:solidFill>
            <a:prstDash val="dash"/>
            <a:round/>
            <a:headEnd len="med" w="med" type="none"/>
            <a:tailEnd len="med" w="med" type="none"/>
          </a:ln>
        </p:spPr>
      </p:cxnSp>
      <p:cxnSp>
        <p:nvCxnSpPr>
          <p:cNvPr id="144" name="Google Shape;144;p19"/>
          <p:cNvCxnSpPr/>
          <p:nvPr/>
        </p:nvCxnSpPr>
        <p:spPr>
          <a:xfrm>
            <a:off x="4434900" y="2922852"/>
            <a:ext cx="0" cy="344100"/>
          </a:xfrm>
          <a:prstGeom prst="straightConnector1">
            <a:avLst/>
          </a:prstGeom>
          <a:noFill/>
          <a:ln cap="flat" cmpd="sng" w="19050">
            <a:solidFill>
              <a:srgbClr val="FFD966"/>
            </a:solidFill>
            <a:prstDash val="solid"/>
            <a:round/>
            <a:headEnd len="med" w="med" type="none"/>
            <a:tailEnd len="med" w="med" type="none"/>
          </a:ln>
        </p:spPr>
      </p:cxnSp>
      <p:sp>
        <p:nvSpPr>
          <p:cNvPr id="145" name="Google Shape;145;p19"/>
          <p:cNvSpPr txBox="1"/>
          <p:nvPr/>
        </p:nvSpPr>
        <p:spPr>
          <a:xfrm>
            <a:off x="293550" y="691925"/>
            <a:ext cx="7312200" cy="50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chemeClr val="lt1"/>
                </a:solidFill>
              </a:rPr>
              <a:t>► An architecture of a database system</a:t>
            </a:r>
            <a:endParaRPr i="1"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pic>
        <p:nvPicPr>
          <p:cNvPr id="151" name="Google Shape;151;p20"/>
          <p:cNvPicPr preferRelativeResize="0"/>
          <p:nvPr/>
        </p:nvPicPr>
        <p:blipFill>
          <a:blip r:embed="rId3">
            <a:alphaModFix/>
          </a:blip>
          <a:stretch>
            <a:fillRect/>
          </a:stretch>
        </p:blipFill>
        <p:spPr>
          <a:xfrm>
            <a:off x="624450" y="1562775"/>
            <a:ext cx="7742675" cy="3272475"/>
          </a:xfrm>
          <a:prstGeom prst="rect">
            <a:avLst/>
          </a:prstGeom>
          <a:noFill/>
          <a:ln>
            <a:noFill/>
          </a:ln>
        </p:spPr>
      </p:pic>
      <p:sp>
        <p:nvSpPr>
          <p:cNvPr id="152" name="Google Shape;152;p20"/>
          <p:cNvSpPr txBox="1"/>
          <p:nvPr>
            <p:ph type="ctrTitle"/>
          </p:nvPr>
        </p:nvSpPr>
        <p:spPr>
          <a:xfrm>
            <a:off x="46350" y="228600"/>
            <a:ext cx="8898900" cy="477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Instances</a:t>
            </a:r>
            <a:endParaRPr>
              <a:solidFill>
                <a:srgbClr val="FFFFFF"/>
              </a:solidFill>
            </a:endParaRPr>
          </a:p>
        </p:txBody>
      </p:sp>
      <p:sp>
        <p:nvSpPr>
          <p:cNvPr id="153" name="Google Shape;153;p20"/>
          <p:cNvSpPr txBox="1"/>
          <p:nvPr/>
        </p:nvSpPr>
        <p:spPr>
          <a:xfrm>
            <a:off x="46350" y="564200"/>
            <a:ext cx="8586300" cy="9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Capture the current state of data</a:t>
            </a:r>
            <a:endParaRPr i="1" sz="1800"/>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Time dependent</a:t>
            </a:r>
            <a:endParaRPr i="1" sz="1800">
              <a:solidFill>
                <a:srgbClr val="FFFFFF"/>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Only one exit at any given time</a:t>
            </a:r>
            <a:endParaRPr i="1" sz="1800">
              <a:solidFill>
                <a:srgbClr val="FFFFFF"/>
              </a:solidFill>
            </a:endParaRPr>
          </a:p>
          <a:p>
            <a:pPr indent="0" lvl="0" marL="0" marR="0" rtl="0" algn="l">
              <a:lnSpc>
                <a:spcPct val="100000"/>
              </a:lnSpc>
              <a:spcBef>
                <a:spcPts val="0"/>
              </a:spcBef>
              <a:spcAft>
                <a:spcPts val="0"/>
              </a:spcAft>
              <a:buNone/>
            </a:pPr>
            <a:r>
              <a:t/>
            </a:r>
            <a:endParaRPr b="1" sz="1800">
              <a:solidFill>
                <a:schemeClr val="lt1"/>
              </a:solidFill>
            </a:endParaRPr>
          </a:p>
          <a:p>
            <a:pPr indent="0" lvl="0" marL="0" marR="0" rtl="0" algn="l">
              <a:lnSpc>
                <a:spcPct val="15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59" name="Google Shape;159;p21"/>
          <p:cNvSpPr txBox="1"/>
          <p:nvPr>
            <p:ph type="ctrTitle"/>
          </p:nvPr>
        </p:nvSpPr>
        <p:spPr>
          <a:xfrm>
            <a:off x="122675" y="1073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Three schema approach</a:t>
            </a:r>
            <a:endParaRPr>
              <a:solidFill>
                <a:srgbClr val="FFFFFF"/>
              </a:solidFill>
            </a:endParaRPr>
          </a:p>
        </p:txBody>
      </p:sp>
      <p:sp>
        <p:nvSpPr>
          <p:cNvPr id="160" name="Google Shape;160;p21"/>
          <p:cNvSpPr txBox="1"/>
          <p:nvPr/>
        </p:nvSpPr>
        <p:spPr>
          <a:xfrm>
            <a:off x="97025" y="893975"/>
            <a:ext cx="8898900" cy="342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rPr i="1" lang="en" sz="1800">
                <a:solidFill>
                  <a:schemeClr val="lt1"/>
                </a:solidFill>
              </a:rPr>
              <a:t>► The overall design of the database is called the database schema. </a:t>
            </a:r>
            <a:endParaRPr i="1" sz="1800">
              <a:solidFill>
                <a:schemeClr val="lt1"/>
              </a:solidFill>
            </a:endParaRPr>
          </a:p>
          <a:p>
            <a:pPr indent="0" lvl="0" marL="0" rtl="0" algn="just">
              <a:lnSpc>
                <a:spcPct val="115000"/>
              </a:lnSpc>
              <a:spcBef>
                <a:spcPts val="600"/>
              </a:spcBef>
              <a:spcAft>
                <a:spcPts val="0"/>
              </a:spcAft>
              <a:buNone/>
            </a:pPr>
            <a:r>
              <a:rPr i="1" lang="en" sz="1800">
                <a:solidFill>
                  <a:schemeClr val="lt1"/>
                </a:solidFill>
              </a:rPr>
              <a:t>The three-schema approach, or the Three Schema Concept is an approach to build information systems and systems information management from 1970s. It proposes to use following  types of schemas.</a:t>
            </a:r>
            <a:endParaRPr i="1" sz="1800">
              <a:solidFill>
                <a:schemeClr val="lt1"/>
              </a:solidFill>
            </a:endParaRPr>
          </a:p>
          <a:p>
            <a:pPr indent="0" lvl="0" marL="0" rtl="0" algn="just">
              <a:lnSpc>
                <a:spcPct val="115000"/>
              </a:lnSpc>
              <a:spcBef>
                <a:spcPts val="600"/>
              </a:spcBef>
              <a:spcAft>
                <a:spcPts val="0"/>
              </a:spcAft>
              <a:buNone/>
            </a:pPr>
            <a:r>
              <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External Schema</a:t>
            </a:r>
            <a:endParaRPr i="1">
              <a:solidFill>
                <a:schemeClr val="dk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Conceptual Schema</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Internal Schema</a:t>
            </a:r>
            <a:endParaRPr i="1" sz="1800">
              <a:solidFill>
                <a:schemeClr val="lt1"/>
              </a:solidFill>
            </a:endParaRPr>
          </a:p>
          <a:p>
            <a:pPr indent="0" lvl="0" marL="0" rtl="0" algn="l">
              <a:lnSpc>
                <a:spcPct val="150000"/>
              </a:lnSpc>
              <a:spcBef>
                <a:spcPts val="0"/>
              </a:spcBef>
              <a:spcAft>
                <a:spcPts val="0"/>
              </a:spcAft>
              <a:buNone/>
            </a:pPr>
            <a:r>
              <a:t/>
            </a:r>
            <a:endParaRPr sz="1800">
              <a:solidFill>
                <a:schemeClr val="lt1"/>
              </a:solidFill>
            </a:endParaRPr>
          </a:p>
          <a:p>
            <a:pPr indent="0" lvl="0" marL="0" rtl="0" algn="l">
              <a:lnSpc>
                <a:spcPct val="150000"/>
              </a:lnSpc>
              <a:spcBef>
                <a:spcPts val="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66" name="Google Shape;166;p22"/>
          <p:cNvSpPr txBox="1"/>
          <p:nvPr>
            <p:ph type="ctrTitle"/>
          </p:nvPr>
        </p:nvSpPr>
        <p:spPr>
          <a:xfrm>
            <a:off x="122675" y="1073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Three schema approach</a:t>
            </a:r>
            <a:endParaRPr>
              <a:solidFill>
                <a:srgbClr val="FFFFFF"/>
              </a:solidFill>
            </a:endParaRPr>
          </a:p>
        </p:txBody>
      </p:sp>
      <p:sp>
        <p:nvSpPr>
          <p:cNvPr id="167" name="Google Shape;167;p22"/>
          <p:cNvSpPr txBox="1"/>
          <p:nvPr/>
        </p:nvSpPr>
        <p:spPr>
          <a:xfrm>
            <a:off x="122675" y="1553950"/>
            <a:ext cx="8898900" cy="243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The user’s view of the database.</a:t>
            </a:r>
            <a:endParaRPr i="1">
              <a:solidFill>
                <a:schemeClr val="dk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Describes a subset of the database that a particular user group is interested in, according to the format user wants, and hides the rest.</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May contain virtual data that is derived from the ﬁles, but is not explicitly stored.</a:t>
            </a:r>
            <a:endParaRPr sz="1800">
              <a:solidFill>
                <a:schemeClr val="lt1"/>
              </a:solidFill>
            </a:endParaRPr>
          </a:p>
          <a:p>
            <a:pPr indent="0" lvl="0" marL="0" rtl="0" algn="l">
              <a:lnSpc>
                <a:spcPct val="150000"/>
              </a:lnSpc>
              <a:spcBef>
                <a:spcPts val="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p:txBody>
      </p:sp>
      <p:sp>
        <p:nvSpPr>
          <p:cNvPr id="168" name="Google Shape;168;p22"/>
          <p:cNvSpPr txBox="1"/>
          <p:nvPr>
            <p:ph type="ctrTitle"/>
          </p:nvPr>
        </p:nvSpPr>
        <p:spPr>
          <a:xfrm>
            <a:off x="122675" y="793100"/>
            <a:ext cx="8898900" cy="36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2400">
                <a:solidFill>
                  <a:srgbClr val="FFFFFF"/>
                </a:solidFill>
                <a:latin typeface="Trebuchet MS"/>
                <a:ea typeface="Trebuchet MS"/>
                <a:cs typeface="Trebuchet MS"/>
                <a:sym typeface="Trebuchet MS"/>
              </a:rPr>
              <a:t>External Schema</a:t>
            </a:r>
            <a:endParaRPr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74" name="Google Shape;174;p23"/>
          <p:cNvSpPr txBox="1"/>
          <p:nvPr>
            <p:ph type="ctrTitle"/>
          </p:nvPr>
        </p:nvSpPr>
        <p:spPr>
          <a:xfrm>
            <a:off x="122675" y="1073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Three schema approach</a:t>
            </a:r>
            <a:endParaRPr>
              <a:solidFill>
                <a:srgbClr val="FFFFFF"/>
              </a:solidFill>
            </a:endParaRPr>
          </a:p>
        </p:txBody>
      </p:sp>
      <p:sp>
        <p:nvSpPr>
          <p:cNvPr id="175" name="Google Shape;175;p23"/>
          <p:cNvSpPr txBox="1"/>
          <p:nvPr/>
        </p:nvSpPr>
        <p:spPr>
          <a:xfrm>
            <a:off x="122675" y="1553950"/>
            <a:ext cx="8898900" cy="243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The logical structure of the entire database as seen by DBA. </a:t>
            </a:r>
            <a:endParaRPr i="1">
              <a:solidFill>
                <a:schemeClr val="dk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Hides the details of physical storage structures. </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Concentrates on describing entities, data types, relationships, operations, and constraints.</a:t>
            </a:r>
            <a:endParaRPr sz="1800">
              <a:solidFill>
                <a:schemeClr val="lt1"/>
              </a:solidFill>
            </a:endParaRPr>
          </a:p>
          <a:p>
            <a:pPr indent="0" lvl="0" marL="0" rtl="0" algn="l">
              <a:lnSpc>
                <a:spcPct val="150000"/>
              </a:lnSpc>
              <a:spcBef>
                <a:spcPts val="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p:txBody>
      </p:sp>
      <p:sp>
        <p:nvSpPr>
          <p:cNvPr id="176" name="Google Shape;176;p23"/>
          <p:cNvSpPr txBox="1"/>
          <p:nvPr>
            <p:ph type="ctrTitle"/>
          </p:nvPr>
        </p:nvSpPr>
        <p:spPr>
          <a:xfrm>
            <a:off x="122675" y="793100"/>
            <a:ext cx="8898900" cy="36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2400">
                <a:solidFill>
                  <a:srgbClr val="FFFFFF"/>
                </a:solidFill>
                <a:latin typeface="Trebuchet MS"/>
                <a:ea typeface="Trebuchet MS"/>
                <a:cs typeface="Trebuchet MS"/>
                <a:sym typeface="Trebuchet MS"/>
              </a:rPr>
              <a:t>Conceptual Schema</a:t>
            </a:r>
            <a:endParaRPr sz="2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82" name="Google Shape;182;p24"/>
          <p:cNvSpPr txBox="1"/>
          <p:nvPr>
            <p:ph type="ctrTitle"/>
          </p:nvPr>
        </p:nvSpPr>
        <p:spPr>
          <a:xfrm>
            <a:off x="122675" y="1073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Three schema approach</a:t>
            </a:r>
            <a:endParaRPr>
              <a:solidFill>
                <a:srgbClr val="FFFFFF"/>
              </a:solidFill>
            </a:endParaRPr>
          </a:p>
        </p:txBody>
      </p:sp>
      <p:sp>
        <p:nvSpPr>
          <p:cNvPr id="183" name="Google Shape;183;p24"/>
          <p:cNvSpPr txBox="1"/>
          <p:nvPr/>
        </p:nvSpPr>
        <p:spPr>
          <a:xfrm>
            <a:off x="122675" y="1677100"/>
            <a:ext cx="8898900" cy="253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Physical representation of the DB on the computer. </a:t>
            </a:r>
            <a:endParaRPr i="1" sz="1800">
              <a:solidFill>
                <a:schemeClr val="lt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Describes the database design at the physical level, which is the lowest level of abstraction describing how the data are actually stored.</a:t>
            </a:r>
            <a:endParaRPr i="1">
              <a:solidFill>
                <a:schemeClr val="dk1"/>
              </a:solidFill>
            </a:endParaRPr>
          </a:p>
          <a:p>
            <a:pPr indent="-342900" lvl="0" marL="457200" rtl="0" algn="l">
              <a:lnSpc>
                <a:spcPct val="150000"/>
              </a:lnSpc>
              <a:spcBef>
                <a:spcPts val="0"/>
              </a:spcBef>
              <a:spcAft>
                <a:spcPts val="0"/>
              </a:spcAft>
              <a:buClr>
                <a:schemeClr val="lt1"/>
              </a:buClr>
              <a:buSzPts val="1800"/>
              <a:buChar char="★"/>
            </a:pPr>
            <a:r>
              <a:rPr i="1" lang="en" sz="1800">
                <a:solidFill>
                  <a:schemeClr val="lt1"/>
                </a:solidFill>
              </a:rPr>
              <a:t>Physical implementation of the DB to achieve optimal runtime performance and storage space utilization.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a:p>
            <a:pPr indent="0" lvl="0" marL="0" rtl="0" algn="l">
              <a:lnSpc>
                <a:spcPct val="115000"/>
              </a:lnSpc>
              <a:spcBef>
                <a:spcPts val="600"/>
              </a:spcBef>
              <a:spcAft>
                <a:spcPts val="0"/>
              </a:spcAft>
              <a:buNone/>
            </a:pPr>
            <a:r>
              <a:t/>
            </a:r>
            <a:endParaRPr sz="1800">
              <a:solidFill>
                <a:schemeClr val="lt1"/>
              </a:solidFill>
            </a:endParaRPr>
          </a:p>
        </p:txBody>
      </p:sp>
      <p:sp>
        <p:nvSpPr>
          <p:cNvPr id="184" name="Google Shape;184;p24"/>
          <p:cNvSpPr txBox="1"/>
          <p:nvPr>
            <p:ph type="ctrTitle"/>
          </p:nvPr>
        </p:nvSpPr>
        <p:spPr>
          <a:xfrm>
            <a:off x="122675" y="793100"/>
            <a:ext cx="8898900" cy="36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2400">
                <a:solidFill>
                  <a:srgbClr val="FFFFFF"/>
                </a:solidFill>
                <a:latin typeface="Trebuchet MS"/>
                <a:ea typeface="Trebuchet MS"/>
                <a:cs typeface="Trebuchet MS"/>
                <a:sym typeface="Trebuchet MS"/>
              </a:rPr>
              <a:t>Internal Schema</a:t>
            </a:r>
            <a:endParaRPr sz="2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90" name="Google Shape;190;p25"/>
          <p:cNvSpPr/>
          <p:nvPr/>
        </p:nvSpPr>
        <p:spPr>
          <a:xfrm>
            <a:off x="2485045" y="1407947"/>
            <a:ext cx="1240500" cy="449100"/>
          </a:xfrm>
          <a:prstGeom prst="roundRect">
            <a:avLst>
              <a:gd fmla="val 16667" name="adj"/>
            </a:avLst>
          </a:prstGeom>
          <a:solidFill>
            <a:srgbClr val="B1B9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5443305" y="1407947"/>
            <a:ext cx="1240500" cy="449100"/>
          </a:xfrm>
          <a:prstGeom prst="roundRect">
            <a:avLst>
              <a:gd fmla="val 16667" name="adj"/>
            </a:avLst>
          </a:prstGeom>
          <a:solidFill>
            <a:srgbClr val="B1B9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416877" y="2509375"/>
            <a:ext cx="2470200" cy="368100"/>
          </a:xfrm>
          <a:prstGeom prst="roundRect">
            <a:avLst>
              <a:gd fmla="val 16667" name="adj"/>
            </a:avLst>
          </a:prstGeom>
          <a:solidFill>
            <a:srgbClr val="B1B9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3416877" y="3376450"/>
            <a:ext cx="2470200" cy="368100"/>
          </a:xfrm>
          <a:prstGeom prst="roundRect">
            <a:avLst>
              <a:gd fmla="val 16667" name="adj"/>
            </a:avLst>
          </a:prstGeom>
          <a:solidFill>
            <a:srgbClr val="B1B9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5"/>
          <p:cNvGrpSpPr/>
          <p:nvPr/>
        </p:nvGrpSpPr>
        <p:grpSpPr>
          <a:xfrm>
            <a:off x="2915269" y="725479"/>
            <a:ext cx="356646" cy="562192"/>
            <a:chOff x="6837287" y="2049250"/>
            <a:chExt cx="431513" cy="733453"/>
          </a:xfrm>
        </p:grpSpPr>
        <p:sp>
          <p:nvSpPr>
            <p:cNvPr id="195" name="Google Shape;195;p25"/>
            <p:cNvSpPr/>
            <p:nvPr/>
          </p:nvSpPr>
          <p:spPr>
            <a:xfrm>
              <a:off x="6940450" y="2049250"/>
              <a:ext cx="224100" cy="2070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5"/>
            <p:cNvCxnSpPr>
              <a:stCxn id="195" idx="4"/>
            </p:cNvCxnSpPr>
            <p:nvPr/>
          </p:nvCxnSpPr>
          <p:spPr>
            <a:xfrm>
              <a:off x="7052500" y="2256250"/>
              <a:ext cx="0" cy="321000"/>
            </a:xfrm>
            <a:prstGeom prst="straightConnector1">
              <a:avLst/>
            </a:prstGeom>
            <a:noFill/>
            <a:ln cap="flat" cmpd="sng" w="19050">
              <a:solidFill>
                <a:srgbClr val="FFFFFF"/>
              </a:solidFill>
              <a:prstDash val="solid"/>
              <a:round/>
              <a:headEnd len="med" w="med" type="none"/>
              <a:tailEnd len="med" w="med" type="none"/>
            </a:ln>
          </p:spPr>
        </p:cxnSp>
        <p:cxnSp>
          <p:nvCxnSpPr>
            <p:cNvPr id="197" name="Google Shape;197;p25"/>
            <p:cNvCxnSpPr/>
            <p:nvPr/>
          </p:nvCxnSpPr>
          <p:spPr>
            <a:xfrm>
              <a:off x="7061041" y="2567903"/>
              <a:ext cx="123900" cy="214800"/>
            </a:xfrm>
            <a:prstGeom prst="straightConnector1">
              <a:avLst/>
            </a:prstGeom>
            <a:noFill/>
            <a:ln cap="flat" cmpd="sng" w="19050">
              <a:solidFill>
                <a:srgbClr val="FFFFFF"/>
              </a:solidFill>
              <a:prstDash val="solid"/>
              <a:round/>
              <a:headEnd len="med" w="med" type="none"/>
              <a:tailEnd len="med" w="med" type="none"/>
            </a:ln>
          </p:spPr>
        </p:cxnSp>
        <p:cxnSp>
          <p:nvCxnSpPr>
            <p:cNvPr id="198" name="Google Shape;198;p25"/>
            <p:cNvCxnSpPr/>
            <p:nvPr/>
          </p:nvCxnSpPr>
          <p:spPr>
            <a:xfrm flipH="1">
              <a:off x="6923373" y="2566557"/>
              <a:ext cx="123900" cy="214800"/>
            </a:xfrm>
            <a:prstGeom prst="straightConnector1">
              <a:avLst/>
            </a:prstGeom>
            <a:noFill/>
            <a:ln cap="flat" cmpd="sng" w="19050">
              <a:solidFill>
                <a:srgbClr val="FFFFFF"/>
              </a:solidFill>
              <a:prstDash val="solid"/>
              <a:round/>
              <a:headEnd len="med" w="med" type="none"/>
              <a:tailEnd len="med" w="med" type="none"/>
            </a:ln>
          </p:spPr>
        </p:cxnSp>
        <p:cxnSp>
          <p:nvCxnSpPr>
            <p:cNvPr id="199" name="Google Shape;199;p25"/>
            <p:cNvCxnSpPr/>
            <p:nvPr/>
          </p:nvCxnSpPr>
          <p:spPr>
            <a:xfrm flipH="1" rot="10800000">
              <a:off x="7052500" y="2329904"/>
              <a:ext cx="216300" cy="77400"/>
            </a:xfrm>
            <a:prstGeom prst="straightConnector1">
              <a:avLst/>
            </a:prstGeom>
            <a:noFill/>
            <a:ln cap="flat" cmpd="sng" w="19050">
              <a:solidFill>
                <a:srgbClr val="FFFFFF"/>
              </a:solidFill>
              <a:prstDash val="solid"/>
              <a:round/>
              <a:headEnd len="med" w="med" type="none"/>
              <a:tailEnd len="med" w="med" type="none"/>
            </a:ln>
          </p:spPr>
        </p:cxnSp>
        <p:cxnSp>
          <p:nvCxnSpPr>
            <p:cNvPr id="200" name="Google Shape;200;p25"/>
            <p:cNvCxnSpPr/>
            <p:nvPr/>
          </p:nvCxnSpPr>
          <p:spPr>
            <a:xfrm rot="10800000">
              <a:off x="6837287" y="2332596"/>
              <a:ext cx="216300" cy="77400"/>
            </a:xfrm>
            <a:prstGeom prst="straightConnector1">
              <a:avLst/>
            </a:prstGeom>
            <a:noFill/>
            <a:ln cap="flat" cmpd="sng" w="19050">
              <a:solidFill>
                <a:srgbClr val="FFFFFF"/>
              </a:solidFill>
              <a:prstDash val="solid"/>
              <a:round/>
              <a:headEnd len="med" w="med" type="none"/>
              <a:tailEnd len="med" w="med" type="none"/>
            </a:ln>
          </p:spPr>
        </p:cxnSp>
      </p:grpSp>
      <p:grpSp>
        <p:nvGrpSpPr>
          <p:cNvPr id="201" name="Google Shape;201;p25"/>
          <p:cNvGrpSpPr/>
          <p:nvPr/>
        </p:nvGrpSpPr>
        <p:grpSpPr>
          <a:xfrm>
            <a:off x="5887069" y="725479"/>
            <a:ext cx="356646" cy="562192"/>
            <a:chOff x="6837287" y="2049250"/>
            <a:chExt cx="431513" cy="733453"/>
          </a:xfrm>
        </p:grpSpPr>
        <p:sp>
          <p:nvSpPr>
            <p:cNvPr id="202" name="Google Shape;202;p25"/>
            <p:cNvSpPr/>
            <p:nvPr/>
          </p:nvSpPr>
          <p:spPr>
            <a:xfrm>
              <a:off x="6940450" y="2049250"/>
              <a:ext cx="224100" cy="2070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5"/>
            <p:cNvCxnSpPr>
              <a:stCxn id="202" idx="4"/>
            </p:cNvCxnSpPr>
            <p:nvPr/>
          </p:nvCxnSpPr>
          <p:spPr>
            <a:xfrm>
              <a:off x="7052500" y="2256250"/>
              <a:ext cx="0" cy="321000"/>
            </a:xfrm>
            <a:prstGeom prst="straightConnector1">
              <a:avLst/>
            </a:prstGeom>
            <a:noFill/>
            <a:ln cap="flat" cmpd="sng" w="19050">
              <a:solidFill>
                <a:srgbClr val="FFFFFF"/>
              </a:solidFill>
              <a:prstDash val="solid"/>
              <a:round/>
              <a:headEnd len="med" w="med" type="none"/>
              <a:tailEnd len="med" w="med" type="none"/>
            </a:ln>
          </p:spPr>
        </p:cxnSp>
        <p:cxnSp>
          <p:nvCxnSpPr>
            <p:cNvPr id="204" name="Google Shape;204;p25"/>
            <p:cNvCxnSpPr/>
            <p:nvPr/>
          </p:nvCxnSpPr>
          <p:spPr>
            <a:xfrm>
              <a:off x="7061041" y="2567903"/>
              <a:ext cx="123900" cy="214800"/>
            </a:xfrm>
            <a:prstGeom prst="straightConnector1">
              <a:avLst/>
            </a:prstGeom>
            <a:noFill/>
            <a:ln cap="flat" cmpd="sng" w="19050">
              <a:solidFill>
                <a:srgbClr val="FFFFFF"/>
              </a:solidFill>
              <a:prstDash val="solid"/>
              <a:round/>
              <a:headEnd len="med" w="med" type="none"/>
              <a:tailEnd len="med" w="med" type="none"/>
            </a:ln>
          </p:spPr>
        </p:cxnSp>
        <p:cxnSp>
          <p:nvCxnSpPr>
            <p:cNvPr id="205" name="Google Shape;205;p25"/>
            <p:cNvCxnSpPr/>
            <p:nvPr/>
          </p:nvCxnSpPr>
          <p:spPr>
            <a:xfrm flipH="1">
              <a:off x="6923373" y="2566557"/>
              <a:ext cx="123900" cy="214800"/>
            </a:xfrm>
            <a:prstGeom prst="straightConnector1">
              <a:avLst/>
            </a:prstGeom>
            <a:noFill/>
            <a:ln cap="flat" cmpd="sng" w="19050">
              <a:solidFill>
                <a:srgbClr val="FFFFFF"/>
              </a:solidFill>
              <a:prstDash val="solid"/>
              <a:round/>
              <a:headEnd len="med" w="med" type="none"/>
              <a:tailEnd len="med" w="med" type="none"/>
            </a:ln>
          </p:spPr>
        </p:cxnSp>
        <p:cxnSp>
          <p:nvCxnSpPr>
            <p:cNvPr id="206" name="Google Shape;206;p25"/>
            <p:cNvCxnSpPr/>
            <p:nvPr/>
          </p:nvCxnSpPr>
          <p:spPr>
            <a:xfrm flipH="1" rot="10800000">
              <a:off x="7052500" y="2329904"/>
              <a:ext cx="216300" cy="77400"/>
            </a:xfrm>
            <a:prstGeom prst="straightConnector1">
              <a:avLst/>
            </a:prstGeom>
            <a:noFill/>
            <a:ln cap="flat" cmpd="sng" w="19050">
              <a:solidFill>
                <a:srgbClr val="FFFFFF"/>
              </a:solidFill>
              <a:prstDash val="solid"/>
              <a:round/>
              <a:headEnd len="med" w="med" type="none"/>
              <a:tailEnd len="med" w="med" type="none"/>
            </a:ln>
          </p:spPr>
        </p:cxnSp>
        <p:cxnSp>
          <p:nvCxnSpPr>
            <p:cNvPr id="207" name="Google Shape;207;p25"/>
            <p:cNvCxnSpPr/>
            <p:nvPr/>
          </p:nvCxnSpPr>
          <p:spPr>
            <a:xfrm rot="10800000">
              <a:off x="6837287" y="2332596"/>
              <a:ext cx="216300" cy="77400"/>
            </a:xfrm>
            <a:prstGeom prst="straightConnector1">
              <a:avLst/>
            </a:prstGeom>
            <a:noFill/>
            <a:ln cap="flat" cmpd="sng" w="19050">
              <a:solidFill>
                <a:srgbClr val="FFFFFF"/>
              </a:solidFill>
              <a:prstDash val="solid"/>
              <a:round/>
              <a:headEnd len="med" w="med" type="none"/>
              <a:tailEnd len="med" w="med" type="none"/>
            </a:ln>
          </p:spPr>
        </p:cxnSp>
      </p:grpSp>
      <p:sp>
        <p:nvSpPr>
          <p:cNvPr id="208" name="Google Shape;208;p25"/>
          <p:cNvSpPr/>
          <p:nvPr/>
        </p:nvSpPr>
        <p:spPr>
          <a:xfrm>
            <a:off x="3579725" y="4186495"/>
            <a:ext cx="556200" cy="609600"/>
          </a:xfrm>
          <a:prstGeom prst="can">
            <a:avLst>
              <a:gd fmla="val 25000" name="adj"/>
            </a:avLst>
          </a:prstGeom>
          <a:solidFill>
            <a:srgbClr val="65A8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4360350" y="4186495"/>
            <a:ext cx="556200" cy="609600"/>
          </a:xfrm>
          <a:prstGeom prst="can">
            <a:avLst>
              <a:gd fmla="val 25000" name="adj"/>
            </a:avLst>
          </a:prstGeom>
          <a:solidFill>
            <a:srgbClr val="65A8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5"/>
          <p:cNvCxnSpPr/>
          <p:nvPr/>
        </p:nvCxnSpPr>
        <p:spPr>
          <a:xfrm>
            <a:off x="4651950" y="3770002"/>
            <a:ext cx="0" cy="342900"/>
          </a:xfrm>
          <a:prstGeom prst="straightConnector1">
            <a:avLst/>
          </a:prstGeom>
          <a:noFill/>
          <a:ln cap="flat" cmpd="sng" w="28575">
            <a:solidFill>
              <a:schemeClr val="lt1"/>
            </a:solidFill>
            <a:prstDash val="solid"/>
            <a:round/>
            <a:headEnd len="med" w="med" type="none"/>
            <a:tailEnd len="med" w="med" type="none"/>
          </a:ln>
        </p:spPr>
      </p:cxnSp>
      <p:sp>
        <p:nvSpPr>
          <p:cNvPr id="211" name="Google Shape;211;p25"/>
          <p:cNvSpPr/>
          <p:nvPr/>
        </p:nvSpPr>
        <p:spPr>
          <a:xfrm>
            <a:off x="5140975" y="4186495"/>
            <a:ext cx="556200" cy="609600"/>
          </a:xfrm>
          <a:prstGeom prst="can">
            <a:avLst>
              <a:gd fmla="val 25000" name="adj"/>
            </a:avLst>
          </a:prstGeom>
          <a:solidFill>
            <a:srgbClr val="65A8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5"/>
          <p:cNvCxnSpPr/>
          <p:nvPr/>
        </p:nvCxnSpPr>
        <p:spPr>
          <a:xfrm>
            <a:off x="3852466" y="3931190"/>
            <a:ext cx="1574400" cy="0"/>
          </a:xfrm>
          <a:prstGeom prst="straightConnector1">
            <a:avLst/>
          </a:prstGeom>
          <a:noFill/>
          <a:ln cap="flat" cmpd="sng" w="28575">
            <a:solidFill>
              <a:schemeClr val="lt1"/>
            </a:solidFill>
            <a:prstDash val="solid"/>
            <a:round/>
            <a:headEnd len="med" w="med" type="none"/>
            <a:tailEnd len="med" w="med" type="none"/>
          </a:ln>
        </p:spPr>
      </p:cxnSp>
      <p:cxnSp>
        <p:nvCxnSpPr>
          <p:cNvPr id="213" name="Google Shape;213;p25"/>
          <p:cNvCxnSpPr/>
          <p:nvPr/>
        </p:nvCxnSpPr>
        <p:spPr>
          <a:xfrm rot="10800000">
            <a:off x="3857825" y="3931175"/>
            <a:ext cx="0" cy="181800"/>
          </a:xfrm>
          <a:prstGeom prst="straightConnector1">
            <a:avLst/>
          </a:prstGeom>
          <a:noFill/>
          <a:ln cap="flat" cmpd="sng" w="19050">
            <a:solidFill>
              <a:schemeClr val="lt1"/>
            </a:solidFill>
            <a:prstDash val="solid"/>
            <a:round/>
            <a:headEnd len="med" w="med" type="none"/>
            <a:tailEnd len="med" w="med" type="none"/>
          </a:ln>
        </p:spPr>
      </p:cxnSp>
      <p:cxnSp>
        <p:nvCxnSpPr>
          <p:cNvPr id="214" name="Google Shape;214;p25"/>
          <p:cNvCxnSpPr/>
          <p:nvPr/>
        </p:nvCxnSpPr>
        <p:spPr>
          <a:xfrm rot="10800000">
            <a:off x="5421747" y="3931175"/>
            <a:ext cx="0" cy="181800"/>
          </a:xfrm>
          <a:prstGeom prst="straightConnector1">
            <a:avLst/>
          </a:prstGeom>
          <a:noFill/>
          <a:ln cap="flat" cmpd="sng" w="19050">
            <a:solidFill>
              <a:schemeClr val="lt1"/>
            </a:solidFill>
            <a:prstDash val="solid"/>
            <a:round/>
            <a:headEnd len="med" w="med" type="none"/>
            <a:tailEnd len="med" w="med" type="none"/>
          </a:ln>
        </p:spPr>
      </p:cxnSp>
      <p:cxnSp>
        <p:nvCxnSpPr>
          <p:cNvPr id="215" name="Google Shape;215;p25"/>
          <p:cNvCxnSpPr/>
          <p:nvPr/>
        </p:nvCxnSpPr>
        <p:spPr>
          <a:xfrm>
            <a:off x="3066053" y="1878389"/>
            <a:ext cx="1037100" cy="598800"/>
          </a:xfrm>
          <a:prstGeom prst="straightConnector1">
            <a:avLst/>
          </a:prstGeom>
          <a:noFill/>
          <a:ln cap="flat" cmpd="sng" w="28575">
            <a:solidFill>
              <a:schemeClr val="lt1"/>
            </a:solidFill>
            <a:prstDash val="solid"/>
            <a:round/>
            <a:headEnd len="med" w="med" type="stealth"/>
            <a:tailEnd len="med" w="med" type="stealth"/>
          </a:ln>
        </p:spPr>
      </p:cxnSp>
      <p:cxnSp>
        <p:nvCxnSpPr>
          <p:cNvPr id="216" name="Google Shape;216;p25"/>
          <p:cNvCxnSpPr/>
          <p:nvPr/>
        </p:nvCxnSpPr>
        <p:spPr>
          <a:xfrm flipH="1">
            <a:off x="5048600" y="1891776"/>
            <a:ext cx="1037100" cy="598800"/>
          </a:xfrm>
          <a:prstGeom prst="straightConnector1">
            <a:avLst/>
          </a:prstGeom>
          <a:noFill/>
          <a:ln cap="flat" cmpd="sng" w="28575">
            <a:solidFill>
              <a:schemeClr val="lt1"/>
            </a:solidFill>
            <a:prstDash val="solid"/>
            <a:round/>
            <a:headEnd len="med" w="med" type="stealth"/>
            <a:tailEnd len="med" w="med" type="stealth"/>
          </a:ln>
        </p:spPr>
      </p:cxnSp>
      <p:cxnSp>
        <p:nvCxnSpPr>
          <p:cNvPr id="217" name="Google Shape;217;p25"/>
          <p:cNvCxnSpPr/>
          <p:nvPr/>
        </p:nvCxnSpPr>
        <p:spPr>
          <a:xfrm>
            <a:off x="4272118" y="1646773"/>
            <a:ext cx="545400" cy="0"/>
          </a:xfrm>
          <a:prstGeom prst="straightConnector1">
            <a:avLst/>
          </a:prstGeom>
          <a:noFill/>
          <a:ln cap="flat" cmpd="sng" w="38100">
            <a:solidFill>
              <a:schemeClr val="lt1"/>
            </a:solidFill>
            <a:prstDash val="dot"/>
            <a:round/>
            <a:headEnd len="med" w="med" type="none"/>
            <a:tailEnd len="med" w="med" type="none"/>
          </a:ln>
        </p:spPr>
      </p:cxnSp>
      <p:sp>
        <p:nvSpPr>
          <p:cNvPr id="218" name="Google Shape;218;p25"/>
          <p:cNvSpPr txBox="1"/>
          <p:nvPr/>
        </p:nvSpPr>
        <p:spPr>
          <a:xfrm>
            <a:off x="2597112" y="1330532"/>
            <a:ext cx="10371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External</a:t>
            </a:r>
            <a:endParaRPr b="1" sz="1200"/>
          </a:p>
          <a:p>
            <a:pPr indent="0" lvl="0" marL="0" rtl="0" algn="ctr">
              <a:spcBef>
                <a:spcPts val="0"/>
              </a:spcBef>
              <a:spcAft>
                <a:spcPts val="0"/>
              </a:spcAft>
              <a:buNone/>
            </a:pPr>
            <a:r>
              <a:rPr b="1" lang="en" sz="1200"/>
              <a:t>View</a:t>
            </a:r>
            <a:endParaRPr b="1" sz="1200"/>
          </a:p>
        </p:txBody>
      </p:sp>
      <p:sp>
        <p:nvSpPr>
          <p:cNvPr id="219" name="Google Shape;219;p25"/>
          <p:cNvSpPr txBox="1"/>
          <p:nvPr/>
        </p:nvSpPr>
        <p:spPr>
          <a:xfrm>
            <a:off x="5561862" y="1330532"/>
            <a:ext cx="10371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External</a:t>
            </a:r>
            <a:endParaRPr b="1" sz="1200"/>
          </a:p>
          <a:p>
            <a:pPr indent="0" lvl="0" marL="0" rtl="0" algn="ctr">
              <a:spcBef>
                <a:spcPts val="0"/>
              </a:spcBef>
              <a:spcAft>
                <a:spcPts val="0"/>
              </a:spcAft>
              <a:buNone/>
            </a:pPr>
            <a:r>
              <a:rPr b="1" lang="en" sz="1200"/>
              <a:t>View</a:t>
            </a:r>
            <a:endParaRPr b="1" sz="1200"/>
          </a:p>
        </p:txBody>
      </p:sp>
      <p:sp>
        <p:nvSpPr>
          <p:cNvPr id="220" name="Google Shape;220;p25"/>
          <p:cNvSpPr txBox="1"/>
          <p:nvPr/>
        </p:nvSpPr>
        <p:spPr>
          <a:xfrm>
            <a:off x="3484575" y="2499275"/>
            <a:ext cx="24024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Conceptual Schema</a:t>
            </a:r>
            <a:endParaRPr b="1" sz="1200"/>
          </a:p>
        </p:txBody>
      </p:sp>
      <p:sp>
        <p:nvSpPr>
          <p:cNvPr id="221" name="Google Shape;221;p25"/>
          <p:cNvSpPr txBox="1"/>
          <p:nvPr/>
        </p:nvSpPr>
        <p:spPr>
          <a:xfrm>
            <a:off x="3484575" y="3375009"/>
            <a:ext cx="24024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Internal Schema</a:t>
            </a:r>
            <a:endParaRPr b="1" sz="1200"/>
          </a:p>
        </p:txBody>
      </p:sp>
      <p:sp>
        <p:nvSpPr>
          <p:cNvPr id="222" name="Google Shape;222;p25"/>
          <p:cNvSpPr txBox="1"/>
          <p:nvPr/>
        </p:nvSpPr>
        <p:spPr>
          <a:xfrm>
            <a:off x="4010225" y="759525"/>
            <a:ext cx="1037100" cy="49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00"/>
                </a:solidFill>
              </a:rPr>
              <a:t>End Users</a:t>
            </a:r>
            <a:endParaRPr b="1" sz="1200">
              <a:solidFill>
                <a:srgbClr val="FFFF00"/>
              </a:solidFill>
            </a:endParaRPr>
          </a:p>
        </p:txBody>
      </p:sp>
      <p:sp>
        <p:nvSpPr>
          <p:cNvPr id="223" name="Google Shape;223;p25"/>
          <p:cNvSpPr txBox="1"/>
          <p:nvPr/>
        </p:nvSpPr>
        <p:spPr>
          <a:xfrm>
            <a:off x="3623175" y="4793425"/>
            <a:ext cx="21252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00"/>
                </a:solidFill>
              </a:rPr>
              <a:t>Stored Database</a:t>
            </a:r>
            <a:endParaRPr b="1" sz="1200">
              <a:solidFill>
                <a:srgbClr val="FFFF00"/>
              </a:solidFill>
            </a:endParaRPr>
          </a:p>
        </p:txBody>
      </p:sp>
      <p:cxnSp>
        <p:nvCxnSpPr>
          <p:cNvPr id="224" name="Google Shape;224;p25"/>
          <p:cNvCxnSpPr/>
          <p:nvPr/>
        </p:nvCxnSpPr>
        <p:spPr>
          <a:xfrm>
            <a:off x="4685775" y="2874255"/>
            <a:ext cx="0" cy="494100"/>
          </a:xfrm>
          <a:prstGeom prst="straightConnector1">
            <a:avLst/>
          </a:prstGeom>
          <a:noFill/>
          <a:ln cap="flat" cmpd="sng" w="28575">
            <a:solidFill>
              <a:schemeClr val="lt1"/>
            </a:solidFill>
            <a:prstDash val="solid"/>
            <a:round/>
            <a:headEnd len="med" w="med" type="stealth"/>
            <a:tailEnd len="med" w="med" type="stealth"/>
          </a:ln>
        </p:spPr>
      </p:cxnSp>
      <p:sp>
        <p:nvSpPr>
          <p:cNvPr id="225" name="Google Shape;225;p25"/>
          <p:cNvSpPr txBox="1"/>
          <p:nvPr>
            <p:ph type="ctrTitle"/>
          </p:nvPr>
        </p:nvSpPr>
        <p:spPr>
          <a:xfrm>
            <a:off x="122675" y="6006"/>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The three schema architecture</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31" name="Google Shape;231;p26"/>
          <p:cNvSpPr txBox="1"/>
          <p:nvPr>
            <p:ph type="ctrTitle"/>
          </p:nvPr>
        </p:nvSpPr>
        <p:spPr>
          <a:xfrm>
            <a:off x="167575" y="1410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Independence</a:t>
            </a:r>
            <a:endParaRPr>
              <a:solidFill>
                <a:srgbClr val="FFFFFF"/>
              </a:solidFill>
            </a:endParaRPr>
          </a:p>
        </p:txBody>
      </p:sp>
      <p:sp>
        <p:nvSpPr>
          <p:cNvPr id="232" name="Google Shape;232;p26"/>
          <p:cNvSpPr txBox="1"/>
          <p:nvPr/>
        </p:nvSpPr>
        <p:spPr>
          <a:xfrm>
            <a:off x="288150" y="721275"/>
            <a:ext cx="8567700" cy="1833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600"/>
              </a:spcBef>
              <a:spcAft>
                <a:spcPts val="0"/>
              </a:spcAft>
              <a:buNone/>
            </a:pPr>
            <a:r>
              <a:t/>
            </a:r>
            <a:endParaRPr sz="1900">
              <a:solidFill>
                <a:srgbClr val="FFFFFF"/>
              </a:solidFill>
            </a:endParaRPr>
          </a:p>
          <a:p>
            <a:pPr indent="0" lvl="0" marL="0" rtl="0" algn="just">
              <a:lnSpc>
                <a:spcPct val="115000"/>
              </a:lnSpc>
              <a:spcBef>
                <a:spcPts val="600"/>
              </a:spcBef>
              <a:spcAft>
                <a:spcPts val="0"/>
              </a:spcAft>
              <a:buNone/>
            </a:pPr>
            <a:r>
              <a:t/>
            </a:r>
            <a:endParaRPr i="1" sz="1800">
              <a:solidFill>
                <a:srgbClr val="FFFFFF"/>
              </a:solidFill>
            </a:endParaRPr>
          </a:p>
          <a:p>
            <a:pPr indent="0" lvl="0" marL="0" rtl="0" algn="just">
              <a:lnSpc>
                <a:spcPct val="115000"/>
              </a:lnSpc>
              <a:spcBef>
                <a:spcPts val="600"/>
              </a:spcBef>
              <a:spcAft>
                <a:spcPts val="0"/>
              </a:spcAft>
              <a:buNone/>
            </a:pPr>
            <a:r>
              <a:t/>
            </a:r>
            <a:endParaRPr i="1" sz="1800">
              <a:solidFill>
                <a:srgbClr val="FFFFFF"/>
              </a:solidFill>
            </a:endParaRPr>
          </a:p>
          <a:p>
            <a:pPr indent="0" lvl="0" marL="0" rtl="0" algn="just">
              <a:lnSpc>
                <a:spcPct val="150000"/>
              </a:lnSpc>
              <a:spcBef>
                <a:spcPts val="600"/>
              </a:spcBef>
              <a:spcAft>
                <a:spcPts val="0"/>
              </a:spcAft>
              <a:buNone/>
            </a:pPr>
            <a:r>
              <a:t/>
            </a:r>
            <a:endParaRPr sz="1900">
              <a:solidFill>
                <a:schemeClr val="lt1"/>
              </a:solidFill>
            </a:endParaRPr>
          </a:p>
          <a:p>
            <a:pPr indent="0" lvl="0" marL="0" rtl="0" algn="just">
              <a:lnSpc>
                <a:spcPct val="150000"/>
              </a:lnSpc>
              <a:spcBef>
                <a:spcPts val="600"/>
              </a:spcBef>
              <a:spcAft>
                <a:spcPts val="0"/>
              </a:spcAft>
              <a:buNone/>
            </a:pPr>
            <a:r>
              <a:t/>
            </a:r>
            <a:endParaRPr sz="1900">
              <a:solidFill>
                <a:schemeClr val="lt1"/>
              </a:solidFill>
            </a:endParaRPr>
          </a:p>
          <a:p>
            <a:pPr indent="0" lvl="0" marL="0" rtl="0" algn="just">
              <a:lnSpc>
                <a:spcPct val="150000"/>
              </a:lnSpc>
              <a:spcBef>
                <a:spcPts val="600"/>
              </a:spcBef>
              <a:spcAft>
                <a:spcPts val="0"/>
              </a:spcAft>
              <a:buNone/>
            </a:pPr>
            <a:r>
              <a:rPr lang="en" sz="1900">
                <a:solidFill>
                  <a:schemeClr val="lt1"/>
                </a:solidFill>
              </a:rPr>
              <a:t>► </a:t>
            </a:r>
            <a:r>
              <a:rPr i="1" lang="en" sz="1800">
                <a:solidFill>
                  <a:srgbClr val="FFFFFF"/>
                </a:solidFill>
              </a:rPr>
              <a:t>The main advantage of three-schema architecture is that it provides data independence. Data independence is the ability to change the schema at one level of the database system without having to change the schema at the other levels. There are two types of data independence </a:t>
            </a:r>
            <a:r>
              <a:rPr lang="en" sz="1800">
                <a:solidFill>
                  <a:srgbClr val="FFFFFF"/>
                </a:solidFill>
              </a:rPr>
              <a:t>:</a:t>
            </a:r>
            <a:endParaRPr sz="1800">
              <a:solidFill>
                <a:srgbClr val="FFFFFF"/>
              </a:solidFill>
            </a:endParaRPr>
          </a:p>
          <a:p>
            <a:pPr indent="0" lvl="0" marL="0" rtl="0" algn="just">
              <a:lnSpc>
                <a:spcPct val="150000"/>
              </a:lnSpc>
              <a:spcBef>
                <a:spcPts val="600"/>
              </a:spcBef>
              <a:spcAft>
                <a:spcPts val="0"/>
              </a:spcAft>
              <a:buNone/>
            </a:pPr>
            <a:r>
              <a:t/>
            </a:r>
            <a:endParaRPr sz="1800">
              <a:solidFill>
                <a:srgbClr val="FFFFFF"/>
              </a:solidFill>
            </a:endParaRPr>
          </a:p>
          <a:p>
            <a:pPr indent="0" lvl="0" marL="0" rtl="0" algn="just">
              <a:lnSpc>
                <a:spcPct val="115000"/>
              </a:lnSpc>
              <a:spcBef>
                <a:spcPts val="600"/>
              </a:spcBef>
              <a:spcAft>
                <a:spcPts val="0"/>
              </a:spcAft>
              <a:buNone/>
            </a:pPr>
            <a:r>
              <a:t/>
            </a:r>
            <a:endParaRPr i="1" sz="1800">
              <a:solidFill>
                <a:srgbClr val="FFFFFF"/>
              </a:solidFill>
            </a:endParaRPr>
          </a:p>
          <a:p>
            <a:pPr indent="0" lvl="0" marL="0" rtl="0" algn="just">
              <a:lnSpc>
                <a:spcPct val="115000"/>
              </a:lnSpc>
              <a:spcBef>
                <a:spcPts val="600"/>
              </a:spcBef>
              <a:spcAft>
                <a:spcPts val="0"/>
              </a:spcAft>
              <a:buNone/>
            </a:pPr>
            <a:r>
              <a:t/>
            </a:r>
            <a:endParaRPr i="1" sz="1800">
              <a:solidFill>
                <a:srgbClr val="FFFFFF"/>
              </a:solidFill>
            </a:endParaRPr>
          </a:p>
          <a:p>
            <a:pPr indent="0" lvl="0" marL="0" rtl="0" algn="just">
              <a:lnSpc>
                <a:spcPct val="115000"/>
              </a:lnSpc>
              <a:spcBef>
                <a:spcPts val="600"/>
              </a:spcBef>
              <a:spcAft>
                <a:spcPts val="0"/>
              </a:spcAft>
              <a:buNone/>
            </a:pPr>
            <a:r>
              <a:t/>
            </a:r>
            <a:endParaRPr i="1" sz="1800">
              <a:solidFill>
                <a:srgbClr val="FFFFFF"/>
              </a:solidFill>
            </a:endParaRPr>
          </a:p>
          <a:p>
            <a:pPr indent="0" lvl="0" marL="0" rtl="0" algn="l">
              <a:lnSpc>
                <a:spcPct val="115000"/>
              </a:lnSpc>
              <a:spcBef>
                <a:spcPts val="600"/>
              </a:spcBef>
              <a:spcAft>
                <a:spcPts val="0"/>
              </a:spcAft>
              <a:buNone/>
            </a:pPr>
            <a:r>
              <a:t/>
            </a:r>
            <a:endParaRPr i="1" sz="1800">
              <a:solidFill>
                <a:srgbClr val="FFFFFF"/>
              </a:solidFill>
            </a:endParaRPr>
          </a:p>
        </p:txBody>
      </p:sp>
      <p:sp>
        <p:nvSpPr>
          <p:cNvPr id="233" name="Google Shape;233;p26"/>
          <p:cNvSpPr txBox="1"/>
          <p:nvPr/>
        </p:nvSpPr>
        <p:spPr>
          <a:xfrm>
            <a:off x="422125" y="2773150"/>
            <a:ext cx="8389800" cy="95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Logical </a:t>
            </a:r>
            <a:r>
              <a:rPr i="1" lang="en" sz="1800">
                <a:solidFill>
                  <a:schemeClr val="lt1"/>
                </a:solidFill>
              </a:rPr>
              <a:t>data independence</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Physical </a:t>
            </a:r>
            <a:r>
              <a:rPr i="1" lang="en" sz="1800">
                <a:solidFill>
                  <a:schemeClr val="lt1"/>
                </a:solidFill>
              </a:rPr>
              <a:t>data independence</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2" name="Google Shape;52;p9"/>
          <p:cNvSpPr txBox="1"/>
          <p:nvPr>
            <p:ph type="ctrTitle"/>
          </p:nvPr>
        </p:nvSpPr>
        <p:spPr>
          <a:xfrm>
            <a:off x="122550" y="2086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Introduction</a:t>
            </a:r>
            <a:endParaRPr>
              <a:solidFill>
                <a:srgbClr val="FFFFFF"/>
              </a:solidFill>
            </a:endParaRPr>
          </a:p>
        </p:txBody>
      </p:sp>
      <p:sp>
        <p:nvSpPr>
          <p:cNvPr id="53" name="Google Shape;53;p9"/>
          <p:cNvSpPr txBox="1"/>
          <p:nvPr/>
        </p:nvSpPr>
        <p:spPr>
          <a:xfrm>
            <a:off x="319350" y="785300"/>
            <a:ext cx="8505300" cy="408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sz="1900">
              <a:solidFill>
                <a:srgbClr val="FFFFFF"/>
              </a:solidFill>
            </a:endParaRPr>
          </a:p>
          <a:p>
            <a:pPr indent="0" lvl="0" marL="0" rtl="0" algn="l">
              <a:lnSpc>
                <a:spcPct val="115000"/>
              </a:lnSpc>
              <a:spcBef>
                <a:spcPts val="600"/>
              </a:spcBef>
              <a:spcAft>
                <a:spcPts val="0"/>
              </a:spcAft>
              <a:buNone/>
            </a:pPr>
            <a:r>
              <a:rPr i="1" lang="en" sz="1800">
                <a:solidFill>
                  <a:schemeClr val="lt1"/>
                </a:solidFill>
              </a:rPr>
              <a:t>► </a:t>
            </a:r>
            <a:r>
              <a:rPr i="1" lang="en" sz="1800">
                <a:solidFill>
                  <a:srgbClr val="FFFFFF"/>
                </a:solidFill>
              </a:rPr>
              <a:t>What is data? </a:t>
            </a:r>
            <a:endParaRPr i="1" sz="1800">
              <a:solidFill>
                <a:srgbClr val="FFFFFF"/>
              </a:solidFill>
            </a:endParaRPr>
          </a:p>
          <a:p>
            <a:pPr indent="-342900" lvl="0" marL="457200" rtl="0" algn="l">
              <a:lnSpc>
                <a:spcPct val="100000"/>
              </a:lnSpc>
              <a:spcBef>
                <a:spcPts val="600"/>
              </a:spcBef>
              <a:spcAft>
                <a:spcPts val="0"/>
              </a:spcAft>
              <a:buClr>
                <a:srgbClr val="FFFFFF"/>
              </a:buClr>
              <a:buSzPts val="1800"/>
              <a:buChar char="★"/>
            </a:pPr>
            <a:r>
              <a:rPr i="1" lang="en" sz="1800">
                <a:solidFill>
                  <a:srgbClr val="FFFFFF"/>
                </a:solidFill>
              </a:rPr>
              <a:t>Data is stored facts.</a:t>
            </a:r>
            <a:endParaRPr i="1" sz="1800">
              <a:solidFill>
                <a:srgbClr val="FFFFFF"/>
              </a:solidFill>
            </a:endParaRPr>
          </a:p>
          <a:p>
            <a:pPr indent="-342900" lvl="0" marL="457200" rtl="0" algn="l">
              <a:lnSpc>
                <a:spcPct val="100000"/>
              </a:lnSpc>
              <a:spcBef>
                <a:spcPts val="0"/>
              </a:spcBef>
              <a:spcAft>
                <a:spcPts val="0"/>
              </a:spcAft>
              <a:buClr>
                <a:srgbClr val="FFFFFF"/>
              </a:buClr>
              <a:buSzPts val="1800"/>
              <a:buChar char="★"/>
            </a:pPr>
            <a:r>
              <a:rPr i="1" lang="en" sz="1800">
                <a:solidFill>
                  <a:srgbClr val="FFFFFF"/>
                </a:solidFill>
              </a:rPr>
              <a:t>It can be numbers, words, measurements, observations or even just descriptions of things.</a:t>
            </a:r>
            <a:endParaRPr i="1" sz="1800">
              <a:solidFill>
                <a:srgbClr val="FFFFFF"/>
              </a:solidFill>
            </a:endParaRPr>
          </a:p>
          <a:p>
            <a:pPr indent="-342900" lvl="0" marL="457200" rtl="0" algn="l">
              <a:lnSpc>
                <a:spcPct val="115000"/>
              </a:lnSpc>
              <a:spcBef>
                <a:spcPts val="0"/>
              </a:spcBef>
              <a:spcAft>
                <a:spcPts val="0"/>
              </a:spcAft>
              <a:buClr>
                <a:srgbClr val="FFFFFF"/>
              </a:buClr>
              <a:buSzPts val="1800"/>
              <a:buChar char="★"/>
            </a:pPr>
            <a:r>
              <a:rPr i="1" lang="en" sz="1800">
                <a:solidFill>
                  <a:srgbClr val="FFFFFF"/>
                </a:solidFill>
              </a:rPr>
              <a:t>Example </a:t>
            </a:r>
            <a:r>
              <a:rPr lang="en" sz="1800">
                <a:solidFill>
                  <a:srgbClr val="FFFFFF"/>
                </a:solidFill>
              </a:rPr>
              <a:t>:</a:t>
            </a:r>
            <a:r>
              <a:rPr i="1" lang="en" sz="1800">
                <a:solidFill>
                  <a:srgbClr val="FFFFFF"/>
                </a:solidFill>
              </a:rPr>
              <a:t> Each student's test score is one piece of data.</a:t>
            </a:r>
            <a:endParaRPr i="1" sz="1800">
              <a:solidFill>
                <a:srgbClr val="FFFFFF"/>
              </a:solidFill>
            </a:endParaRPr>
          </a:p>
          <a:p>
            <a:pPr indent="0" lvl="0" marL="0" rtl="0" algn="l">
              <a:lnSpc>
                <a:spcPct val="115000"/>
              </a:lnSpc>
              <a:spcBef>
                <a:spcPts val="600"/>
              </a:spcBef>
              <a:spcAft>
                <a:spcPts val="0"/>
              </a:spcAft>
              <a:buNone/>
            </a:pPr>
            <a:r>
              <a:t/>
            </a:r>
            <a:endParaRPr i="1" sz="1800">
              <a:solidFill>
                <a:srgbClr val="FFFFFF"/>
              </a:solidFill>
            </a:endParaRPr>
          </a:p>
          <a:p>
            <a:pPr indent="0" lvl="0" marL="0" rtl="0" algn="l">
              <a:lnSpc>
                <a:spcPct val="115000"/>
              </a:lnSpc>
              <a:spcBef>
                <a:spcPts val="600"/>
              </a:spcBef>
              <a:spcAft>
                <a:spcPts val="0"/>
              </a:spcAft>
              <a:buNone/>
            </a:pPr>
            <a:r>
              <a:rPr i="1" lang="en" sz="1800">
                <a:solidFill>
                  <a:schemeClr val="lt1"/>
                </a:solidFill>
              </a:rPr>
              <a:t>► </a:t>
            </a:r>
            <a:r>
              <a:rPr i="1" lang="en" sz="1800">
                <a:solidFill>
                  <a:srgbClr val="FFFFFF"/>
                </a:solidFill>
              </a:rPr>
              <a:t>What is information?</a:t>
            </a:r>
            <a:endParaRPr i="1" sz="1800">
              <a:solidFill>
                <a:srgbClr val="FFFFFF"/>
              </a:solidFill>
            </a:endParaRPr>
          </a:p>
          <a:p>
            <a:pPr indent="-342900" lvl="0" marL="457200" rtl="0" algn="l">
              <a:lnSpc>
                <a:spcPct val="100000"/>
              </a:lnSpc>
              <a:spcBef>
                <a:spcPts val="600"/>
              </a:spcBef>
              <a:spcAft>
                <a:spcPts val="0"/>
              </a:spcAft>
              <a:buClr>
                <a:srgbClr val="FFFFFF"/>
              </a:buClr>
              <a:buSzPts val="1800"/>
              <a:buChar char="★"/>
            </a:pPr>
            <a:r>
              <a:rPr i="1" lang="en" sz="1800">
                <a:solidFill>
                  <a:srgbClr val="FFFFFF"/>
                </a:solidFill>
              </a:rPr>
              <a:t>Information is that which informs, i.e. that from which data can be derived.</a:t>
            </a:r>
            <a:endParaRPr i="1" sz="1800">
              <a:solidFill>
                <a:srgbClr val="FFFFFF"/>
              </a:solidFill>
            </a:endParaRPr>
          </a:p>
          <a:p>
            <a:pPr indent="-342900" lvl="0" marL="457200" rtl="0" algn="l">
              <a:lnSpc>
                <a:spcPct val="100000"/>
              </a:lnSpc>
              <a:spcBef>
                <a:spcPts val="0"/>
              </a:spcBef>
              <a:spcAft>
                <a:spcPts val="0"/>
              </a:spcAft>
              <a:buClr>
                <a:srgbClr val="FFFFFF"/>
              </a:buClr>
              <a:buSzPts val="1800"/>
              <a:buChar char="★"/>
            </a:pPr>
            <a:r>
              <a:rPr i="1" lang="en" sz="1800">
                <a:solidFill>
                  <a:srgbClr val="FFFFFF"/>
                </a:solidFill>
              </a:rPr>
              <a:t>Information is conveyed either as the content of a message or through direct or indirect observation of something.</a:t>
            </a:r>
            <a:endParaRPr i="1" sz="1800">
              <a:solidFill>
                <a:srgbClr val="FFFFFF"/>
              </a:solidFill>
            </a:endParaRPr>
          </a:p>
          <a:p>
            <a:pPr indent="-342900" lvl="0" marL="457200" rtl="0" algn="l">
              <a:lnSpc>
                <a:spcPct val="115000"/>
              </a:lnSpc>
              <a:spcBef>
                <a:spcPts val="0"/>
              </a:spcBef>
              <a:spcAft>
                <a:spcPts val="0"/>
              </a:spcAft>
              <a:buClr>
                <a:srgbClr val="FFFFFF"/>
              </a:buClr>
              <a:buSzPts val="1800"/>
              <a:buChar char="★"/>
            </a:pPr>
            <a:r>
              <a:rPr i="1" lang="en" sz="1800">
                <a:solidFill>
                  <a:srgbClr val="FFFFFF"/>
                </a:solidFill>
              </a:rPr>
              <a:t>Example </a:t>
            </a:r>
            <a:r>
              <a:rPr lang="en" sz="1800">
                <a:solidFill>
                  <a:srgbClr val="FFFFFF"/>
                </a:solidFill>
              </a:rPr>
              <a:t>:</a:t>
            </a:r>
            <a:r>
              <a:rPr i="1" lang="en" sz="1800">
                <a:solidFill>
                  <a:srgbClr val="FFFFFF"/>
                </a:solidFill>
              </a:rPr>
              <a:t> The average score of a particular subject is the information that can be concluded from the given data.</a:t>
            </a:r>
            <a:endParaRPr i="1" sz="1800">
              <a:solidFill>
                <a:srgbClr val="FFFFFF"/>
              </a:solidFill>
            </a:endParaRPr>
          </a:p>
          <a:p>
            <a:pPr indent="0" lvl="0" marL="0" rtl="0" algn="l">
              <a:lnSpc>
                <a:spcPct val="115000"/>
              </a:lnSpc>
              <a:spcBef>
                <a:spcPts val="600"/>
              </a:spcBef>
              <a:spcAft>
                <a:spcPts val="0"/>
              </a:spcAft>
              <a:buNone/>
            </a:pPr>
            <a:r>
              <a:t/>
            </a:r>
            <a:endParaRPr sz="19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39" name="Google Shape;239;p27"/>
          <p:cNvSpPr txBox="1"/>
          <p:nvPr>
            <p:ph type="ctrTitle"/>
          </p:nvPr>
        </p:nvSpPr>
        <p:spPr>
          <a:xfrm>
            <a:off x="167575" y="1410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Independence</a:t>
            </a:r>
            <a:endParaRPr>
              <a:solidFill>
                <a:srgbClr val="FFFFFF"/>
              </a:solidFill>
            </a:endParaRPr>
          </a:p>
        </p:txBody>
      </p:sp>
      <p:sp>
        <p:nvSpPr>
          <p:cNvPr id="240" name="Google Shape;240;p27"/>
          <p:cNvSpPr txBox="1"/>
          <p:nvPr/>
        </p:nvSpPr>
        <p:spPr>
          <a:xfrm>
            <a:off x="288150" y="721275"/>
            <a:ext cx="8567700" cy="49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1"/>
                </a:solidFill>
              </a:rPr>
              <a:t>Logical data independence</a:t>
            </a:r>
            <a:endParaRPr/>
          </a:p>
        </p:txBody>
      </p:sp>
      <p:sp>
        <p:nvSpPr>
          <p:cNvPr id="241" name="Google Shape;241;p27"/>
          <p:cNvSpPr txBox="1"/>
          <p:nvPr/>
        </p:nvSpPr>
        <p:spPr>
          <a:xfrm>
            <a:off x="422125" y="1698775"/>
            <a:ext cx="8389800" cy="228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It has ability to change the conceptual schema without having to change external schema or application programs.</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Example: Student (ID, Name, Class, Section)</a:t>
            </a:r>
            <a:endParaRPr i="1" sz="1800">
              <a:solidFill>
                <a:srgbClr val="FFFFFF"/>
              </a:solidFill>
            </a:endParaRPr>
          </a:p>
          <a:p>
            <a:pPr indent="0" lvl="0" marL="0" marR="0" rtl="0" algn="l">
              <a:lnSpc>
                <a:spcPct val="115000"/>
              </a:lnSpc>
              <a:spcBef>
                <a:spcPts val="0"/>
              </a:spcBef>
              <a:spcAft>
                <a:spcPts val="0"/>
              </a:spcAft>
              <a:buNone/>
            </a:pPr>
            <a:r>
              <a:rPr i="1" lang="en" sz="1800">
                <a:solidFill>
                  <a:srgbClr val="FFFFFF"/>
                </a:solidFill>
              </a:rPr>
              <a:t>      A view including only ID and Name is not affected by changes in any other    </a:t>
            </a:r>
            <a:endParaRPr i="1" sz="1800">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i="1" lang="en" sz="1800">
                <a:solidFill>
                  <a:srgbClr val="FFFFFF"/>
                </a:solidFill>
              </a:rPr>
              <a:t>      attributes.</a:t>
            </a:r>
            <a:endParaRPr i="1" sz="1800">
              <a:solidFill>
                <a:srgbClr val="FFFFFF"/>
              </a:solidFill>
            </a:endParaRPr>
          </a:p>
          <a:p>
            <a:pPr indent="0" lvl="0" marL="0" marR="0" rtl="0" algn="l">
              <a:lnSpc>
                <a:spcPct val="150000"/>
              </a:lnSpc>
              <a:spcBef>
                <a:spcPts val="0"/>
              </a:spcBef>
              <a:spcAft>
                <a:spcPts val="0"/>
              </a:spcAft>
              <a:buNone/>
            </a:pPr>
            <a:r>
              <a:t/>
            </a:r>
            <a:endParaRPr i="1" sz="1800">
              <a:solidFill>
                <a:srgbClr val="FFFFFF"/>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47" name="Google Shape;247;p28"/>
          <p:cNvSpPr txBox="1"/>
          <p:nvPr>
            <p:ph type="ctrTitle"/>
          </p:nvPr>
        </p:nvSpPr>
        <p:spPr>
          <a:xfrm>
            <a:off x="167575" y="1410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Independence</a:t>
            </a:r>
            <a:endParaRPr>
              <a:solidFill>
                <a:srgbClr val="FFFFFF"/>
              </a:solidFill>
            </a:endParaRPr>
          </a:p>
        </p:txBody>
      </p:sp>
      <p:sp>
        <p:nvSpPr>
          <p:cNvPr id="248" name="Google Shape;248;p28"/>
          <p:cNvSpPr txBox="1"/>
          <p:nvPr/>
        </p:nvSpPr>
        <p:spPr>
          <a:xfrm>
            <a:off x="288150" y="721275"/>
            <a:ext cx="8567700" cy="49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1"/>
                </a:solidFill>
              </a:rPr>
              <a:t>Physical data independence</a:t>
            </a:r>
            <a:endParaRPr/>
          </a:p>
        </p:txBody>
      </p:sp>
      <p:sp>
        <p:nvSpPr>
          <p:cNvPr id="249" name="Google Shape;249;p28"/>
          <p:cNvSpPr txBox="1"/>
          <p:nvPr/>
        </p:nvSpPr>
        <p:spPr>
          <a:xfrm>
            <a:off x="422125" y="1431600"/>
            <a:ext cx="8389800" cy="2687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It has the ability to change the internal schema without affecting the conceptual or external schema. </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An internal schema may change to improve the performance, i.e. creating additional access structure.</a:t>
            </a:r>
            <a:endParaRPr i="1"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Easier to achieve logical data independence, because application programs are dependent on logical structures.</a:t>
            </a:r>
            <a:endParaRPr i="1" sz="1800">
              <a:solidFill>
                <a:srgbClr val="FFFFFF"/>
              </a:solidFill>
            </a:endParaRPr>
          </a:p>
          <a:p>
            <a:pPr indent="0" lvl="0" marL="0" marR="0" rtl="0" algn="l">
              <a:lnSpc>
                <a:spcPct val="115000"/>
              </a:lnSpc>
              <a:spcBef>
                <a:spcPts val="0"/>
              </a:spcBef>
              <a:spcAft>
                <a:spcPts val="0"/>
              </a:spcAft>
              <a:buNone/>
            </a:pPr>
            <a:r>
              <a:t/>
            </a:r>
            <a:endParaRPr i="1" sz="1800">
              <a:solidFill>
                <a:srgbClr val="FFFFFF"/>
              </a:solidFill>
            </a:endParaRPr>
          </a:p>
          <a:p>
            <a:pPr indent="0" lvl="0" marL="0" marR="0" rtl="0" algn="l">
              <a:lnSpc>
                <a:spcPct val="115000"/>
              </a:lnSpc>
              <a:spcBef>
                <a:spcPts val="0"/>
              </a:spcBef>
              <a:spcAft>
                <a:spcPts val="0"/>
              </a:spcAft>
              <a:buNone/>
            </a:pPr>
            <a:r>
              <a:rPr i="1" lang="en" sz="1800">
                <a:solidFill>
                  <a:srgbClr val="FFFFFF"/>
                </a:solidFill>
              </a:rPr>
              <a:t>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55" name="Google Shape;255;p29"/>
          <p:cNvSpPr txBox="1"/>
          <p:nvPr>
            <p:ph type="ctrTitle"/>
          </p:nvPr>
        </p:nvSpPr>
        <p:spPr>
          <a:xfrm>
            <a:off x="0" y="464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Models</a:t>
            </a:r>
            <a:endParaRPr>
              <a:solidFill>
                <a:srgbClr val="FFFFFF"/>
              </a:solidFill>
            </a:endParaRPr>
          </a:p>
        </p:txBody>
      </p:sp>
      <p:sp>
        <p:nvSpPr>
          <p:cNvPr id="256" name="Google Shape;256;p29"/>
          <p:cNvSpPr txBox="1"/>
          <p:nvPr/>
        </p:nvSpPr>
        <p:spPr>
          <a:xfrm>
            <a:off x="288150" y="1772375"/>
            <a:ext cx="8567700" cy="2129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600"/>
              </a:spcBef>
              <a:spcAft>
                <a:spcPts val="0"/>
              </a:spcAft>
              <a:buNone/>
            </a:pPr>
            <a:r>
              <a:t/>
            </a:r>
            <a:endParaRPr sz="1900">
              <a:solidFill>
                <a:srgbClr val="FFFFFF"/>
              </a:solidFill>
            </a:endParaRPr>
          </a:p>
          <a:p>
            <a:pPr indent="0" lvl="0" marL="0" rtl="0" algn="just">
              <a:lnSpc>
                <a:spcPct val="200000"/>
              </a:lnSpc>
              <a:spcBef>
                <a:spcPts val="600"/>
              </a:spcBef>
              <a:spcAft>
                <a:spcPts val="0"/>
              </a:spcAft>
              <a:buNone/>
            </a:pPr>
            <a:r>
              <a:rPr i="1" lang="en" sz="1800">
                <a:solidFill>
                  <a:srgbClr val="FFFFFF"/>
                </a:solidFill>
              </a:rPr>
              <a:t>The way in which information (</a:t>
            </a:r>
            <a:r>
              <a:rPr i="1" lang="en" sz="1800">
                <a:solidFill>
                  <a:schemeClr val="lt1"/>
                </a:solidFill>
              </a:rPr>
              <a:t>describing data, data relationships, data semantics and data constraints) </a:t>
            </a:r>
            <a:r>
              <a:rPr i="1" lang="en" sz="1800">
                <a:solidFill>
                  <a:srgbClr val="FFFFFF"/>
                </a:solidFill>
              </a:rPr>
              <a:t>is subdivided and managed within a database is referred to as the data model used by the DBMS. Each DBMS is based on a particular data model.</a:t>
            </a:r>
            <a:endParaRPr i="1" sz="1800">
              <a:solidFill>
                <a:srgbClr val="FFFFFF"/>
              </a:solidFill>
            </a:endParaRPr>
          </a:p>
          <a:p>
            <a:pPr indent="0" lvl="0" marL="0" rtl="0" algn="l">
              <a:lnSpc>
                <a:spcPct val="115000"/>
              </a:lnSpc>
              <a:spcBef>
                <a:spcPts val="600"/>
              </a:spcBef>
              <a:spcAft>
                <a:spcPts val="0"/>
              </a:spcAft>
              <a:buNone/>
            </a:pPr>
            <a:r>
              <a:t/>
            </a:r>
            <a:endParaRPr i="1" sz="18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62" name="Google Shape;262;p30"/>
          <p:cNvSpPr txBox="1"/>
          <p:nvPr>
            <p:ph type="ctrTitle"/>
          </p:nvPr>
        </p:nvSpPr>
        <p:spPr>
          <a:xfrm>
            <a:off x="66275" y="3067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Why data models are important ?</a:t>
            </a:r>
            <a:endParaRPr>
              <a:solidFill>
                <a:srgbClr val="FFFFFF"/>
              </a:solidFill>
            </a:endParaRPr>
          </a:p>
        </p:txBody>
      </p:sp>
      <p:sp>
        <p:nvSpPr>
          <p:cNvPr id="263" name="Google Shape;263;p30"/>
          <p:cNvSpPr txBox="1"/>
          <p:nvPr/>
        </p:nvSpPr>
        <p:spPr>
          <a:xfrm>
            <a:off x="453300" y="1496400"/>
            <a:ext cx="8389800" cy="2603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Different views (designers, programmers, and end users)  of same data lead to designs that do not reflect organization’s operation</a:t>
            </a:r>
            <a:endParaRPr i="1"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Data modeling reduces complexities of database  and help to create a sound database design </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It helps to create database tables that do not contain duplicate data values that can become inconsistent</a:t>
            </a:r>
            <a:endParaRPr i="1" sz="1800">
              <a:solidFill>
                <a:srgbClr val="FFFFFF"/>
              </a:solidFill>
            </a:endParaRPr>
          </a:p>
          <a:p>
            <a:pPr indent="0" lvl="0" marL="0" rtl="0" algn="l">
              <a:lnSpc>
                <a:spcPct val="150000"/>
              </a:lnSpc>
              <a:spcBef>
                <a:spcPts val="0"/>
              </a:spcBef>
              <a:spcAft>
                <a:spcPts val="0"/>
              </a:spcAft>
              <a:buNone/>
            </a:pPr>
            <a:r>
              <a:t/>
            </a:r>
            <a:endParaRPr b="1"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69" name="Google Shape;269;p31"/>
          <p:cNvSpPr txBox="1"/>
          <p:nvPr>
            <p:ph type="ctrTitle"/>
          </p:nvPr>
        </p:nvSpPr>
        <p:spPr>
          <a:xfrm>
            <a:off x="122550" y="2362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Types of Data Models</a:t>
            </a:r>
            <a:endParaRPr>
              <a:solidFill>
                <a:srgbClr val="FFFFFF"/>
              </a:solidFill>
            </a:endParaRPr>
          </a:p>
        </p:txBody>
      </p:sp>
      <p:sp>
        <p:nvSpPr>
          <p:cNvPr id="270" name="Google Shape;270;p31"/>
          <p:cNvSpPr txBox="1"/>
          <p:nvPr/>
        </p:nvSpPr>
        <p:spPr>
          <a:xfrm>
            <a:off x="122550" y="1120325"/>
            <a:ext cx="8567700" cy="720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600"/>
              </a:spcBef>
              <a:spcAft>
                <a:spcPts val="0"/>
              </a:spcAft>
              <a:buNone/>
            </a:pPr>
            <a:r>
              <a:t/>
            </a:r>
            <a:endParaRPr sz="1900">
              <a:solidFill>
                <a:srgbClr val="FFFFFF"/>
              </a:solidFill>
            </a:endParaRPr>
          </a:p>
          <a:p>
            <a:pPr indent="0" lvl="0" marL="0" rtl="0" algn="just">
              <a:lnSpc>
                <a:spcPct val="115000"/>
              </a:lnSpc>
              <a:spcBef>
                <a:spcPts val="600"/>
              </a:spcBef>
              <a:spcAft>
                <a:spcPts val="0"/>
              </a:spcAft>
              <a:buNone/>
            </a:pPr>
            <a:r>
              <a:rPr i="1" lang="en" sz="1800">
                <a:solidFill>
                  <a:srgbClr val="FFFFFF"/>
                </a:solidFill>
              </a:rPr>
              <a:t>► Data models can be classified into three major groups. They are :</a:t>
            </a:r>
            <a:endParaRPr i="1" sz="1800">
              <a:solidFill>
                <a:srgbClr val="FFFFFF"/>
              </a:solidFill>
            </a:endParaRPr>
          </a:p>
          <a:p>
            <a:pPr indent="0" lvl="0" marL="0" rtl="0" algn="l">
              <a:lnSpc>
                <a:spcPct val="115000"/>
              </a:lnSpc>
              <a:spcBef>
                <a:spcPts val="600"/>
              </a:spcBef>
              <a:spcAft>
                <a:spcPts val="0"/>
              </a:spcAft>
              <a:buNone/>
            </a:pPr>
            <a:r>
              <a:t/>
            </a:r>
            <a:endParaRPr i="1" sz="1800">
              <a:solidFill>
                <a:srgbClr val="FFFFFF"/>
              </a:solidFill>
            </a:endParaRPr>
          </a:p>
        </p:txBody>
      </p:sp>
      <p:sp>
        <p:nvSpPr>
          <p:cNvPr id="271" name="Google Shape;271;p31"/>
          <p:cNvSpPr txBox="1"/>
          <p:nvPr/>
        </p:nvSpPr>
        <p:spPr>
          <a:xfrm>
            <a:off x="453300" y="1886550"/>
            <a:ext cx="8389800" cy="121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Object-based Logical Models</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Record-based Logical Models </a:t>
            </a:r>
            <a:endParaRPr i="1" sz="1800">
              <a:solidFill>
                <a:srgbClr val="FFFFFF"/>
              </a:solidFill>
            </a:endParaRPr>
          </a:p>
          <a:p>
            <a:pPr indent="-342900" lvl="0" marL="457200" rtl="0" algn="l">
              <a:lnSpc>
                <a:spcPct val="150000"/>
              </a:lnSpc>
              <a:spcBef>
                <a:spcPts val="0"/>
              </a:spcBef>
              <a:spcAft>
                <a:spcPts val="0"/>
              </a:spcAft>
              <a:buClr>
                <a:schemeClr val="lt1"/>
              </a:buClr>
              <a:buSzPts val="1800"/>
              <a:buFont typeface="Arial"/>
              <a:buChar char="★"/>
            </a:pPr>
            <a:r>
              <a:rPr i="1" lang="en" sz="1800">
                <a:solidFill>
                  <a:schemeClr val="lt1"/>
                </a:solidFill>
              </a:rPr>
              <a:t>Physical Data Model</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77" name="Google Shape;277;p32"/>
          <p:cNvSpPr txBox="1"/>
          <p:nvPr>
            <p:ph type="ctrTitle"/>
          </p:nvPr>
        </p:nvSpPr>
        <p:spPr>
          <a:xfrm>
            <a:off x="122550" y="21096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Object-based Logical Models</a:t>
            </a:r>
            <a:endParaRPr i="1">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83" name="Google Shape;283;p33"/>
          <p:cNvSpPr txBox="1"/>
          <p:nvPr>
            <p:ph type="ctrTitle"/>
          </p:nvPr>
        </p:nvSpPr>
        <p:spPr>
          <a:xfrm>
            <a:off x="122550" y="137950"/>
            <a:ext cx="8898900" cy="580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Object-based Logical Models</a:t>
            </a:r>
            <a:endParaRPr>
              <a:solidFill>
                <a:srgbClr val="FFFFFF"/>
              </a:solidFill>
            </a:endParaRPr>
          </a:p>
        </p:txBody>
      </p:sp>
      <p:sp>
        <p:nvSpPr>
          <p:cNvPr id="284" name="Google Shape;284;p33"/>
          <p:cNvSpPr txBox="1"/>
          <p:nvPr/>
        </p:nvSpPr>
        <p:spPr>
          <a:xfrm>
            <a:off x="169225" y="794499"/>
            <a:ext cx="8567700" cy="133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800">
                <a:solidFill>
                  <a:srgbClr val="FFFFFF"/>
                </a:solidFill>
              </a:rPr>
              <a:t>These models are a collection of conceptual tools for describing data, data relationships, data semantics and data constraints. The following are the well known models in this group :</a:t>
            </a:r>
            <a:endParaRPr sz="1800">
              <a:solidFill>
                <a:srgbClr val="FFFFFF"/>
              </a:solidFill>
            </a:endParaRPr>
          </a:p>
        </p:txBody>
      </p:sp>
      <p:sp>
        <p:nvSpPr>
          <p:cNvPr id="285" name="Google Shape;285;p33"/>
          <p:cNvSpPr txBox="1"/>
          <p:nvPr/>
        </p:nvSpPr>
        <p:spPr>
          <a:xfrm>
            <a:off x="169225" y="2222475"/>
            <a:ext cx="8389800" cy="1701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Entity-relationship model</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Object-oriented model</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Semantic model</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Functional model</a:t>
            </a:r>
            <a:endParaRPr i="1" sz="1800">
              <a:solidFill>
                <a:schemeClr val="lt1"/>
              </a:solidFill>
            </a:endParaRPr>
          </a:p>
          <a:p>
            <a:pPr indent="0" lvl="0" marL="0" marR="0" rtl="0" algn="l">
              <a:lnSpc>
                <a:spcPct val="115000"/>
              </a:lnSpc>
              <a:spcBef>
                <a:spcPts val="0"/>
              </a:spcBef>
              <a:spcAft>
                <a:spcPts val="0"/>
              </a:spcAft>
              <a:buNone/>
            </a:pPr>
            <a:r>
              <a:t/>
            </a:r>
            <a:endParaRPr b="1" sz="1800">
              <a:solidFill>
                <a:srgbClr val="FFFFFF"/>
              </a:solidFill>
            </a:endParaRPr>
          </a:p>
          <a:p>
            <a:pPr indent="0" lvl="0" marL="0" rtl="0" algn="l">
              <a:lnSpc>
                <a:spcPct val="150000"/>
              </a:lnSpc>
              <a:spcBef>
                <a:spcPts val="0"/>
              </a:spcBef>
              <a:spcAft>
                <a:spcPts val="0"/>
              </a:spcAft>
              <a:buNone/>
            </a:pPr>
            <a:r>
              <a:t/>
            </a:r>
            <a:endParaRPr b="1"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91" name="Google Shape;291;p34"/>
          <p:cNvSpPr txBox="1"/>
          <p:nvPr>
            <p:ph type="ctrTitle"/>
          </p:nvPr>
        </p:nvSpPr>
        <p:spPr>
          <a:xfrm>
            <a:off x="178825" y="24526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2400">
                <a:solidFill>
                  <a:srgbClr val="FFFFFF"/>
                </a:solidFill>
                <a:latin typeface="Trebuchet MS"/>
                <a:ea typeface="Trebuchet MS"/>
                <a:cs typeface="Trebuchet MS"/>
                <a:sym typeface="Trebuchet MS"/>
              </a:rPr>
              <a:t>(Object-based Logical Models)</a:t>
            </a:r>
            <a:endParaRPr i="1" sz="2400">
              <a:solidFill>
                <a:srgbClr val="FFFFFF"/>
              </a:solidFill>
            </a:endParaRPr>
          </a:p>
        </p:txBody>
      </p:sp>
      <p:sp>
        <p:nvSpPr>
          <p:cNvPr id="292" name="Google Shape;292;p34"/>
          <p:cNvSpPr txBox="1"/>
          <p:nvPr>
            <p:ph type="ctrTitle"/>
          </p:nvPr>
        </p:nvSpPr>
        <p:spPr>
          <a:xfrm>
            <a:off x="46350" y="19667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Entity-relationship Model</a:t>
            </a:r>
            <a:endParaRPr i="1">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298" name="Google Shape;298;p35"/>
          <p:cNvSpPr txBox="1"/>
          <p:nvPr>
            <p:ph type="ctrTitle"/>
          </p:nvPr>
        </p:nvSpPr>
        <p:spPr>
          <a:xfrm>
            <a:off x="122550" y="290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Entity-relationship model</a:t>
            </a:r>
            <a:endParaRPr>
              <a:solidFill>
                <a:srgbClr val="FFFFFF"/>
              </a:solidFill>
            </a:endParaRPr>
          </a:p>
        </p:txBody>
      </p:sp>
      <p:sp>
        <p:nvSpPr>
          <p:cNvPr id="299" name="Google Shape;299;p35"/>
          <p:cNvSpPr txBox="1"/>
          <p:nvPr/>
        </p:nvSpPr>
        <p:spPr>
          <a:xfrm>
            <a:off x="169225" y="1460625"/>
            <a:ext cx="8389800" cy="221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It is based on simulation of the real world which consists of basic objects called entities and relationship among these objects.</a:t>
            </a:r>
            <a:endParaRPr i="1" sz="1800">
              <a:solidFill>
                <a:srgbClr val="FFFFFF"/>
              </a:solidFill>
            </a:endParaRPr>
          </a:p>
          <a:p>
            <a:pPr indent="0" lvl="0" marL="0" marR="0" rtl="0" algn="l">
              <a:lnSpc>
                <a:spcPct val="150000"/>
              </a:lnSpc>
              <a:spcBef>
                <a:spcPts val="0"/>
              </a:spcBef>
              <a:spcAft>
                <a:spcPts val="0"/>
              </a:spcAft>
              <a:buNone/>
            </a:pPr>
            <a:r>
              <a:t/>
            </a:r>
            <a:endParaRPr i="1" sz="800">
              <a:solidFill>
                <a:srgbClr val="FFFFFF"/>
              </a:solidFill>
            </a:endParaRPr>
          </a:p>
          <a:p>
            <a:pPr indent="-342900" lvl="0" marL="457200" rtl="0" algn="l">
              <a:lnSpc>
                <a:spcPct val="150000"/>
              </a:lnSpc>
              <a:spcBef>
                <a:spcPts val="0"/>
              </a:spcBef>
              <a:spcAft>
                <a:spcPts val="0"/>
              </a:spcAft>
              <a:buClr>
                <a:schemeClr val="lt1"/>
              </a:buClr>
              <a:buSzPts val="1800"/>
              <a:buFont typeface="Arial"/>
              <a:buChar char="★"/>
            </a:pPr>
            <a:r>
              <a:rPr i="1" lang="en" sz="1800">
                <a:solidFill>
                  <a:schemeClr val="lt1"/>
                </a:solidFill>
              </a:rPr>
              <a:t>The overall logical data structure of a database can be expressed graphically by an E-R diagram. Which consists of rectangle (entity), ellipse (attribute), diamond (relationship), and lines.</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305" name="Google Shape;305;p36"/>
          <p:cNvSpPr txBox="1"/>
          <p:nvPr/>
        </p:nvSpPr>
        <p:spPr>
          <a:xfrm>
            <a:off x="122550" y="794350"/>
            <a:ext cx="85677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rgbClr val="FFFFFF"/>
                </a:solidFill>
              </a:rPr>
              <a:t>► Entity : An entity is an object, place, person, concept, activity about which an enterprise records data.</a:t>
            </a:r>
            <a:endParaRPr i="1" sz="1800">
              <a:solidFill>
                <a:srgbClr val="FFFFFF"/>
              </a:solidFill>
            </a:endParaRPr>
          </a:p>
        </p:txBody>
      </p:sp>
      <p:sp>
        <p:nvSpPr>
          <p:cNvPr id="306" name="Google Shape;306;p36"/>
          <p:cNvSpPr txBox="1"/>
          <p:nvPr>
            <p:ph type="ctrTitle"/>
          </p:nvPr>
        </p:nvSpPr>
        <p:spPr>
          <a:xfrm>
            <a:off x="122550" y="1379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Entity, Attributes, Relationship </a:t>
            </a:r>
            <a:endParaRPr>
              <a:solidFill>
                <a:srgbClr val="FFFFFF"/>
              </a:solidFill>
            </a:endParaRPr>
          </a:p>
        </p:txBody>
      </p:sp>
      <p:sp>
        <p:nvSpPr>
          <p:cNvPr id="307" name="Google Shape;307;p36"/>
          <p:cNvSpPr txBox="1"/>
          <p:nvPr/>
        </p:nvSpPr>
        <p:spPr>
          <a:xfrm>
            <a:off x="122550" y="1548175"/>
            <a:ext cx="8567700" cy="42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FFFF"/>
                </a:solidFill>
              </a:rPr>
              <a:t>► Attributes</a:t>
            </a:r>
            <a:r>
              <a:rPr i="1" lang="en" sz="1800">
                <a:solidFill>
                  <a:srgbClr val="FFFFFF"/>
                </a:solidFill>
              </a:rPr>
              <a:t> </a:t>
            </a:r>
            <a:r>
              <a:rPr lang="en" sz="1800">
                <a:solidFill>
                  <a:srgbClr val="FFFFFF"/>
                </a:solidFill>
              </a:rPr>
              <a:t>: </a:t>
            </a:r>
            <a:r>
              <a:rPr i="1" lang="en" sz="1800">
                <a:solidFill>
                  <a:srgbClr val="FFFFFF"/>
                </a:solidFill>
              </a:rPr>
              <a:t>Attributes are data elements that describe an entity. </a:t>
            </a:r>
            <a:endParaRPr sz="1800">
              <a:solidFill>
                <a:srgbClr val="FFFFFF"/>
              </a:solidFill>
            </a:endParaRPr>
          </a:p>
        </p:txBody>
      </p:sp>
      <p:sp>
        <p:nvSpPr>
          <p:cNvPr id="308" name="Google Shape;308;p36"/>
          <p:cNvSpPr txBox="1"/>
          <p:nvPr/>
        </p:nvSpPr>
        <p:spPr>
          <a:xfrm>
            <a:off x="169225" y="2320650"/>
            <a:ext cx="1463100" cy="53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rgbClr val="FFFFFF"/>
                </a:solidFill>
              </a:rPr>
              <a:t>Examples : </a:t>
            </a:r>
            <a:endParaRPr i="1" sz="1800">
              <a:solidFill>
                <a:srgbClr val="FFFFFF"/>
              </a:solidFill>
            </a:endParaRPr>
          </a:p>
        </p:txBody>
      </p:sp>
      <p:sp>
        <p:nvSpPr>
          <p:cNvPr id="309" name="Google Shape;309;p36"/>
          <p:cNvSpPr txBox="1"/>
          <p:nvPr/>
        </p:nvSpPr>
        <p:spPr>
          <a:xfrm>
            <a:off x="122550" y="3349925"/>
            <a:ext cx="8567700" cy="53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rgbClr val="FFFFFF"/>
                </a:solidFill>
              </a:rPr>
              <a:t>► Relationship : Relationship is an association between entities.</a:t>
            </a:r>
            <a:endParaRPr i="1" sz="1800">
              <a:solidFill>
                <a:srgbClr val="FFFFFF"/>
              </a:solidFill>
            </a:endParaRPr>
          </a:p>
        </p:txBody>
      </p:sp>
      <p:sp>
        <p:nvSpPr>
          <p:cNvPr id="310" name="Google Shape;310;p36"/>
          <p:cNvSpPr/>
          <p:nvPr/>
        </p:nvSpPr>
        <p:spPr>
          <a:xfrm>
            <a:off x="925150" y="41506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36"/>
          <p:cNvSpPr txBox="1"/>
          <p:nvPr/>
        </p:nvSpPr>
        <p:spPr>
          <a:xfrm>
            <a:off x="1041175" y="4240922"/>
            <a:ext cx="11715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STUDENT</a:t>
            </a:r>
            <a:endParaRPr sz="1200">
              <a:solidFill>
                <a:schemeClr val="lt2"/>
              </a:solidFill>
            </a:endParaRPr>
          </a:p>
        </p:txBody>
      </p:sp>
      <p:sp>
        <p:nvSpPr>
          <p:cNvPr id="312" name="Google Shape;312;p36"/>
          <p:cNvSpPr/>
          <p:nvPr/>
        </p:nvSpPr>
        <p:spPr>
          <a:xfrm>
            <a:off x="3782749" y="3952225"/>
            <a:ext cx="1497075" cy="958950"/>
          </a:xfrm>
          <a:prstGeom prst="flowChartDecis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6734009" y="41506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6840252" y="4243860"/>
            <a:ext cx="1223700" cy="5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COURSE</a:t>
            </a:r>
            <a:endParaRPr sz="1200">
              <a:solidFill>
                <a:schemeClr val="lt2"/>
              </a:solidFill>
            </a:endParaRPr>
          </a:p>
        </p:txBody>
      </p:sp>
      <p:sp>
        <p:nvSpPr>
          <p:cNvPr id="315" name="Google Shape;315;p36"/>
          <p:cNvSpPr txBox="1"/>
          <p:nvPr/>
        </p:nvSpPr>
        <p:spPr>
          <a:xfrm>
            <a:off x="3925117" y="4247654"/>
            <a:ext cx="12237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ENROLLS IN</a:t>
            </a:r>
            <a:endParaRPr sz="1200">
              <a:solidFill>
                <a:schemeClr val="lt2"/>
              </a:solidFill>
            </a:endParaRPr>
          </a:p>
        </p:txBody>
      </p:sp>
      <p:cxnSp>
        <p:nvCxnSpPr>
          <p:cNvPr id="316" name="Google Shape;316;p36"/>
          <p:cNvCxnSpPr/>
          <p:nvPr/>
        </p:nvCxnSpPr>
        <p:spPr>
          <a:xfrm>
            <a:off x="2328468" y="4428400"/>
            <a:ext cx="1497000" cy="0"/>
          </a:xfrm>
          <a:prstGeom prst="straightConnector1">
            <a:avLst/>
          </a:prstGeom>
          <a:noFill/>
          <a:ln cap="flat" cmpd="sng" w="19050">
            <a:solidFill>
              <a:srgbClr val="FFFFFF"/>
            </a:solidFill>
            <a:prstDash val="solid"/>
            <a:round/>
            <a:headEnd len="med" w="med" type="none"/>
            <a:tailEnd len="med" w="med" type="none"/>
          </a:ln>
        </p:spPr>
      </p:cxnSp>
      <p:cxnSp>
        <p:nvCxnSpPr>
          <p:cNvPr id="317" name="Google Shape;317;p36"/>
          <p:cNvCxnSpPr/>
          <p:nvPr/>
        </p:nvCxnSpPr>
        <p:spPr>
          <a:xfrm>
            <a:off x="5224068" y="4428400"/>
            <a:ext cx="1497000" cy="0"/>
          </a:xfrm>
          <a:prstGeom prst="straightConnector1">
            <a:avLst/>
          </a:prstGeom>
          <a:noFill/>
          <a:ln cap="flat" cmpd="sng" w="19050">
            <a:solidFill>
              <a:srgbClr val="FFFFFF"/>
            </a:solidFill>
            <a:prstDash val="solid"/>
            <a:round/>
            <a:headEnd len="med" w="med" type="none"/>
            <a:tailEnd len="med" w="med" type="none"/>
          </a:ln>
        </p:spPr>
      </p:cxnSp>
      <p:graphicFrame>
        <p:nvGraphicFramePr>
          <p:cNvPr id="318" name="Google Shape;318;p36"/>
          <p:cNvGraphicFramePr/>
          <p:nvPr/>
        </p:nvGraphicFramePr>
        <p:xfrm>
          <a:off x="1632325" y="2080943"/>
          <a:ext cx="3000000" cy="3000000"/>
        </p:xfrm>
        <a:graphic>
          <a:graphicData uri="http://schemas.openxmlformats.org/drawingml/2006/table">
            <a:tbl>
              <a:tblPr>
                <a:noFill/>
                <a:tableStyleId>{5548254B-848A-47CB-B792-DE809D8C545A}</a:tableStyleId>
              </a:tblPr>
              <a:tblGrid>
                <a:gridCol w="2236200"/>
                <a:gridCol w="4257075"/>
              </a:tblGrid>
              <a:tr h="267025">
                <a:tc>
                  <a:txBody>
                    <a:bodyPr/>
                    <a:lstStyle/>
                    <a:p>
                      <a:pPr indent="0" lvl="0" marL="0" rtl="0" algn="l">
                        <a:spcBef>
                          <a:spcPts val="0"/>
                        </a:spcBef>
                        <a:spcAft>
                          <a:spcPts val="0"/>
                        </a:spcAft>
                        <a:buNone/>
                      </a:pPr>
                      <a:r>
                        <a:rPr b="1" lang="en" sz="1600">
                          <a:solidFill>
                            <a:srgbClr val="FFFFFF"/>
                          </a:solidFill>
                        </a:rPr>
                        <a:t>Entity</a:t>
                      </a:r>
                      <a:endParaRPr b="1" sz="16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FFFFFF"/>
                          </a:solidFill>
                        </a:rPr>
                        <a:t>Attributes</a:t>
                      </a:r>
                      <a:endParaRPr b="1" sz="16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FFFFF"/>
                          </a:solidFill>
                        </a:rPr>
                        <a:t>Customer</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Name, Address, Status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FFFFF"/>
                          </a:solidFill>
                        </a:rPr>
                        <a:t>Book</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ISBN,  Title,  Author, Price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0"/>
          <p:cNvSpPr txBox="1"/>
          <p:nvPr/>
        </p:nvSpPr>
        <p:spPr>
          <a:xfrm>
            <a:off x="8039600" y="4775400"/>
            <a:ext cx="1171500" cy="3680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9" name="Google Shape;59;p10"/>
          <p:cNvSpPr txBox="1"/>
          <p:nvPr>
            <p:ph type="ctrTitle"/>
          </p:nvPr>
        </p:nvSpPr>
        <p:spPr>
          <a:xfrm>
            <a:off x="122550" y="3099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What is Database?</a:t>
            </a:r>
            <a:endParaRPr>
              <a:solidFill>
                <a:srgbClr val="FFFFFF"/>
              </a:solidFill>
            </a:endParaRPr>
          </a:p>
        </p:txBody>
      </p:sp>
      <p:sp>
        <p:nvSpPr>
          <p:cNvPr id="60" name="Google Shape;60;p10"/>
          <p:cNvSpPr txBox="1"/>
          <p:nvPr/>
        </p:nvSpPr>
        <p:spPr>
          <a:xfrm>
            <a:off x="592325" y="1621350"/>
            <a:ext cx="8211900" cy="198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rgbClr val="FFFFFF"/>
              </a:buClr>
              <a:buSzPts val="1800"/>
              <a:buFont typeface="Arial"/>
              <a:buChar char="★"/>
            </a:pPr>
            <a:r>
              <a:rPr i="1" lang="en" sz="1800">
                <a:solidFill>
                  <a:srgbClr val="FFFFFF"/>
                </a:solidFill>
              </a:rPr>
              <a:t>Stores organized information</a:t>
            </a:r>
            <a:endParaRPr i="1"/>
          </a:p>
          <a:p>
            <a:pPr indent="-342900" lvl="0" marL="457200" marR="0" rtl="0" algn="l">
              <a:lnSpc>
                <a:spcPct val="200000"/>
              </a:lnSpc>
              <a:spcBef>
                <a:spcPts val="0"/>
              </a:spcBef>
              <a:spcAft>
                <a:spcPts val="0"/>
              </a:spcAft>
              <a:buClr>
                <a:srgbClr val="FFFFFF"/>
              </a:buClr>
              <a:buSzPts val="1800"/>
              <a:buFont typeface="Arial"/>
              <a:buChar char="★"/>
            </a:pPr>
            <a:r>
              <a:rPr i="1" lang="en" sz="1800">
                <a:solidFill>
                  <a:srgbClr val="FFFFFF"/>
                </a:solidFill>
              </a:rPr>
              <a:t>Data are extracted from information</a:t>
            </a:r>
            <a:endParaRPr i="1"/>
          </a:p>
          <a:p>
            <a:pPr indent="-342900" lvl="0" marL="457200" marR="0" rtl="0" algn="l">
              <a:lnSpc>
                <a:spcPct val="200000"/>
              </a:lnSpc>
              <a:spcBef>
                <a:spcPts val="0"/>
              </a:spcBef>
              <a:spcAft>
                <a:spcPts val="0"/>
              </a:spcAft>
              <a:buClr>
                <a:srgbClr val="FFFFFF"/>
              </a:buClr>
              <a:buSzPts val="1800"/>
              <a:buFont typeface="Arial"/>
              <a:buChar char="★"/>
            </a:pPr>
            <a:r>
              <a:rPr i="1" lang="en" sz="1800">
                <a:solidFill>
                  <a:srgbClr val="FFFFFF"/>
                </a:solidFill>
              </a:rPr>
              <a:t>Knowledge is derived from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324" name="Google Shape;324;p37"/>
          <p:cNvSpPr txBox="1"/>
          <p:nvPr>
            <p:ph type="ctrTitle"/>
          </p:nvPr>
        </p:nvSpPr>
        <p:spPr>
          <a:xfrm>
            <a:off x="1098825" y="70650"/>
            <a:ext cx="70638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000">
                <a:solidFill>
                  <a:schemeClr val="lt1"/>
                </a:solidFill>
                <a:latin typeface="Trebuchet MS"/>
                <a:ea typeface="Trebuchet MS"/>
                <a:cs typeface="Trebuchet MS"/>
                <a:sym typeface="Trebuchet MS"/>
              </a:rPr>
              <a:t>Graphical notation of E - R diagram</a:t>
            </a:r>
            <a:endParaRPr sz="3000"/>
          </a:p>
        </p:txBody>
      </p:sp>
      <p:sp>
        <p:nvSpPr>
          <p:cNvPr id="325" name="Google Shape;325;p37"/>
          <p:cNvSpPr txBox="1"/>
          <p:nvPr/>
        </p:nvSpPr>
        <p:spPr>
          <a:xfrm>
            <a:off x="481200" y="791313"/>
            <a:ext cx="8146200" cy="38256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544597" y="864070"/>
            <a:ext cx="8021400" cy="36801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37"/>
          <p:cNvCxnSpPr/>
          <p:nvPr/>
        </p:nvCxnSpPr>
        <p:spPr>
          <a:xfrm>
            <a:off x="566738" y="1431563"/>
            <a:ext cx="7988100" cy="0"/>
          </a:xfrm>
          <a:prstGeom prst="straightConnector1">
            <a:avLst/>
          </a:prstGeom>
          <a:noFill/>
          <a:ln cap="flat" cmpd="sng" w="19050">
            <a:solidFill>
              <a:srgbClr val="549FFF"/>
            </a:solidFill>
            <a:prstDash val="solid"/>
            <a:round/>
            <a:headEnd len="med" w="med" type="none"/>
            <a:tailEnd len="med" w="med" type="none"/>
          </a:ln>
        </p:spPr>
      </p:cxnSp>
      <p:sp>
        <p:nvSpPr>
          <p:cNvPr id="328" name="Google Shape;328;p37"/>
          <p:cNvSpPr txBox="1"/>
          <p:nvPr/>
        </p:nvSpPr>
        <p:spPr>
          <a:xfrm>
            <a:off x="715175" y="967875"/>
            <a:ext cx="7485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NAME</a:t>
            </a:r>
            <a:endParaRPr b="1">
              <a:solidFill>
                <a:schemeClr val="lt2"/>
              </a:solidFill>
            </a:endParaRPr>
          </a:p>
        </p:txBody>
      </p:sp>
      <p:sp>
        <p:nvSpPr>
          <p:cNvPr id="329" name="Google Shape;329;p37"/>
          <p:cNvSpPr txBox="1"/>
          <p:nvPr/>
        </p:nvSpPr>
        <p:spPr>
          <a:xfrm>
            <a:off x="2708638" y="967875"/>
            <a:ext cx="10383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SYMBOL</a:t>
            </a:r>
            <a:endParaRPr b="1">
              <a:solidFill>
                <a:schemeClr val="lt2"/>
              </a:solidFill>
            </a:endParaRPr>
          </a:p>
        </p:txBody>
      </p:sp>
      <p:sp>
        <p:nvSpPr>
          <p:cNvPr id="330" name="Google Shape;330;p37"/>
          <p:cNvSpPr txBox="1"/>
          <p:nvPr/>
        </p:nvSpPr>
        <p:spPr>
          <a:xfrm>
            <a:off x="4899601" y="967875"/>
            <a:ext cx="11715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FUNCTION</a:t>
            </a:r>
            <a:endParaRPr b="1">
              <a:solidFill>
                <a:schemeClr val="lt2"/>
              </a:solidFill>
            </a:endParaRPr>
          </a:p>
        </p:txBody>
      </p:sp>
      <p:sp>
        <p:nvSpPr>
          <p:cNvPr id="331" name="Google Shape;331;p37"/>
          <p:cNvSpPr txBox="1"/>
          <p:nvPr/>
        </p:nvSpPr>
        <p:spPr>
          <a:xfrm>
            <a:off x="736562" y="1785238"/>
            <a:ext cx="7485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Entity</a:t>
            </a:r>
            <a:endParaRPr>
              <a:solidFill>
                <a:schemeClr val="lt2"/>
              </a:solidFill>
            </a:endParaRPr>
          </a:p>
        </p:txBody>
      </p:sp>
      <p:sp>
        <p:nvSpPr>
          <p:cNvPr id="332" name="Google Shape;332;p37"/>
          <p:cNvSpPr txBox="1"/>
          <p:nvPr/>
        </p:nvSpPr>
        <p:spPr>
          <a:xfrm>
            <a:off x="736562" y="2764184"/>
            <a:ext cx="10383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Attribute</a:t>
            </a:r>
            <a:endParaRPr>
              <a:solidFill>
                <a:schemeClr val="lt2"/>
              </a:solidFill>
            </a:endParaRPr>
          </a:p>
        </p:txBody>
      </p:sp>
      <p:sp>
        <p:nvSpPr>
          <p:cNvPr id="333" name="Google Shape;333;p37"/>
          <p:cNvSpPr txBox="1"/>
          <p:nvPr/>
        </p:nvSpPr>
        <p:spPr>
          <a:xfrm>
            <a:off x="736548" y="3799425"/>
            <a:ext cx="13485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Relationship</a:t>
            </a:r>
            <a:endParaRPr>
              <a:solidFill>
                <a:schemeClr val="lt2"/>
              </a:solidFill>
            </a:endParaRPr>
          </a:p>
        </p:txBody>
      </p:sp>
      <p:sp>
        <p:nvSpPr>
          <p:cNvPr id="334" name="Google Shape;334;p37"/>
          <p:cNvSpPr/>
          <p:nvPr/>
        </p:nvSpPr>
        <p:spPr>
          <a:xfrm>
            <a:off x="2708638" y="1785238"/>
            <a:ext cx="1038300" cy="36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2642038" y="3592975"/>
            <a:ext cx="1171500" cy="781000"/>
          </a:xfrm>
          <a:prstGeom prst="flowChartDecis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3013888" y="2734334"/>
            <a:ext cx="427800" cy="4278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txBox="1"/>
          <p:nvPr/>
        </p:nvSpPr>
        <p:spPr>
          <a:xfrm>
            <a:off x="4888200" y="1507763"/>
            <a:ext cx="3432600" cy="94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E5CD"/>
                </a:solidFill>
              </a:rPr>
              <a:t>-Data in the system</a:t>
            </a:r>
            <a:endParaRPr>
              <a:solidFill>
                <a:srgbClr val="FCE5CD"/>
              </a:solidFill>
            </a:endParaRPr>
          </a:p>
          <a:p>
            <a:pPr indent="0" lvl="0" marL="0" rtl="0" algn="l">
              <a:lnSpc>
                <a:spcPct val="115000"/>
              </a:lnSpc>
              <a:spcBef>
                <a:spcPts val="0"/>
              </a:spcBef>
              <a:spcAft>
                <a:spcPts val="0"/>
              </a:spcAft>
              <a:buNone/>
            </a:pPr>
            <a:r>
              <a:rPr lang="en">
                <a:solidFill>
                  <a:srgbClr val="FCE5CD"/>
                </a:solidFill>
              </a:rPr>
              <a:t>-Uniquely identifiable by identifier</a:t>
            </a:r>
            <a:endParaRPr>
              <a:solidFill>
                <a:srgbClr val="FCE5CD"/>
              </a:solidFill>
            </a:endParaRPr>
          </a:p>
          <a:p>
            <a:pPr indent="0" lvl="0" marL="0" rtl="0" algn="l">
              <a:lnSpc>
                <a:spcPct val="115000"/>
              </a:lnSpc>
              <a:spcBef>
                <a:spcPts val="0"/>
              </a:spcBef>
              <a:spcAft>
                <a:spcPts val="0"/>
              </a:spcAft>
              <a:buNone/>
            </a:pPr>
            <a:r>
              <a:rPr lang="en">
                <a:solidFill>
                  <a:srgbClr val="FCE5CD"/>
                </a:solidFill>
              </a:rPr>
              <a:t>-Has attributes that describe it</a:t>
            </a:r>
            <a:endParaRPr>
              <a:solidFill>
                <a:srgbClr val="FCE5CD"/>
              </a:solidFill>
            </a:endParaRPr>
          </a:p>
        </p:txBody>
      </p:sp>
      <p:sp>
        <p:nvSpPr>
          <p:cNvPr id="338" name="Google Shape;338;p37"/>
          <p:cNvSpPr txBox="1"/>
          <p:nvPr/>
        </p:nvSpPr>
        <p:spPr>
          <a:xfrm>
            <a:off x="4888200" y="2729580"/>
            <a:ext cx="3432600" cy="4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E5CD"/>
                </a:solidFill>
              </a:rPr>
              <a:t>Describe an entity</a:t>
            </a:r>
            <a:endParaRPr>
              <a:solidFill>
                <a:srgbClr val="FCE5CD"/>
              </a:solidFill>
            </a:endParaRPr>
          </a:p>
        </p:txBody>
      </p:sp>
      <p:sp>
        <p:nvSpPr>
          <p:cNvPr id="339" name="Google Shape;339;p37"/>
          <p:cNvSpPr txBox="1"/>
          <p:nvPr/>
        </p:nvSpPr>
        <p:spPr>
          <a:xfrm>
            <a:off x="4889550" y="3637332"/>
            <a:ext cx="3432600" cy="6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E5CD"/>
                </a:solidFill>
              </a:rPr>
              <a:t>-Relates two entities</a:t>
            </a:r>
            <a:endParaRPr>
              <a:solidFill>
                <a:srgbClr val="FCE5CD"/>
              </a:solidFill>
            </a:endParaRPr>
          </a:p>
          <a:p>
            <a:pPr indent="0" lvl="0" marL="0" rtl="0" algn="l">
              <a:lnSpc>
                <a:spcPct val="115000"/>
              </a:lnSpc>
              <a:spcBef>
                <a:spcPts val="0"/>
              </a:spcBef>
              <a:spcAft>
                <a:spcPts val="0"/>
              </a:spcAft>
              <a:buNone/>
            </a:pPr>
            <a:r>
              <a:rPr lang="en">
                <a:solidFill>
                  <a:srgbClr val="FCE5CD"/>
                </a:solidFill>
              </a:rPr>
              <a:t>-Uniquely identifiable by the identifier</a:t>
            </a:r>
            <a:endParaRPr>
              <a:solidFill>
                <a:srgbClr val="FCE5C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345" name="Google Shape;345;p38"/>
          <p:cNvSpPr txBox="1"/>
          <p:nvPr>
            <p:ph type="ctrTitle"/>
          </p:nvPr>
        </p:nvSpPr>
        <p:spPr>
          <a:xfrm>
            <a:off x="122550" y="290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Degree of Relationship (E-R Model)</a:t>
            </a:r>
            <a:endParaRPr>
              <a:solidFill>
                <a:srgbClr val="FFFFFF"/>
              </a:solidFill>
            </a:endParaRPr>
          </a:p>
        </p:txBody>
      </p:sp>
      <p:sp>
        <p:nvSpPr>
          <p:cNvPr id="346" name="Google Shape;346;p38"/>
          <p:cNvSpPr txBox="1"/>
          <p:nvPr/>
        </p:nvSpPr>
        <p:spPr>
          <a:xfrm>
            <a:off x="428825" y="2570300"/>
            <a:ext cx="8389800" cy="136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One to One  (1 : 1)</a:t>
            </a:r>
            <a:endParaRPr i="1" sz="1800">
              <a:solidFill>
                <a:srgbClr val="FFFFFF"/>
              </a:solidFill>
            </a:endParaRPr>
          </a:p>
          <a:p>
            <a:pPr indent="-342900" lvl="0" marL="457200" rtl="0" algn="l">
              <a:lnSpc>
                <a:spcPct val="150000"/>
              </a:lnSpc>
              <a:spcBef>
                <a:spcPts val="0"/>
              </a:spcBef>
              <a:spcAft>
                <a:spcPts val="0"/>
              </a:spcAft>
              <a:buClr>
                <a:schemeClr val="lt1"/>
              </a:buClr>
              <a:buSzPts val="1800"/>
              <a:buFont typeface="Arial"/>
              <a:buChar char="★"/>
            </a:pPr>
            <a:r>
              <a:rPr i="1" lang="en" sz="1800">
                <a:solidFill>
                  <a:schemeClr val="lt1"/>
                </a:solidFill>
              </a:rPr>
              <a:t>One to Many  (1 : N)</a:t>
            </a:r>
            <a:endParaRPr i="1" sz="1800">
              <a:solidFill>
                <a:schemeClr val="lt1"/>
              </a:solidFill>
            </a:endParaRPr>
          </a:p>
          <a:p>
            <a:pPr indent="-342900" lvl="0" marL="457200" rtl="0" algn="l">
              <a:lnSpc>
                <a:spcPct val="150000"/>
              </a:lnSpc>
              <a:spcBef>
                <a:spcPts val="0"/>
              </a:spcBef>
              <a:spcAft>
                <a:spcPts val="0"/>
              </a:spcAft>
              <a:buClr>
                <a:schemeClr val="lt1"/>
              </a:buClr>
              <a:buSzPts val="1800"/>
              <a:buFont typeface="Arial"/>
              <a:buChar char="★"/>
            </a:pPr>
            <a:r>
              <a:rPr i="1" lang="en" sz="1800">
                <a:solidFill>
                  <a:schemeClr val="lt1"/>
                </a:solidFill>
              </a:rPr>
              <a:t>Many to Many  (M : M)</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347" name="Google Shape;347;p38"/>
          <p:cNvSpPr txBox="1"/>
          <p:nvPr/>
        </p:nvSpPr>
        <p:spPr>
          <a:xfrm>
            <a:off x="222750" y="1272225"/>
            <a:ext cx="8567700" cy="104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800">
                <a:solidFill>
                  <a:srgbClr val="FFFFFF"/>
                </a:solidFill>
              </a:rPr>
              <a:t>The degree of relationship is the number of occurrences in one entity which are associated to the number of occurrences in another. It is also called Cardinality.  There are three degrees of relationship, known as:</a:t>
            </a:r>
            <a:endParaRPr sz="1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353" name="Google Shape;353;p39"/>
          <p:cNvSpPr txBox="1"/>
          <p:nvPr>
            <p:ph type="ctrTitle"/>
          </p:nvPr>
        </p:nvSpPr>
        <p:spPr>
          <a:xfrm>
            <a:off x="975800" y="186175"/>
            <a:ext cx="7063800" cy="6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000">
                <a:solidFill>
                  <a:schemeClr val="lt1"/>
                </a:solidFill>
                <a:latin typeface="Trebuchet MS"/>
                <a:ea typeface="Trebuchet MS"/>
                <a:cs typeface="Trebuchet MS"/>
                <a:sym typeface="Trebuchet MS"/>
              </a:rPr>
              <a:t>One to One Relationship : (1 : 1 )</a:t>
            </a:r>
            <a:endParaRPr b="1" i="1" sz="3000">
              <a:solidFill>
                <a:schemeClr val="lt1"/>
              </a:solidFill>
              <a:latin typeface="Trebuchet MS"/>
              <a:ea typeface="Trebuchet MS"/>
              <a:cs typeface="Trebuchet MS"/>
              <a:sym typeface="Trebuchet MS"/>
            </a:endParaRPr>
          </a:p>
        </p:txBody>
      </p:sp>
      <p:sp>
        <p:nvSpPr>
          <p:cNvPr id="354" name="Google Shape;354;p39"/>
          <p:cNvSpPr txBox="1"/>
          <p:nvPr/>
        </p:nvSpPr>
        <p:spPr>
          <a:xfrm>
            <a:off x="561300" y="1888250"/>
            <a:ext cx="8021400" cy="24510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txBox="1"/>
          <p:nvPr/>
        </p:nvSpPr>
        <p:spPr>
          <a:xfrm>
            <a:off x="1193575" y="2326575"/>
            <a:ext cx="11715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ORDER </a:t>
            </a:r>
            <a:endParaRPr sz="1200">
              <a:solidFill>
                <a:schemeClr val="lt2"/>
              </a:solidFill>
            </a:endParaRPr>
          </a:p>
          <a:p>
            <a:pPr indent="0" lvl="0" marL="0" rtl="0" algn="l">
              <a:spcBef>
                <a:spcPts val="0"/>
              </a:spcBef>
              <a:spcAft>
                <a:spcPts val="0"/>
              </a:spcAft>
              <a:buNone/>
            </a:pPr>
            <a:r>
              <a:rPr lang="en" sz="1200">
                <a:solidFill>
                  <a:schemeClr val="lt2"/>
                </a:solidFill>
              </a:rPr>
              <a:t>REQUISITION</a:t>
            </a:r>
            <a:endParaRPr sz="1200">
              <a:solidFill>
                <a:schemeClr val="lt2"/>
              </a:solidFill>
            </a:endParaRPr>
          </a:p>
        </p:txBody>
      </p:sp>
      <p:sp>
        <p:nvSpPr>
          <p:cNvPr id="356" name="Google Shape;356;p39"/>
          <p:cNvSpPr/>
          <p:nvPr/>
        </p:nvSpPr>
        <p:spPr>
          <a:xfrm>
            <a:off x="3935149" y="2123425"/>
            <a:ext cx="1497075" cy="958950"/>
          </a:xfrm>
          <a:prstGeom prst="flowChartDecis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p:nvPr/>
        </p:nvSpPr>
        <p:spPr>
          <a:xfrm>
            <a:off x="6886409" y="23218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1077550" y="23218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39"/>
          <p:cNvSpPr txBox="1"/>
          <p:nvPr/>
        </p:nvSpPr>
        <p:spPr>
          <a:xfrm>
            <a:off x="6875025" y="2350900"/>
            <a:ext cx="1223700" cy="5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PURCHASE</a:t>
            </a:r>
            <a:endParaRPr sz="1200">
              <a:solidFill>
                <a:schemeClr val="lt2"/>
              </a:solidFill>
            </a:endParaRPr>
          </a:p>
          <a:p>
            <a:pPr indent="0" lvl="0" marL="0" rtl="0" algn="ctr">
              <a:spcBef>
                <a:spcPts val="0"/>
              </a:spcBef>
              <a:spcAft>
                <a:spcPts val="0"/>
              </a:spcAft>
              <a:buNone/>
            </a:pPr>
            <a:r>
              <a:rPr lang="en" sz="1200">
                <a:solidFill>
                  <a:schemeClr val="lt2"/>
                </a:solidFill>
              </a:rPr>
              <a:t>ORDER</a:t>
            </a:r>
            <a:endParaRPr sz="1200">
              <a:solidFill>
                <a:schemeClr val="lt2"/>
              </a:solidFill>
            </a:endParaRPr>
          </a:p>
        </p:txBody>
      </p:sp>
      <p:sp>
        <p:nvSpPr>
          <p:cNvPr id="360" name="Google Shape;360;p39"/>
          <p:cNvSpPr txBox="1"/>
          <p:nvPr/>
        </p:nvSpPr>
        <p:spPr>
          <a:xfrm>
            <a:off x="4024050" y="2418854"/>
            <a:ext cx="12237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RAISES</a:t>
            </a:r>
            <a:endParaRPr sz="1200">
              <a:solidFill>
                <a:schemeClr val="lt2"/>
              </a:solidFill>
            </a:endParaRPr>
          </a:p>
        </p:txBody>
      </p:sp>
      <p:sp>
        <p:nvSpPr>
          <p:cNvPr id="361" name="Google Shape;361;p39"/>
          <p:cNvSpPr txBox="1"/>
          <p:nvPr/>
        </p:nvSpPr>
        <p:spPr>
          <a:xfrm>
            <a:off x="6599148" y="2208972"/>
            <a:ext cx="2460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a:t>
            </a:r>
            <a:endParaRPr>
              <a:solidFill>
                <a:srgbClr val="FFFFFF"/>
              </a:solidFill>
            </a:endParaRPr>
          </a:p>
        </p:txBody>
      </p:sp>
      <p:sp>
        <p:nvSpPr>
          <p:cNvPr id="362" name="Google Shape;362;p39"/>
          <p:cNvSpPr txBox="1"/>
          <p:nvPr/>
        </p:nvSpPr>
        <p:spPr>
          <a:xfrm>
            <a:off x="2456720" y="2176892"/>
            <a:ext cx="2460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a:t>
            </a:r>
            <a:endParaRPr>
              <a:solidFill>
                <a:srgbClr val="FFFFFF"/>
              </a:solidFill>
            </a:endParaRPr>
          </a:p>
        </p:txBody>
      </p:sp>
      <p:cxnSp>
        <p:nvCxnSpPr>
          <p:cNvPr id="363" name="Google Shape;363;p39"/>
          <p:cNvCxnSpPr/>
          <p:nvPr/>
        </p:nvCxnSpPr>
        <p:spPr>
          <a:xfrm>
            <a:off x="2480868" y="2599600"/>
            <a:ext cx="1497000" cy="0"/>
          </a:xfrm>
          <a:prstGeom prst="straightConnector1">
            <a:avLst/>
          </a:prstGeom>
          <a:noFill/>
          <a:ln cap="flat" cmpd="sng" w="19050">
            <a:solidFill>
              <a:srgbClr val="FFFFFF"/>
            </a:solidFill>
            <a:prstDash val="solid"/>
            <a:round/>
            <a:headEnd len="med" w="med" type="none"/>
            <a:tailEnd len="med" w="med" type="none"/>
          </a:ln>
        </p:spPr>
      </p:cxnSp>
      <p:cxnSp>
        <p:nvCxnSpPr>
          <p:cNvPr id="364" name="Google Shape;364;p39"/>
          <p:cNvCxnSpPr/>
          <p:nvPr/>
        </p:nvCxnSpPr>
        <p:spPr>
          <a:xfrm>
            <a:off x="5376468" y="2599600"/>
            <a:ext cx="1497000" cy="0"/>
          </a:xfrm>
          <a:prstGeom prst="straightConnector1">
            <a:avLst/>
          </a:prstGeom>
          <a:noFill/>
          <a:ln cap="flat" cmpd="sng" w="19050">
            <a:solidFill>
              <a:srgbClr val="FFFFFF"/>
            </a:solidFill>
            <a:prstDash val="solid"/>
            <a:round/>
            <a:headEnd len="med" w="med" type="none"/>
            <a:tailEnd len="med" w="med" type="none"/>
          </a:ln>
        </p:spPr>
      </p:cxnSp>
      <p:sp>
        <p:nvSpPr>
          <p:cNvPr id="365" name="Google Shape;365;p39"/>
          <p:cNvSpPr txBox="1"/>
          <p:nvPr/>
        </p:nvSpPr>
        <p:spPr>
          <a:xfrm>
            <a:off x="804700" y="3448900"/>
            <a:ext cx="6734100" cy="6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E5CD"/>
                </a:solidFill>
              </a:rPr>
              <a:t>One Order Requisition raises one purchase order.</a:t>
            </a:r>
            <a:endParaRPr>
              <a:solidFill>
                <a:srgbClr val="FCE5CD"/>
              </a:solidFill>
            </a:endParaRPr>
          </a:p>
          <a:p>
            <a:pPr indent="0" lvl="0" marL="0" rtl="0" algn="l">
              <a:lnSpc>
                <a:spcPct val="115000"/>
              </a:lnSpc>
              <a:spcBef>
                <a:spcPts val="0"/>
              </a:spcBef>
              <a:spcAft>
                <a:spcPts val="0"/>
              </a:spcAft>
              <a:buNone/>
            </a:pPr>
            <a:r>
              <a:rPr lang="en">
                <a:solidFill>
                  <a:srgbClr val="FCE5CD"/>
                </a:solidFill>
              </a:rPr>
              <a:t>One purchase order is raised by one order requisition.</a:t>
            </a:r>
            <a:endParaRPr>
              <a:solidFill>
                <a:srgbClr val="FCE5CD"/>
              </a:solidFill>
            </a:endParaRPr>
          </a:p>
        </p:txBody>
      </p:sp>
      <p:sp>
        <p:nvSpPr>
          <p:cNvPr id="366" name="Google Shape;366;p39"/>
          <p:cNvSpPr txBox="1"/>
          <p:nvPr>
            <p:ph type="ctrTitle"/>
          </p:nvPr>
        </p:nvSpPr>
        <p:spPr>
          <a:xfrm>
            <a:off x="-78775" y="841200"/>
            <a:ext cx="91440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lang="en" sz="2400">
                <a:solidFill>
                  <a:schemeClr val="lt1"/>
                </a:solidFill>
                <a:latin typeface="Trebuchet MS"/>
                <a:ea typeface="Trebuchet MS"/>
                <a:cs typeface="Trebuchet MS"/>
                <a:sym typeface="Trebuchet MS"/>
              </a:rPr>
              <a:t>(E-R Model)</a:t>
            </a:r>
            <a:endParaRPr i="1" sz="2400">
              <a:solidFill>
                <a:schemeClr val="lt1"/>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nvSpPr>
        <p:spPr>
          <a:xfrm>
            <a:off x="561300" y="1998049"/>
            <a:ext cx="8021400" cy="24798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1077550" y="25504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4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374" name="Google Shape;374;p40"/>
          <p:cNvSpPr txBox="1"/>
          <p:nvPr>
            <p:ph type="ctrTitle"/>
          </p:nvPr>
        </p:nvSpPr>
        <p:spPr>
          <a:xfrm>
            <a:off x="1040100" y="112550"/>
            <a:ext cx="7063800" cy="76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t/>
            </a:r>
            <a:endParaRPr b="1" i="1" sz="3000">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Font typeface="Trebuchet MS"/>
              <a:buNone/>
            </a:pPr>
            <a:r>
              <a:rPr b="1" i="1" lang="en" sz="3000">
                <a:solidFill>
                  <a:schemeClr val="lt1"/>
                </a:solidFill>
                <a:latin typeface="Trebuchet MS"/>
                <a:ea typeface="Trebuchet MS"/>
                <a:cs typeface="Trebuchet MS"/>
                <a:sym typeface="Trebuchet MS"/>
              </a:rPr>
              <a:t>One to Many Relationship : (1 : N) </a:t>
            </a:r>
            <a:endParaRPr b="1" i="1" sz="3000">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Font typeface="Trebuchet MS"/>
              <a:buNone/>
            </a:pPr>
            <a:r>
              <a:t/>
            </a:r>
            <a:endParaRPr b="1" i="1" sz="3000">
              <a:solidFill>
                <a:schemeClr val="lt1"/>
              </a:solidFill>
              <a:latin typeface="Trebuchet MS"/>
              <a:ea typeface="Trebuchet MS"/>
              <a:cs typeface="Trebuchet MS"/>
              <a:sym typeface="Trebuchet MS"/>
            </a:endParaRPr>
          </a:p>
        </p:txBody>
      </p:sp>
      <p:sp>
        <p:nvSpPr>
          <p:cNvPr id="375" name="Google Shape;375;p40"/>
          <p:cNvSpPr txBox="1"/>
          <p:nvPr/>
        </p:nvSpPr>
        <p:spPr>
          <a:xfrm>
            <a:off x="1193575" y="2640722"/>
            <a:ext cx="11715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EMPLOYEE</a:t>
            </a:r>
            <a:endParaRPr sz="1200">
              <a:solidFill>
                <a:schemeClr val="lt2"/>
              </a:solidFill>
            </a:endParaRPr>
          </a:p>
        </p:txBody>
      </p:sp>
      <p:sp>
        <p:nvSpPr>
          <p:cNvPr id="376" name="Google Shape;376;p40"/>
          <p:cNvSpPr/>
          <p:nvPr/>
        </p:nvSpPr>
        <p:spPr>
          <a:xfrm>
            <a:off x="3935149" y="2352025"/>
            <a:ext cx="1497075" cy="958950"/>
          </a:xfrm>
          <a:prstGeom prst="flowChartDecis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6886409" y="25504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txBox="1"/>
          <p:nvPr/>
        </p:nvSpPr>
        <p:spPr>
          <a:xfrm>
            <a:off x="6992652" y="2643660"/>
            <a:ext cx="1223700" cy="5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DEPARTMENT</a:t>
            </a:r>
            <a:endParaRPr sz="1200">
              <a:solidFill>
                <a:schemeClr val="lt2"/>
              </a:solidFill>
            </a:endParaRPr>
          </a:p>
        </p:txBody>
      </p:sp>
      <p:sp>
        <p:nvSpPr>
          <p:cNvPr id="379" name="Google Shape;379;p40"/>
          <p:cNvSpPr txBox="1"/>
          <p:nvPr/>
        </p:nvSpPr>
        <p:spPr>
          <a:xfrm>
            <a:off x="4077517" y="2647454"/>
            <a:ext cx="12237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WORKS IN</a:t>
            </a:r>
            <a:endParaRPr sz="1200">
              <a:solidFill>
                <a:schemeClr val="lt2"/>
              </a:solidFill>
            </a:endParaRPr>
          </a:p>
        </p:txBody>
      </p:sp>
      <p:sp>
        <p:nvSpPr>
          <p:cNvPr id="380" name="Google Shape;380;p40"/>
          <p:cNvSpPr txBox="1"/>
          <p:nvPr/>
        </p:nvSpPr>
        <p:spPr>
          <a:xfrm>
            <a:off x="6599148" y="2437572"/>
            <a:ext cx="2460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a:t>
            </a:r>
            <a:endParaRPr>
              <a:solidFill>
                <a:srgbClr val="FFFFFF"/>
              </a:solidFill>
            </a:endParaRPr>
          </a:p>
        </p:txBody>
      </p:sp>
      <p:sp>
        <p:nvSpPr>
          <p:cNvPr id="381" name="Google Shape;381;p40"/>
          <p:cNvSpPr txBox="1"/>
          <p:nvPr/>
        </p:nvSpPr>
        <p:spPr>
          <a:xfrm>
            <a:off x="2510187" y="2405492"/>
            <a:ext cx="2460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a:t>
            </a:r>
            <a:endParaRPr>
              <a:solidFill>
                <a:srgbClr val="FFFFFF"/>
              </a:solidFill>
            </a:endParaRPr>
          </a:p>
        </p:txBody>
      </p:sp>
      <p:cxnSp>
        <p:nvCxnSpPr>
          <p:cNvPr id="382" name="Google Shape;382;p40"/>
          <p:cNvCxnSpPr/>
          <p:nvPr/>
        </p:nvCxnSpPr>
        <p:spPr>
          <a:xfrm>
            <a:off x="2480868" y="2828200"/>
            <a:ext cx="1497000" cy="0"/>
          </a:xfrm>
          <a:prstGeom prst="straightConnector1">
            <a:avLst/>
          </a:prstGeom>
          <a:noFill/>
          <a:ln cap="flat" cmpd="sng" w="19050">
            <a:solidFill>
              <a:srgbClr val="FFFFFF"/>
            </a:solidFill>
            <a:prstDash val="solid"/>
            <a:round/>
            <a:headEnd len="med" w="med" type="none"/>
            <a:tailEnd len="med" w="med" type="none"/>
          </a:ln>
        </p:spPr>
      </p:cxnSp>
      <p:cxnSp>
        <p:nvCxnSpPr>
          <p:cNvPr id="383" name="Google Shape;383;p40"/>
          <p:cNvCxnSpPr/>
          <p:nvPr/>
        </p:nvCxnSpPr>
        <p:spPr>
          <a:xfrm>
            <a:off x="5376468" y="2828200"/>
            <a:ext cx="1497000" cy="0"/>
          </a:xfrm>
          <a:prstGeom prst="straightConnector1">
            <a:avLst/>
          </a:prstGeom>
          <a:noFill/>
          <a:ln cap="flat" cmpd="sng" w="19050">
            <a:solidFill>
              <a:srgbClr val="FFFFFF"/>
            </a:solidFill>
            <a:prstDash val="solid"/>
            <a:round/>
            <a:headEnd len="med" w="med" type="none"/>
            <a:tailEnd len="med" w="med" type="none"/>
          </a:ln>
        </p:spPr>
      </p:cxnSp>
      <p:sp>
        <p:nvSpPr>
          <p:cNvPr id="384" name="Google Shape;384;p40"/>
          <p:cNvSpPr txBox="1"/>
          <p:nvPr/>
        </p:nvSpPr>
        <p:spPr>
          <a:xfrm>
            <a:off x="804700" y="3638850"/>
            <a:ext cx="6734100" cy="6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E5CD"/>
                </a:solidFill>
              </a:rPr>
              <a:t>One employee works in at most one department.</a:t>
            </a:r>
            <a:endParaRPr>
              <a:solidFill>
                <a:srgbClr val="FCE5CD"/>
              </a:solidFill>
            </a:endParaRPr>
          </a:p>
          <a:p>
            <a:pPr indent="0" lvl="0" marL="0" rtl="0" algn="l">
              <a:lnSpc>
                <a:spcPct val="115000"/>
              </a:lnSpc>
              <a:spcBef>
                <a:spcPts val="0"/>
              </a:spcBef>
              <a:spcAft>
                <a:spcPts val="0"/>
              </a:spcAft>
              <a:buNone/>
            </a:pPr>
            <a:r>
              <a:rPr lang="en">
                <a:solidFill>
                  <a:srgbClr val="FCE5CD"/>
                </a:solidFill>
              </a:rPr>
              <a:t>One Department can have many employees.</a:t>
            </a:r>
            <a:endParaRPr>
              <a:solidFill>
                <a:srgbClr val="FCE5CD"/>
              </a:solidFill>
            </a:endParaRPr>
          </a:p>
        </p:txBody>
      </p:sp>
      <p:sp>
        <p:nvSpPr>
          <p:cNvPr id="385" name="Google Shape;385;p40"/>
          <p:cNvSpPr txBox="1"/>
          <p:nvPr>
            <p:ph type="ctrTitle"/>
          </p:nvPr>
        </p:nvSpPr>
        <p:spPr>
          <a:xfrm>
            <a:off x="-78775" y="773675"/>
            <a:ext cx="91440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lang="en" sz="2400">
                <a:solidFill>
                  <a:schemeClr val="lt1"/>
                </a:solidFill>
                <a:latin typeface="Trebuchet MS"/>
                <a:ea typeface="Trebuchet MS"/>
                <a:cs typeface="Trebuchet MS"/>
                <a:sym typeface="Trebuchet MS"/>
              </a:rPr>
              <a:t>(E-R Model)</a:t>
            </a:r>
            <a:endParaRPr i="1" sz="2400">
              <a:solidFill>
                <a:schemeClr val="lt1"/>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1"/>
          <p:cNvSpPr/>
          <p:nvPr/>
        </p:nvSpPr>
        <p:spPr>
          <a:xfrm>
            <a:off x="1077550" y="24742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4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392" name="Google Shape;392;p41"/>
          <p:cNvSpPr txBox="1"/>
          <p:nvPr>
            <p:ph type="ctrTitle"/>
          </p:nvPr>
        </p:nvSpPr>
        <p:spPr>
          <a:xfrm>
            <a:off x="1040100" y="123800"/>
            <a:ext cx="7063800" cy="73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000">
                <a:solidFill>
                  <a:schemeClr val="lt1"/>
                </a:solidFill>
                <a:latin typeface="Trebuchet MS"/>
                <a:ea typeface="Trebuchet MS"/>
                <a:cs typeface="Trebuchet MS"/>
                <a:sym typeface="Trebuchet MS"/>
              </a:rPr>
              <a:t>Many to Many Relationship : (M : N)</a:t>
            </a:r>
            <a:endParaRPr b="1" i="1" sz="3000">
              <a:solidFill>
                <a:schemeClr val="lt1"/>
              </a:solidFill>
              <a:latin typeface="Trebuchet MS"/>
              <a:ea typeface="Trebuchet MS"/>
              <a:cs typeface="Trebuchet MS"/>
              <a:sym typeface="Trebuchet MS"/>
            </a:endParaRPr>
          </a:p>
        </p:txBody>
      </p:sp>
      <p:sp>
        <p:nvSpPr>
          <p:cNvPr id="393" name="Google Shape;393;p41"/>
          <p:cNvSpPr txBox="1"/>
          <p:nvPr/>
        </p:nvSpPr>
        <p:spPr>
          <a:xfrm>
            <a:off x="561300" y="1936775"/>
            <a:ext cx="8021400" cy="24309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txBox="1"/>
          <p:nvPr/>
        </p:nvSpPr>
        <p:spPr>
          <a:xfrm>
            <a:off x="1193575" y="2564522"/>
            <a:ext cx="11715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ORDER</a:t>
            </a:r>
            <a:endParaRPr sz="1200">
              <a:solidFill>
                <a:schemeClr val="lt2"/>
              </a:solidFill>
            </a:endParaRPr>
          </a:p>
        </p:txBody>
      </p:sp>
      <p:sp>
        <p:nvSpPr>
          <p:cNvPr id="395" name="Google Shape;395;p41"/>
          <p:cNvSpPr/>
          <p:nvPr/>
        </p:nvSpPr>
        <p:spPr>
          <a:xfrm>
            <a:off x="3935149" y="2275825"/>
            <a:ext cx="1497075" cy="958950"/>
          </a:xfrm>
          <a:prstGeom prst="flowChartDecis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p:nvPr/>
        </p:nvSpPr>
        <p:spPr>
          <a:xfrm>
            <a:off x="6886409" y="2474200"/>
            <a:ext cx="1414800" cy="562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txBox="1"/>
          <p:nvPr/>
        </p:nvSpPr>
        <p:spPr>
          <a:xfrm>
            <a:off x="6992652" y="2567460"/>
            <a:ext cx="1223700" cy="5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ITEM</a:t>
            </a:r>
            <a:endParaRPr sz="1200">
              <a:solidFill>
                <a:schemeClr val="lt2"/>
              </a:solidFill>
            </a:endParaRPr>
          </a:p>
        </p:txBody>
      </p:sp>
      <p:sp>
        <p:nvSpPr>
          <p:cNvPr id="398" name="Google Shape;398;p41"/>
          <p:cNvSpPr txBox="1"/>
          <p:nvPr/>
        </p:nvSpPr>
        <p:spPr>
          <a:xfrm>
            <a:off x="4077517" y="2571254"/>
            <a:ext cx="1223700" cy="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CONTAINS</a:t>
            </a:r>
            <a:endParaRPr sz="1200">
              <a:solidFill>
                <a:schemeClr val="lt2"/>
              </a:solidFill>
            </a:endParaRPr>
          </a:p>
        </p:txBody>
      </p:sp>
      <p:sp>
        <p:nvSpPr>
          <p:cNvPr id="399" name="Google Shape;399;p41"/>
          <p:cNvSpPr txBox="1"/>
          <p:nvPr/>
        </p:nvSpPr>
        <p:spPr>
          <a:xfrm>
            <a:off x="6599148" y="2361372"/>
            <a:ext cx="2460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a:t>
            </a:r>
            <a:endParaRPr>
              <a:solidFill>
                <a:srgbClr val="FFFFFF"/>
              </a:solidFill>
            </a:endParaRPr>
          </a:p>
        </p:txBody>
      </p:sp>
      <p:sp>
        <p:nvSpPr>
          <p:cNvPr id="400" name="Google Shape;400;p41"/>
          <p:cNvSpPr txBox="1"/>
          <p:nvPr/>
        </p:nvSpPr>
        <p:spPr>
          <a:xfrm>
            <a:off x="2510187" y="2329292"/>
            <a:ext cx="2460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t>
            </a:r>
            <a:endParaRPr>
              <a:solidFill>
                <a:srgbClr val="FFFFFF"/>
              </a:solidFill>
            </a:endParaRPr>
          </a:p>
        </p:txBody>
      </p:sp>
      <p:cxnSp>
        <p:nvCxnSpPr>
          <p:cNvPr id="401" name="Google Shape;401;p41"/>
          <p:cNvCxnSpPr/>
          <p:nvPr/>
        </p:nvCxnSpPr>
        <p:spPr>
          <a:xfrm>
            <a:off x="2480868" y="2752000"/>
            <a:ext cx="1497000" cy="0"/>
          </a:xfrm>
          <a:prstGeom prst="straightConnector1">
            <a:avLst/>
          </a:prstGeom>
          <a:noFill/>
          <a:ln cap="flat" cmpd="sng" w="19050">
            <a:solidFill>
              <a:srgbClr val="FFFFFF"/>
            </a:solidFill>
            <a:prstDash val="solid"/>
            <a:round/>
            <a:headEnd len="med" w="med" type="none"/>
            <a:tailEnd len="med" w="med" type="none"/>
          </a:ln>
        </p:spPr>
      </p:cxnSp>
      <p:cxnSp>
        <p:nvCxnSpPr>
          <p:cNvPr id="402" name="Google Shape;402;p41"/>
          <p:cNvCxnSpPr/>
          <p:nvPr/>
        </p:nvCxnSpPr>
        <p:spPr>
          <a:xfrm>
            <a:off x="5376468" y="2752000"/>
            <a:ext cx="1497000" cy="0"/>
          </a:xfrm>
          <a:prstGeom prst="straightConnector1">
            <a:avLst/>
          </a:prstGeom>
          <a:noFill/>
          <a:ln cap="flat" cmpd="sng" w="19050">
            <a:solidFill>
              <a:srgbClr val="FFFFFF"/>
            </a:solidFill>
            <a:prstDash val="solid"/>
            <a:round/>
            <a:headEnd len="med" w="med" type="none"/>
            <a:tailEnd len="med" w="med" type="none"/>
          </a:ln>
        </p:spPr>
      </p:cxnSp>
      <p:sp>
        <p:nvSpPr>
          <p:cNvPr id="403" name="Google Shape;403;p41"/>
          <p:cNvSpPr txBox="1"/>
          <p:nvPr/>
        </p:nvSpPr>
        <p:spPr>
          <a:xfrm>
            <a:off x="804700" y="3464650"/>
            <a:ext cx="6734100" cy="6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E5CD"/>
                </a:solidFill>
              </a:rPr>
              <a:t>One order may contain many items.</a:t>
            </a:r>
            <a:endParaRPr>
              <a:solidFill>
                <a:srgbClr val="FCE5CD"/>
              </a:solidFill>
            </a:endParaRPr>
          </a:p>
          <a:p>
            <a:pPr indent="0" lvl="0" marL="0" rtl="0" algn="l">
              <a:lnSpc>
                <a:spcPct val="115000"/>
              </a:lnSpc>
              <a:spcBef>
                <a:spcPts val="0"/>
              </a:spcBef>
              <a:spcAft>
                <a:spcPts val="0"/>
              </a:spcAft>
              <a:buNone/>
            </a:pPr>
            <a:r>
              <a:rPr lang="en">
                <a:solidFill>
                  <a:srgbClr val="FCE5CD"/>
                </a:solidFill>
              </a:rPr>
              <a:t>One item can be contained in many orders.</a:t>
            </a:r>
            <a:endParaRPr>
              <a:solidFill>
                <a:srgbClr val="FCE5CD"/>
              </a:solidFill>
            </a:endParaRPr>
          </a:p>
        </p:txBody>
      </p:sp>
      <p:sp>
        <p:nvSpPr>
          <p:cNvPr id="404" name="Google Shape;404;p41"/>
          <p:cNvSpPr txBox="1"/>
          <p:nvPr>
            <p:ph type="ctrTitle"/>
          </p:nvPr>
        </p:nvSpPr>
        <p:spPr>
          <a:xfrm>
            <a:off x="-78775" y="765000"/>
            <a:ext cx="91440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lang="en" sz="2400">
                <a:solidFill>
                  <a:schemeClr val="lt1"/>
                </a:solidFill>
                <a:latin typeface="Trebuchet MS"/>
                <a:ea typeface="Trebuchet MS"/>
                <a:cs typeface="Trebuchet MS"/>
                <a:sym typeface="Trebuchet MS"/>
              </a:rPr>
              <a:t>(E-R Model)</a:t>
            </a:r>
            <a:endParaRPr i="1" sz="2400">
              <a:solidFill>
                <a:schemeClr val="lt1"/>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10" name="Google Shape;410;p42"/>
          <p:cNvSpPr txBox="1"/>
          <p:nvPr>
            <p:ph type="ctrTitle"/>
          </p:nvPr>
        </p:nvSpPr>
        <p:spPr>
          <a:xfrm>
            <a:off x="178825" y="23002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2400">
                <a:solidFill>
                  <a:srgbClr val="FFFFFF"/>
                </a:solidFill>
                <a:latin typeface="Trebuchet MS"/>
                <a:ea typeface="Trebuchet MS"/>
                <a:cs typeface="Trebuchet MS"/>
                <a:sym typeface="Trebuchet MS"/>
              </a:rPr>
              <a:t>(Object-based Logical Models)</a:t>
            </a:r>
            <a:endParaRPr i="1" sz="2400">
              <a:solidFill>
                <a:srgbClr val="FFFFFF"/>
              </a:solidFill>
            </a:endParaRPr>
          </a:p>
        </p:txBody>
      </p:sp>
      <p:sp>
        <p:nvSpPr>
          <p:cNvPr id="411" name="Google Shape;411;p42"/>
          <p:cNvSpPr txBox="1"/>
          <p:nvPr>
            <p:ph type="ctrTitle"/>
          </p:nvPr>
        </p:nvSpPr>
        <p:spPr>
          <a:xfrm>
            <a:off x="46350" y="1814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Object-oriented model</a:t>
            </a:r>
            <a:endParaRPr i="1">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17" name="Google Shape;417;p43"/>
          <p:cNvSpPr txBox="1"/>
          <p:nvPr>
            <p:ph type="ctrTitle"/>
          </p:nvPr>
        </p:nvSpPr>
        <p:spPr>
          <a:xfrm>
            <a:off x="122550" y="137950"/>
            <a:ext cx="8898900" cy="580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Object-oriented Models</a:t>
            </a:r>
            <a:endParaRPr>
              <a:solidFill>
                <a:srgbClr val="FFFFFF"/>
              </a:solidFill>
            </a:endParaRPr>
          </a:p>
        </p:txBody>
      </p:sp>
      <p:sp>
        <p:nvSpPr>
          <p:cNvPr id="418" name="Google Shape;418;p43"/>
          <p:cNvSpPr txBox="1"/>
          <p:nvPr/>
        </p:nvSpPr>
        <p:spPr>
          <a:xfrm>
            <a:off x="0" y="901900"/>
            <a:ext cx="8976300" cy="58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800">
                <a:solidFill>
                  <a:srgbClr val="FFFFFF"/>
                </a:solidFill>
              </a:rPr>
              <a:t>In object oriented data model both data and their relationship are contained in a single structure known as an object.</a:t>
            </a:r>
            <a:endParaRPr sz="1800">
              <a:solidFill>
                <a:srgbClr val="FFFFFF"/>
              </a:solidFill>
            </a:endParaRPr>
          </a:p>
        </p:txBody>
      </p:sp>
      <p:sp>
        <p:nvSpPr>
          <p:cNvPr id="419" name="Google Shape;419;p43"/>
          <p:cNvSpPr txBox="1"/>
          <p:nvPr/>
        </p:nvSpPr>
        <p:spPr>
          <a:xfrm>
            <a:off x="122550" y="1665850"/>
            <a:ext cx="8898900" cy="3027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An object contains values stored in instance variables within the object.</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Unlike the record-oriented models, these values are themselves objects.</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An object also contains bodies of code that operate on the the object.</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These bodies of code are called methods.</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Objects that contain the same types of values and behavior (methods) are grouped into classes.</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Internal parts of the object, the instance variables and method code, are not visible externally.</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Result is two levels of data abstraction.</a:t>
            </a:r>
            <a:endParaRPr i="1" sz="1800">
              <a:solidFill>
                <a:schemeClr val="lt1"/>
              </a:solidFill>
            </a:endParaRPr>
          </a:p>
          <a:p>
            <a:pPr indent="0" lvl="0" marL="0" marR="0" rtl="0" algn="l">
              <a:lnSpc>
                <a:spcPct val="150000"/>
              </a:lnSpc>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25" name="Google Shape;425;p44"/>
          <p:cNvSpPr txBox="1"/>
          <p:nvPr>
            <p:ph type="ctrTitle"/>
          </p:nvPr>
        </p:nvSpPr>
        <p:spPr>
          <a:xfrm>
            <a:off x="122550" y="112550"/>
            <a:ext cx="8898900" cy="647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Object-oriented Models</a:t>
            </a:r>
            <a:endParaRPr>
              <a:solidFill>
                <a:srgbClr val="FFFFFF"/>
              </a:solidFill>
            </a:endParaRPr>
          </a:p>
        </p:txBody>
      </p:sp>
      <p:sp>
        <p:nvSpPr>
          <p:cNvPr id="426" name="Google Shape;426;p44"/>
          <p:cNvSpPr txBox="1"/>
          <p:nvPr>
            <p:ph type="ctrTitle"/>
          </p:nvPr>
        </p:nvSpPr>
        <p:spPr>
          <a:xfrm>
            <a:off x="122550" y="756675"/>
            <a:ext cx="8898900" cy="460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2400">
                <a:solidFill>
                  <a:srgbClr val="FFFFFF"/>
                </a:solidFill>
                <a:latin typeface="Trebuchet MS"/>
                <a:ea typeface="Trebuchet MS"/>
                <a:cs typeface="Trebuchet MS"/>
                <a:sym typeface="Trebuchet MS"/>
              </a:rPr>
              <a:t>State, Behavior, Identity</a:t>
            </a:r>
            <a:endParaRPr sz="2400">
              <a:solidFill>
                <a:srgbClr val="FFFFFF"/>
              </a:solidFill>
            </a:endParaRPr>
          </a:p>
        </p:txBody>
      </p:sp>
      <p:sp>
        <p:nvSpPr>
          <p:cNvPr id="427" name="Google Shape;427;p44"/>
          <p:cNvSpPr txBox="1"/>
          <p:nvPr/>
        </p:nvSpPr>
        <p:spPr>
          <a:xfrm>
            <a:off x="122550" y="1513450"/>
            <a:ext cx="8898900" cy="260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900">
                <a:solidFill>
                  <a:schemeClr val="lt1"/>
                </a:solidFill>
              </a:rPr>
              <a:t>► </a:t>
            </a:r>
            <a:r>
              <a:rPr lang="en" sz="1800">
                <a:solidFill>
                  <a:srgbClr val="FFFFFF"/>
                </a:solidFill>
              </a:rPr>
              <a:t>State : </a:t>
            </a:r>
            <a:r>
              <a:rPr i="1" lang="en" sz="1800">
                <a:solidFill>
                  <a:srgbClr val="FFFFFF"/>
                </a:solidFill>
              </a:rPr>
              <a:t>attribute types and values</a:t>
            </a:r>
            <a:endParaRPr i="1" sz="1800">
              <a:solidFill>
                <a:srgbClr val="FFFFFF"/>
              </a:solidFill>
            </a:endParaRPr>
          </a:p>
          <a:p>
            <a:pPr indent="0" lvl="0" marL="0" marR="0" rtl="0" algn="l">
              <a:lnSpc>
                <a:spcPct val="115000"/>
              </a:lnSpc>
              <a:spcBef>
                <a:spcPts val="0"/>
              </a:spcBef>
              <a:spcAft>
                <a:spcPts val="0"/>
              </a:spcAft>
              <a:buNone/>
            </a:pPr>
            <a:r>
              <a:t/>
            </a:r>
            <a:endParaRPr sz="1800">
              <a:solidFill>
                <a:srgbClr val="FFFFFF"/>
              </a:solidFill>
            </a:endParaRPr>
          </a:p>
          <a:p>
            <a:pPr indent="0" lvl="0" marL="0" marR="0" rtl="0" algn="l">
              <a:lnSpc>
                <a:spcPct val="115000"/>
              </a:lnSpc>
              <a:spcBef>
                <a:spcPts val="0"/>
              </a:spcBef>
              <a:spcAft>
                <a:spcPts val="0"/>
              </a:spcAft>
              <a:buNone/>
            </a:pPr>
            <a:r>
              <a:rPr lang="en" sz="1900">
                <a:solidFill>
                  <a:schemeClr val="lt1"/>
                </a:solidFill>
              </a:rPr>
              <a:t>► </a:t>
            </a:r>
            <a:r>
              <a:rPr lang="en" sz="1800">
                <a:solidFill>
                  <a:srgbClr val="FFFFFF"/>
                </a:solidFill>
              </a:rPr>
              <a:t>Behavior : </a:t>
            </a:r>
            <a:r>
              <a:rPr i="1" lang="en" sz="1800">
                <a:solidFill>
                  <a:srgbClr val="FFFFFF"/>
                </a:solidFill>
              </a:rPr>
              <a:t>how an object acts and reacts</a:t>
            </a:r>
            <a:endParaRPr i="1" sz="1800">
              <a:solidFill>
                <a:srgbClr val="FFFFFF"/>
              </a:solidFill>
            </a:endParaRPr>
          </a:p>
          <a:p>
            <a:pPr indent="0" lvl="0" marL="0" marR="0" rtl="0" algn="l">
              <a:lnSpc>
                <a:spcPct val="115000"/>
              </a:lnSpc>
              <a:spcBef>
                <a:spcPts val="0"/>
              </a:spcBef>
              <a:spcAft>
                <a:spcPts val="0"/>
              </a:spcAft>
              <a:buNone/>
            </a:pPr>
            <a:r>
              <a:rPr lang="en" sz="1800">
                <a:solidFill>
                  <a:srgbClr val="FFFFFF"/>
                </a:solidFill>
              </a:rPr>
              <a:t>   - </a:t>
            </a:r>
            <a:r>
              <a:rPr i="1" lang="en" sz="1800">
                <a:solidFill>
                  <a:srgbClr val="FFFFFF"/>
                </a:solidFill>
              </a:rPr>
              <a:t>Behavior is expressed through operations that can be performed on it</a:t>
            </a:r>
            <a:endParaRPr i="1" sz="1800">
              <a:solidFill>
                <a:srgbClr val="FFFFFF"/>
              </a:solidFill>
            </a:endParaRPr>
          </a:p>
          <a:p>
            <a:pPr indent="0" lvl="0" marL="0" marR="0" rtl="0" algn="l">
              <a:lnSpc>
                <a:spcPct val="115000"/>
              </a:lnSpc>
              <a:spcBef>
                <a:spcPts val="0"/>
              </a:spcBef>
              <a:spcAft>
                <a:spcPts val="0"/>
              </a:spcAft>
              <a:buNone/>
            </a:pPr>
            <a:r>
              <a:t/>
            </a:r>
            <a:endParaRPr sz="1800">
              <a:solidFill>
                <a:srgbClr val="FFFFFF"/>
              </a:solidFill>
            </a:endParaRPr>
          </a:p>
          <a:p>
            <a:pPr indent="0" lvl="0" marL="0" marR="0" rtl="0" algn="l">
              <a:lnSpc>
                <a:spcPct val="150000"/>
              </a:lnSpc>
              <a:spcBef>
                <a:spcPts val="0"/>
              </a:spcBef>
              <a:spcAft>
                <a:spcPts val="0"/>
              </a:spcAft>
              <a:buNone/>
            </a:pPr>
            <a:r>
              <a:rPr lang="en" sz="1900">
                <a:solidFill>
                  <a:schemeClr val="lt1"/>
                </a:solidFill>
              </a:rPr>
              <a:t>► </a:t>
            </a:r>
            <a:r>
              <a:rPr lang="en" sz="1800">
                <a:solidFill>
                  <a:schemeClr val="lt1"/>
                </a:solidFill>
              </a:rPr>
              <a:t>Identity : </a:t>
            </a:r>
            <a:r>
              <a:rPr i="1" lang="en" sz="1800">
                <a:solidFill>
                  <a:schemeClr val="lt1"/>
                </a:solidFill>
              </a:rPr>
              <a:t>every object has a unique identity, even if all of its attribute values are the same</a:t>
            </a:r>
            <a:endParaRPr i="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33" name="Google Shape;433;p45"/>
          <p:cNvSpPr txBox="1"/>
          <p:nvPr>
            <p:ph type="ctrTitle"/>
          </p:nvPr>
        </p:nvSpPr>
        <p:spPr>
          <a:xfrm>
            <a:off x="122550" y="112550"/>
            <a:ext cx="8898900" cy="647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Example: Object-oriented Models</a:t>
            </a:r>
            <a:endParaRPr b="1">
              <a:solidFill>
                <a:srgbClr val="FFFFFF"/>
              </a:solidFill>
            </a:endParaRPr>
          </a:p>
        </p:txBody>
      </p:sp>
      <p:pic>
        <p:nvPicPr>
          <p:cNvPr id="434" name="Google Shape;434;p45"/>
          <p:cNvPicPr preferRelativeResize="0"/>
          <p:nvPr/>
        </p:nvPicPr>
        <p:blipFill>
          <a:blip r:embed="rId3">
            <a:alphaModFix/>
          </a:blip>
          <a:stretch>
            <a:fillRect/>
          </a:stretch>
        </p:blipFill>
        <p:spPr>
          <a:xfrm>
            <a:off x="1066725" y="758875"/>
            <a:ext cx="6581775" cy="4256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40" name="Google Shape;440;p46"/>
          <p:cNvSpPr txBox="1"/>
          <p:nvPr>
            <p:ph type="ctrTitle"/>
          </p:nvPr>
        </p:nvSpPr>
        <p:spPr>
          <a:xfrm>
            <a:off x="178825" y="23002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2400">
                <a:solidFill>
                  <a:srgbClr val="FFFFFF"/>
                </a:solidFill>
                <a:latin typeface="Trebuchet MS"/>
                <a:ea typeface="Trebuchet MS"/>
                <a:cs typeface="Trebuchet MS"/>
                <a:sym typeface="Trebuchet MS"/>
              </a:rPr>
              <a:t>(Object-based Logical Models)</a:t>
            </a:r>
            <a:endParaRPr i="1" sz="2400">
              <a:solidFill>
                <a:srgbClr val="FFFFFF"/>
              </a:solidFill>
            </a:endParaRPr>
          </a:p>
        </p:txBody>
      </p:sp>
      <p:sp>
        <p:nvSpPr>
          <p:cNvPr id="441" name="Google Shape;441;p46"/>
          <p:cNvSpPr txBox="1"/>
          <p:nvPr>
            <p:ph type="ctrTitle"/>
          </p:nvPr>
        </p:nvSpPr>
        <p:spPr>
          <a:xfrm>
            <a:off x="46350" y="1814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Semantic Model</a:t>
            </a:r>
            <a:endParaRPr i="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6" name="Google Shape;66;p11"/>
          <p:cNvSpPr txBox="1"/>
          <p:nvPr>
            <p:ph type="ctrTitle"/>
          </p:nvPr>
        </p:nvSpPr>
        <p:spPr>
          <a:xfrm>
            <a:off x="122550" y="1635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What kind of data ?</a:t>
            </a:r>
            <a:endParaRPr>
              <a:solidFill>
                <a:srgbClr val="FFFFFF"/>
              </a:solidFill>
            </a:endParaRPr>
          </a:p>
        </p:txBody>
      </p:sp>
      <p:sp>
        <p:nvSpPr>
          <p:cNvPr id="67" name="Google Shape;67;p11"/>
          <p:cNvSpPr txBox="1"/>
          <p:nvPr/>
        </p:nvSpPr>
        <p:spPr>
          <a:xfrm>
            <a:off x="445050" y="-4435131"/>
            <a:ext cx="4064400" cy="3684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Banking</a:t>
            </a:r>
            <a:endParaRPr i="1"/>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Transport (Railways, Airlines)</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University, Libraries</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Online stores, supermarket</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Finance</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Manufacturing (production, inventory, orders, supply chain)</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Telecommunication</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Sales (customers, products, purchase)</a:t>
            </a:r>
            <a:endParaRPr i="1" sz="1800">
              <a:solidFill>
                <a:srgbClr val="FFFFFF"/>
              </a:solidFill>
            </a:endParaRPr>
          </a:p>
          <a:p>
            <a:pPr indent="0" lvl="0" marL="0" marR="0" rtl="0" algn="l">
              <a:lnSpc>
                <a:spcPct val="150000"/>
              </a:lnSpc>
              <a:spcBef>
                <a:spcPts val="0"/>
              </a:spcBef>
              <a:spcAft>
                <a:spcPts val="0"/>
              </a:spcAft>
              <a:buNone/>
            </a:pPr>
            <a:r>
              <a:t/>
            </a:r>
            <a:endParaRPr/>
          </a:p>
        </p:txBody>
      </p:sp>
      <p:sp>
        <p:nvSpPr>
          <p:cNvPr id="68" name="Google Shape;68;p11"/>
          <p:cNvSpPr txBox="1"/>
          <p:nvPr/>
        </p:nvSpPr>
        <p:spPr>
          <a:xfrm>
            <a:off x="4509450" y="1402250"/>
            <a:ext cx="4283400" cy="3254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Scientific data</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Biological data</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rgbClr val="FFFFFF"/>
                </a:solidFill>
              </a:rPr>
              <a:t>Semi structured data (XML)</a:t>
            </a:r>
            <a:endParaRPr i="1" sz="1800">
              <a:solidFill>
                <a:srgbClr val="FFFFFF"/>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Network data</a:t>
            </a:r>
            <a:endParaRPr i="1" sz="1800">
              <a:solidFill>
                <a:srgbClr val="FFFFFF"/>
              </a:solidFill>
            </a:endParaRPr>
          </a:p>
          <a:p>
            <a:pPr indent="0" lvl="0" marL="0" marR="0" rtl="0" algn="l">
              <a:lnSpc>
                <a:spcPct val="150000"/>
              </a:lnSpc>
              <a:spcBef>
                <a:spcPts val="0"/>
              </a:spcBef>
              <a:spcAft>
                <a:spcPts val="0"/>
              </a:spcAft>
              <a:buNone/>
            </a:pPr>
            <a:r>
              <a:t/>
            </a:r>
            <a:endParaRPr/>
          </a:p>
        </p:txBody>
      </p:sp>
      <p:sp>
        <p:nvSpPr>
          <p:cNvPr id="69" name="Google Shape;69;p11"/>
          <p:cNvSpPr txBox="1"/>
          <p:nvPr/>
        </p:nvSpPr>
        <p:spPr>
          <a:xfrm>
            <a:off x="177450" y="960600"/>
            <a:ext cx="3000000" cy="48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FFFF"/>
                </a:solidFill>
              </a:rPr>
              <a:t>► </a:t>
            </a:r>
            <a:r>
              <a:rPr i="1" lang="en" sz="1800">
                <a:solidFill>
                  <a:srgbClr val="FFFFFF"/>
                </a:solidFill>
              </a:rPr>
              <a:t>Enterprise d</a:t>
            </a:r>
            <a:r>
              <a:rPr lang="en" sz="1800">
                <a:solidFill>
                  <a:srgbClr val="FFFFFF"/>
                </a:solidFill>
              </a:rPr>
              <a:t>ata </a:t>
            </a:r>
            <a:endParaRPr sz="1800">
              <a:solidFill>
                <a:srgbClr val="FFFFFF"/>
              </a:solidFill>
            </a:endParaRPr>
          </a:p>
        </p:txBody>
      </p:sp>
      <p:sp>
        <p:nvSpPr>
          <p:cNvPr id="70" name="Google Shape;70;p11"/>
          <p:cNvSpPr txBox="1"/>
          <p:nvPr/>
        </p:nvSpPr>
        <p:spPr>
          <a:xfrm>
            <a:off x="4509450" y="960600"/>
            <a:ext cx="3000000" cy="48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FFFF"/>
                </a:solidFill>
              </a:rPr>
              <a:t>► Recent data </a:t>
            </a:r>
            <a:endParaRPr sz="18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47" name="Google Shape;447;p47"/>
          <p:cNvSpPr txBox="1"/>
          <p:nvPr>
            <p:ph type="ctrTitle"/>
          </p:nvPr>
        </p:nvSpPr>
        <p:spPr>
          <a:xfrm>
            <a:off x="122550" y="137950"/>
            <a:ext cx="8898900" cy="580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Semantic Model</a:t>
            </a:r>
            <a:endParaRPr>
              <a:solidFill>
                <a:srgbClr val="FFFFFF"/>
              </a:solidFill>
            </a:endParaRPr>
          </a:p>
        </p:txBody>
      </p:sp>
      <p:sp>
        <p:nvSpPr>
          <p:cNvPr id="448" name="Google Shape;448;p47"/>
          <p:cNvSpPr txBox="1"/>
          <p:nvPr/>
        </p:nvSpPr>
        <p:spPr>
          <a:xfrm>
            <a:off x="-107375" y="794350"/>
            <a:ext cx="9144000" cy="4006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The Semantic Data Model (SDM), like other data models, is a way of structuring data to represent it in a logical way</a:t>
            </a:r>
            <a:r>
              <a:rPr i="1" lang="en" sz="1800">
                <a:solidFill>
                  <a:srgbClr val="FFFFFF"/>
                </a:solidFill>
              </a:rPr>
              <a:t>.</a:t>
            </a:r>
            <a:endParaRPr i="1" sz="1800">
              <a:solidFill>
                <a:srgbClr val="FFFFFF"/>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It focuses on providing more meaning of the data itself, rather than solely or primarily on the relationships and attributes of the data.</a:t>
            </a:r>
            <a:endParaRPr i="1" sz="1800">
              <a:solidFill>
                <a:srgbClr val="FFFFFF"/>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It provides a high-level understanding of the data by abstracting it further away from the physical aspects of data storage.</a:t>
            </a:r>
            <a:endParaRPr i="1" sz="1800">
              <a:solidFill>
                <a:srgbClr val="FFFFFF"/>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In SDM, an entity represents some aspect or item in the real world, such as an employee.</a:t>
            </a:r>
            <a:endParaRPr i="1" sz="1800">
              <a:solidFill>
                <a:srgbClr val="FFFFFF"/>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An entity is akin to a record in a relational system or an object in an object-oriented system.</a:t>
            </a:r>
            <a:endParaRPr i="1" sz="1800">
              <a:solidFill>
                <a:srgbClr val="FFFFFF"/>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These entities in SDM focus on types, which are more general, instead of sets of data.</a:t>
            </a:r>
            <a:endParaRPr i="1" sz="1800">
              <a:solidFill>
                <a:srgbClr val="FFFFFF"/>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rgbClr val="FFFFFF"/>
                </a:solidFill>
              </a:rPr>
              <a:t>In SDM, an entity is a very basic notion of a real-world or conceptual object that is defined by a single attribute.</a:t>
            </a:r>
            <a:endParaRPr i="1" sz="1800">
              <a:solidFill>
                <a:srgbClr val="FFFFFF"/>
              </a:solidFill>
            </a:endParaRPr>
          </a:p>
          <a:p>
            <a:pPr indent="0" lvl="0" marL="0" marR="0" rtl="0" algn="l">
              <a:lnSpc>
                <a:spcPct val="150000"/>
              </a:lnSpc>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54" name="Google Shape;454;p48"/>
          <p:cNvSpPr txBox="1"/>
          <p:nvPr>
            <p:ph type="ctrTitle"/>
          </p:nvPr>
        </p:nvSpPr>
        <p:spPr>
          <a:xfrm>
            <a:off x="178825" y="23002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2400">
                <a:solidFill>
                  <a:srgbClr val="FFFFFF"/>
                </a:solidFill>
                <a:latin typeface="Trebuchet MS"/>
                <a:ea typeface="Trebuchet MS"/>
                <a:cs typeface="Trebuchet MS"/>
                <a:sym typeface="Trebuchet MS"/>
              </a:rPr>
              <a:t>(Object-based Logical Models)</a:t>
            </a:r>
            <a:endParaRPr i="1" sz="2400">
              <a:solidFill>
                <a:srgbClr val="FFFFFF"/>
              </a:solidFill>
            </a:endParaRPr>
          </a:p>
        </p:txBody>
      </p:sp>
      <p:sp>
        <p:nvSpPr>
          <p:cNvPr id="455" name="Google Shape;455;p48"/>
          <p:cNvSpPr txBox="1"/>
          <p:nvPr>
            <p:ph type="ctrTitle"/>
          </p:nvPr>
        </p:nvSpPr>
        <p:spPr>
          <a:xfrm>
            <a:off x="46350" y="1814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Functional Model</a:t>
            </a:r>
            <a:endParaRPr i="1">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61" name="Google Shape;461;p49"/>
          <p:cNvSpPr txBox="1"/>
          <p:nvPr>
            <p:ph type="ctrTitle"/>
          </p:nvPr>
        </p:nvSpPr>
        <p:spPr>
          <a:xfrm>
            <a:off x="122550" y="137950"/>
            <a:ext cx="8898900" cy="580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Functional  Model</a:t>
            </a:r>
            <a:endParaRPr>
              <a:solidFill>
                <a:srgbClr val="FFFFFF"/>
              </a:solidFill>
            </a:endParaRPr>
          </a:p>
        </p:txBody>
      </p:sp>
      <p:sp>
        <p:nvSpPr>
          <p:cNvPr id="462" name="Google Shape;462;p49"/>
          <p:cNvSpPr txBox="1"/>
          <p:nvPr/>
        </p:nvSpPr>
        <p:spPr>
          <a:xfrm>
            <a:off x="122550" y="1104475"/>
            <a:ext cx="8898900" cy="3021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The functional data model provides an unified approach to manipulation both data and procedures.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 functional data model is a definition of all components of an information system in the form of functions. </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For example, the functional data model defines data objects, attributes and relationships as so-called database functions.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A Functional Data Manipulation Language is a number of data manipulation functions which can be applied to database functions. </a:t>
            </a:r>
            <a:endParaRPr i="1" sz="1800">
              <a:solidFill>
                <a:schemeClr val="lt1"/>
              </a:solidFill>
            </a:endParaRPr>
          </a:p>
          <a:p>
            <a:pPr indent="0" lvl="0" marL="0" marR="0" rtl="0" algn="l">
              <a:lnSpc>
                <a:spcPct val="115000"/>
              </a:lnSpc>
              <a:spcBef>
                <a:spcPts val="0"/>
              </a:spcBef>
              <a:spcAft>
                <a:spcPts val="0"/>
              </a:spcAft>
              <a:buNone/>
            </a:pPr>
            <a:r>
              <a:t/>
            </a:r>
            <a:endParaRPr b="1"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68" name="Google Shape;468;p50"/>
          <p:cNvSpPr txBox="1"/>
          <p:nvPr>
            <p:ph type="ctrTitle"/>
          </p:nvPr>
        </p:nvSpPr>
        <p:spPr>
          <a:xfrm>
            <a:off x="122550" y="19719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Record-based Logical Model</a:t>
            </a:r>
            <a:endParaRPr i="1">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74" name="Google Shape;474;p51"/>
          <p:cNvSpPr txBox="1"/>
          <p:nvPr>
            <p:ph type="ctrTitle"/>
          </p:nvPr>
        </p:nvSpPr>
        <p:spPr>
          <a:xfrm>
            <a:off x="122550" y="1379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Record-based Logical Models</a:t>
            </a:r>
            <a:endParaRPr>
              <a:solidFill>
                <a:srgbClr val="FFFFFF"/>
              </a:solidFill>
            </a:endParaRPr>
          </a:p>
        </p:txBody>
      </p:sp>
      <p:sp>
        <p:nvSpPr>
          <p:cNvPr id="475" name="Google Shape;475;p51"/>
          <p:cNvSpPr txBox="1"/>
          <p:nvPr/>
        </p:nvSpPr>
        <p:spPr>
          <a:xfrm>
            <a:off x="122550" y="914975"/>
            <a:ext cx="8898900" cy="393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Named so  because the database is structured in fixed-format records of several types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Each record type denes a fixed number of fields or attributes and each field is usually of a fixed length</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 use of fixed-length records simplifies the physical level implementation of the database </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 relational model has established itself as the primary data model for commercial data processing applications </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 first database systems were based on either the network model or the hierarchical model both of which are tied more closely to the underlying implementation of the database and are now decreasing in importance and real world use</a:t>
            </a:r>
            <a:endParaRPr i="1" sz="1800">
              <a:solidFill>
                <a:schemeClr val="lt1"/>
              </a:solidFill>
            </a:endParaRPr>
          </a:p>
          <a:p>
            <a:pPr indent="0" lvl="0" marL="0" marR="0" rtl="0" algn="l">
              <a:lnSpc>
                <a:spcPct val="115000"/>
              </a:lnSpc>
              <a:spcBef>
                <a:spcPts val="0"/>
              </a:spcBef>
              <a:spcAft>
                <a:spcPts val="0"/>
              </a:spcAft>
              <a:buNone/>
            </a:pPr>
            <a:r>
              <a:t/>
            </a:r>
            <a:endParaRPr b="1"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81" name="Google Shape;481;p52"/>
          <p:cNvSpPr txBox="1"/>
          <p:nvPr>
            <p:ph type="ctrTitle"/>
          </p:nvPr>
        </p:nvSpPr>
        <p:spPr>
          <a:xfrm>
            <a:off x="122550" y="1379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Record-based Logical Models</a:t>
            </a:r>
            <a:endParaRPr>
              <a:solidFill>
                <a:srgbClr val="FFFFFF"/>
              </a:solidFill>
            </a:endParaRPr>
          </a:p>
        </p:txBody>
      </p:sp>
      <p:sp>
        <p:nvSpPr>
          <p:cNvPr id="482" name="Google Shape;482;p52"/>
          <p:cNvSpPr txBox="1"/>
          <p:nvPr/>
        </p:nvSpPr>
        <p:spPr>
          <a:xfrm>
            <a:off x="122550" y="1942675"/>
            <a:ext cx="8898900" cy="2138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Record-based models do not include a mechanism for direct representation of code in the database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Separate languages associated with the model are used to express database queries and updates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 three most widely-accepted models are the  network, hierarchical and relational</a:t>
            </a:r>
            <a:endParaRPr i="1" sz="1800">
              <a:solidFill>
                <a:schemeClr val="lt1"/>
              </a:solidFill>
            </a:endParaRPr>
          </a:p>
          <a:p>
            <a:pPr indent="0" lvl="0" marL="0" marR="0" rtl="0" algn="l">
              <a:lnSpc>
                <a:spcPct val="115000"/>
              </a:lnSpc>
              <a:spcBef>
                <a:spcPts val="0"/>
              </a:spcBef>
              <a:spcAft>
                <a:spcPts val="0"/>
              </a:spcAft>
              <a:buNone/>
            </a:pPr>
            <a:r>
              <a:t/>
            </a:r>
            <a:endParaRPr b="1"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483" name="Google Shape;483;p52"/>
          <p:cNvSpPr txBox="1"/>
          <p:nvPr/>
        </p:nvSpPr>
        <p:spPr>
          <a:xfrm>
            <a:off x="152400" y="1228450"/>
            <a:ext cx="5295000" cy="36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rPr>
              <a:t>► Continued from previous slide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89" name="Google Shape;489;p53"/>
          <p:cNvSpPr txBox="1"/>
          <p:nvPr>
            <p:ph type="ctrTitle"/>
          </p:nvPr>
        </p:nvSpPr>
        <p:spPr>
          <a:xfrm>
            <a:off x="178825" y="23764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2400">
                <a:solidFill>
                  <a:srgbClr val="FFFFFF"/>
                </a:solidFill>
                <a:latin typeface="Trebuchet MS"/>
                <a:ea typeface="Trebuchet MS"/>
                <a:cs typeface="Trebuchet MS"/>
                <a:sym typeface="Trebuchet MS"/>
              </a:rPr>
              <a:t>(Record-based Logical Models)</a:t>
            </a:r>
            <a:endParaRPr i="1" sz="2400">
              <a:solidFill>
                <a:srgbClr val="FFFFFF"/>
              </a:solidFill>
            </a:endParaRPr>
          </a:p>
        </p:txBody>
      </p:sp>
      <p:sp>
        <p:nvSpPr>
          <p:cNvPr id="490" name="Google Shape;490;p53"/>
          <p:cNvSpPr txBox="1"/>
          <p:nvPr>
            <p:ph type="ctrTitle"/>
          </p:nvPr>
        </p:nvSpPr>
        <p:spPr>
          <a:xfrm>
            <a:off x="46350" y="18905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Network Model</a:t>
            </a:r>
            <a:endParaRPr i="1">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496" name="Google Shape;496;p54"/>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Network Model</a:t>
            </a:r>
            <a:endParaRPr>
              <a:solidFill>
                <a:srgbClr val="FFFFFF"/>
              </a:solidFill>
            </a:endParaRPr>
          </a:p>
        </p:txBody>
      </p:sp>
      <p:sp>
        <p:nvSpPr>
          <p:cNvPr id="497" name="Google Shape;497;p54"/>
          <p:cNvSpPr txBox="1"/>
          <p:nvPr/>
        </p:nvSpPr>
        <p:spPr>
          <a:xfrm>
            <a:off x="245100" y="1204075"/>
            <a:ext cx="8898900" cy="354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A network database consists of a collection of records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Relationships among data are represented by links.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A record is in many respects similar to an entity in the E-R model</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Each record is a collection of ﬁelds (attributes), each of which contains only one data value. </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A link is an association between precisely two records. </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Organization is that of an arbitrary graph.</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03" name="Google Shape;503;p55"/>
          <p:cNvSpPr txBox="1"/>
          <p:nvPr>
            <p:ph type="ctrTitle"/>
          </p:nvPr>
        </p:nvSpPr>
        <p:spPr>
          <a:xfrm>
            <a:off x="122550" y="1826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Network Model</a:t>
            </a:r>
            <a:endParaRPr>
              <a:solidFill>
                <a:srgbClr val="FFFFFF"/>
              </a:solidFill>
            </a:endParaRPr>
          </a:p>
        </p:txBody>
      </p:sp>
      <p:sp>
        <p:nvSpPr>
          <p:cNvPr id="504" name="Google Shape;504;p55"/>
          <p:cNvSpPr txBox="1"/>
          <p:nvPr/>
        </p:nvSpPr>
        <p:spPr>
          <a:xfrm>
            <a:off x="288150" y="1181775"/>
            <a:ext cx="8567700" cy="230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t/>
            </a:r>
            <a:endParaRPr sz="1900">
              <a:solidFill>
                <a:srgbClr val="FFFFFF"/>
              </a:solidFill>
            </a:endParaRPr>
          </a:p>
          <a:p>
            <a:pPr indent="0" lvl="0" marL="0" rtl="0" algn="l">
              <a:lnSpc>
                <a:spcPct val="100000"/>
              </a:lnSpc>
              <a:spcBef>
                <a:spcPts val="600"/>
              </a:spcBef>
              <a:spcAft>
                <a:spcPts val="0"/>
              </a:spcAft>
              <a:buNone/>
            </a:pPr>
            <a:r>
              <a:rPr lang="en" sz="1800">
                <a:solidFill>
                  <a:srgbClr val="FFFFFF"/>
                </a:solidFill>
              </a:rPr>
              <a:t>► Advantages</a:t>
            </a:r>
            <a:r>
              <a:rPr i="1" lang="en" sz="1800">
                <a:solidFill>
                  <a:srgbClr val="FFFFFF"/>
                </a:solidFill>
              </a:rPr>
              <a:t> </a:t>
            </a:r>
            <a:endParaRPr sz="1800">
              <a:solidFill>
                <a:srgbClr val="FFFFFF"/>
              </a:solidFill>
            </a:endParaRPr>
          </a:p>
          <a:p>
            <a:pPr indent="-342900" lvl="0" marL="457200" rtl="0" algn="l">
              <a:lnSpc>
                <a:spcPct val="100000"/>
              </a:lnSpc>
              <a:spcBef>
                <a:spcPts val="600"/>
              </a:spcBef>
              <a:spcAft>
                <a:spcPts val="0"/>
              </a:spcAft>
              <a:buClr>
                <a:srgbClr val="FFFFFF"/>
              </a:buClr>
              <a:buSzPts val="1800"/>
              <a:buChar char="●"/>
            </a:pPr>
            <a:r>
              <a:rPr i="1" lang="en" sz="1800">
                <a:solidFill>
                  <a:srgbClr val="FFFFFF"/>
                </a:solidFill>
              </a:rPr>
              <a:t>Flexible, fast, efficient</a:t>
            </a:r>
            <a:endParaRPr i="1" sz="1800">
              <a:solidFill>
                <a:srgbClr val="FFFFFF"/>
              </a:solidFill>
            </a:endParaRPr>
          </a:p>
          <a:p>
            <a:pPr indent="0" lvl="0" marL="0" rtl="0" algn="l">
              <a:lnSpc>
                <a:spcPct val="100000"/>
              </a:lnSpc>
              <a:spcBef>
                <a:spcPts val="600"/>
              </a:spcBef>
              <a:spcAft>
                <a:spcPts val="0"/>
              </a:spcAft>
              <a:buNone/>
            </a:pPr>
            <a:r>
              <a:t/>
            </a:r>
            <a:endParaRPr i="1" sz="1800">
              <a:solidFill>
                <a:srgbClr val="FFFFFF"/>
              </a:solidFill>
            </a:endParaRPr>
          </a:p>
          <a:p>
            <a:pPr indent="0" lvl="0" marL="0" rtl="0" algn="l">
              <a:lnSpc>
                <a:spcPct val="100000"/>
              </a:lnSpc>
              <a:spcBef>
                <a:spcPts val="600"/>
              </a:spcBef>
              <a:spcAft>
                <a:spcPts val="0"/>
              </a:spcAft>
              <a:buNone/>
            </a:pPr>
            <a:r>
              <a:rPr lang="en" sz="1800">
                <a:solidFill>
                  <a:schemeClr val="lt1"/>
                </a:solidFill>
              </a:rPr>
              <a:t>► Disadvantages</a:t>
            </a:r>
            <a:r>
              <a:rPr i="1" lang="en" sz="1800">
                <a:solidFill>
                  <a:schemeClr val="lt1"/>
                </a:solidFill>
              </a:rPr>
              <a:t> </a:t>
            </a:r>
            <a:endParaRPr sz="1800">
              <a:solidFill>
                <a:schemeClr val="lt1"/>
              </a:solidFill>
            </a:endParaRPr>
          </a:p>
          <a:p>
            <a:pPr indent="-342900" lvl="0" marL="457200" rtl="0" algn="l">
              <a:lnSpc>
                <a:spcPct val="100000"/>
              </a:lnSpc>
              <a:spcBef>
                <a:spcPts val="600"/>
              </a:spcBef>
              <a:spcAft>
                <a:spcPts val="0"/>
              </a:spcAft>
              <a:buClr>
                <a:srgbClr val="FFFFFF"/>
              </a:buClr>
              <a:buSzPts val="1800"/>
              <a:buChar char="●"/>
            </a:pPr>
            <a:r>
              <a:rPr i="1" lang="en" sz="1800">
                <a:solidFill>
                  <a:srgbClr val="FFFFFF"/>
                </a:solidFill>
              </a:rPr>
              <a:t>Complex</a:t>
            </a:r>
            <a:endParaRPr i="1" sz="1800">
              <a:solidFill>
                <a:srgbClr val="FFFFFF"/>
              </a:solidFill>
            </a:endParaRPr>
          </a:p>
          <a:p>
            <a:pPr indent="-342900" lvl="0" marL="457200" rtl="0" algn="l">
              <a:lnSpc>
                <a:spcPct val="100000"/>
              </a:lnSpc>
              <a:spcBef>
                <a:spcPts val="0"/>
              </a:spcBef>
              <a:spcAft>
                <a:spcPts val="0"/>
              </a:spcAft>
              <a:buClr>
                <a:srgbClr val="FFFFFF"/>
              </a:buClr>
              <a:buSzPts val="1800"/>
              <a:buChar char="●"/>
            </a:pPr>
            <a:r>
              <a:rPr i="1" lang="en" sz="1800">
                <a:solidFill>
                  <a:srgbClr val="FFFFFF"/>
                </a:solidFill>
              </a:rPr>
              <a:t>Restructuring can be difficult because of changing all the pointers</a:t>
            </a:r>
            <a:endParaRPr i="1" sz="1800">
              <a:solidFill>
                <a:srgbClr val="FFFFFF"/>
              </a:solidFill>
            </a:endParaRPr>
          </a:p>
          <a:p>
            <a:pPr indent="0" lvl="0" marL="0" rtl="0" algn="l">
              <a:lnSpc>
                <a:spcPct val="115000"/>
              </a:lnSpc>
              <a:spcBef>
                <a:spcPts val="600"/>
              </a:spcBef>
              <a:spcAft>
                <a:spcPts val="0"/>
              </a:spcAft>
              <a:buNone/>
            </a:pPr>
            <a:r>
              <a:t/>
            </a:r>
            <a:endParaRPr sz="180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10" name="Google Shape;510;p56"/>
          <p:cNvSpPr txBox="1"/>
          <p:nvPr>
            <p:ph type="ctrTitle"/>
          </p:nvPr>
        </p:nvSpPr>
        <p:spPr>
          <a:xfrm>
            <a:off x="122550" y="588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Network Model </a:t>
            </a:r>
            <a:endParaRPr>
              <a:solidFill>
                <a:srgbClr val="FFFFFF"/>
              </a:solidFill>
            </a:endParaRPr>
          </a:p>
        </p:txBody>
      </p:sp>
      <p:sp>
        <p:nvSpPr>
          <p:cNvPr id="511" name="Google Shape;511;p56"/>
          <p:cNvSpPr txBox="1"/>
          <p:nvPr/>
        </p:nvSpPr>
        <p:spPr>
          <a:xfrm>
            <a:off x="288150" y="1395600"/>
            <a:ext cx="8567700" cy="303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i="1" lang="en" sz="1800">
                <a:solidFill>
                  <a:schemeClr val="lt1"/>
                </a:solidFill>
              </a:rPr>
              <a:t>► </a:t>
            </a:r>
            <a:r>
              <a:rPr i="1" lang="en" sz="1800">
                <a:solidFill>
                  <a:srgbClr val="FFFFFF"/>
                </a:solidFill>
              </a:rPr>
              <a:t>Following database systems use the network model </a:t>
            </a:r>
            <a:endParaRPr i="1" sz="1800">
              <a:solidFill>
                <a:srgbClr val="FFFFFF"/>
              </a:solidFill>
            </a:endParaRPr>
          </a:p>
          <a:p>
            <a:pPr indent="0" lvl="0" marL="0" rtl="0" algn="l">
              <a:lnSpc>
                <a:spcPct val="100000"/>
              </a:lnSpc>
              <a:spcBef>
                <a:spcPts val="600"/>
              </a:spcBef>
              <a:spcAft>
                <a:spcPts val="0"/>
              </a:spcAft>
              <a:buNone/>
            </a:pPr>
            <a:r>
              <a:t/>
            </a:r>
            <a:endParaRPr i="1" sz="1800">
              <a:solidFill>
                <a:srgbClr val="FFFFFF"/>
              </a:solidFill>
            </a:endParaRPr>
          </a:p>
          <a:p>
            <a:pPr indent="-342900" lvl="0" marL="457200" rtl="0" algn="l">
              <a:lnSpc>
                <a:spcPct val="100000"/>
              </a:lnSpc>
              <a:spcBef>
                <a:spcPts val="600"/>
              </a:spcBef>
              <a:spcAft>
                <a:spcPts val="0"/>
              </a:spcAft>
              <a:buClr>
                <a:srgbClr val="FFFFFF"/>
              </a:buClr>
              <a:buSzPts val="1800"/>
              <a:buChar char="★"/>
            </a:pPr>
            <a:r>
              <a:rPr i="1" lang="en" sz="1800">
                <a:solidFill>
                  <a:srgbClr val="FFFFFF"/>
                </a:solidFill>
              </a:rPr>
              <a:t>Integrated Data Store (IDS)</a:t>
            </a:r>
            <a:endParaRPr i="1" sz="1800">
              <a:solidFill>
                <a:srgbClr val="FFFFFF"/>
              </a:solidFill>
            </a:endParaRPr>
          </a:p>
          <a:p>
            <a:pPr indent="-342900" lvl="0" marL="457200" rtl="0" algn="l">
              <a:lnSpc>
                <a:spcPct val="100000"/>
              </a:lnSpc>
              <a:spcBef>
                <a:spcPts val="0"/>
              </a:spcBef>
              <a:spcAft>
                <a:spcPts val="0"/>
              </a:spcAft>
              <a:buClr>
                <a:srgbClr val="FFFFFF"/>
              </a:buClr>
              <a:buSzPts val="1800"/>
              <a:buChar char="★"/>
            </a:pPr>
            <a:r>
              <a:rPr i="1" lang="en" sz="1800">
                <a:solidFill>
                  <a:srgbClr val="FFFFFF"/>
                </a:solidFill>
              </a:rPr>
              <a:t>IDMS (Integrated Database Management System)</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RDM Embedded</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RDM Server </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TurboIMAGE</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Univac DMS-1100 </a:t>
            </a:r>
            <a:endParaRPr i="1" sz="1800">
              <a:solidFill>
                <a:srgbClr val="FFFFFF"/>
              </a:solidFill>
            </a:endParaRPr>
          </a:p>
          <a:p>
            <a:pPr indent="0" lvl="0" marL="0" rtl="0" algn="l">
              <a:lnSpc>
                <a:spcPct val="115000"/>
              </a:lnSpc>
              <a:spcBef>
                <a:spcPts val="600"/>
              </a:spcBef>
              <a:spcAft>
                <a:spcPts val="0"/>
              </a:spcAft>
              <a:buNone/>
            </a:pPr>
            <a:r>
              <a:t/>
            </a:r>
            <a:endParaRPr sz="1800">
              <a:solidFill>
                <a:srgbClr val="FFFFFF"/>
              </a:solidFill>
            </a:endParaRPr>
          </a:p>
        </p:txBody>
      </p:sp>
      <p:sp>
        <p:nvSpPr>
          <p:cNvPr id="512" name="Google Shape;512;p56"/>
          <p:cNvSpPr txBox="1"/>
          <p:nvPr>
            <p:ph type="ctrTitle"/>
          </p:nvPr>
        </p:nvSpPr>
        <p:spPr>
          <a:xfrm>
            <a:off x="91375" y="477125"/>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2400">
                <a:solidFill>
                  <a:srgbClr val="FFFFFF"/>
                </a:solidFill>
                <a:latin typeface="Trebuchet MS"/>
                <a:ea typeface="Trebuchet MS"/>
                <a:cs typeface="Trebuchet MS"/>
                <a:sym typeface="Trebuchet MS"/>
              </a:rPr>
              <a:t>(Database systems)</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6" name="Google Shape;76;p12"/>
          <p:cNvSpPr txBox="1"/>
          <p:nvPr>
            <p:ph type="ctrTitle"/>
          </p:nvPr>
        </p:nvSpPr>
        <p:spPr>
          <a:xfrm>
            <a:off x="122550" y="123800"/>
            <a:ext cx="8898900" cy="118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lang="en" sz="3600">
                <a:solidFill>
                  <a:srgbClr val="FFFFFF"/>
                </a:solidFill>
                <a:latin typeface="Trebuchet MS"/>
                <a:ea typeface="Trebuchet MS"/>
                <a:cs typeface="Trebuchet MS"/>
                <a:sym typeface="Trebuchet MS"/>
              </a:rPr>
              <a:t>What is Database Management System (DBMS)?</a:t>
            </a:r>
            <a:endParaRPr>
              <a:solidFill>
                <a:srgbClr val="FFFFFF"/>
              </a:solidFill>
            </a:endParaRPr>
          </a:p>
        </p:txBody>
      </p:sp>
      <p:sp>
        <p:nvSpPr>
          <p:cNvPr id="77" name="Google Shape;77;p12"/>
          <p:cNvSpPr txBox="1"/>
          <p:nvPr/>
        </p:nvSpPr>
        <p:spPr>
          <a:xfrm>
            <a:off x="542250" y="1565550"/>
            <a:ext cx="8211900" cy="3077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Collection of interrelated data</a:t>
            </a:r>
            <a:endParaRPr i="1"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Provides an environment that is both convenient and efficient to use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Set of programs to store, update data</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Answer queries about the data</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Manages very large amounts of data</a:t>
            </a:r>
            <a:endParaRPr i="1"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Supports concurrent access to large amounts of data</a:t>
            </a:r>
            <a:endParaRPr i="1"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rgbClr val="FFFFFF"/>
                </a:solidFill>
              </a:rPr>
              <a:t>Supports secure, atomic access to large amounts of data</a:t>
            </a:r>
            <a:endParaRPr i="1" sz="1800">
              <a:solidFill>
                <a:srgbClr val="FFFFFF"/>
              </a:solidFill>
            </a:endParaRPr>
          </a:p>
          <a:p>
            <a:pPr indent="0" lvl="0" marL="0" marR="0" rtl="0" algn="l">
              <a:lnSpc>
                <a:spcPct val="150000"/>
              </a:lnSpc>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18" name="Google Shape;518;p57"/>
          <p:cNvSpPr txBox="1"/>
          <p:nvPr>
            <p:ph type="ctrTitle"/>
          </p:nvPr>
        </p:nvSpPr>
        <p:spPr>
          <a:xfrm>
            <a:off x="122550" y="588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Network data Model</a:t>
            </a:r>
            <a:endParaRPr>
              <a:solidFill>
                <a:srgbClr val="FFFFFF"/>
              </a:solidFill>
            </a:endParaRPr>
          </a:p>
        </p:txBody>
      </p:sp>
      <p:pic>
        <p:nvPicPr>
          <p:cNvPr id="519" name="Google Shape;519;p57"/>
          <p:cNvPicPr preferRelativeResize="0"/>
          <p:nvPr/>
        </p:nvPicPr>
        <p:blipFill>
          <a:blip r:embed="rId3">
            <a:alphaModFix/>
          </a:blip>
          <a:stretch>
            <a:fillRect/>
          </a:stretch>
        </p:blipFill>
        <p:spPr>
          <a:xfrm>
            <a:off x="141250" y="2748537"/>
            <a:ext cx="8898899" cy="2096375"/>
          </a:xfrm>
          <a:prstGeom prst="rect">
            <a:avLst/>
          </a:prstGeom>
          <a:noFill/>
          <a:ln>
            <a:noFill/>
          </a:ln>
        </p:spPr>
      </p:pic>
      <p:pic>
        <p:nvPicPr>
          <p:cNvPr id="520" name="Google Shape;520;p57"/>
          <p:cNvPicPr preferRelativeResize="0"/>
          <p:nvPr/>
        </p:nvPicPr>
        <p:blipFill>
          <a:blip r:embed="rId4">
            <a:alphaModFix/>
          </a:blip>
          <a:stretch>
            <a:fillRect/>
          </a:stretch>
        </p:blipFill>
        <p:spPr>
          <a:xfrm>
            <a:off x="1590675" y="900925"/>
            <a:ext cx="5962650" cy="17335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26" name="Google Shape;526;p58"/>
          <p:cNvSpPr txBox="1"/>
          <p:nvPr>
            <p:ph type="ctrTitle"/>
          </p:nvPr>
        </p:nvSpPr>
        <p:spPr>
          <a:xfrm>
            <a:off x="178825" y="22240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2400">
                <a:solidFill>
                  <a:srgbClr val="FFFFFF"/>
                </a:solidFill>
                <a:latin typeface="Trebuchet MS"/>
                <a:ea typeface="Trebuchet MS"/>
                <a:cs typeface="Trebuchet MS"/>
                <a:sym typeface="Trebuchet MS"/>
              </a:rPr>
              <a:t>(Record-based Logical Models)</a:t>
            </a:r>
            <a:endParaRPr i="1" sz="2400">
              <a:solidFill>
                <a:srgbClr val="FFFFFF"/>
              </a:solidFill>
            </a:endParaRPr>
          </a:p>
        </p:txBody>
      </p:sp>
      <p:sp>
        <p:nvSpPr>
          <p:cNvPr id="527" name="Google Shape;527;p58"/>
          <p:cNvSpPr txBox="1"/>
          <p:nvPr>
            <p:ph type="ctrTitle"/>
          </p:nvPr>
        </p:nvSpPr>
        <p:spPr>
          <a:xfrm>
            <a:off x="46350" y="17381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Hierarchical Model</a:t>
            </a:r>
            <a:endParaRPr i="1">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33" name="Google Shape;533;p59"/>
          <p:cNvSpPr txBox="1"/>
          <p:nvPr>
            <p:ph type="ctrTitle"/>
          </p:nvPr>
        </p:nvSpPr>
        <p:spPr>
          <a:xfrm>
            <a:off x="122550" y="1379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Hierarchical Model</a:t>
            </a:r>
            <a:endParaRPr>
              <a:solidFill>
                <a:srgbClr val="FFFFFF"/>
              </a:solidFill>
            </a:endParaRPr>
          </a:p>
        </p:txBody>
      </p:sp>
      <p:sp>
        <p:nvSpPr>
          <p:cNvPr id="534" name="Google Shape;534;p59"/>
          <p:cNvSpPr txBox="1"/>
          <p:nvPr/>
        </p:nvSpPr>
        <p:spPr>
          <a:xfrm>
            <a:off x="122550" y="914975"/>
            <a:ext cx="8898900" cy="393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The hierarchical data model organizes data in a tree structure, rather than arbitrary graphs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There is a hierarchy of parent and child data segments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This structure implies that a record can have repeating information, generally in the child data segments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Data in a series of records, which have a set of field values attached to it </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It collects all the instances of a specific record together as a record type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These record types are the equivalent of tables in the relational model and with the individual records being the equivalent of rows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To create links between these record types, the hierarchical model uses Parent Child Relationships</a:t>
            </a:r>
            <a:endParaRPr i="1" sz="1800">
              <a:solidFill>
                <a:schemeClr val="lt1"/>
              </a:solidFill>
            </a:endParaRPr>
          </a:p>
          <a:p>
            <a:pPr indent="0" lvl="0" marL="0" marR="0" rtl="0" algn="l">
              <a:lnSpc>
                <a:spcPct val="115000"/>
              </a:lnSpc>
              <a:spcBef>
                <a:spcPts val="0"/>
              </a:spcBef>
              <a:spcAft>
                <a:spcPts val="0"/>
              </a:spcAft>
              <a:buNone/>
            </a:pPr>
            <a:r>
              <a:t/>
            </a:r>
            <a:endParaRPr b="1"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40" name="Google Shape;540;p60"/>
          <p:cNvSpPr txBox="1"/>
          <p:nvPr>
            <p:ph type="ctrTitle"/>
          </p:nvPr>
        </p:nvSpPr>
        <p:spPr>
          <a:xfrm>
            <a:off x="122550" y="1826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Hierarchical</a:t>
            </a:r>
            <a:r>
              <a:rPr b="1" lang="en" sz="3600">
                <a:solidFill>
                  <a:srgbClr val="FFFFFF"/>
                </a:solidFill>
                <a:latin typeface="Trebuchet MS"/>
                <a:ea typeface="Trebuchet MS"/>
                <a:cs typeface="Trebuchet MS"/>
                <a:sym typeface="Trebuchet MS"/>
              </a:rPr>
              <a:t> Model</a:t>
            </a:r>
            <a:endParaRPr>
              <a:solidFill>
                <a:srgbClr val="FFFFFF"/>
              </a:solidFill>
            </a:endParaRPr>
          </a:p>
        </p:txBody>
      </p:sp>
      <p:sp>
        <p:nvSpPr>
          <p:cNvPr id="541" name="Google Shape;541;p60"/>
          <p:cNvSpPr txBox="1"/>
          <p:nvPr/>
        </p:nvSpPr>
        <p:spPr>
          <a:xfrm>
            <a:off x="288150" y="1181775"/>
            <a:ext cx="8567700" cy="230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t/>
            </a:r>
            <a:endParaRPr sz="1900">
              <a:solidFill>
                <a:srgbClr val="FFFFFF"/>
              </a:solidFill>
            </a:endParaRPr>
          </a:p>
          <a:p>
            <a:pPr indent="0" lvl="0" marL="0" rtl="0" algn="l">
              <a:lnSpc>
                <a:spcPct val="100000"/>
              </a:lnSpc>
              <a:spcBef>
                <a:spcPts val="600"/>
              </a:spcBef>
              <a:spcAft>
                <a:spcPts val="0"/>
              </a:spcAft>
              <a:buNone/>
            </a:pPr>
            <a:r>
              <a:rPr lang="en" sz="1800">
                <a:solidFill>
                  <a:srgbClr val="FFFFFF"/>
                </a:solidFill>
              </a:rPr>
              <a:t>► Advantages</a:t>
            </a:r>
            <a:r>
              <a:rPr i="1" lang="en" sz="1800">
                <a:solidFill>
                  <a:srgbClr val="FFFFFF"/>
                </a:solidFill>
              </a:rPr>
              <a:t> </a:t>
            </a:r>
            <a:endParaRPr sz="1800">
              <a:solidFill>
                <a:srgbClr val="FFFFFF"/>
              </a:solidFill>
            </a:endParaRPr>
          </a:p>
          <a:p>
            <a:pPr indent="-342900" lvl="0" marL="457200" rtl="0" algn="l">
              <a:lnSpc>
                <a:spcPct val="100000"/>
              </a:lnSpc>
              <a:spcBef>
                <a:spcPts val="600"/>
              </a:spcBef>
              <a:spcAft>
                <a:spcPts val="0"/>
              </a:spcAft>
              <a:buClr>
                <a:srgbClr val="FFFFFF"/>
              </a:buClr>
              <a:buSzPts val="1800"/>
              <a:buChar char="●"/>
            </a:pPr>
            <a:r>
              <a:rPr i="1" lang="en" sz="1800">
                <a:solidFill>
                  <a:srgbClr val="FFFFFF"/>
                </a:solidFill>
              </a:rPr>
              <a:t>Easy to search</a:t>
            </a:r>
            <a:endParaRPr i="1" sz="1800">
              <a:solidFill>
                <a:srgbClr val="FFFFFF"/>
              </a:solidFill>
            </a:endParaRPr>
          </a:p>
          <a:p>
            <a:pPr indent="-342900" lvl="0" marL="457200" rtl="0" algn="l">
              <a:lnSpc>
                <a:spcPct val="100000"/>
              </a:lnSpc>
              <a:spcBef>
                <a:spcPts val="0"/>
              </a:spcBef>
              <a:spcAft>
                <a:spcPts val="0"/>
              </a:spcAft>
              <a:buClr>
                <a:srgbClr val="FFFFFF"/>
              </a:buClr>
              <a:buSzPts val="1800"/>
              <a:buChar char="●"/>
            </a:pPr>
            <a:r>
              <a:rPr i="1" lang="en" sz="1800">
                <a:solidFill>
                  <a:srgbClr val="FFFFFF"/>
                </a:solidFill>
              </a:rPr>
              <a:t>Add new branches easily</a:t>
            </a:r>
            <a:endParaRPr i="1" sz="1800">
              <a:solidFill>
                <a:srgbClr val="FFFFFF"/>
              </a:solidFill>
            </a:endParaRPr>
          </a:p>
          <a:p>
            <a:pPr indent="0" lvl="0" marL="0" rtl="0" algn="l">
              <a:lnSpc>
                <a:spcPct val="100000"/>
              </a:lnSpc>
              <a:spcBef>
                <a:spcPts val="600"/>
              </a:spcBef>
              <a:spcAft>
                <a:spcPts val="0"/>
              </a:spcAft>
              <a:buNone/>
            </a:pPr>
            <a:r>
              <a:t/>
            </a:r>
            <a:endParaRPr i="1" sz="1800">
              <a:solidFill>
                <a:srgbClr val="FFFFFF"/>
              </a:solidFill>
            </a:endParaRPr>
          </a:p>
          <a:p>
            <a:pPr indent="0" lvl="0" marL="0" rtl="0" algn="l">
              <a:lnSpc>
                <a:spcPct val="100000"/>
              </a:lnSpc>
              <a:spcBef>
                <a:spcPts val="600"/>
              </a:spcBef>
              <a:spcAft>
                <a:spcPts val="0"/>
              </a:spcAft>
              <a:buNone/>
            </a:pPr>
            <a:r>
              <a:rPr lang="en" sz="1800">
                <a:solidFill>
                  <a:schemeClr val="lt1"/>
                </a:solidFill>
              </a:rPr>
              <a:t>► Disadvantages</a:t>
            </a:r>
            <a:r>
              <a:rPr i="1" lang="en" sz="1800">
                <a:solidFill>
                  <a:schemeClr val="lt1"/>
                </a:solidFill>
              </a:rPr>
              <a:t> </a:t>
            </a:r>
            <a:endParaRPr sz="1800">
              <a:solidFill>
                <a:schemeClr val="lt1"/>
              </a:solidFill>
            </a:endParaRPr>
          </a:p>
          <a:p>
            <a:pPr indent="-342900" lvl="0" marL="457200" rtl="0" algn="l">
              <a:lnSpc>
                <a:spcPct val="100000"/>
              </a:lnSpc>
              <a:spcBef>
                <a:spcPts val="600"/>
              </a:spcBef>
              <a:spcAft>
                <a:spcPts val="0"/>
              </a:spcAft>
              <a:buClr>
                <a:srgbClr val="FFFFFF"/>
              </a:buClr>
              <a:buSzPts val="1800"/>
              <a:buChar char="●"/>
            </a:pPr>
            <a:r>
              <a:rPr i="1" lang="en" sz="1800">
                <a:solidFill>
                  <a:srgbClr val="FFFFFF"/>
                </a:solidFill>
              </a:rPr>
              <a:t>Must establish the types of search prior to development of the hierarchical structure</a:t>
            </a:r>
            <a:endParaRPr i="1" sz="1800">
              <a:solidFill>
                <a:srgbClr val="FFFFFF"/>
              </a:solidFill>
            </a:endParaRPr>
          </a:p>
          <a:p>
            <a:pPr indent="0" lvl="0" marL="0" rtl="0" algn="l">
              <a:lnSpc>
                <a:spcPct val="115000"/>
              </a:lnSpc>
              <a:spcBef>
                <a:spcPts val="600"/>
              </a:spcBef>
              <a:spcAft>
                <a:spcPts val="0"/>
              </a:spcAft>
              <a:buNone/>
            </a:pPr>
            <a:r>
              <a:t/>
            </a:r>
            <a:endParaRPr sz="1800">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47" name="Google Shape;547;p61"/>
          <p:cNvSpPr txBox="1"/>
          <p:nvPr>
            <p:ph type="ctrTitle"/>
          </p:nvPr>
        </p:nvSpPr>
        <p:spPr>
          <a:xfrm>
            <a:off x="122550" y="588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Hierarchical Model </a:t>
            </a:r>
            <a:endParaRPr>
              <a:solidFill>
                <a:srgbClr val="FFFFFF"/>
              </a:solidFill>
            </a:endParaRPr>
          </a:p>
        </p:txBody>
      </p:sp>
      <p:sp>
        <p:nvSpPr>
          <p:cNvPr id="548" name="Google Shape;548;p61"/>
          <p:cNvSpPr txBox="1"/>
          <p:nvPr>
            <p:ph type="ctrTitle"/>
          </p:nvPr>
        </p:nvSpPr>
        <p:spPr>
          <a:xfrm>
            <a:off x="91375" y="477125"/>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2400">
                <a:solidFill>
                  <a:srgbClr val="FFFFFF"/>
                </a:solidFill>
                <a:latin typeface="Trebuchet MS"/>
                <a:ea typeface="Trebuchet MS"/>
                <a:cs typeface="Trebuchet MS"/>
                <a:sym typeface="Trebuchet MS"/>
              </a:rPr>
              <a:t>(Database systems)</a:t>
            </a:r>
            <a:endParaRPr sz="2400">
              <a:solidFill>
                <a:srgbClr val="FFFFFF"/>
              </a:solidFill>
            </a:endParaRPr>
          </a:p>
        </p:txBody>
      </p:sp>
      <p:sp>
        <p:nvSpPr>
          <p:cNvPr id="549" name="Google Shape;549;p61"/>
          <p:cNvSpPr txBox="1"/>
          <p:nvPr/>
        </p:nvSpPr>
        <p:spPr>
          <a:xfrm>
            <a:off x="288150" y="1929000"/>
            <a:ext cx="8567700" cy="156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600"/>
              </a:spcBef>
              <a:spcAft>
                <a:spcPts val="0"/>
              </a:spcAft>
              <a:buNone/>
            </a:pPr>
            <a:r>
              <a:t/>
            </a:r>
            <a:endParaRPr sz="1900">
              <a:solidFill>
                <a:schemeClr val="lt1"/>
              </a:solidFill>
            </a:endParaRPr>
          </a:p>
          <a:p>
            <a:pPr indent="0" lvl="0" marL="0" rtl="0" algn="l">
              <a:lnSpc>
                <a:spcPct val="150000"/>
              </a:lnSpc>
              <a:spcBef>
                <a:spcPts val="600"/>
              </a:spcBef>
              <a:spcAft>
                <a:spcPts val="0"/>
              </a:spcAft>
              <a:buNone/>
            </a:pPr>
            <a:r>
              <a:rPr lang="en" sz="1900">
                <a:solidFill>
                  <a:schemeClr val="lt1"/>
                </a:solidFill>
              </a:rPr>
              <a:t>► </a:t>
            </a:r>
            <a:r>
              <a:rPr lang="en" sz="1900">
                <a:solidFill>
                  <a:srgbClr val="FFFFFF"/>
                </a:solidFill>
              </a:rPr>
              <a:t>Currently following are the most widely used hierarchical database </a:t>
            </a:r>
            <a:endParaRPr sz="1900">
              <a:solidFill>
                <a:srgbClr val="FFFFFF"/>
              </a:solidFill>
            </a:endParaRPr>
          </a:p>
          <a:p>
            <a:pPr indent="-349250" lvl="0" marL="457200" rtl="0" algn="l">
              <a:lnSpc>
                <a:spcPct val="150000"/>
              </a:lnSpc>
              <a:spcBef>
                <a:spcPts val="600"/>
              </a:spcBef>
              <a:spcAft>
                <a:spcPts val="0"/>
              </a:spcAft>
              <a:buClr>
                <a:srgbClr val="FFFFFF"/>
              </a:buClr>
              <a:buSzPts val="1900"/>
              <a:buChar char="★"/>
            </a:pPr>
            <a:r>
              <a:rPr i="1" lang="en" sz="1900">
                <a:solidFill>
                  <a:srgbClr val="FFFFFF"/>
                </a:solidFill>
              </a:rPr>
              <a:t>IMS developed by IBM </a:t>
            </a:r>
            <a:endParaRPr sz="1900">
              <a:solidFill>
                <a:srgbClr val="FFFFFF"/>
              </a:solidFill>
            </a:endParaRPr>
          </a:p>
          <a:p>
            <a:pPr indent="-349250" lvl="0" marL="457200" rtl="0" algn="l">
              <a:lnSpc>
                <a:spcPct val="150000"/>
              </a:lnSpc>
              <a:spcBef>
                <a:spcPts val="0"/>
              </a:spcBef>
              <a:spcAft>
                <a:spcPts val="0"/>
              </a:spcAft>
              <a:buClr>
                <a:srgbClr val="FFFFFF"/>
              </a:buClr>
              <a:buSzPts val="1900"/>
              <a:buChar char="★"/>
            </a:pPr>
            <a:r>
              <a:rPr i="1" lang="en" sz="1900">
                <a:solidFill>
                  <a:srgbClr val="FFFFFF"/>
                </a:solidFill>
              </a:rPr>
              <a:t>Windows Registry by Microsoft</a:t>
            </a:r>
            <a:endParaRPr sz="1800">
              <a:solidFill>
                <a:srgbClr val="FFFFFF"/>
              </a:solidFill>
            </a:endParaRPr>
          </a:p>
          <a:p>
            <a:pPr indent="0" lvl="0" marL="0" rtl="0" algn="l">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sz="180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55" name="Google Shape;555;p62"/>
          <p:cNvSpPr txBox="1"/>
          <p:nvPr>
            <p:ph type="ctrTitle"/>
          </p:nvPr>
        </p:nvSpPr>
        <p:spPr>
          <a:xfrm>
            <a:off x="122550" y="588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Hierarchical data Model</a:t>
            </a:r>
            <a:endParaRPr>
              <a:solidFill>
                <a:srgbClr val="FFFFFF"/>
              </a:solidFill>
            </a:endParaRPr>
          </a:p>
        </p:txBody>
      </p:sp>
      <p:pic>
        <p:nvPicPr>
          <p:cNvPr id="556" name="Google Shape;556;p62"/>
          <p:cNvPicPr preferRelativeResize="0"/>
          <p:nvPr/>
        </p:nvPicPr>
        <p:blipFill>
          <a:blip r:embed="rId3">
            <a:alphaModFix/>
          </a:blip>
          <a:stretch>
            <a:fillRect/>
          </a:stretch>
        </p:blipFill>
        <p:spPr>
          <a:xfrm>
            <a:off x="1658650" y="2570925"/>
            <a:ext cx="5826700" cy="2375600"/>
          </a:xfrm>
          <a:prstGeom prst="rect">
            <a:avLst/>
          </a:prstGeom>
          <a:noFill/>
          <a:ln>
            <a:noFill/>
          </a:ln>
        </p:spPr>
      </p:pic>
      <p:pic>
        <p:nvPicPr>
          <p:cNvPr id="557" name="Google Shape;557;p62"/>
          <p:cNvPicPr preferRelativeResize="0"/>
          <p:nvPr/>
        </p:nvPicPr>
        <p:blipFill>
          <a:blip r:embed="rId4">
            <a:alphaModFix/>
          </a:blip>
          <a:stretch>
            <a:fillRect/>
          </a:stretch>
        </p:blipFill>
        <p:spPr>
          <a:xfrm>
            <a:off x="748700" y="670850"/>
            <a:ext cx="7646599" cy="1733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63" name="Google Shape;563;p63"/>
          <p:cNvSpPr txBox="1"/>
          <p:nvPr>
            <p:ph type="ctrTitle"/>
          </p:nvPr>
        </p:nvSpPr>
        <p:spPr>
          <a:xfrm>
            <a:off x="46325" y="20092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Database Normalization</a:t>
            </a:r>
            <a:endParaRPr i="1">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69" name="Google Shape;569;p64"/>
          <p:cNvSpPr txBox="1"/>
          <p:nvPr>
            <p:ph type="ctrTitle"/>
          </p:nvPr>
        </p:nvSpPr>
        <p:spPr>
          <a:xfrm>
            <a:off x="122550" y="290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Database Normalization</a:t>
            </a:r>
            <a:endParaRPr>
              <a:solidFill>
                <a:srgbClr val="FFFFFF"/>
              </a:solidFill>
            </a:endParaRPr>
          </a:p>
        </p:txBody>
      </p:sp>
      <p:sp>
        <p:nvSpPr>
          <p:cNvPr id="570" name="Google Shape;570;p64"/>
          <p:cNvSpPr txBox="1"/>
          <p:nvPr/>
        </p:nvSpPr>
        <p:spPr>
          <a:xfrm>
            <a:off x="0" y="946750"/>
            <a:ext cx="8976300" cy="3926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600"/>
              </a:spcBef>
              <a:spcAft>
                <a:spcPts val="0"/>
              </a:spcAft>
              <a:buNone/>
            </a:pPr>
            <a:r>
              <a:t/>
            </a:r>
            <a:endParaRPr sz="1900">
              <a:solidFill>
                <a:srgbClr val="FFFFFF"/>
              </a:solidFill>
            </a:endParaRPr>
          </a:p>
          <a:p>
            <a:pPr indent="0" lvl="0" marL="0" rtl="0" algn="just">
              <a:lnSpc>
                <a:spcPct val="150000"/>
              </a:lnSpc>
              <a:spcBef>
                <a:spcPts val="600"/>
              </a:spcBef>
              <a:spcAft>
                <a:spcPts val="0"/>
              </a:spcAft>
              <a:buNone/>
            </a:pPr>
            <a:r>
              <a:rPr lang="en" sz="1900">
                <a:solidFill>
                  <a:srgbClr val="FFFFFF"/>
                </a:solidFill>
              </a:rPr>
              <a:t>► </a:t>
            </a:r>
            <a:r>
              <a:rPr i="1" lang="en" sz="1800">
                <a:solidFill>
                  <a:srgbClr val="FFFFFF"/>
                </a:solidFill>
              </a:rPr>
              <a:t>Database normalization is a process to refine the data model built by the Entity-Relationship diagram and organizes the fields and tables of a relational database to minimize redundancy. Normalization usually involves dividing large tables into smaller (and less redundant) tables and defining relationships between them. The objective is to isolate data so that additions, deletions, and modifications of a field can be made in just one table and then propagated through the rest of the database using the defined relationships.</a:t>
            </a:r>
            <a:endParaRPr i="1" sz="1800">
              <a:solidFill>
                <a:srgbClr val="FFFFFF"/>
              </a:solidFill>
            </a:endParaRPr>
          </a:p>
          <a:p>
            <a:pPr indent="0" lvl="0" marL="0" rtl="0" algn="just">
              <a:lnSpc>
                <a:spcPct val="150000"/>
              </a:lnSpc>
              <a:spcBef>
                <a:spcPts val="600"/>
              </a:spcBef>
              <a:spcAft>
                <a:spcPts val="0"/>
              </a:spcAft>
              <a:buNone/>
            </a:pPr>
            <a:r>
              <a:rPr lang="en" sz="1900">
                <a:solidFill>
                  <a:schemeClr val="lt1"/>
                </a:solidFill>
              </a:rPr>
              <a:t>► </a:t>
            </a:r>
            <a:r>
              <a:rPr i="1" lang="en" sz="1800">
                <a:solidFill>
                  <a:schemeClr val="lt1"/>
                </a:solidFill>
              </a:rPr>
              <a:t>Edgar F. Codd, the inventor of the relational model, introduced the concept of normalization and what we now know as the First Normal Form (1NF) in 1970.</a:t>
            </a:r>
            <a:endParaRPr i="1" sz="1800">
              <a:solidFill>
                <a:srgbClr val="FFFFFF"/>
              </a:solidFill>
            </a:endParaRPr>
          </a:p>
          <a:p>
            <a:pPr indent="0" lvl="0" marL="0" rtl="0" algn="l">
              <a:lnSpc>
                <a:spcPct val="115000"/>
              </a:lnSpc>
              <a:spcBef>
                <a:spcPts val="600"/>
              </a:spcBef>
              <a:spcAft>
                <a:spcPts val="0"/>
              </a:spcAft>
              <a:buNone/>
            </a:pPr>
            <a:r>
              <a:t/>
            </a:r>
            <a:endParaRPr i="1" sz="1800">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76" name="Google Shape;576;p65"/>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Need for  Normalization</a:t>
            </a:r>
            <a:endParaRPr>
              <a:solidFill>
                <a:srgbClr val="FFFFFF"/>
              </a:solidFill>
            </a:endParaRPr>
          </a:p>
        </p:txBody>
      </p:sp>
      <p:sp>
        <p:nvSpPr>
          <p:cNvPr id="577" name="Google Shape;577;p65"/>
          <p:cNvSpPr txBox="1"/>
          <p:nvPr/>
        </p:nvSpPr>
        <p:spPr>
          <a:xfrm>
            <a:off x="122550" y="1418850"/>
            <a:ext cx="8898900" cy="182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Improve database design.</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Ensures minimum redundancy of data</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Reduces need to reorganize data when design is modified.</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Reduce anomalies for database activities.</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83" name="Google Shape;583;p66"/>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Steps in  Normalization</a:t>
            </a:r>
            <a:endParaRPr>
              <a:solidFill>
                <a:srgbClr val="FFFFFF"/>
              </a:solidFill>
            </a:endParaRPr>
          </a:p>
        </p:txBody>
      </p:sp>
      <p:sp>
        <p:nvSpPr>
          <p:cNvPr id="584" name="Google Shape;584;p66"/>
          <p:cNvSpPr txBox="1"/>
          <p:nvPr/>
        </p:nvSpPr>
        <p:spPr>
          <a:xfrm>
            <a:off x="122550" y="1925300"/>
            <a:ext cx="8898900" cy="1417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First Normal Form ( 1 NF )</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Second  Normal Form ( 2 NF )</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Third  Normal Form ( 3 NF )</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585" name="Google Shape;585;p66"/>
          <p:cNvSpPr txBox="1"/>
          <p:nvPr/>
        </p:nvSpPr>
        <p:spPr>
          <a:xfrm>
            <a:off x="0" y="1176550"/>
            <a:ext cx="8898900" cy="49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900">
                <a:solidFill>
                  <a:srgbClr val="FFFFFF"/>
                </a:solidFill>
              </a:rPr>
              <a:t>There are three steps in Normalization.</a:t>
            </a:r>
            <a:endParaRPr sz="19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3" name="Google Shape;83;p13"/>
          <p:cNvSpPr txBox="1"/>
          <p:nvPr>
            <p:ph type="ctrTitle"/>
          </p:nvPr>
        </p:nvSpPr>
        <p:spPr>
          <a:xfrm>
            <a:off x="122550" y="0"/>
            <a:ext cx="8898900" cy="695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000">
                <a:solidFill>
                  <a:srgbClr val="FFFFFF"/>
                </a:solidFill>
                <a:latin typeface="Trebuchet MS"/>
                <a:ea typeface="Trebuchet MS"/>
                <a:cs typeface="Trebuchet MS"/>
                <a:sym typeface="Trebuchet MS"/>
              </a:rPr>
              <a:t>A simplified Database system environment</a:t>
            </a:r>
            <a:endParaRPr sz="3000">
              <a:solidFill>
                <a:srgbClr val="FFFFFF"/>
              </a:solidFill>
            </a:endParaRPr>
          </a:p>
        </p:txBody>
      </p:sp>
      <p:pic>
        <p:nvPicPr>
          <p:cNvPr id="84" name="Google Shape;84;p13"/>
          <p:cNvPicPr preferRelativeResize="0"/>
          <p:nvPr/>
        </p:nvPicPr>
        <p:blipFill>
          <a:blip r:embed="rId3">
            <a:alphaModFix/>
          </a:blip>
          <a:stretch>
            <a:fillRect/>
          </a:stretch>
        </p:blipFill>
        <p:spPr>
          <a:xfrm>
            <a:off x="2052413" y="855500"/>
            <a:ext cx="5039175" cy="41215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91" name="Google Shape;591;p67"/>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Unnormalized raw table </a:t>
            </a:r>
            <a:endParaRPr>
              <a:solidFill>
                <a:srgbClr val="FFFFFF"/>
              </a:solidFill>
            </a:endParaRPr>
          </a:p>
        </p:txBody>
      </p:sp>
      <p:pic>
        <p:nvPicPr>
          <p:cNvPr id="592" name="Google Shape;592;p67"/>
          <p:cNvPicPr preferRelativeResize="0"/>
          <p:nvPr/>
        </p:nvPicPr>
        <p:blipFill>
          <a:blip r:embed="rId3">
            <a:alphaModFix/>
          </a:blip>
          <a:stretch>
            <a:fillRect/>
          </a:stretch>
        </p:blipFill>
        <p:spPr>
          <a:xfrm>
            <a:off x="227425" y="1643950"/>
            <a:ext cx="8706276" cy="2842413"/>
          </a:xfrm>
          <a:prstGeom prst="rect">
            <a:avLst/>
          </a:prstGeom>
          <a:noFill/>
          <a:ln>
            <a:noFill/>
          </a:ln>
        </p:spPr>
      </p:pic>
      <p:sp>
        <p:nvSpPr>
          <p:cNvPr id="593" name="Google Shape;593;p67"/>
          <p:cNvSpPr txBox="1"/>
          <p:nvPr>
            <p:ph type="ctrTitle"/>
          </p:nvPr>
        </p:nvSpPr>
        <p:spPr>
          <a:xfrm>
            <a:off x="122550" y="7385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2400">
                <a:solidFill>
                  <a:schemeClr val="lt1"/>
                </a:solidFill>
                <a:latin typeface="Trebuchet MS"/>
                <a:ea typeface="Trebuchet MS"/>
                <a:cs typeface="Trebuchet MS"/>
                <a:sym typeface="Trebuchet MS"/>
              </a:rPr>
              <a:t>Example (invoice data)</a:t>
            </a:r>
            <a:endParaRPr sz="2400">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599" name="Google Shape;599;p68"/>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First Normal Form (1 NF)</a:t>
            </a:r>
            <a:endParaRPr>
              <a:solidFill>
                <a:srgbClr val="FFFFFF"/>
              </a:solidFill>
            </a:endParaRPr>
          </a:p>
        </p:txBody>
      </p:sp>
      <p:sp>
        <p:nvSpPr>
          <p:cNvPr id="600" name="Google Shape;600;p68"/>
          <p:cNvSpPr txBox="1"/>
          <p:nvPr/>
        </p:nvSpPr>
        <p:spPr>
          <a:xfrm>
            <a:off x="122550" y="1328800"/>
            <a:ext cx="8898900" cy="213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Identify repeating groups of fields.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Remove repeating groups of fields.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Identify the keys for the tables.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Key of parent tables is brought as part of the concatenated key of the second table</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06" name="Google Shape;606;p69"/>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Example : First Normal Form (1 NF)</a:t>
            </a:r>
            <a:endParaRPr>
              <a:solidFill>
                <a:srgbClr val="FFFFFF"/>
              </a:solidFill>
            </a:endParaRPr>
          </a:p>
        </p:txBody>
      </p:sp>
      <p:pic>
        <p:nvPicPr>
          <p:cNvPr id="607" name="Google Shape;607;p69"/>
          <p:cNvPicPr preferRelativeResize="0"/>
          <p:nvPr/>
        </p:nvPicPr>
        <p:blipFill>
          <a:blip r:embed="rId3">
            <a:alphaModFix/>
          </a:blip>
          <a:stretch>
            <a:fillRect/>
          </a:stretch>
        </p:blipFill>
        <p:spPr>
          <a:xfrm>
            <a:off x="483881" y="892573"/>
            <a:ext cx="8208074" cy="3925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13" name="Google Shape;613;p70"/>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Second Normal Form (2 NF)</a:t>
            </a:r>
            <a:endParaRPr>
              <a:solidFill>
                <a:srgbClr val="FFFFFF"/>
              </a:solidFill>
            </a:endParaRPr>
          </a:p>
        </p:txBody>
      </p:sp>
      <p:sp>
        <p:nvSpPr>
          <p:cNvPr id="614" name="Google Shape;614;p70"/>
          <p:cNvSpPr txBox="1"/>
          <p:nvPr/>
        </p:nvSpPr>
        <p:spPr>
          <a:xfrm>
            <a:off x="122550" y="1328800"/>
            <a:ext cx="8898900" cy="213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Check if all fields are dependent on the whole key</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Remove fields that depend on part of the key</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Group partially-dependent fields as separate table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Name the tables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Identify key(s) to the table</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20" name="Google Shape;620;p71"/>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Example : Second Normal Form (2 NF)</a:t>
            </a:r>
            <a:endParaRPr>
              <a:solidFill>
                <a:srgbClr val="FFFFFF"/>
              </a:solidFill>
            </a:endParaRPr>
          </a:p>
        </p:txBody>
      </p:sp>
      <p:pic>
        <p:nvPicPr>
          <p:cNvPr id="621" name="Google Shape;621;p71"/>
          <p:cNvPicPr preferRelativeResize="0"/>
          <p:nvPr/>
        </p:nvPicPr>
        <p:blipFill>
          <a:blip r:embed="rId3">
            <a:alphaModFix/>
          </a:blip>
          <a:stretch>
            <a:fillRect/>
          </a:stretch>
        </p:blipFill>
        <p:spPr>
          <a:xfrm>
            <a:off x="534083" y="776650"/>
            <a:ext cx="7923433" cy="39987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27" name="Google Shape;627;p72"/>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Third Normal Form (3 NF)</a:t>
            </a:r>
            <a:endParaRPr>
              <a:solidFill>
                <a:srgbClr val="FFFFFF"/>
              </a:solidFill>
            </a:endParaRPr>
          </a:p>
        </p:txBody>
      </p:sp>
      <p:sp>
        <p:nvSpPr>
          <p:cNvPr id="628" name="Google Shape;628;p72"/>
          <p:cNvSpPr txBox="1"/>
          <p:nvPr/>
        </p:nvSpPr>
        <p:spPr>
          <a:xfrm>
            <a:off x="122550" y="1328800"/>
            <a:ext cx="8898900" cy="213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Remove fields that</a:t>
            </a:r>
            <a:endParaRPr i="1" sz="1800">
              <a:solidFill>
                <a:schemeClr val="lt1"/>
              </a:solidFill>
            </a:endParaRPr>
          </a:p>
          <a:p>
            <a:pPr indent="0" lvl="0" marL="0" marR="0" rtl="0" algn="l">
              <a:lnSpc>
                <a:spcPct val="150000"/>
              </a:lnSpc>
              <a:spcBef>
                <a:spcPts val="0"/>
              </a:spcBef>
              <a:spcAft>
                <a:spcPts val="0"/>
              </a:spcAft>
              <a:buNone/>
            </a:pPr>
            <a:r>
              <a:rPr i="1" lang="en" sz="1800">
                <a:solidFill>
                  <a:schemeClr val="lt1"/>
                </a:solidFill>
              </a:rPr>
              <a:t>      -- depend on other non-key fields</a:t>
            </a:r>
            <a:endParaRPr i="1" sz="1800">
              <a:solidFill>
                <a:schemeClr val="lt1"/>
              </a:solidFill>
            </a:endParaRPr>
          </a:p>
          <a:p>
            <a:pPr indent="0" lvl="0" marL="0" marR="0" rtl="0" algn="l">
              <a:lnSpc>
                <a:spcPct val="150000"/>
              </a:lnSpc>
              <a:spcBef>
                <a:spcPts val="0"/>
              </a:spcBef>
              <a:spcAft>
                <a:spcPts val="0"/>
              </a:spcAft>
              <a:buNone/>
            </a:pPr>
            <a:r>
              <a:rPr i="1" lang="en" sz="1800">
                <a:solidFill>
                  <a:schemeClr val="lt1"/>
                </a:solidFill>
              </a:rPr>
              <a:t>      -- can be calculated or derived from logic</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Group interdependent fields as separate tables, identify the key and name the table</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34" name="Google Shape;634;p73"/>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chemeClr val="lt1"/>
                </a:solidFill>
                <a:latin typeface="Trebuchet MS"/>
                <a:ea typeface="Trebuchet MS"/>
                <a:cs typeface="Trebuchet MS"/>
                <a:sym typeface="Trebuchet MS"/>
              </a:rPr>
              <a:t>Example : Third Normal Form (3 NF)</a:t>
            </a:r>
            <a:endParaRPr>
              <a:solidFill>
                <a:srgbClr val="FFFFFF"/>
              </a:solidFill>
            </a:endParaRPr>
          </a:p>
        </p:txBody>
      </p:sp>
      <p:pic>
        <p:nvPicPr>
          <p:cNvPr id="635" name="Google Shape;635;p73"/>
          <p:cNvPicPr preferRelativeResize="0"/>
          <p:nvPr/>
        </p:nvPicPr>
        <p:blipFill>
          <a:blip r:embed="rId3">
            <a:alphaModFix/>
          </a:blip>
          <a:stretch>
            <a:fillRect/>
          </a:stretch>
        </p:blipFill>
        <p:spPr>
          <a:xfrm>
            <a:off x="571100" y="841400"/>
            <a:ext cx="8050424" cy="3971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41" name="Google Shape;641;p74"/>
          <p:cNvSpPr txBox="1"/>
          <p:nvPr>
            <p:ph type="ctrTitle"/>
          </p:nvPr>
        </p:nvSpPr>
        <p:spPr>
          <a:xfrm>
            <a:off x="46350" y="2300250"/>
            <a:ext cx="90315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2400">
                <a:solidFill>
                  <a:srgbClr val="FFFFFF"/>
                </a:solidFill>
                <a:latin typeface="Trebuchet MS"/>
                <a:ea typeface="Trebuchet MS"/>
                <a:cs typeface="Trebuchet MS"/>
                <a:sym typeface="Trebuchet MS"/>
              </a:rPr>
              <a:t>(Record-based Logical Models)</a:t>
            </a:r>
            <a:endParaRPr i="1" sz="2400">
              <a:solidFill>
                <a:srgbClr val="FFFFFF"/>
              </a:solidFill>
            </a:endParaRPr>
          </a:p>
        </p:txBody>
      </p:sp>
      <p:sp>
        <p:nvSpPr>
          <p:cNvPr id="642" name="Google Shape;642;p74"/>
          <p:cNvSpPr txBox="1"/>
          <p:nvPr>
            <p:ph type="ctrTitle"/>
          </p:nvPr>
        </p:nvSpPr>
        <p:spPr>
          <a:xfrm>
            <a:off x="46350" y="18143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3600">
                <a:solidFill>
                  <a:srgbClr val="FFFFFF"/>
                </a:solidFill>
                <a:latin typeface="Trebuchet MS"/>
                <a:ea typeface="Trebuchet MS"/>
                <a:cs typeface="Trebuchet MS"/>
                <a:sym typeface="Trebuchet MS"/>
              </a:rPr>
              <a:t>Relational Model</a:t>
            </a:r>
            <a:endParaRPr i="1">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48" name="Google Shape;648;p75"/>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Relational Model</a:t>
            </a:r>
            <a:endParaRPr>
              <a:solidFill>
                <a:srgbClr val="FFFFFF"/>
              </a:solidFill>
            </a:endParaRPr>
          </a:p>
        </p:txBody>
      </p:sp>
      <p:sp>
        <p:nvSpPr>
          <p:cNvPr id="649" name="Google Shape;649;p75"/>
          <p:cNvSpPr txBox="1"/>
          <p:nvPr/>
        </p:nvSpPr>
        <p:spPr>
          <a:xfrm>
            <a:off x="122550" y="1227500"/>
            <a:ext cx="8898900" cy="31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Data is organized in terms of rows and columns in a table known as relation.</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The position of a row in a table is of no importance.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The intersection of a row and  column must give a single value.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All values appearing in the columns must give a single value.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Row must be unique.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Column Names must be unique.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All column values are atomic.</a:t>
            </a:r>
            <a:endParaRPr i="1" sz="1800">
              <a:solidFill>
                <a:schemeClr val="lt1"/>
              </a:solidFill>
            </a:endParaRPr>
          </a:p>
          <a:p>
            <a:pPr indent="0" lvl="0" marL="0" marR="0" rtl="0" algn="l">
              <a:lnSpc>
                <a:spcPct val="15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55" name="Google Shape;655;p76"/>
          <p:cNvSpPr txBox="1"/>
          <p:nvPr>
            <p:ph type="ctrTitle"/>
          </p:nvPr>
        </p:nvSpPr>
        <p:spPr>
          <a:xfrm>
            <a:off x="66275" y="24792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Relational database model </a:t>
            </a:r>
            <a:endParaRPr>
              <a:solidFill>
                <a:srgbClr val="FFFFFF"/>
              </a:solidFill>
            </a:endParaRPr>
          </a:p>
        </p:txBody>
      </p:sp>
      <p:sp>
        <p:nvSpPr>
          <p:cNvPr id="656" name="Google Shape;656;p76"/>
          <p:cNvSpPr txBox="1"/>
          <p:nvPr>
            <p:ph type="ctrTitle"/>
          </p:nvPr>
        </p:nvSpPr>
        <p:spPr>
          <a:xfrm>
            <a:off x="118100" y="886425"/>
            <a:ext cx="3908100" cy="3976500"/>
          </a:xfrm>
          <a:prstGeom prst="rect">
            <a:avLst/>
          </a:prstGeom>
          <a:noFill/>
          <a:ln>
            <a:noFill/>
          </a:ln>
        </p:spPr>
        <p:txBody>
          <a:bodyPr anchorCtr="0" anchor="b" bIns="91425" lIns="91425" spcFirstLastPara="1" rIns="91425" wrap="square" tIns="91425">
            <a:noAutofit/>
          </a:bodyPr>
          <a:lstStyle/>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Fields ( columns ) in the table store attributes.</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Each attribute has a specific domain.</a:t>
            </a:r>
            <a:endParaRPr i="1" sz="1800">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1" sz="900">
              <a:solidFill>
                <a:srgbClr val="FFFFFF"/>
              </a:solidFill>
              <a:latin typeface="Trebuchet MS"/>
              <a:ea typeface="Trebuchet MS"/>
              <a:cs typeface="Trebuchet MS"/>
              <a:sym typeface="Trebuchet MS"/>
            </a:endParaRPr>
          </a:p>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Tuples ( or records or rows ) in the table store information.</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Each tuple is a unique instance of an object.</a:t>
            </a:r>
            <a:endParaRPr i="1" sz="1800">
              <a:solidFill>
                <a:srgbClr val="FFFFFF"/>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i="1" sz="900">
              <a:solidFill>
                <a:srgbClr val="FFFFFF"/>
              </a:solidFill>
              <a:latin typeface="Trebuchet MS"/>
              <a:ea typeface="Trebuchet MS"/>
              <a:cs typeface="Trebuchet MS"/>
              <a:sym typeface="Trebuchet MS"/>
            </a:endParaRPr>
          </a:p>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Tables are composed of a set of tuples.</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A table is also called a relation.</a:t>
            </a:r>
            <a:endParaRPr i="1" sz="1800">
              <a:solidFill>
                <a:srgbClr val="FFFFFF"/>
              </a:solidFill>
              <a:latin typeface="Trebuchet MS"/>
              <a:ea typeface="Trebuchet MS"/>
              <a:cs typeface="Trebuchet MS"/>
              <a:sym typeface="Trebuchet MS"/>
            </a:endParaRPr>
          </a:p>
        </p:txBody>
      </p:sp>
      <p:pic>
        <p:nvPicPr>
          <p:cNvPr id="657" name="Google Shape;657;p76"/>
          <p:cNvPicPr preferRelativeResize="0"/>
          <p:nvPr/>
        </p:nvPicPr>
        <p:blipFill>
          <a:blip r:embed="rId3">
            <a:alphaModFix/>
          </a:blip>
          <a:stretch>
            <a:fillRect/>
          </a:stretch>
        </p:blipFill>
        <p:spPr>
          <a:xfrm>
            <a:off x="4026075" y="1052000"/>
            <a:ext cx="4895850" cy="349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90" name="Google Shape;90;p14"/>
          <p:cNvSpPr txBox="1"/>
          <p:nvPr>
            <p:ph type="ctrTitle"/>
          </p:nvPr>
        </p:nvSpPr>
        <p:spPr>
          <a:xfrm>
            <a:off x="122550" y="123800"/>
            <a:ext cx="8898900" cy="630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History of DBMS</a:t>
            </a:r>
            <a:endParaRPr>
              <a:solidFill>
                <a:srgbClr val="FFFFFF"/>
              </a:solidFill>
            </a:endParaRPr>
          </a:p>
        </p:txBody>
      </p:sp>
      <p:sp>
        <p:nvSpPr>
          <p:cNvPr id="91" name="Google Shape;91;p14"/>
          <p:cNvSpPr txBox="1"/>
          <p:nvPr/>
        </p:nvSpPr>
        <p:spPr>
          <a:xfrm>
            <a:off x="531000" y="1133350"/>
            <a:ext cx="8211900" cy="339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rgbClr val="FFFFFF"/>
              </a:buClr>
              <a:buSzPts val="1800"/>
              <a:buFont typeface="Arial"/>
              <a:buChar char="★"/>
            </a:pPr>
            <a:r>
              <a:rPr i="1" lang="en" sz="1800">
                <a:solidFill>
                  <a:srgbClr val="FFFFFF"/>
                </a:solidFill>
              </a:rPr>
              <a:t>1960 – First DBMS designed by Charles Bachman at GE. </a:t>
            </a:r>
            <a:endParaRPr i="1" sz="1800">
              <a:solidFill>
                <a:srgbClr val="FFFFFF"/>
              </a:solidFill>
            </a:endParaRPr>
          </a:p>
          <a:p>
            <a:pPr indent="-342900" lvl="0" marL="457200" marR="0" rtl="0" algn="l">
              <a:lnSpc>
                <a:spcPct val="200000"/>
              </a:lnSpc>
              <a:spcBef>
                <a:spcPts val="0"/>
              </a:spcBef>
              <a:spcAft>
                <a:spcPts val="0"/>
              </a:spcAft>
              <a:buClr>
                <a:srgbClr val="FFFFFF"/>
              </a:buClr>
              <a:buSzPts val="1800"/>
              <a:buFont typeface="Arial"/>
              <a:buChar char="★"/>
            </a:pPr>
            <a:r>
              <a:rPr i="1" lang="en" sz="1800">
                <a:solidFill>
                  <a:schemeClr val="lt1"/>
                </a:solidFill>
              </a:rPr>
              <a:t>1970 – Codd introduced relational DBMS.</a:t>
            </a:r>
            <a:endParaRPr i="1" sz="1800">
              <a:solidFill>
                <a:schemeClr val="lt1"/>
              </a:solidFill>
            </a:endParaRPr>
          </a:p>
          <a:p>
            <a:pPr indent="-342900" lvl="0" marL="457200" marR="0" rtl="0" algn="l">
              <a:lnSpc>
                <a:spcPct val="200000"/>
              </a:lnSpc>
              <a:spcBef>
                <a:spcPts val="0"/>
              </a:spcBef>
              <a:spcAft>
                <a:spcPts val="0"/>
              </a:spcAft>
              <a:buClr>
                <a:schemeClr val="lt1"/>
              </a:buClr>
              <a:buSzPts val="1800"/>
              <a:buFont typeface="Arial"/>
              <a:buChar char="★"/>
            </a:pPr>
            <a:r>
              <a:rPr i="1" lang="en" sz="1800">
                <a:solidFill>
                  <a:schemeClr val="lt1"/>
                </a:solidFill>
              </a:rPr>
              <a:t>1980 – Relational model became popular and accepted as the main database paradigm. SQL, ANSI SQL etc.</a:t>
            </a:r>
            <a:endParaRPr i="1" sz="1800">
              <a:solidFill>
                <a:schemeClr val="lt1"/>
              </a:solidFill>
            </a:endParaRPr>
          </a:p>
          <a:p>
            <a:pPr indent="-342900" lvl="0" marL="457200" marR="0" rtl="0" algn="l">
              <a:lnSpc>
                <a:spcPct val="200000"/>
              </a:lnSpc>
              <a:spcBef>
                <a:spcPts val="0"/>
              </a:spcBef>
              <a:spcAft>
                <a:spcPts val="0"/>
              </a:spcAft>
              <a:buClr>
                <a:srgbClr val="FFFFFF"/>
              </a:buClr>
              <a:buSzPts val="1800"/>
              <a:buFont typeface="Arial"/>
              <a:buChar char="★"/>
            </a:pPr>
            <a:r>
              <a:rPr i="1" lang="en" sz="1800">
                <a:solidFill>
                  <a:srgbClr val="FFFFFF"/>
                </a:solidFill>
              </a:rPr>
              <a:t>1980 </a:t>
            </a:r>
            <a:r>
              <a:rPr i="1" lang="en" sz="1800">
                <a:solidFill>
                  <a:schemeClr val="lt1"/>
                </a:solidFill>
              </a:rPr>
              <a:t>–</a:t>
            </a:r>
            <a:r>
              <a:rPr i="1" lang="en" sz="1800">
                <a:solidFill>
                  <a:srgbClr val="FFFFFF"/>
                </a:solidFill>
              </a:rPr>
              <a:t> object-oriented</a:t>
            </a:r>
            <a:endParaRPr i="1" sz="1800">
              <a:solidFill>
                <a:srgbClr val="FFFFFF"/>
              </a:solidFill>
            </a:endParaRPr>
          </a:p>
          <a:p>
            <a:pPr indent="-342900" lvl="0" marL="457200" marR="0" rtl="0" algn="l">
              <a:lnSpc>
                <a:spcPct val="200000"/>
              </a:lnSpc>
              <a:spcBef>
                <a:spcPts val="0"/>
              </a:spcBef>
              <a:spcAft>
                <a:spcPts val="0"/>
              </a:spcAft>
              <a:buClr>
                <a:srgbClr val="FFFFFF"/>
              </a:buClr>
              <a:buSzPts val="1800"/>
              <a:buFont typeface="Arial"/>
              <a:buChar char="★"/>
            </a:pPr>
            <a:r>
              <a:rPr i="1" lang="en" sz="1800">
                <a:solidFill>
                  <a:srgbClr val="FFFFFF"/>
                </a:solidFill>
              </a:rPr>
              <a:t>2000 </a:t>
            </a:r>
            <a:r>
              <a:rPr i="1" lang="en" sz="1800">
                <a:solidFill>
                  <a:schemeClr val="lt1"/>
                </a:solidFill>
              </a:rPr>
              <a:t>–</a:t>
            </a:r>
            <a:r>
              <a:rPr i="1" lang="en" sz="1800">
                <a:solidFill>
                  <a:srgbClr val="FFFFFF"/>
                </a:solidFill>
              </a:rPr>
              <a:t> NoSQL and NewSQL</a:t>
            </a:r>
            <a:endParaRPr i="1" sz="1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63" name="Google Shape;663;p77"/>
          <p:cNvSpPr txBox="1"/>
          <p:nvPr>
            <p:ph type="ctrTitle"/>
          </p:nvPr>
        </p:nvSpPr>
        <p:spPr>
          <a:xfrm>
            <a:off x="66275" y="24792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Relational database Term</a:t>
            </a:r>
            <a:endParaRPr>
              <a:solidFill>
                <a:srgbClr val="FFFFFF"/>
              </a:solidFill>
            </a:endParaRPr>
          </a:p>
        </p:txBody>
      </p:sp>
      <p:sp>
        <p:nvSpPr>
          <p:cNvPr id="664" name="Google Shape;664;p77"/>
          <p:cNvSpPr txBox="1"/>
          <p:nvPr>
            <p:ph type="ctrTitle"/>
          </p:nvPr>
        </p:nvSpPr>
        <p:spPr>
          <a:xfrm>
            <a:off x="122550" y="1060325"/>
            <a:ext cx="8898900" cy="3324000"/>
          </a:xfrm>
          <a:prstGeom prst="rect">
            <a:avLst/>
          </a:prstGeom>
          <a:noFill/>
          <a:ln>
            <a:noFill/>
          </a:ln>
        </p:spPr>
        <p:txBody>
          <a:bodyPr anchorCtr="0" anchor="b" bIns="91425" lIns="91425" spcFirstLastPara="1" rIns="91425" wrap="square" tIns="91425">
            <a:noAutofit/>
          </a:bodyPr>
          <a:lstStyle/>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Table</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A collection of relevant data relating to one type of real world objects.</a:t>
            </a:r>
            <a:endParaRPr i="1" sz="1800">
              <a:solidFill>
                <a:srgbClr val="FFFFFF"/>
              </a:solidFill>
              <a:latin typeface="Trebuchet MS"/>
              <a:ea typeface="Trebuchet MS"/>
              <a:cs typeface="Trebuchet MS"/>
              <a:sym typeface="Trebuchet MS"/>
            </a:endParaRPr>
          </a:p>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Column</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A specific place for one type of data relating to one type of real world objects.</a:t>
            </a:r>
            <a:endParaRPr i="1" sz="1800">
              <a:solidFill>
                <a:srgbClr val="FFFFFF"/>
              </a:solidFill>
              <a:latin typeface="Trebuchet MS"/>
              <a:ea typeface="Trebuchet MS"/>
              <a:cs typeface="Trebuchet MS"/>
              <a:sym typeface="Trebuchet MS"/>
            </a:endParaRPr>
          </a:p>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Domain</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Set of all possible values for a specific column.</a:t>
            </a:r>
            <a:endParaRPr i="1" sz="1800">
              <a:solidFill>
                <a:srgbClr val="FFFFFF"/>
              </a:solidFill>
              <a:latin typeface="Trebuchet MS"/>
              <a:ea typeface="Trebuchet MS"/>
              <a:cs typeface="Trebuchet MS"/>
              <a:sym typeface="Trebuchet MS"/>
            </a:endParaRPr>
          </a:p>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Row</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Collection of data describing one real world object.</a:t>
            </a:r>
            <a:endParaRPr i="1" sz="1800">
              <a:solidFill>
                <a:srgbClr val="FFFFFF"/>
              </a:solidFill>
              <a:latin typeface="Trebuchet MS"/>
              <a:ea typeface="Trebuchet MS"/>
              <a:cs typeface="Trebuchet MS"/>
              <a:sym typeface="Trebuchet MS"/>
            </a:endParaRPr>
          </a:p>
          <a:p>
            <a:pPr indent="-342900" lvl="0" marL="4572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Primary Key</a:t>
            </a:r>
            <a:endParaRPr i="1" sz="1800">
              <a:solidFill>
                <a:srgbClr val="FFFFFF"/>
              </a:solidFill>
              <a:latin typeface="Trebuchet MS"/>
              <a:ea typeface="Trebuchet MS"/>
              <a:cs typeface="Trebuchet MS"/>
              <a:sym typeface="Trebuchet MS"/>
            </a:endParaRPr>
          </a:p>
          <a:p>
            <a:pPr indent="-342900" lvl="1" marL="914400" marR="0" rtl="0" algn="l">
              <a:lnSpc>
                <a:spcPct val="10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Columns, which are part of the row and uniquely identify any one row.</a:t>
            </a:r>
            <a:endParaRPr i="1" sz="1800">
              <a:solidFill>
                <a:srgbClr val="FFFFFF"/>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70" name="Google Shape;670;p78"/>
          <p:cNvSpPr txBox="1"/>
          <p:nvPr>
            <p:ph type="ctrTitle"/>
          </p:nvPr>
        </p:nvSpPr>
        <p:spPr>
          <a:xfrm>
            <a:off x="66275" y="1606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Relational database model (records) </a:t>
            </a:r>
            <a:endParaRPr>
              <a:solidFill>
                <a:srgbClr val="FFFFFF"/>
              </a:solidFill>
            </a:endParaRPr>
          </a:p>
        </p:txBody>
      </p:sp>
      <p:sp>
        <p:nvSpPr>
          <p:cNvPr id="671" name="Google Shape;671;p78"/>
          <p:cNvSpPr txBox="1"/>
          <p:nvPr>
            <p:ph type="ctrTitle"/>
          </p:nvPr>
        </p:nvSpPr>
        <p:spPr>
          <a:xfrm>
            <a:off x="496400" y="980525"/>
            <a:ext cx="8197200" cy="1221300"/>
          </a:xfrm>
          <a:prstGeom prst="rect">
            <a:avLst/>
          </a:prstGeom>
          <a:noFill/>
          <a:ln>
            <a:noFill/>
          </a:ln>
        </p:spPr>
        <p:txBody>
          <a:bodyPr anchorCtr="0" anchor="b" bIns="91425" lIns="91425" spcFirstLastPara="1" rIns="91425" wrap="square" tIns="91425">
            <a:noAutofit/>
          </a:bodyPr>
          <a:lstStyle/>
          <a:p>
            <a:pPr indent="-342900" lvl="0" marL="457200" marR="0" rtl="0" algn="l">
              <a:lnSpc>
                <a:spcPct val="15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Each record represents a logical entity (e.g. an invoice).</a:t>
            </a:r>
            <a:endParaRPr i="1" sz="1800">
              <a:solidFill>
                <a:srgbClr val="FFFF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Each field represents an attribute of the logical entity.</a:t>
            </a:r>
            <a:endParaRPr i="1" sz="1800">
              <a:solidFill>
                <a:srgbClr val="FFFFFF"/>
              </a:solidFill>
              <a:latin typeface="Trebuchet MS"/>
              <a:ea typeface="Trebuchet MS"/>
              <a:cs typeface="Trebuchet MS"/>
              <a:sym typeface="Trebuchet MS"/>
            </a:endParaRPr>
          </a:p>
        </p:txBody>
      </p:sp>
      <p:sp>
        <p:nvSpPr>
          <p:cNvPr id="672" name="Google Shape;672;p78"/>
          <p:cNvSpPr txBox="1"/>
          <p:nvPr>
            <p:ph type="ctrTitle"/>
          </p:nvPr>
        </p:nvSpPr>
        <p:spPr>
          <a:xfrm>
            <a:off x="3643325" y="2365294"/>
            <a:ext cx="1744800" cy="36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1800">
                <a:solidFill>
                  <a:srgbClr val="FFFFFF"/>
                </a:solidFill>
                <a:latin typeface="Trebuchet MS"/>
                <a:ea typeface="Trebuchet MS"/>
                <a:cs typeface="Trebuchet MS"/>
                <a:sym typeface="Trebuchet MS"/>
              </a:rPr>
              <a:t>invoice Table</a:t>
            </a:r>
            <a:endParaRPr sz="1800">
              <a:solidFill>
                <a:srgbClr val="FFFFFF"/>
              </a:solidFill>
            </a:endParaRPr>
          </a:p>
        </p:txBody>
      </p:sp>
      <p:graphicFrame>
        <p:nvGraphicFramePr>
          <p:cNvPr id="673" name="Google Shape;673;p78"/>
          <p:cNvGraphicFramePr/>
          <p:nvPr/>
        </p:nvGraphicFramePr>
        <p:xfrm>
          <a:off x="552450" y="2793650"/>
          <a:ext cx="3000000" cy="3000000"/>
        </p:xfrm>
        <a:graphic>
          <a:graphicData uri="http://schemas.openxmlformats.org/drawingml/2006/table">
            <a:tbl>
              <a:tblPr>
                <a:noFill/>
                <a:tableStyleId>{0BCB7F4E-EFCB-48A2-8B1C-C5517851BAA1}</a:tableStyleId>
              </a:tblPr>
              <a:tblGrid>
                <a:gridCol w="1123950"/>
                <a:gridCol w="1276350"/>
                <a:gridCol w="1000125"/>
                <a:gridCol w="1171575"/>
                <a:gridCol w="895350"/>
                <a:gridCol w="1171575"/>
                <a:gridCol w="1400175"/>
              </a:tblGrid>
              <a:tr h="457200">
                <a:tc>
                  <a:txBody>
                    <a:bodyPr/>
                    <a:lstStyle/>
                    <a:p>
                      <a:pPr indent="0" lvl="0" marL="0" rtl="0" algn="l">
                        <a:spcBef>
                          <a:spcPts val="0"/>
                        </a:spcBef>
                        <a:spcAft>
                          <a:spcPts val="0"/>
                        </a:spcAft>
                        <a:buNone/>
                      </a:pPr>
                      <a:r>
                        <a:rPr b="1" i="1" lang="en" sz="1200">
                          <a:solidFill>
                            <a:srgbClr val="F3F3F3"/>
                          </a:solidFill>
                        </a:rPr>
                        <a:t>Invoice_no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Invoice_date</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Order_no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Challan_no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Cust_no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Cust_name</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Invoice_value</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200">
                <a:tc>
                  <a:txBody>
                    <a:bodyPr/>
                    <a:lstStyle/>
                    <a:p>
                      <a:pPr indent="0" lvl="0" marL="0" rtl="0" algn="l">
                        <a:spcBef>
                          <a:spcPts val="0"/>
                        </a:spcBef>
                        <a:spcAft>
                          <a:spcPts val="0"/>
                        </a:spcAft>
                        <a:buNone/>
                      </a:pPr>
                      <a:r>
                        <a:rPr lang="en">
                          <a:solidFill>
                            <a:srgbClr val="F3F3F3"/>
                          </a:solidFill>
                        </a:rPr>
                        <a:t>112</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2013-07-14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C1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Alex</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38</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200">
                <a:tc>
                  <a:txBody>
                    <a:bodyPr/>
                    <a:lstStyle/>
                    <a:p>
                      <a:pPr indent="0" lvl="0" marL="0" rtl="0" algn="l">
                        <a:spcBef>
                          <a:spcPts val="0"/>
                        </a:spcBef>
                        <a:spcAft>
                          <a:spcPts val="0"/>
                        </a:spcAft>
                        <a:buNone/>
                      </a:pPr>
                      <a:r>
                        <a:rPr lang="en">
                          <a:solidFill>
                            <a:srgbClr val="F3F3F3"/>
                          </a:solidFill>
                        </a:rPr>
                        <a:t>113</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2013-07-21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C4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Ivan</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12</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200">
                <a:tc>
                  <a:txBody>
                    <a:bodyPr/>
                    <a:lstStyle/>
                    <a:p>
                      <a:pPr indent="0" lvl="0" marL="0" rtl="0" algn="l">
                        <a:spcBef>
                          <a:spcPts val="0"/>
                        </a:spcBef>
                        <a:spcAft>
                          <a:spcPts val="0"/>
                        </a:spcAft>
                        <a:buNone/>
                      </a:pPr>
                      <a:r>
                        <a:rPr lang="en">
                          <a:solidFill>
                            <a:srgbClr val="F3F3F3"/>
                          </a:solidFill>
                        </a:rPr>
                        <a:t>114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2013-07-25</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C1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Alex</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54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79" name="Google Shape;679;p79"/>
          <p:cNvSpPr txBox="1"/>
          <p:nvPr>
            <p:ph type="ctrTitle"/>
          </p:nvPr>
        </p:nvSpPr>
        <p:spPr>
          <a:xfrm>
            <a:off x="66275" y="8355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Relational database model  (key)</a:t>
            </a:r>
            <a:endParaRPr>
              <a:solidFill>
                <a:srgbClr val="FFFFFF"/>
              </a:solidFill>
            </a:endParaRPr>
          </a:p>
        </p:txBody>
      </p:sp>
      <p:sp>
        <p:nvSpPr>
          <p:cNvPr id="680" name="Google Shape;680;p79"/>
          <p:cNvSpPr txBox="1"/>
          <p:nvPr>
            <p:ph type="ctrTitle"/>
          </p:nvPr>
        </p:nvSpPr>
        <p:spPr>
          <a:xfrm>
            <a:off x="122525" y="904325"/>
            <a:ext cx="8898900" cy="915600"/>
          </a:xfrm>
          <a:prstGeom prst="rect">
            <a:avLst/>
          </a:prstGeom>
          <a:noFill/>
          <a:ln>
            <a:noFill/>
          </a:ln>
        </p:spPr>
        <p:txBody>
          <a:bodyPr anchorCtr="0" anchor="b" bIns="91425" lIns="91425" spcFirstLastPara="1" rIns="91425" wrap="square" tIns="91425">
            <a:noAutofit/>
          </a:bodyPr>
          <a:lstStyle/>
          <a:p>
            <a:pPr indent="-342900" lvl="0" marL="457200" marR="0" rtl="0" algn="l">
              <a:lnSpc>
                <a:spcPct val="115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Each table has a primary key ( one field or a combination of fields) that has a unique value for each and every record in the table.</a:t>
            </a:r>
            <a:endParaRPr i="1" sz="1800">
              <a:solidFill>
                <a:srgbClr val="FFFFFF"/>
              </a:solidFill>
              <a:latin typeface="Trebuchet MS"/>
              <a:ea typeface="Trebuchet MS"/>
              <a:cs typeface="Trebuchet MS"/>
              <a:sym typeface="Trebuchet MS"/>
            </a:endParaRPr>
          </a:p>
        </p:txBody>
      </p:sp>
      <p:graphicFrame>
        <p:nvGraphicFramePr>
          <p:cNvPr id="681" name="Google Shape;681;p79"/>
          <p:cNvGraphicFramePr/>
          <p:nvPr/>
        </p:nvGraphicFramePr>
        <p:xfrm>
          <a:off x="552450" y="2360197"/>
          <a:ext cx="3000000" cy="3000000"/>
        </p:xfrm>
        <a:graphic>
          <a:graphicData uri="http://schemas.openxmlformats.org/drawingml/2006/table">
            <a:tbl>
              <a:tblPr>
                <a:noFill/>
                <a:tableStyleId>{0BCB7F4E-EFCB-48A2-8B1C-C5517851BAA1}</a:tableStyleId>
              </a:tblPr>
              <a:tblGrid>
                <a:gridCol w="1123950"/>
                <a:gridCol w="1276350"/>
                <a:gridCol w="1000125"/>
                <a:gridCol w="1171575"/>
                <a:gridCol w="895350"/>
                <a:gridCol w="1171575"/>
                <a:gridCol w="1400175"/>
              </a:tblGrid>
              <a:tr h="457200">
                <a:tc>
                  <a:txBody>
                    <a:bodyPr/>
                    <a:lstStyle/>
                    <a:p>
                      <a:pPr indent="0" lvl="0" marL="0" rtl="0" algn="l">
                        <a:spcBef>
                          <a:spcPts val="0"/>
                        </a:spcBef>
                        <a:spcAft>
                          <a:spcPts val="0"/>
                        </a:spcAft>
                        <a:buNone/>
                      </a:pPr>
                      <a:r>
                        <a:rPr b="1" i="1" lang="en" sz="1200">
                          <a:solidFill>
                            <a:srgbClr val="F3F3F3"/>
                          </a:solidFill>
                        </a:rPr>
                        <a:t>Invoice_no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Invoice_date</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Order_no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Challan_no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Cust_no</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Cust_name</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i="1" lang="en" sz="1200">
                          <a:solidFill>
                            <a:srgbClr val="F3F3F3"/>
                          </a:solidFill>
                        </a:rPr>
                        <a:t>Invoice_value</a:t>
                      </a:r>
                      <a:endParaRPr b="1" i="1" sz="1200">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200">
                <a:tc>
                  <a:txBody>
                    <a:bodyPr/>
                    <a:lstStyle/>
                    <a:p>
                      <a:pPr indent="0" lvl="0" marL="0" rtl="0" algn="l">
                        <a:spcBef>
                          <a:spcPts val="0"/>
                        </a:spcBef>
                        <a:spcAft>
                          <a:spcPts val="0"/>
                        </a:spcAft>
                        <a:buNone/>
                      </a:pPr>
                      <a:r>
                        <a:rPr lang="en">
                          <a:solidFill>
                            <a:srgbClr val="F3F3F3"/>
                          </a:solidFill>
                        </a:rPr>
                        <a:t>112</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2013-07-14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C1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Alex</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38</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200">
                <a:tc>
                  <a:txBody>
                    <a:bodyPr/>
                    <a:lstStyle/>
                    <a:p>
                      <a:pPr indent="0" lvl="0" marL="0" rtl="0" algn="l">
                        <a:spcBef>
                          <a:spcPts val="0"/>
                        </a:spcBef>
                        <a:spcAft>
                          <a:spcPts val="0"/>
                        </a:spcAft>
                        <a:buNone/>
                      </a:pPr>
                      <a:r>
                        <a:rPr lang="en">
                          <a:solidFill>
                            <a:srgbClr val="F3F3F3"/>
                          </a:solidFill>
                        </a:rPr>
                        <a:t>113</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2013-07-21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C4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Ivan</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12</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57200">
                <a:tc>
                  <a:txBody>
                    <a:bodyPr/>
                    <a:lstStyle/>
                    <a:p>
                      <a:pPr indent="0" lvl="0" marL="0" rtl="0" algn="l">
                        <a:spcBef>
                          <a:spcPts val="0"/>
                        </a:spcBef>
                        <a:spcAft>
                          <a:spcPts val="0"/>
                        </a:spcAft>
                        <a:buNone/>
                      </a:pPr>
                      <a:r>
                        <a:rPr lang="en">
                          <a:solidFill>
                            <a:srgbClr val="F3F3F3"/>
                          </a:solidFill>
                        </a:rPr>
                        <a:t>114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2013-07-25</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C1</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Alex</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3F3F3"/>
                          </a:solidFill>
                        </a:rPr>
                        <a:t>54</a:t>
                      </a:r>
                      <a:endParaRPr>
                        <a:solidFill>
                          <a:srgbClr val="F3F3F3"/>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682" name="Google Shape;682;p79"/>
          <p:cNvSpPr txBox="1"/>
          <p:nvPr>
            <p:ph type="ctrTitle"/>
          </p:nvPr>
        </p:nvSpPr>
        <p:spPr>
          <a:xfrm>
            <a:off x="298000" y="4484725"/>
            <a:ext cx="8898900" cy="582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i="1" lang="en" sz="1800">
                <a:solidFill>
                  <a:srgbClr val="FFFFFF"/>
                </a:solidFill>
                <a:latin typeface="Trebuchet MS"/>
                <a:ea typeface="Trebuchet MS"/>
                <a:cs typeface="Trebuchet MS"/>
                <a:sym typeface="Trebuchet MS"/>
              </a:rPr>
              <a:t>invoice_no is the primary key in this table(cust_name may be changed within the invoice).</a:t>
            </a:r>
            <a:endParaRPr b="1" i="1" sz="1800">
              <a:solidFill>
                <a:srgbClr val="FFFFFF"/>
              </a:solidFill>
              <a:latin typeface="Trebuchet MS"/>
              <a:ea typeface="Trebuchet MS"/>
              <a:cs typeface="Trebuchet MS"/>
              <a:sym typeface="Trebuchet MS"/>
            </a:endParaRPr>
          </a:p>
        </p:txBody>
      </p:sp>
      <p:sp>
        <p:nvSpPr>
          <p:cNvPr id="683" name="Google Shape;683;p79"/>
          <p:cNvSpPr txBox="1"/>
          <p:nvPr>
            <p:ph type="ctrTitle"/>
          </p:nvPr>
        </p:nvSpPr>
        <p:spPr>
          <a:xfrm>
            <a:off x="3643325" y="1984294"/>
            <a:ext cx="1744800" cy="36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1800">
                <a:solidFill>
                  <a:srgbClr val="FFFFFF"/>
                </a:solidFill>
                <a:latin typeface="Trebuchet MS"/>
                <a:ea typeface="Trebuchet MS"/>
                <a:cs typeface="Trebuchet MS"/>
                <a:sym typeface="Trebuchet MS"/>
              </a:rPr>
              <a:t>invoice Table</a:t>
            </a:r>
            <a:endParaRPr sz="1800">
              <a:solidFill>
                <a:srgbClr val="FFFF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689" name="Google Shape;689;p80"/>
          <p:cNvSpPr txBox="1"/>
          <p:nvPr>
            <p:ph type="ctrTitle"/>
          </p:nvPr>
        </p:nvSpPr>
        <p:spPr>
          <a:xfrm>
            <a:off x="66275" y="202800"/>
            <a:ext cx="8898900" cy="60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200">
                <a:solidFill>
                  <a:srgbClr val="FFFFFF"/>
                </a:solidFill>
                <a:latin typeface="Trebuchet MS"/>
                <a:ea typeface="Trebuchet MS"/>
                <a:cs typeface="Trebuchet MS"/>
                <a:sym typeface="Trebuchet MS"/>
              </a:rPr>
              <a:t>Relational database model (relating tables)</a:t>
            </a:r>
            <a:endParaRPr sz="3200">
              <a:solidFill>
                <a:srgbClr val="FFFFFF"/>
              </a:solidFill>
            </a:endParaRPr>
          </a:p>
        </p:txBody>
      </p:sp>
      <p:sp>
        <p:nvSpPr>
          <p:cNvPr id="690" name="Google Shape;690;p80"/>
          <p:cNvSpPr txBox="1"/>
          <p:nvPr>
            <p:ph type="ctrTitle"/>
          </p:nvPr>
        </p:nvSpPr>
        <p:spPr>
          <a:xfrm>
            <a:off x="122550" y="1110250"/>
            <a:ext cx="8898900" cy="1022400"/>
          </a:xfrm>
          <a:prstGeom prst="rect">
            <a:avLst/>
          </a:prstGeom>
          <a:noFill/>
          <a:ln>
            <a:noFill/>
          </a:ln>
        </p:spPr>
        <p:txBody>
          <a:bodyPr anchorCtr="0" anchor="b" bIns="91425" lIns="91425" spcFirstLastPara="1" rIns="91425" wrap="square" tIns="91425">
            <a:noAutofit/>
          </a:bodyPr>
          <a:lstStyle/>
          <a:p>
            <a:pPr indent="-342900" lvl="0" marL="457200" marR="0" rtl="0" algn="l">
              <a:lnSpc>
                <a:spcPct val="115000"/>
              </a:lnSpc>
              <a:spcBef>
                <a:spcPts val="0"/>
              </a:spcBef>
              <a:spcAft>
                <a:spcPts val="0"/>
              </a:spcAft>
              <a:buSzPts val="1800"/>
              <a:buFont typeface="Trebuchet MS"/>
              <a:buChar char="●"/>
            </a:pPr>
            <a:r>
              <a:rPr i="1" lang="en" sz="1800">
                <a:solidFill>
                  <a:srgbClr val="FFFFFF"/>
                </a:solidFill>
                <a:latin typeface="Trebuchet MS"/>
                <a:ea typeface="Trebuchet MS"/>
                <a:cs typeface="Trebuchet MS"/>
                <a:sym typeface="Trebuchet MS"/>
              </a:rPr>
              <a:t>Table can be related (joined) together based on their keys.</a:t>
            </a:r>
            <a:endParaRPr i="1" sz="1800">
              <a:solidFill>
                <a:srgbClr val="FFFFFF"/>
              </a:solidFill>
              <a:latin typeface="Trebuchet MS"/>
              <a:ea typeface="Trebuchet MS"/>
              <a:cs typeface="Trebuchet MS"/>
              <a:sym typeface="Trebuchet MS"/>
            </a:endParaRPr>
          </a:p>
          <a:p>
            <a:pPr indent="-342900" lvl="0" marL="457200" marR="0" rtl="0" algn="l">
              <a:lnSpc>
                <a:spcPct val="115000"/>
              </a:lnSpc>
              <a:spcBef>
                <a:spcPts val="0"/>
              </a:spcBef>
              <a:spcAft>
                <a:spcPts val="0"/>
              </a:spcAft>
              <a:buClr>
                <a:srgbClr val="FFFFFF"/>
              </a:buClr>
              <a:buSzPts val="1800"/>
              <a:buFont typeface="Trebuchet MS"/>
              <a:buChar char="●"/>
            </a:pPr>
            <a:r>
              <a:rPr i="1" lang="en" sz="1800">
                <a:solidFill>
                  <a:srgbClr val="FFFFFF"/>
                </a:solidFill>
                <a:latin typeface="Trebuchet MS"/>
                <a:ea typeface="Trebuchet MS"/>
                <a:cs typeface="Trebuchet MS"/>
                <a:sym typeface="Trebuchet MS"/>
              </a:rPr>
              <a:t>The idea is to decompose into separate tables with no redundancy and to provide a capability to reassemble with no information loss.</a:t>
            </a:r>
            <a:endParaRPr i="1" sz="1800">
              <a:solidFill>
                <a:srgbClr val="FFFFFF"/>
              </a:solidFill>
              <a:latin typeface="Trebuchet MS"/>
              <a:ea typeface="Trebuchet MS"/>
              <a:cs typeface="Trebuchet MS"/>
              <a:sym typeface="Trebuchet MS"/>
            </a:endParaRPr>
          </a:p>
        </p:txBody>
      </p:sp>
      <p:graphicFrame>
        <p:nvGraphicFramePr>
          <p:cNvPr id="691" name="Google Shape;691;p80"/>
          <p:cNvGraphicFramePr/>
          <p:nvPr/>
        </p:nvGraphicFramePr>
        <p:xfrm>
          <a:off x="323500" y="2439506"/>
          <a:ext cx="3000000" cy="3000000"/>
        </p:xfrm>
        <a:graphic>
          <a:graphicData uri="http://schemas.openxmlformats.org/drawingml/2006/table">
            <a:tbl>
              <a:tblPr>
                <a:noFill/>
                <a:tableStyleId>{0BCB7F4E-EFCB-48A2-8B1C-C5517851BAA1}</a:tableStyleId>
              </a:tblPr>
              <a:tblGrid>
                <a:gridCol w="635950"/>
                <a:gridCol w="835300"/>
                <a:gridCol w="569525"/>
                <a:gridCol w="645450"/>
                <a:gridCol w="484075"/>
                <a:gridCol w="645450"/>
                <a:gridCol w="702275"/>
              </a:tblGrid>
              <a:tr h="574450">
                <a:tc>
                  <a:txBody>
                    <a:bodyPr/>
                    <a:lstStyle/>
                    <a:p>
                      <a:pPr indent="0" lvl="0" marL="0" rtl="0" algn="l">
                        <a:spcBef>
                          <a:spcPts val="0"/>
                        </a:spcBef>
                        <a:spcAft>
                          <a:spcPts val="0"/>
                        </a:spcAft>
                        <a:buNone/>
                      </a:pPr>
                      <a:r>
                        <a:rPr b="1" lang="en" sz="1000">
                          <a:solidFill>
                            <a:srgbClr val="FFFFFF"/>
                          </a:solidFill>
                        </a:rPr>
                        <a:t>Invoice_no</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Invoice_date</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Order_no</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Challan_no</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Cust_no</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Cust_name</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Invoice_value</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26100">
                <a:tc>
                  <a:txBody>
                    <a:bodyPr/>
                    <a:lstStyle/>
                    <a:p>
                      <a:pPr indent="0" lvl="0" marL="0" rtl="0" algn="ctr">
                        <a:spcBef>
                          <a:spcPts val="0"/>
                        </a:spcBef>
                        <a:spcAft>
                          <a:spcPts val="0"/>
                        </a:spcAft>
                        <a:buNone/>
                      </a:pPr>
                      <a:r>
                        <a:rPr lang="en" sz="1000">
                          <a:solidFill>
                            <a:srgbClr val="FFFFFF"/>
                          </a:solidFill>
                        </a:rPr>
                        <a:t>112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2013-07-14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C1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Alex</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38</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26100">
                <a:tc>
                  <a:txBody>
                    <a:bodyPr/>
                    <a:lstStyle/>
                    <a:p>
                      <a:pPr indent="0" lvl="0" marL="0" rtl="0" algn="ctr">
                        <a:spcBef>
                          <a:spcPts val="0"/>
                        </a:spcBef>
                        <a:spcAft>
                          <a:spcPts val="0"/>
                        </a:spcAft>
                        <a:buNone/>
                      </a:pPr>
                      <a:r>
                        <a:rPr lang="en" sz="1000">
                          <a:solidFill>
                            <a:srgbClr val="FFFFFF"/>
                          </a:solidFill>
                        </a:rPr>
                        <a:t>113</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2013-07-21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C4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Ivan</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26100">
                <a:tc>
                  <a:txBody>
                    <a:bodyPr/>
                    <a:lstStyle/>
                    <a:p>
                      <a:pPr indent="0" lvl="0" marL="0" rtl="0" algn="ctr">
                        <a:spcBef>
                          <a:spcPts val="0"/>
                        </a:spcBef>
                        <a:spcAft>
                          <a:spcPts val="0"/>
                        </a:spcAft>
                        <a:buNone/>
                      </a:pPr>
                      <a:r>
                        <a:rPr lang="en" sz="1000">
                          <a:solidFill>
                            <a:srgbClr val="FFFFFF"/>
                          </a:solidFill>
                        </a:rPr>
                        <a:t>114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2013-07-25</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C1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Alex</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54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graphicFrame>
        <p:nvGraphicFramePr>
          <p:cNvPr id="692" name="Google Shape;692;p80"/>
          <p:cNvGraphicFramePr/>
          <p:nvPr/>
        </p:nvGraphicFramePr>
        <p:xfrm>
          <a:off x="5082050" y="2380171"/>
          <a:ext cx="3000000" cy="3000000"/>
        </p:xfrm>
        <a:graphic>
          <a:graphicData uri="http://schemas.openxmlformats.org/drawingml/2006/table">
            <a:tbl>
              <a:tblPr>
                <a:noFill/>
                <a:tableStyleId>{0BCB7F4E-EFCB-48A2-8B1C-C5517851BAA1}</a:tableStyleId>
              </a:tblPr>
              <a:tblGrid>
                <a:gridCol w="863875"/>
                <a:gridCol w="1186275"/>
                <a:gridCol w="747850"/>
                <a:gridCol w="967075"/>
              </a:tblGrid>
              <a:tr h="292475">
                <a:tc>
                  <a:txBody>
                    <a:bodyPr/>
                    <a:lstStyle/>
                    <a:p>
                      <a:pPr indent="0" lvl="0" marL="0" rtl="0" algn="ctr">
                        <a:spcBef>
                          <a:spcPts val="0"/>
                        </a:spcBef>
                        <a:spcAft>
                          <a:spcPts val="0"/>
                        </a:spcAft>
                        <a:buNone/>
                      </a:pPr>
                      <a:r>
                        <a:rPr b="1" lang="en" sz="1000">
                          <a:solidFill>
                            <a:srgbClr val="FFFFFF"/>
                          </a:solidFill>
                        </a:rPr>
                        <a:t>Invoice_no</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FFFFFF"/>
                          </a:solidFill>
                        </a:rPr>
                        <a:t>Item_no</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FFFFFF"/>
                          </a:solidFill>
                        </a:rPr>
                        <a:t>Qty_sold</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FFFFFF"/>
                          </a:solidFill>
                        </a:rPr>
                        <a:t>Discount</a:t>
                      </a:r>
                      <a:endParaRPr b="1"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sz="1000">
                          <a:solidFill>
                            <a:srgbClr val="FFFFFF"/>
                          </a:solidFill>
                        </a:rPr>
                        <a:t>112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I1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Nil</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sz="1000">
                          <a:solidFill>
                            <a:srgbClr val="FFFFFF"/>
                          </a:solidFill>
                        </a:rPr>
                        <a:t>112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I2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Nil</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sz="1000">
                          <a:solidFill>
                            <a:srgbClr val="FFFFFF"/>
                          </a:solidFill>
                        </a:rPr>
                        <a:t>113</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I4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Nil</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sz="1000">
                          <a:solidFill>
                            <a:srgbClr val="FFFFFF"/>
                          </a:solidFill>
                        </a:rPr>
                        <a:t>114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I8</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Nil</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sz="1000">
                          <a:solidFill>
                            <a:srgbClr val="FFFFFF"/>
                          </a:solidFill>
                        </a:rPr>
                        <a:t>114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I2</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4</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Nil</a:t>
                      </a:r>
                      <a:endParaRPr sz="10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693" name="Google Shape;693;p80"/>
          <p:cNvSpPr txBox="1"/>
          <p:nvPr>
            <p:ph type="ctrTitle"/>
          </p:nvPr>
        </p:nvSpPr>
        <p:spPr>
          <a:xfrm>
            <a:off x="1429800" y="4477494"/>
            <a:ext cx="1744800" cy="36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a:solidFill>
                  <a:srgbClr val="FFFFFF"/>
                </a:solidFill>
                <a:latin typeface="Trebuchet MS"/>
                <a:ea typeface="Trebuchet MS"/>
                <a:cs typeface="Trebuchet MS"/>
                <a:sym typeface="Trebuchet MS"/>
              </a:rPr>
              <a:t>invoice Table</a:t>
            </a:r>
            <a:endParaRPr>
              <a:solidFill>
                <a:srgbClr val="FFFFFF"/>
              </a:solidFill>
            </a:endParaRPr>
          </a:p>
        </p:txBody>
      </p:sp>
      <p:sp>
        <p:nvSpPr>
          <p:cNvPr id="694" name="Google Shape;694;p80"/>
          <p:cNvSpPr txBox="1"/>
          <p:nvPr>
            <p:ph type="ctrTitle"/>
          </p:nvPr>
        </p:nvSpPr>
        <p:spPr>
          <a:xfrm>
            <a:off x="5870650" y="4517600"/>
            <a:ext cx="2337300" cy="368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a:solidFill>
                  <a:srgbClr val="FFFFFF"/>
                </a:solidFill>
                <a:latin typeface="Trebuchet MS"/>
                <a:ea typeface="Trebuchet MS"/>
                <a:cs typeface="Trebuchet MS"/>
                <a:sym typeface="Trebuchet MS"/>
              </a:rPr>
              <a:t>invoice_item Table</a:t>
            </a:r>
            <a:endParaRPr>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8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00" name="Google Shape;700;p81"/>
          <p:cNvSpPr txBox="1"/>
          <p:nvPr>
            <p:ph type="ctrTitle"/>
          </p:nvPr>
        </p:nvSpPr>
        <p:spPr>
          <a:xfrm>
            <a:off x="66275" y="142675"/>
            <a:ext cx="8898900" cy="56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200">
                <a:solidFill>
                  <a:srgbClr val="FFFFFF"/>
                </a:solidFill>
                <a:latin typeface="Trebuchet MS"/>
                <a:ea typeface="Trebuchet MS"/>
                <a:cs typeface="Trebuchet MS"/>
                <a:sym typeface="Trebuchet MS"/>
              </a:rPr>
              <a:t>Relational database model (relating tables</a:t>
            </a:r>
            <a:r>
              <a:rPr b="1" lang="en" sz="3600">
                <a:solidFill>
                  <a:srgbClr val="FFFFFF"/>
                </a:solidFill>
                <a:latin typeface="Trebuchet MS"/>
                <a:ea typeface="Trebuchet MS"/>
                <a:cs typeface="Trebuchet MS"/>
                <a:sym typeface="Trebuchet MS"/>
              </a:rPr>
              <a:t>)</a:t>
            </a:r>
            <a:endParaRPr>
              <a:solidFill>
                <a:srgbClr val="FFFFFF"/>
              </a:solidFill>
            </a:endParaRPr>
          </a:p>
        </p:txBody>
      </p:sp>
      <p:pic>
        <p:nvPicPr>
          <p:cNvPr id="701" name="Google Shape;701;p81"/>
          <p:cNvPicPr preferRelativeResize="0"/>
          <p:nvPr/>
        </p:nvPicPr>
        <p:blipFill>
          <a:blip r:embed="rId3">
            <a:alphaModFix/>
          </a:blip>
          <a:stretch>
            <a:fillRect/>
          </a:stretch>
        </p:blipFill>
        <p:spPr>
          <a:xfrm>
            <a:off x="241175" y="699882"/>
            <a:ext cx="8540049" cy="41255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07" name="Google Shape;707;p82"/>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Properties of Relational Database</a:t>
            </a:r>
            <a:endParaRPr>
              <a:solidFill>
                <a:srgbClr val="FFFFFF"/>
              </a:solidFill>
            </a:endParaRPr>
          </a:p>
        </p:txBody>
      </p:sp>
      <p:sp>
        <p:nvSpPr>
          <p:cNvPr id="708" name="Google Shape;708;p82"/>
          <p:cNvSpPr txBox="1"/>
          <p:nvPr/>
        </p:nvSpPr>
        <p:spPr>
          <a:xfrm>
            <a:off x="122550" y="1456100"/>
            <a:ext cx="8898900" cy="228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Represent data in the form of tables.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No hard-code relationship between tables.</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Doesn’t  require the user to understand the physical implementation.</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Provides information about its content and structure in system table.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Supports the concept of NULL values</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14" name="Google Shape;714;p83"/>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Codd’s 12 Rules for an RDBMS</a:t>
            </a:r>
            <a:endParaRPr>
              <a:solidFill>
                <a:srgbClr val="FFFFFF"/>
              </a:solidFill>
            </a:endParaRPr>
          </a:p>
        </p:txBody>
      </p:sp>
      <p:sp>
        <p:nvSpPr>
          <p:cNvPr id="715" name="Google Shape;715;p83"/>
          <p:cNvSpPr txBox="1"/>
          <p:nvPr/>
        </p:nvSpPr>
        <p:spPr>
          <a:xfrm>
            <a:off x="122550" y="817150"/>
            <a:ext cx="8898900" cy="395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1" lang="en" sz="1800">
                <a:solidFill>
                  <a:schemeClr val="lt1"/>
                </a:solidFill>
              </a:rPr>
              <a:t>Dr. Edgar Frank Codd (August 19, 1923 – April 18, 2003) was an computer scientist, while working for IBM he invented the relational model for database management ( theoretical basis for relational databases). Codd proposed thirteen rules (numbered zero to twelve) and said that if a Database Management System meets these rules, it can be called as a Relational Database Management System. These rules are called as Codd's 12 rules. Hardly any commercial product follows all.</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Rule Zero : The system must qualify as relational, as a database, and as a management system. For a system to qualify as a relational database management system (RDBMS), that system must use its relational facilities (exclusively) to manage the database.</a:t>
            </a:r>
            <a:endParaRPr i="1" sz="1800">
              <a:solidFill>
                <a:schemeClr val="lt1"/>
              </a:solidFill>
            </a:endParaRPr>
          </a:p>
          <a:p>
            <a:pPr indent="0" lvl="0" marL="0" marR="0" rtl="0" algn="l">
              <a:lnSpc>
                <a:spcPct val="100000"/>
              </a:lnSpc>
              <a:spcBef>
                <a:spcPts val="0"/>
              </a:spcBef>
              <a:spcAft>
                <a:spcPts val="0"/>
              </a:spcAft>
              <a:buNone/>
            </a:pPr>
            <a:r>
              <a:rPr i="1" lang="en" sz="1800">
                <a:solidFill>
                  <a:schemeClr val="lt1"/>
                </a:solidFill>
              </a:rPr>
              <a:t>       The other 12 rules derive from this rule. The rules are as follows : </a:t>
            </a:r>
            <a:br>
              <a:rPr lang="en" sz="1800">
                <a:solidFill>
                  <a:schemeClr val="lt1"/>
                </a:solidFill>
              </a:rPr>
            </a:br>
            <a:endParaRPr sz="900">
              <a:solidFill>
                <a:schemeClr val="lt1"/>
              </a:solidFill>
            </a:endParaRPr>
          </a:p>
          <a:p>
            <a:pPr indent="0" lvl="0" marL="0" marR="0" rtl="0" algn="l">
              <a:lnSpc>
                <a:spcPct val="100000"/>
              </a:lnSpc>
              <a:spcBef>
                <a:spcPts val="0"/>
              </a:spcBef>
              <a:spcAft>
                <a:spcPts val="0"/>
              </a:spcAft>
              <a:buNone/>
            </a:pPr>
            <a:r>
              <a:t/>
            </a:r>
            <a:endParaRPr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21" name="Google Shape;721;p84"/>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Codd’s 12 Rules for an RDBMS</a:t>
            </a:r>
            <a:endParaRPr>
              <a:solidFill>
                <a:srgbClr val="FFFFFF"/>
              </a:solidFill>
            </a:endParaRPr>
          </a:p>
        </p:txBody>
      </p:sp>
      <p:sp>
        <p:nvSpPr>
          <p:cNvPr id="722" name="Google Shape;722;p84"/>
          <p:cNvSpPr txBox="1"/>
          <p:nvPr/>
        </p:nvSpPr>
        <p:spPr>
          <a:xfrm>
            <a:off x="122550" y="817150"/>
            <a:ext cx="8898900" cy="395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Rule 1 </a:t>
            </a:r>
            <a:r>
              <a:rPr lang="en" sz="1800">
                <a:solidFill>
                  <a:schemeClr val="lt1"/>
                </a:solidFill>
              </a:rPr>
              <a:t>:</a:t>
            </a:r>
            <a:r>
              <a:rPr i="1" lang="en" sz="1800">
                <a:solidFill>
                  <a:schemeClr val="lt1"/>
                </a:solidFill>
              </a:rPr>
              <a:t> The information rule </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Rule 2 </a:t>
            </a:r>
            <a:r>
              <a:rPr lang="en" sz="1800">
                <a:solidFill>
                  <a:schemeClr val="lt1"/>
                </a:solidFill>
              </a:rPr>
              <a:t>:</a:t>
            </a:r>
            <a:r>
              <a:rPr i="1" lang="en" sz="1800">
                <a:solidFill>
                  <a:schemeClr val="lt1"/>
                </a:solidFill>
              </a:rPr>
              <a:t> The guaranteed access rule </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Rule 3 </a:t>
            </a:r>
            <a:r>
              <a:rPr lang="en" sz="1800">
                <a:solidFill>
                  <a:schemeClr val="lt1"/>
                </a:solidFill>
              </a:rPr>
              <a:t>: Systematic treatment of null values</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Rule 4 : Active online catalog based on the relational model</a:t>
            </a:r>
            <a:endParaRPr sz="9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5 : The comprehensive data sublanguage rule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6 : The view updating rule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7 : High-level insert, update, and delete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8 : Physical data independence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9 : Logical data independence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10 : Integrity independence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11 : Distribution independence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Rule 12: The non subversion rule</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5"/>
          <p:cNvSpPr txBox="1"/>
          <p:nvPr/>
        </p:nvSpPr>
        <p:spPr>
          <a:xfrm>
            <a:off x="8039600" y="4775400"/>
            <a:ext cx="1171500" cy="3680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28" name="Google Shape;728;p85"/>
          <p:cNvSpPr txBox="1"/>
          <p:nvPr>
            <p:ph type="ctrTitle"/>
          </p:nvPr>
        </p:nvSpPr>
        <p:spPr>
          <a:xfrm>
            <a:off x="1040100" y="1876225"/>
            <a:ext cx="7063800" cy="94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i="1" lang="en" sz="4000">
                <a:solidFill>
                  <a:schemeClr val="lt1"/>
                </a:solidFill>
                <a:latin typeface="Trebuchet MS"/>
                <a:ea typeface="Trebuchet MS"/>
                <a:cs typeface="Trebuchet MS"/>
                <a:sym typeface="Trebuchet MS"/>
              </a:rPr>
              <a:t> DBMS Languages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34" name="Google Shape;734;p86"/>
          <p:cNvSpPr txBox="1"/>
          <p:nvPr>
            <p:ph type="ctrTitle"/>
          </p:nvPr>
        </p:nvSpPr>
        <p:spPr>
          <a:xfrm>
            <a:off x="122550" y="31770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DBMS Language </a:t>
            </a:r>
            <a:endParaRPr>
              <a:solidFill>
                <a:srgbClr val="FFFFFF"/>
              </a:solidFill>
            </a:endParaRPr>
          </a:p>
        </p:txBody>
      </p:sp>
      <p:sp>
        <p:nvSpPr>
          <p:cNvPr id="735" name="Google Shape;735;p86"/>
          <p:cNvSpPr txBox="1"/>
          <p:nvPr/>
        </p:nvSpPr>
        <p:spPr>
          <a:xfrm>
            <a:off x="689075" y="1445025"/>
            <a:ext cx="7928100" cy="237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t/>
            </a:r>
            <a:endParaRPr sz="1900">
              <a:solidFill>
                <a:srgbClr val="FFFFFF"/>
              </a:solidFill>
            </a:endParaRPr>
          </a:p>
          <a:p>
            <a:pPr indent="0" lvl="0" marL="0" rtl="0" algn="l">
              <a:lnSpc>
                <a:spcPct val="150000"/>
              </a:lnSpc>
              <a:spcBef>
                <a:spcPts val="600"/>
              </a:spcBef>
              <a:spcAft>
                <a:spcPts val="0"/>
              </a:spcAft>
              <a:buNone/>
            </a:pPr>
            <a:r>
              <a:t/>
            </a:r>
            <a:endParaRPr sz="1900">
              <a:solidFill>
                <a:srgbClr val="FFFFFF"/>
              </a:solidFill>
            </a:endParaRPr>
          </a:p>
          <a:p>
            <a:pPr indent="0" lvl="0" marL="0" rtl="0" algn="l">
              <a:lnSpc>
                <a:spcPct val="150000"/>
              </a:lnSpc>
              <a:spcBef>
                <a:spcPts val="600"/>
              </a:spcBef>
              <a:spcAft>
                <a:spcPts val="0"/>
              </a:spcAft>
              <a:buNone/>
            </a:pPr>
            <a:r>
              <a:rPr lang="en" sz="1900">
                <a:solidFill>
                  <a:srgbClr val="FFFFFF"/>
                </a:solidFill>
              </a:rPr>
              <a:t>►  </a:t>
            </a:r>
            <a:r>
              <a:rPr i="1" lang="en" sz="1900">
                <a:solidFill>
                  <a:schemeClr val="lt1"/>
                </a:solidFill>
              </a:rPr>
              <a:t>Data Definition Language (DDL)</a:t>
            </a:r>
            <a:endParaRPr sz="1900">
              <a:solidFill>
                <a:srgbClr val="FFFFFF"/>
              </a:solidFill>
            </a:endParaRPr>
          </a:p>
          <a:p>
            <a:pPr indent="0" lvl="0" marL="0" rtl="0" algn="l">
              <a:lnSpc>
                <a:spcPct val="150000"/>
              </a:lnSpc>
              <a:spcBef>
                <a:spcPts val="600"/>
              </a:spcBef>
              <a:spcAft>
                <a:spcPts val="0"/>
              </a:spcAft>
              <a:buNone/>
            </a:pPr>
            <a:r>
              <a:rPr lang="en" sz="1900">
                <a:solidFill>
                  <a:schemeClr val="lt1"/>
                </a:solidFill>
              </a:rPr>
              <a:t>►  </a:t>
            </a:r>
            <a:r>
              <a:rPr i="1" lang="en" sz="1900">
                <a:solidFill>
                  <a:schemeClr val="lt1"/>
                </a:solidFill>
              </a:rPr>
              <a:t>Storage Definition Language (SDL)</a:t>
            </a:r>
            <a:endParaRPr sz="1800">
              <a:solidFill>
                <a:schemeClr val="lt1"/>
              </a:solidFill>
            </a:endParaRPr>
          </a:p>
          <a:p>
            <a:pPr indent="0" lvl="0" marL="0" rtl="0" algn="l">
              <a:lnSpc>
                <a:spcPct val="150000"/>
              </a:lnSpc>
              <a:spcBef>
                <a:spcPts val="600"/>
              </a:spcBef>
              <a:spcAft>
                <a:spcPts val="0"/>
              </a:spcAft>
              <a:buNone/>
            </a:pPr>
            <a:r>
              <a:rPr lang="en" sz="1900">
                <a:solidFill>
                  <a:schemeClr val="lt1"/>
                </a:solidFill>
              </a:rPr>
              <a:t>►  </a:t>
            </a:r>
            <a:r>
              <a:rPr i="1" lang="en" sz="1900">
                <a:solidFill>
                  <a:schemeClr val="lt1"/>
                </a:solidFill>
              </a:rPr>
              <a:t>View Definition Language (VDL)</a:t>
            </a:r>
            <a:endParaRPr sz="1900">
              <a:solidFill>
                <a:schemeClr val="lt1"/>
              </a:solidFill>
            </a:endParaRPr>
          </a:p>
          <a:p>
            <a:pPr indent="0" lvl="0" marL="0" rtl="0" algn="l">
              <a:lnSpc>
                <a:spcPct val="150000"/>
              </a:lnSpc>
              <a:spcBef>
                <a:spcPts val="600"/>
              </a:spcBef>
              <a:spcAft>
                <a:spcPts val="0"/>
              </a:spcAft>
              <a:buNone/>
            </a:pPr>
            <a:r>
              <a:rPr lang="en" sz="1900">
                <a:solidFill>
                  <a:schemeClr val="lt1"/>
                </a:solidFill>
              </a:rPr>
              <a:t>►  </a:t>
            </a:r>
            <a:r>
              <a:rPr i="1" lang="en" sz="1900">
                <a:solidFill>
                  <a:schemeClr val="lt1"/>
                </a:solidFill>
              </a:rPr>
              <a:t>Data Manipulation Language (DML)</a:t>
            </a:r>
            <a:endParaRPr i="1" sz="1800">
              <a:solidFill>
                <a:schemeClr val="lt1"/>
              </a:solidFill>
            </a:endParaRPr>
          </a:p>
          <a:p>
            <a:pPr indent="0" lvl="0" marL="0" rtl="0" algn="l">
              <a:spcBef>
                <a:spcPts val="600"/>
              </a:spcBef>
              <a:spcAft>
                <a:spcPts val="0"/>
              </a:spcAft>
              <a:buNone/>
            </a:pPr>
            <a:r>
              <a:t/>
            </a:r>
            <a:endParaRPr i="1" sz="1800">
              <a:solidFill>
                <a:schemeClr val="lt1"/>
              </a:solidFill>
            </a:endParaRPr>
          </a:p>
          <a:p>
            <a:pPr indent="0" lvl="0" marL="0" rtl="0" algn="l">
              <a:spcBef>
                <a:spcPts val="600"/>
              </a:spcBef>
              <a:spcAft>
                <a:spcPts val="0"/>
              </a:spcAft>
              <a:buNone/>
            </a:pPr>
            <a:r>
              <a:t/>
            </a:r>
            <a:endParaRPr i="1" sz="1800">
              <a:solidFill>
                <a:schemeClr val="lt1"/>
              </a:solidFill>
            </a:endParaRPr>
          </a:p>
          <a:p>
            <a:pPr indent="0" lvl="0" marL="0" rtl="0" algn="l">
              <a:lnSpc>
                <a:spcPct val="115000"/>
              </a:lnSpc>
              <a:spcBef>
                <a:spcPts val="600"/>
              </a:spcBef>
              <a:spcAft>
                <a:spcPts val="0"/>
              </a:spcAft>
              <a:buNone/>
            </a:pPr>
            <a:r>
              <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97" name="Google Shape;97;p15"/>
          <p:cNvSpPr txBox="1"/>
          <p:nvPr>
            <p:ph type="ctrTitle"/>
          </p:nvPr>
        </p:nvSpPr>
        <p:spPr>
          <a:xfrm>
            <a:off x="122550" y="309900"/>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Why use a DBMS?</a:t>
            </a:r>
            <a:endParaRPr>
              <a:solidFill>
                <a:srgbClr val="FFFFFF"/>
              </a:solidFill>
            </a:endParaRPr>
          </a:p>
        </p:txBody>
      </p:sp>
      <p:sp>
        <p:nvSpPr>
          <p:cNvPr id="98" name="Google Shape;98;p15"/>
          <p:cNvSpPr txBox="1"/>
          <p:nvPr/>
        </p:nvSpPr>
        <p:spPr>
          <a:xfrm>
            <a:off x="592325" y="1216175"/>
            <a:ext cx="8211900" cy="3488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Data independence and efficient access</a:t>
            </a:r>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Controlling redundancy</a:t>
            </a:r>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Enforcing integrity constraint</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chemeClr val="lt1"/>
                </a:solidFill>
              </a:rPr>
              <a:t>Providing multiple user interfaces</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Restricting unauthorized access</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Uniform data administration</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Increased productivity of application development</a:t>
            </a:r>
            <a:endParaRPr sz="1800">
              <a:solidFill>
                <a:srgbClr val="FFFFFF"/>
              </a:solidFill>
            </a:endParaRPr>
          </a:p>
          <a:p>
            <a:pPr indent="-342900" lvl="0" marL="457200" marR="0" rtl="0" algn="l">
              <a:lnSpc>
                <a:spcPct val="200000"/>
              </a:lnSpc>
              <a:spcBef>
                <a:spcPts val="0"/>
              </a:spcBef>
              <a:spcAft>
                <a:spcPts val="0"/>
              </a:spcAft>
              <a:buClr>
                <a:srgbClr val="FFFFFF"/>
              </a:buClr>
              <a:buSzPts val="1800"/>
              <a:buFont typeface="Arial"/>
              <a:buChar char="★"/>
            </a:pPr>
            <a:r>
              <a:rPr lang="en" sz="1800">
                <a:solidFill>
                  <a:srgbClr val="FFFFFF"/>
                </a:solidFill>
              </a:rPr>
              <a:t>Providing backup and recovery</a:t>
            </a:r>
            <a:endParaRPr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41" name="Google Shape;741;p87"/>
          <p:cNvSpPr txBox="1"/>
          <p:nvPr>
            <p:ph type="ctrTitle"/>
          </p:nvPr>
        </p:nvSpPr>
        <p:spPr>
          <a:xfrm>
            <a:off x="480750" y="2129925"/>
            <a:ext cx="8182500" cy="774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b="1" i="1" lang="en" sz="4000">
                <a:solidFill>
                  <a:schemeClr val="lt1"/>
                </a:solidFill>
                <a:latin typeface="Trebuchet MS"/>
                <a:ea typeface="Trebuchet MS"/>
                <a:cs typeface="Trebuchet MS"/>
                <a:sym typeface="Trebuchet MS"/>
              </a:rPr>
              <a:t> Data Definition Language (DDL)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47" name="Google Shape;747;p88"/>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Definition Language (DDL)</a:t>
            </a:r>
            <a:endParaRPr>
              <a:solidFill>
                <a:srgbClr val="FFFFFF"/>
              </a:solidFill>
            </a:endParaRPr>
          </a:p>
        </p:txBody>
      </p:sp>
      <p:sp>
        <p:nvSpPr>
          <p:cNvPr id="748" name="Google Shape;748;p88"/>
          <p:cNvSpPr txBox="1"/>
          <p:nvPr/>
        </p:nvSpPr>
        <p:spPr>
          <a:xfrm>
            <a:off x="122550" y="1090175"/>
            <a:ext cx="8898900" cy="368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A DDL is a language used to define data structures within a database.</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Basic idea </a:t>
            </a:r>
            <a:r>
              <a:rPr lang="en" sz="1800">
                <a:solidFill>
                  <a:schemeClr val="lt1"/>
                </a:solidFill>
              </a:rPr>
              <a:t>:</a:t>
            </a:r>
            <a:r>
              <a:rPr i="1" lang="en" sz="1800">
                <a:solidFill>
                  <a:schemeClr val="lt1"/>
                </a:solidFill>
              </a:rPr>
              <a:t> Hide implementation details of the database schemes from the users.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DDL statements are compiled, resulting in a set of tables stored in a special file called a data dictionary or data directory.</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 data directory contains metadata (data about data)</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It is typically considered to be a subset of SQL,  but can also refer to languages that define other types of data.</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The DDL concept and name was first introduced in relation to the Codasyl database model, where the schema of the database was written in a language syntax describing the records, fields, and sets of the user data model.</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54" name="Google Shape;754;p89"/>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Definition Language (DDL)</a:t>
            </a:r>
            <a:endParaRPr>
              <a:solidFill>
                <a:srgbClr val="FFFFFF"/>
              </a:solidFill>
            </a:endParaRPr>
          </a:p>
        </p:txBody>
      </p:sp>
      <p:sp>
        <p:nvSpPr>
          <p:cNvPr id="755" name="Google Shape;755;p89"/>
          <p:cNvSpPr txBox="1"/>
          <p:nvPr/>
        </p:nvSpPr>
        <p:spPr>
          <a:xfrm>
            <a:off x="122550" y="1764600"/>
            <a:ext cx="8898900" cy="213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Schema of each relation</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Domain of values of associated with each attribute</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Integrity constraints</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Set of indices for each relation</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Physical storage of each relation on the disk</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756" name="Google Shape;756;p89"/>
          <p:cNvSpPr txBox="1"/>
          <p:nvPr/>
        </p:nvSpPr>
        <p:spPr>
          <a:xfrm>
            <a:off x="0" y="1176550"/>
            <a:ext cx="8898900" cy="49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900">
                <a:solidFill>
                  <a:srgbClr val="FFFFFF"/>
                </a:solidFill>
              </a:rPr>
              <a:t>SQL DDL allows the specification of a set of relations and about each relation </a:t>
            </a:r>
            <a:r>
              <a:rPr lang="en" sz="1900">
                <a:solidFill>
                  <a:srgbClr val="FFFFFF"/>
                </a:solidFill>
              </a:rPr>
              <a:t>:</a:t>
            </a:r>
            <a:endParaRPr sz="1900">
              <a:solidFill>
                <a:srgbClr val="FFFFFF"/>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9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62" name="Google Shape;762;p90"/>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Definition Language (DDL)</a:t>
            </a:r>
            <a:endParaRPr>
              <a:solidFill>
                <a:srgbClr val="FFFFFF"/>
              </a:solidFill>
            </a:endParaRPr>
          </a:p>
        </p:txBody>
      </p:sp>
      <p:sp>
        <p:nvSpPr>
          <p:cNvPr id="763" name="Google Shape;763;p90"/>
          <p:cNvSpPr txBox="1"/>
          <p:nvPr/>
        </p:nvSpPr>
        <p:spPr>
          <a:xfrm>
            <a:off x="122550" y="1307400"/>
            <a:ext cx="8898900" cy="3667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char(n) is fixed-length character string. character is equivalent.</a:t>
            </a:r>
            <a:endParaRPr i="1" sz="1800">
              <a:solidFill>
                <a:schemeClr val="lt1"/>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varchar(n) is a variable-length character of a user-specified maximum of n.</a:t>
            </a:r>
            <a:endParaRPr i="1" sz="1800">
              <a:solidFill>
                <a:schemeClr val="lt1"/>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int is an integer (machine-dependent). integer is equivalent.</a:t>
            </a:r>
            <a:endParaRPr i="1" sz="1800">
              <a:solidFill>
                <a:schemeClr val="lt1"/>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numeric(p,d) is a fixed-point number with user-specified precision of pdigits and ddigits after the decimal point.</a:t>
            </a:r>
            <a:endParaRPr i="1" sz="1800">
              <a:solidFill>
                <a:schemeClr val="lt1"/>
              </a:solidFill>
            </a:endParaRPr>
          </a:p>
          <a:p>
            <a:pPr indent="-342900" lvl="0" marL="457200" marR="0" rtl="0" algn="l">
              <a:lnSpc>
                <a:spcPct val="100000"/>
              </a:lnSpc>
              <a:spcBef>
                <a:spcPts val="0"/>
              </a:spcBef>
              <a:spcAft>
                <a:spcPts val="0"/>
              </a:spcAft>
              <a:buClr>
                <a:schemeClr val="lt1"/>
              </a:buClr>
              <a:buSzPts val="1800"/>
              <a:buFont typeface="Arial"/>
              <a:buChar char="★"/>
            </a:pPr>
            <a:r>
              <a:rPr i="1" lang="en" sz="1800">
                <a:solidFill>
                  <a:schemeClr val="lt1"/>
                </a:solidFill>
              </a:rPr>
              <a:t>real, double precision are floating point and double-precision numbers, with machine-dependent precision.</a:t>
            </a:r>
            <a:endParaRPr i="1" sz="1800">
              <a:solidFill>
                <a:schemeClr val="lt1"/>
              </a:solidFill>
            </a:endParaRPr>
          </a:p>
          <a:p>
            <a:pPr indent="-342900" lvl="0" marL="457200" marR="0" rtl="0" algn="l">
              <a:lnSpc>
                <a:spcPct val="100000"/>
              </a:lnSpc>
              <a:spcBef>
                <a:spcPts val="0"/>
              </a:spcBef>
              <a:spcAft>
                <a:spcPts val="0"/>
              </a:spcAft>
              <a:buClr>
                <a:schemeClr val="lt1"/>
              </a:buClr>
              <a:buSzPts val="1800"/>
              <a:buFont typeface="Arial"/>
              <a:buChar char="★"/>
            </a:pPr>
            <a:r>
              <a:rPr i="1" lang="en" sz="1800">
                <a:solidFill>
                  <a:schemeClr val="lt1"/>
                </a:solidFill>
              </a:rPr>
              <a:t>float(n) is a floating point number, with user-specified precision of at least n precision.</a:t>
            </a:r>
            <a:endParaRPr i="1" sz="1800">
              <a:solidFill>
                <a:schemeClr val="lt1"/>
              </a:solidFill>
            </a:endParaRPr>
          </a:p>
          <a:p>
            <a:pPr indent="-342900" lvl="0" marL="457200" marR="0" rtl="0" algn="l">
              <a:lnSpc>
                <a:spcPct val="100000"/>
              </a:lnSpc>
              <a:spcBef>
                <a:spcPts val="0"/>
              </a:spcBef>
              <a:spcAft>
                <a:spcPts val="0"/>
              </a:spcAft>
              <a:buClr>
                <a:schemeClr val="lt1"/>
              </a:buClr>
              <a:buSzPts val="1800"/>
              <a:buFont typeface="Arial"/>
              <a:buChar char="★"/>
            </a:pPr>
            <a:r>
              <a:rPr i="1" lang="en" sz="1800">
                <a:solidFill>
                  <a:schemeClr val="lt1"/>
                </a:solidFill>
              </a:rPr>
              <a:t>date is a calendar date, containing a (four-digit) year, month, and day of the month.</a:t>
            </a:r>
            <a:endParaRPr i="1" sz="1800">
              <a:solidFill>
                <a:schemeClr val="lt1"/>
              </a:solidFill>
            </a:endParaRPr>
          </a:p>
          <a:p>
            <a:pPr indent="-342900" lvl="0" marL="457200" marR="0" rtl="0" algn="l">
              <a:lnSpc>
                <a:spcPct val="100000"/>
              </a:lnSpc>
              <a:spcBef>
                <a:spcPts val="0"/>
              </a:spcBef>
              <a:spcAft>
                <a:spcPts val="0"/>
              </a:spcAft>
              <a:buClr>
                <a:schemeClr val="lt1"/>
              </a:buClr>
              <a:buSzPts val="1800"/>
              <a:buFont typeface="Arial"/>
              <a:buChar char="★"/>
            </a:pPr>
            <a:r>
              <a:rPr i="1" lang="en" sz="1800">
                <a:solidFill>
                  <a:schemeClr val="lt1"/>
                </a:solidFill>
              </a:rPr>
              <a:t>time is the time of day, in hours, minutes, and seconds.</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764" name="Google Shape;764;p90"/>
          <p:cNvSpPr txBox="1"/>
          <p:nvPr/>
        </p:nvSpPr>
        <p:spPr>
          <a:xfrm>
            <a:off x="0" y="865650"/>
            <a:ext cx="8898900" cy="49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900">
                <a:solidFill>
                  <a:srgbClr val="FFFFFF"/>
                </a:solidFill>
              </a:rPr>
              <a:t>Data types (Domain types) in standard SQL-92</a:t>
            </a:r>
            <a:endParaRPr sz="1900">
              <a:solidFill>
                <a:srgbClr val="FFFFF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70" name="Google Shape;770;p91"/>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Definition Language (DDL)</a:t>
            </a:r>
            <a:endParaRPr>
              <a:solidFill>
                <a:srgbClr val="FFFFFF"/>
              </a:solidFill>
            </a:endParaRPr>
          </a:p>
        </p:txBody>
      </p:sp>
      <p:sp>
        <p:nvSpPr>
          <p:cNvPr id="771" name="Google Shape;771;p91"/>
          <p:cNvSpPr txBox="1"/>
          <p:nvPr/>
        </p:nvSpPr>
        <p:spPr>
          <a:xfrm>
            <a:off x="122550" y="2100300"/>
            <a:ext cx="8898900" cy="1424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CREATE - to create objects in the database</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ALTER - alters the structure of the database</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DROP - delete objects from the database</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772" name="Google Shape;772;p91"/>
          <p:cNvSpPr txBox="1"/>
          <p:nvPr/>
        </p:nvSpPr>
        <p:spPr>
          <a:xfrm>
            <a:off x="0" y="1038425"/>
            <a:ext cx="8898900" cy="85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900">
                <a:solidFill>
                  <a:srgbClr val="FFFFFF"/>
                </a:solidFill>
              </a:rPr>
              <a:t>Here are some examples of Data Definition Language (DDL) statements which are used to define the database structure or schema.</a:t>
            </a:r>
            <a:endParaRPr sz="1900">
              <a:solidFill>
                <a:srgbClr val="FFFFF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78" name="Google Shape;778;p92"/>
          <p:cNvSpPr txBox="1"/>
          <p:nvPr>
            <p:ph type="ctrTitle"/>
          </p:nvPr>
        </p:nvSpPr>
        <p:spPr>
          <a:xfrm>
            <a:off x="161070" y="2039875"/>
            <a:ext cx="8902800" cy="774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600"/>
              </a:spcBef>
              <a:spcAft>
                <a:spcPts val="0"/>
              </a:spcAft>
              <a:buClr>
                <a:schemeClr val="dk1"/>
              </a:buClr>
              <a:buSzPts val="1100"/>
              <a:buFont typeface="Arial"/>
              <a:buNone/>
            </a:pPr>
            <a:r>
              <a:rPr b="1" i="1" lang="en" sz="4000">
                <a:solidFill>
                  <a:schemeClr val="lt1"/>
                </a:solidFill>
                <a:latin typeface="Trebuchet MS"/>
                <a:ea typeface="Trebuchet MS"/>
                <a:cs typeface="Trebuchet MS"/>
                <a:sym typeface="Trebuchet MS"/>
              </a:rPr>
              <a:t>Storage Definition Language (SDL)</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9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84" name="Google Shape;784;p93"/>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Storage Definition Language (SDL)</a:t>
            </a:r>
            <a:endParaRPr>
              <a:solidFill>
                <a:srgbClr val="FFFFFF"/>
              </a:solidFill>
            </a:endParaRPr>
          </a:p>
        </p:txBody>
      </p:sp>
      <p:sp>
        <p:nvSpPr>
          <p:cNvPr id="785" name="Google Shape;785;p93"/>
          <p:cNvSpPr txBox="1"/>
          <p:nvPr/>
        </p:nvSpPr>
        <p:spPr>
          <a:xfrm>
            <a:off x="351150" y="1345625"/>
            <a:ext cx="8555100" cy="2312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Physical structure</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Bytes per field</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Order of fields</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Sorting</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Access (hash, B-tree)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File structure</a:t>
            </a:r>
            <a:endParaRPr i="1"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Mixed records etc.</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786" name="Google Shape;786;p93"/>
          <p:cNvSpPr txBox="1"/>
          <p:nvPr/>
        </p:nvSpPr>
        <p:spPr>
          <a:xfrm>
            <a:off x="76200" y="886025"/>
            <a:ext cx="8898900" cy="61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FFFF"/>
                </a:solidFill>
              </a:rPr>
              <a:t>► S</a:t>
            </a:r>
            <a:r>
              <a:rPr i="1" lang="en" sz="1800">
                <a:solidFill>
                  <a:srgbClr val="FFFFFF"/>
                </a:solidFill>
              </a:rPr>
              <a:t>pecifies internal schema</a:t>
            </a:r>
            <a:endParaRPr sz="1800">
              <a:solidFill>
                <a:srgbClr val="FFFFFF"/>
              </a:solidFill>
            </a:endParaRPr>
          </a:p>
        </p:txBody>
      </p:sp>
      <p:sp>
        <p:nvSpPr>
          <p:cNvPr id="787" name="Google Shape;787;p93"/>
          <p:cNvSpPr txBox="1"/>
          <p:nvPr/>
        </p:nvSpPr>
        <p:spPr>
          <a:xfrm>
            <a:off x="76200" y="3781625"/>
            <a:ext cx="8898900" cy="61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FFFF"/>
                </a:solidFill>
              </a:rPr>
              <a:t>► S</a:t>
            </a:r>
            <a:r>
              <a:rPr i="1" lang="en" sz="1800">
                <a:solidFill>
                  <a:srgbClr val="FFFFFF"/>
                </a:solidFill>
              </a:rPr>
              <a:t>ome DBMSs have no distinction between these schemas and thus the DDL and the SDL are the same</a:t>
            </a:r>
            <a:endParaRPr i="1" sz="1800">
              <a:solidFill>
                <a:srgbClr val="FFFFF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93" name="Google Shape;793;p94"/>
          <p:cNvSpPr txBox="1"/>
          <p:nvPr>
            <p:ph type="ctrTitle"/>
          </p:nvPr>
        </p:nvSpPr>
        <p:spPr>
          <a:xfrm>
            <a:off x="161075" y="2039875"/>
            <a:ext cx="8902800" cy="627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600"/>
              </a:spcBef>
              <a:spcAft>
                <a:spcPts val="0"/>
              </a:spcAft>
              <a:buClr>
                <a:schemeClr val="dk1"/>
              </a:buClr>
              <a:buSzPts val="1100"/>
              <a:buFont typeface="Arial"/>
              <a:buNone/>
            </a:pPr>
            <a:r>
              <a:rPr b="1" i="1" lang="en" sz="4000">
                <a:solidFill>
                  <a:schemeClr val="lt1"/>
                </a:solidFill>
                <a:latin typeface="Trebuchet MS"/>
                <a:ea typeface="Trebuchet MS"/>
                <a:cs typeface="Trebuchet MS"/>
                <a:sym typeface="Trebuchet MS"/>
              </a:rPr>
              <a:t>View Definition Language (VDL)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9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799" name="Google Shape;799;p95"/>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View Definition Language (VDL)</a:t>
            </a:r>
            <a:endParaRPr>
              <a:solidFill>
                <a:srgbClr val="FFFFFF"/>
              </a:solidFill>
            </a:endParaRPr>
          </a:p>
        </p:txBody>
      </p:sp>
      <p:sp>
        <p:nvSpPr>
          <p:cNvPr id="800" name="Google Shape;800;p95"/>
          <p:cNvSpPr txBox="1"/>
          <p:nvPr/>
        </p:nvSpPr>
        <p:spPr>
          <a:xfrm>
            <a:off x="294450" y="1947900"/>
            <a:ext cx="8555100" cy="1220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Define Subsets of records available to classes of user. </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Create “virtual tables”  from base table.</a:t>
            </a:r>
            <a:endParaRPr i="1" sz="18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View appears to user like conceptual level.</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801" name="Google Shape;801;p95"/>
          <p:cNvSpPr txBox="1"/>
          <p:nvPr/>
        </p:nvSpPr>
        <p:spPr>
          <a:xfrm>
            <a:off x="228600" y="1190825"/>
            <a:ext cx="8555100" cy="61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FFFF"/>
                </a:solidFill>
              </a:rPr>
              <a:t>► Specifies external schemas (in DBMSs where this level exists)</a:t>
            </a:r>
            <a:endParaRPr sz="1800">
              <a:solidFill>
                <a:srgbClr val="FFFFF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9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07" name="Google Shape;807;p96"/>
          <p:cNvSpPr txBox="1"/>
          <p:nvPr>
            <p:ph type="ctrTitle"/>
          </p:nvPr>
        </p:nvSpPr>
        <p:spPr>
          <a:xfrm>
            <a:off x="154975" y="2039875"/>
            <a:ext cx="8880300" cy="774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b="1" i="1" lang="en" sz="4000">
                <a:solidFill>
                  <a:schemeClr val="lt1"/>
                </a:solidFill>
                <a:latin typeface="Trebuchet MS"/>
                <a:ea typeface="Trebuchet MS"/>
                <a:cs typeface="Trebuchet MS"/>
                <a:sym typeface="Trebuchet MS"/>
              </a:rPr>
              <a:t> Data Manipulation Language (DML)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104" name="Google Shape;104;p16"/>
          <p:cNvSpPr txBox="1"/>
          <p:nvPr>
            <p:ph type="ctrTitle"/>
          </p:nvPr>
        </p:nvSpPr>
        <p:spPr>
          <a:xfrm>
            <a:off x="122550" y="287375"/>
            <a:ext cx="8898900" cy="65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Example of DBMS</a:t>
            </a:r>
            <a:endParaRPr>
              <a:solidFill>
                <a:srgbClr val="FFFFFF"/>
              </a:solidFill>
            </a:endParaRPr>
          </a:p>
        </p:txBody>
      </p:sp>
      <p:sp>
        <p:nvSpPr>
          <p:cNvPr id="105" name="Google Shape;105;p16"/>
          <p:cNvSpPr txBox="1"/>
          <p:nvPr/>
        </p:nvSpPr>
        <p:spPr>
          <a:xfrm>
            <a:off x="705225" y="1171975"/>
            <a:ext cx="4064400" cy="3411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Microsoft SQL Server, Access</a:t>
            </a:r>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Oracle</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IBM - DB2, Informix</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rgbClr val="FFFFFF"/>
                </a:solidFill>
              </a:rPr>
              <a:t>Sybase</a:t>
            </a:r>
            <a:endParaRPr sz="1800">
              <a:solidFill>
                <a:srgbClr val="FFFFFF"/>
              </a:solidFill>
            </a:endParaRPr>
          </a:p>
          <a:p>
            <a:pPr indent="-342900" lvl="0" marL="457200" marR="0" rtl="0" algn="l">
              <a:lnSpc>
                <a:spcPct val="150000"/>
              </a:lnSpc>
              <a:spcBef>
                <a:spcPts val="0"/>
              </a:spcBef>
              <a:spcAft>
                <a:spcPts val="0"/>
              </a:spcAft>
              <a:buClr>
                <a:srgbClr val="FFFFFF"/>
              </a:buClr>
              <a:buSzPts val="1800"/>
              <a:buFont typeface="Arial"/>
              <a:buChar char="★"/>
            </a:pPr>
            <a:r>
              <a:rPr lang="en" sz="1800">
                <a:solidFill>
                  <a:schemeClr val="lt1"/>
                </a:solidFill>
              </a:rPr>
              <a:t>MySQL</a:t>
            </a:r>
            <a:endParaRPr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lang="en" sz="1800">
                <a:solidFill>
                  <a:schemeClr val="lt1"/>
                </a:solidFill>
              </a:rPr>
              <a:t>PostgreSQL</a:t>
            </a:r>
            <a:endParaRPr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lang="en" sz="1800">
                <a:solidFill>
                  <a:schemeClr val="lt1"/>
                </a:solidFill>
              </a:rPr>
              <a:t>SQLite</a:t>
            </a:r>
            <a:endParaRPr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lang="en" sz="1800">
                <a:solidFill>
                  <a:schemeClr val="lt1"/>
                </a:solidFill>
              </a:rPr>
              <a:t>Firebird</a:t>
            </a:r>
            <a:endParaRPr sz="1800">
              <a:solidFill>
                <a:schemeClr val="lt1"/>
              </a:solidFill>
            </a:endParaRPr>
          </a:p>
          <a:p>
            <a:pPr indent="0" lvl="0" marL="0" marR="0" rtl="0" algn="l">
              <a:lnSpc>
                <a:spcPct val="150000"/>
              </a:lnSpc>
              <a:spcBef>
                <a:spcPts val="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97"/>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13" name="Google Shape;813;p97"/>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Manipulation Language (DML)</a:t>
            </a:r>
            <a:endParaRPr>
              <a:solidFill>
                <a:srgbClr val="FFFFFF"/>
              </a:solidFill>
            </a:endParaRPr>
          </a:p>
        </p:txBody>
      </p:sp>
      <p:sp>
        <p:nvSpPr>
          <p:cNvPr id="814" name="Google Shape;814;p97"/>
          <p:cNvSpPr txBox="1"/>
          <p:nvPr/>
        </p:nvSpPr>
        <p:spPr>
          <a:xfrm>
            <a:off x="122550" y="1090175"/>
            <a:ext cx="8898900" cy="3546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Data Manipulation is retrieval, insertion, deletion, modification of information in the database</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A DML is a language which enables users to access and manipulate data.</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A popular data manipulation language is that of Structured Query Language (SQL), which is used to retrieve and manipulate data in a relational database</a:t>
            </a:r>
            <a:endParaRPr i="1" sz="1800">
              <a:solidFill>
                <a:schemeClr val="lt1"/>
              </a:solidFill>
            </a:endParaRPr>
          </a:p>
          <a:p>
            <a:pPr indent="-342900" lvl="0" marL="457200" marR="0" rtl="0" algn="l">
              <a:lnSpc>
                <a:spcPct val="150000"/>
              </a:lnSpc>
              <a:spcBef>
                <a:spcPts val="0"/>
              </a:spcBef>
              <a:spcAft>
                <a:spcPts val="0"/>
              </a:spcAft>
              <a:buClr>
                <a:schemeClr val="lt1"/>
              </a:buClr>
              <a:buSzPts val="1800"/>
              <a:buFont typeface="Arial"/>
              <a:buChar char="★"/>
            </a:pPr>
            <a:r>
              <a:rPr i="1" lang="en" sz="1800">
                <a:solidFill>
                  <a:schemeClr val="lt1"/>
                </a:solidFill>
              </a:rPr>
              <a:t>The DDL concept and name was first introduced in relation to the Codasyl database model, where the schema of the database was written in a language syntax describing the records, fields, and sets of the user data model.</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98"/>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20" name="Google Shape;820;p98"/>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 </a:t>
            </a:r>
            <a:r>
              <a:rPr b="1" lang="en" sz="3600">
                <a:solidFill>
                  <a:schemeClr val="lt1"/>
                </a:solidFill>
                <a:latin typeface="Trebuchet MS"/>
                <a:ea typeface="Trebuchet MS"/>
                <a:cs typeface="Trebuchet MS"/>
                <a:sym typeface="Trebuchet MS"/>
              </a:rPr>
              <a:t>Manipulation </a:t>
            </a:r>
            <a:r>
              <a:rPr b="1" lang="en" sz="3600">
                <a:solidFill>
                  <a:srgbClr val="FFFFFF"/>
                </a:solidFill>
                <a:latin typeface="Trebuchet MS"/>
                <a:ea typeface="Trebuchet MS"/>
                <a:cs typeface="Trebuchet MS"/>
                <a:sym typeface="Trebuchet MS"/>
              </a:rPr>
              <a:t>Language (DML)</a:t>
            </a:r>
            <a:endParaRPr>
              <a:solidFill>
                <a:srgbClr val="FFFFFF"/>
              </a:solidFill>
            </a:endParaRPr>
          </a:p>
        </p:txBody>
      </p:sp>
      <p:sp>
        <p:nvSpPr>
          <p:cNvPr id="821" name="Google Shape;821;p98"/>
          <p:cNvSpPr txBox="1"/>
          <p:nvPr/>
        </p:nvSpPr>
        <p:spPr>
          <a:xfrm>
            <a:off x="122550" y="2100300"/>
            <a:ext cx="8898900" cy="1538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INSERT - insert data into a table</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UPDATE - updates existing data within a table</a:t>
            </a:r>
            <a:endParaRPr i="1" sz="1800">
              <a:solidFill>
                <a:schemeClr val="lt1"/>
              </a:solidFill>
            </a:endParaRPr>
          </a:p>
          <a:p>
            <a:pPr indent="-342900" lvl="0" marL="457200" marR="0" rtl="0" algn="l">
              <a:lnSpc>
                <a:spcPct val="150000"/>
              </a:lnSpc>
              <a:spcBef>
                <a:spcPts val="0"/>
              </a:spcBef>
              <a:spcAft>
                <a:spcPts val="0"/>
              </a:spcAft>
              <a:buClr>
                <a:srgbClr val="FFFFFF"/>
              </a:buClr>
              <a:buSzPts val="1800"/>
              <a:buFont typeface="Arial"/>
              <a:buChar char="★"/>
            </a:pPr>
            <a:r>
              <a:rPr i="1" lang="en" sz="1800">
                <a:solidFill>
                  <a:schemeClr val="lt1"/>
                </a:solidFill>
              </a:rPr>
              <a:t>DELETE - deletes all records from a table, the space for the records remain</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822" name="Google Shape;822;p98"/>
          <p:cNvSpPr txBox="1"/>
          <p:nvPr/>
        </p:nvSpPr>
        <p:spPr>
          <a:xfrm>
            <a:off x="0" y="1038425"/>
            <a:ext cx="8898900" cy="71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FFFFFF"/>
                </a:solidFill>
              </a:rPr>
              <a:t>► </a:t>
            </a:r>
            <a:r>
              <a:rPr i="1" lang="en" sz="1900">
                <a:solidFill>
                  <a:srgbClr val="FFFFFF"/>
                </a:solidFill>
              </a:rPr>
              <a:t>Here are some examples of Data Manipulation Language (DML) statements which are used for managing data within schema objects.</a:t>
            </a:r>
            <a:endParaRPr sz="1900">
              <a:solidFill>
                <a:srgbClr val="FFFFFF"/>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99"/>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28" name="Google Shape;828;p99"/>
          <p:cNvSpPr txBox="1"/>
          <p:nvPr>
            <p:ph type="ctrTitle"/>
          </p:nvPr>
        </p:nvSpPr>
        <p:spPr>
          <a:xfrm>
            <a:off x="131850" y="2152425"/>
            <a:ext cx="8880300" cy="650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600"/>
              </a:spcBef>
              <a:spcAft>
                <a:spcPts val="0"/>
              </a:spcAft>
              <a:buClr>
                <a:schemeClr val="dk1"/>
              </a:buClr>
              <a:buSzPts val="1100"/>
              <a:buFont typeface="Arial"/>
              <a:buNone/>
            </a:pPr>
            <a:r>
              <a:rPr b="1" i="1" lang="en" sz="4000">
                <a:solidFill>
                  <a:schemeClr val="lt1"/>
                </a:solidFill>
                <a:latin typeface="Trebuchet MS"/>
                <a:ea typeface="Trebuchet MS"/>
                <a:cs typeface="Trebuchet MS"/>
                <a:sym typeface="Trebuchet MS"/>
              </a:rPr>
              <a:t> Database Manager</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00"/>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34" name="Google Shape;834;p100"/>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a:t>
            </a:r>
            <a:r>
              <a:rPr b="1" lang="en" sz="3600">
                <a:solidFill>
                  <a:schemeClr val="lt1"/>
                </a:solidFill>
                <a:latin typeface="Trebuchet MS"/>
                <a:ea typeface="Trebuchet MS"/>
                <a:cs typeface="Trebuchet MS"/>
                <a:sym typeface="Trebuchet MS"/>
              </a:rPr>
              <a:t>base Manager</a:t>
            </a:r>
            <a:endParaRPr>
              <a:solidFill>
                <a:srgbClr val="FFFFFF"/>
              </a:solidFill>
            </a:endParaRPr>
          </a:p>
        </p:txBody>
      </p:sp>
      <p:sp>
        <p:nvSpPr>
          <p:cNvPr id="835" name="Google Shape;835;p100"/>
          <p:cNvSpPr txBox="1"/>
          <p:nvPr/>
        </p:nvSpPr>
        <p:spPr>
          <a:xfrm>
            <a:off x="122550" y="1530675"/>
            <a:ext cx="8898900" cy="16899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600"/>
              </a:spcBef>
              <a:spcAft>
                <a:spcPts val="0"/>
              </a:spcAft>
              <a:buNone/>
            </a:pPr>
            <a:r>
              <a:rPr lang="en" sz="1900">
                <a:solidFill>
                  <a:schemeClr val="lt1"/>
                </a:solidFill>
              </a:rPr>
              <a:t>► </a:t>
            </a:r>
            <a:r>
              <a:rPr i="1" lang="en" sz="1900">
                <a:solidFill>
                  <a:srgbClr val="FFFFFF"/>
                </a:solidFill>
              </a:rPr>
              <a:t>The database manager is a program module which provides the interface between the low-level data stored in the database and the application programs and queries submitted to the system. </a:t>
            </a:r>
            <a:endParaRPr i="1" sz="1900">
              <a:solidFill>
                <a:srgbClr val="FFFFF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01"/>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41" name="Google Shape;841;p101"/>
          <p:cNvSpPr txBox="1"/>
          <p:nvPr>
            <p:ph type="ctrTitle"/>
          </p:nvPr>
        </p:nvSpPr>
        <p:spPr>
          <a:xfrm>
            <a:off x="122550" y="205150"/>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Responsibility of Data</a:t>
            </a:r>
            <a:r>
              <a:rPr b="1" lang="en" sz="3600">
                <a:solidFill>
                  <a:schemeClr val="lt1"/>
                </a:solidFill>
                <a:latin typeface="Trebuchet MS"/>
                <a:ea typeface="Trebuchet MS"/>
                <a:cs typeface="Trebuchet MS"/>
                <a:sym typeface="Trebuchet MS"/>
              </a:rPr>
              <a:t>base Manager</a:t>
            </a:r>
            <a:endParaRPr>
              <a:solidFill>
                <a:srgbClr val="FFFFFF"/>
              </a:solidFill>
            </a:endParaRPr>
          </a:p>
        </p:txBody>
      </p:sp>
      <p:sp>
        <p:nvSpPr>
          <p:cNvPr id="842" name="Google Shape;842;p101"/>
          <p:cNvSpPr txBox="1"/>
          <p:nvPr/>
        </p:nvSpPr>
        <p:spPr>
          <a:xfrm>
            <a:off x="46350" y="1019825"/>
            <a:ext cx="9021300" cy="3459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Interaction with the file manager : Storing raw data on disk using the file system. The database manager must translate DML statements into low-level file system commands for storing, retrieving and updating data in the database.</a:t>
            </a:r>
            <a:endParaRPr i="1" sz="1800">
              <a:solidFill>
                <a:schemeClr val="lt1"/>
              </a:solidFill>
            </a:endParaRPr>
          </a:p>
          <a:p>
            <a:pPr indent="0" lvl="0" marL="0" marR="0" rtl="0" algn="l">
              <a:lnSpc>
                <a:spcPct val="115000"/>
              </a:lnSpc>
              <a:spcBef>
                <a:spcPts val="0"/>
              </a:spcBef>
              <a:spcAft>
                <a:spcPts val="0"/>
              </a:spcAft>
              <a:buNone/>
            </a:pPr>
            <a:r>
              <a:t/>
            </a:r>
            <a:endParaRPr i="1" sz="7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Integrity enforcement: Checking that updates in the database do not violate consistency constraints (e.g. no bank account balance below $50)</a:t>
            </a:r>
            <a:endParaRPr i="1" sz="1800">
              <a:solidFill>
                <a:schemeClr val="lt1"/>
              </a:solidFill>
            </a:endParaRPr>
          </a:p>
          <a:p>
            <a:pPr indent="0" lvl="0" marL="0" marR="0" rtl="0" algn="l">
              <a:lnSpc>
                <a:spcPct val="115000"/>
              </a:lnSpc>
              <a:spcBef>
                <a:spcPts val="0"/>
              </a:spcBef>
              <a:spcAft>
                <a:spcPts val="0"/>
              </a:spcAft>
              <a:buNone/>
            </a:pPr>
            <a:r>
              <a:t/>
            </a:r>
            <a:endParaRPr i="1" sz="7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Security enforcement: Ensuring that users only have access to information they are permitted to see</a:t>
            </a:r>
            <a:endParaRPr i="1" sz="1800">
              <a:solidFill>
                <a:schemeClr val="lt1"/>
              </a:solidFill>
            </a:endParaRPr>
          </a:p>
          <a:p>
            <a:pPr indent="0" lvl="0" marL="0" marR="0" rtl="0" algn="l">
              <a:lnSpc>
                <a:spcPct val="115000"/>
              </a:lnSpc>
              <a:spcBef>
                <a:spcPts val="0"/>
              </a:spcBef>
              <a:spcAft>
                <a:spcPts val="0"/>
              </a:spcAft>
              <a:buNone/>
            </a:pPr>
            <a:r>
              <a:t/>
            </a:r>
            <a:endParaRPr i="1" sz="7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i="1" lang="en" sz="1800">
                <a:solidFill>
                  <a:schemeClr val="lt1"/>
                </a:solidFill>
              </a:rPr>
              <a:t>Concurrency control: Preserving data consistency when there are concurrent users.</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02"/>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48" name="Google Shape;848;p102"/>
          <p:cNvSpPr txBox="1"/>
          <p:nvPr>
            <p:ph type="ctrTitle"/>
          </p:nvPr>
        </p:nvSpPr>
        <p:spPr>
          <a:xfrm>
            <a:off x="131850" y="1980875"/>
            <a:ext cx="8880300" cy="652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600"/>
              </a:spcBef>
              <a:spcAft>
                <a:spcPts val="0"/>
              </a:spcAft>
              <a:buClr>
                <a:schemeClr val="dk1"/>
              </a:buClr>
              <a:buSzPts val="1100"/>
              <a:buFont typeface="Arial"/>
              <a:buNone/>
            </a:pPr>
            <a:r>
              <a:rPr b="1" i="1" lang="en" sz="4000">
                <a:solidFill>
                  <a:schemeClr val="lt1"/>
                </a:solidFill>
                <a:latin typeface="Trebuchet MS"/>
                <a:ea typeface="Trebuchet MS"/>
                <a:cs typeface="Trebuchet MS"/>
                <a:sym typeface="Trebuchet MS"/>
              </a:rPr>
              <a:t> </a:t>
            </a:r>
            <a:r>
              <a:rPr b="1" i="1" lang="en" sz="3600">
                <a:solidFill>
                  <a:schemeClr val="lt1"/>
                </a:solidFill>
                <a:latin typeface="Trebuchet MS"/>
                <a:ea typeface="Trebuchet MS"/>
                <a:cs typeface="Trebuchet MS"/>
                <a:sym typeface="Trebuchet MS"/>
              </a:rPr>
              <a:t>Database Administrator</a:t>
            </a:r>
            <a:endParaRPr i="1" sz="36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03"/>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54" name="Google Shape;854;p103"/>
          <p:cNvSpPr txBox="1"/>
          <p:nvPr>
            <p:ph type="ctrTitle"/>
          </p:nvPr>
        </p:nvSpPr>
        <p:spPr>
          <a:xfrm>
            <a:off x="122550" y="283925"/>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Data</a:t>
            </a:r>
            <a:r>
              <a:rPr b="1" lang="en" sz="3600">
                <a:solidFill>
                  <a:schemeClr val="lt1"/>
                </a:solidFill>
                <a:latin typeface="Trebuchet MS"/>
                <a:ea typeface="Trebuchet MS"/>
                <a:cs typeface="Trebuchet MS"/>
                <a:sym typeface="Trebuchet MS"/>
              </a:rPr>
              <a:t>base Administrator</a:t>
            </a:r>
            <a:endParaRPr>
              <a:solidFill>
                <a:srgbClr val="FFFFFF"/>
              </a:solidFill>
            </a:endParaRPr>
          </a:p>
        </p:txBody>
      </p:sp>
      <p:sp>
        <p:nvSpPr>
          <p:cNvPr id="855" name="Google Shape;855;p103"/>
          <p:cNvSpPr txBox="1"/>
          <p:nvPr/>
        </p:nvSpPr>
        <p:spPr>
          <a:xfrm>
            <a:off x="67525" y="1341900"/>
            <a:ext cx="8898900" cy="245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sz="1900">
              <a:solidFill>
                <a:schemeClr val="lt1"/>
              </a:solidFill>
            </a:endParaRPr>
          </a:p>
          <a:p>
            <a:pPr indent="0" lvl="0" marL="0" rtl="0" algn="just">
              <a:lnSpc>
                <a:spcPct val="150000"/>
              </a:lnSpc>
              <a:spcBef>
                <a:spcPts val="600"/>
              </a:spcBef>
              <a:spcAft>
                <a:spcPts val="0"/>
              </a:spcAft>
              <a:buClr>
                <a:schemeClr val="dk1"/>
              </a:buClr>
              <a:buSzPts val="1100"/>
              <a:buFont typeface="Arial"/>
              <a:buNone/>
            </a:pPr>
            <a:r>
              <a:rPr lang="en" sz="1900">
                <a:solidFill>
                  <a:schemeClr val="lt1"/>
                </a:solidFill>
              </a:rPr>
              <a:t>► </a:t>
            </a:r>
            <a:r>
              <a:rPr i="1" lang="en" sz="1900">
                <a:solidFill>
                  <a:srgbClr val="FFFFFF"/>
                </a:solidFill>
              </a:rPr>
              <a:t>The database administrator (also known as a database administration manager, data architect, or information center manager) is a person having central control over data and programs accessing that data. In order to perform its duties, the database administrator must have solid knowledge on system analysis and programming. </a:t>
            </a:r>
            <a:endParaRPr i="1" sz="1900">
              <a:solidFill>
                <a:srgbClr val="FFFFFF"/>
              </a:solidFill>
            </a:endParaRPr>
          </a:p>
          <a:p>
            <a:pPr indent="0" lvl="0" marL="0" rtl="0" algn="l">
              <a:lnSpc>
                <a:spcPct val="115000"/>
              </a:lnSpc>
              <a:spcBef>
                <a:spcPts val="600"/>
              </a:spcBef>
              <a:spcAft>
                <a:spcPts val="0"/>
              </a:spcAft>
              <a:buNone/>
            </a:pPr>
            <a:r>
              <a:rPr i="1" lang="en" sz="1900">
                <a:solidFill>
                  <a:srgbClr val="FFFFFF"/>
                </a:solidFill>
              </a:rPr>
              <a:t> </a:t>
            </a:r>
            <a:endParaRPr i="1" sz="1900">
              <a:solidFill>
                <a:srgbClr val="FFFFF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04"/>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61" name="Google Shape;861;p104"/>
          <p:cNvSpPr txBox="1"/>
          <p:nvPr/>
        </p:nvSpPr>
        <p:spPr>
          <a:xfrm>
            <a:off x="55650" y="739200"/>
            <a:ext cx="9032700" cy="386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Selection of hardware and software</a:t>
            </a:r>
            <a:endParaRPr i="1" sz="1800">
              <a:solidFill>
                <a:schemeClr val="lt1"/>
              </a:solidFill>
            </a:endParaRPr>
          </a:p>
          <a:p>
            <a:pPr indent="0" lvl="0" marL="0" marR="0" rtl="0" algn="l">
              <a:lnSpc>
                <a:spcPct val="100000"/>
              </a:lnSpc>
              <a:spcBef>
                <a:spcPts val="0"/>
              </a:spcBef>
              <a:spcAft>
                <a:spcPts val="0"/>
              </a:spcAft>
              <a:buNone/>
            </a:pPr>
            <a:r>
              <a:rPr i="1" lang="en" sz="1800">
                <a:solidFill>
                  <a:schemeClr val="lt1"/>
                </a:solidFill>
              </a:rPr>
              <a:t>       -- Keep up with current technological trends</a:t>
            </a:r>
            <a:endParaRPr i="1" sz="1800">
              <a:solidFill>
                <a:schemeClr val="lt1"/>
              </a:solidFill>
            </a:endParaRPr>
          </a:p>
          <a:p>
            <a:pPr indent="0" lvl="0" marL="0" marR="0" rtl="0" algn="l">
              <a:lnSpc>
                <a:spcPct val="100000"/>
              </a:lnSpc>
              <a:spcBef>
                <a:spcPts val="0"/>
              </a:spcBef>
              <a:spcAft>
                <a:spcPts val="0"/>
              </a:spcAft>
              <a:buNone/>
            </a:pPr>
            <a:r>
              <a:rPr i="1" lang="en" sz="1800">
                <a:solidFill>
                  <a:schemeClr val="lt1"/>
                </a:solidFill>
              </a:rPr>
              <a:t>       -- Predict future changes</a:t>
            </a:r>
            <a:endParaRPr i="1" sz="1800">
              <a:solidFill>
                <a:schemeClr val="lt1"/>
              </a:solidFill>
            </a:endParaRPr>
          </a:p>
          <a:p>
            <a:pPr indent="0" lvl="0" marL="0" marR="0" rtl="0" algn="l">
              <a:lnSpc>
                <a:spcPct val="115000"/>
              </a:lnSpc>
              <a:spcBef>
                <a:spcPts val="0"/>
              </a:spcBef>
              <a:spcAft>
                <a:spcPts val="0"/>
              </a:spcAft>
              <a:buNone/>
            </a:pPr>
            <a:r>
              <a:t/>
            </a:r>
            <a:endParaRPr i="1" sz="700">
              <a:solidFill>
                <a:schemeClr val="lt1"/>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Managing Data Integrity</a:t>
            </a:r>
            <a:endParaRPr i="1" sz="1800">
              <a:solidFill>
                <a:schemeClr val="lt1"/>
              </a:solidFill>
            </a:endParaRPr>
          </a:p>
          <a:p>
            <a:pPr indent="0" lvl="0" marL="0" rtl="0" algn="l">
              <a:lnSpc>
                <a:spcPct val="100000"/>
              </a:lnSpc>
              <a:spcBef>
                <a:spcPts val="0"/>
              </a:spcBef>
              <a:spcAft>
                <a:spcPts val="0"/>
              </a:spcAft>
              <a:buClr>
                <a:schemeClr val="dk1"/>
              </a:buClr>
              <a:buSzPts val="1100"/>
              <a:buFont typeface="Arial"/>
              <a:buNone/>
            </a:pPr>
            <a:r>
              <a:rPr i="1" lang="en" sz="1800">
                <a:solidFill>
                  <a:schemeClr val="lt1"/>
                </a:solidFill>
              </a:rPr>
              <a:t>       -- Integrity controls protects data from unauthorized use</a:t>
            </a:r>
            <a:endParaRPr i="1" sz="1800">
              <a:solidFill>
                <a:schemeClr val="lt1"/>
              </a:solidFill>
            </a:endParaRPr>
          </a:p>
          <a:p>
            <a:pPr indent="0" lvl="0" marL="0" rtl="0" algn="l">
              <a:lnSpc>
                <a:spcPct val="100000"/>
              </a:lnSpc>
              <a:spcBef>
                <a:spcPts val="0"/>
              </a:spcBef>
              <a:spcAft>
                <a:spcPts val="0"/>
              </a:spcAft>
              <a:buNone/>
            </a:pPr>
            <a:r>
              <a:rPr i="1" lang="en" sz="1800">
                <a:solidFill>
                  <a:schemeClr val="lt1"/>
                </a:solidFill>
              </a:rPr>
              <a:t>       -- Data consistency</a:t>
            </a:r>
            <a:endParaRPr i="1" sz="1800">
              <a:solidFill>
                <a:schemeClr val="lt1"/>
              </a:solidFill>
            </a:endParaRPr>
          </a:p>
          <a:p>
            <a:pPr indent="0" lvl="0" marL="0" rtl="0" algn="l">
              <a:lnSpc>
                <a:spcPct val="100000"/>
              </a:lnSpc>
              <a:spcBef>
                <a:spcPts val="0"/>
              </a:spcBef>
              <a:spcAft>
                <a:spcPts val="0"/>
              </a:spcAft>
              <a:buNone/>
            </a:pPr>
            <a:r>
              <a:rPr i="1" lang="en" sz="1800">
                <a:solidFill>
                  <a:schemeClr val="lt1"/>
                </a:solidFill>
              </a:rPr>
              <a:t>       -- Maintaining data relationship</a:t>
            </a:r>
            <a:endParaRPr i="1" sz="1800">
              <a:solidFill>
                <a:schemeClr val="lt1"/>
              </a:solidFill>
            </a:endParaRPr>
          </a:p>
          <a:p>
            <a:pPr indent="0" lvl="0" marL="0" rtl="0" algn="l">
              <a:lnSpc>
                <a:spcPct val="100000"/>
              </a:lnSpc>
              <a:spcBef>
                <a:spcPts val="0"/>
              </a:spcBef>
              <a:spcAft>
                <a:spcPts val="0"/>
              </a:spcAft>
              <a:buNone/>
            </a:pPr>
            <a:r>
              <a:rPr i="1" lang="en" sz="1800">
                <a:solidFill>
                  <a:schemeClr val="lt1"/>
                </a:solidFill>
              </a:rPr>
              <a:t>       -- Domains- sets allowable values</a:t>
            </a:r>
            <a:endParaRPr i="1" sz="1800">
              <a:solidFill>
                <a:schemeClr val="lt1"/>
              </a:solidFill>
            </a:endParaRPr>
          </a:p>
          <a:p>
            <a:pPr indent="0" lvl="0" marL="0" marR="0" rtl="0" algn="l">
              <a:lnSpc>
                <a:spcPct val="115000"/>
              </a:lnSpc>
              <a:spcBef>
                <a:spcPts val="0"/>
              </a:spcBef>
              <a:spcAft>
                <a:spcPts val="0"/>
              </a:spcAft>
              <a:buNone/>
            </a:pPr>
            <a:r>
              <a:t/>
            </a:r>
            <a:endParaRPr i="1" sz="700">
              <a:solidFill>
                <a:schemeClr val="lt1"/>
              </a:solidFill>
            </a:endParaRPr>
          </a:p>
          <a:p>
            <a:pPr indent="-342900" lvl="0" marL="457200" marR="0" rtl="0" algn="l">
              <a:lnSpc>
                <a:spcPct val="115000"/>
              </a:lnSpc>
              <a:spcBef>
                <a:spcPts val="0"/>
              </a:spcBef>
              <a:spcAft>
                <a:spcPts val="0"/>
              </a:spcAft>
              <a:buClr>
                <a:srgbClr val="FFFFFF"/>
              </a:buClr>
              <a:buSzPts val="1800"/>
              <a:buFont typeface="Arial"/>
              <a:buChar char="★"/>
            </a:pPr>
            <a:r>
              <a:rPr i="1" lang="en" sz="1800">
                <a:solidFill>
                  <a:schemeClr val="lt1"/>
                </a:solidFill>
              </a:rPr>
              <a:t>Managing data security and privacy</a:t>
            </a:r>
            <a:endParaRPr i="1" sz="1800">
              <a:solidFill>
                <a:schemeClr val="lt1"/>
              </a:solidFill>
            </a:endParaRPr>
          </a:p>
          <a:p>
            <a:pPr indent="0" lvl="0" marL="0" rtl="0" algn="l">
              <a:spcBef>
                <a:spcPts val="0"/>
              </a:spcBef>
              <a:spcAft>
                <a:spcPts val="0"/>
              </a:spcAft>
              <a:buClr>
                <a:schemeClr val="dk1"/>
              </a:buClr>
              <a:buSzPts val="1100"/>
              <a:buFont typeface="Arial"/>
              <a:buNone/>
            </a:pPr>
            <a:r>
              <a:rPr i="1" lang="en" sz="1800">
                <a:solidFill>
                  <a:schemeClr val="lt1"/>
                </a:solidFill>
              </a:rPr>
              <a:t>       -- Establishment of user privileges</a:t>
            </a:r>
            <a:endParaRPr i="1" sz="1800">
              <a:solidFill>
                <a:schemeClr val="lt1"/>
              </a:solidFill>
            </a:endParaRPr>
          </a:p>
          <a:p>
            <a:pPr indent="0" lvl="0" marL="0" rtl="0" algn="l">
              <a:spcBef>
                <a:spcPts val="0"/>
              </a:spcBef>
              <a:spcAft>
                <a:spcPts val="0"/>
              </a:spcAft>
              <a:buClr>
                <a:schemeClr val="dk1"/>
              </a:buClr>
              <a:buSzPts val="1100"/>
              <a:buFont typeface="Arial"/>
              <a:buNone/>
            </a:pPr>
            <a:r>
              <a:rPr i="1" lang="en" sz="1800">
                <a:solidFill>
                  <a:schemeClr val="lt1"/>
                </a:solidFill>
              </a:rPr>
              <a:t>       -- Protection of data against accidental loss, destruction, or misuse</a:t>
            </a:r>
            <a:endParaRPr i="1" sz="1800">
              <a:solidFill>
                <a:schemeClr val="lt1"/>
              </a:solidFill>
            </a:endParaRPr>
          </a:p>
          <a:p>
            <a:pPr indent="0" lvl="0" marL="0" rtl="0" algn="l">
              <a:spcBef>
                <a:spcPts val="0"/>
              </a:spcBef>
              <a:spcAft>
                <a:spcPts val="0"/>
              </a:spcAft>
              <a:buNone/>
            </a:pPr>
            <a:r>
              <a:rPr i="1" lang="en" sz="1800">
                <a:solidFill>
                  <a:schemeClr val="lt1"/>
                </a:solidFill>
              </a:rPr>
              <a:t>       -- Firewalls</a:t>
            </a:r>
            <a:endParaRPr i="1" sz="1800">
              <a:solidFill>
                <a:schemeClr val="lt1"/>
              </a:solidFill>
            </a:endParaRPr>
          </a:p>
          <a:p>
            <a:pPr indent="0" lvl="0" marL="0" rtl="0" algn="l">
              <a:spcBef>
                <a:spcPts val="0"/>
              </a:spcBef>
              <a:spcAft>
                <a:spcPts val="0"/>
              </a:spcAft>
              <a:buNone/>
            </a:pPr>
            <a:r>
              <a:rPr i="1" lang="en" sz="1800">
                <a:solidFill>
                  <a:schemeClr val="lt1"/>
                </a:solidFill>
              </a:rPr>
              <a:t>       </a:t>
            </a:r>
            <a:endParaRPr i="1" sz="7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862" name="Google Shape;862;p104"/>
          <p:cNvSpPr txBox="1"/>
          <p:nvPr>
            <p:ph type="ctrTitle"/>
          </p:nvPr>
        </p:nvSpPr>
        <p:spPr>
          <a:xfrm>
            <a:off x="122550" y="171375"/>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Role of a Data</a:t>
            </a:r>
            <a:r>
              <a:rPr b="1" lang="en" sz="3600">
                <a:solidFill>
                  <a:schemeClr val="lt1"/>
                </a:solidFill>
                <a:latin typeface="Trebuchet MS"/>
                <a:ea typeface="Trebuchet MS"/>
                <a:cs typeface="Trebuchet MS"/>
                <a:sym typeface="Trebuchet MS"/>
              </a:rPr>
              <a:t>base Administrator</a:t>
            </a:r>
            <a:endParaRPr>
              <a:solidFill>
                <a:srgbClr val="FFFFFF"/>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05"/>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68" name="Google Shape;868;p105"/>
          <p:cNvSpPr txBox="1"/>
          <p:nvPr/>
        </p:nvSpPr>
        <p:spPr>
          <a:xfrm>
            <a:off x="55650" y="1670400"/>
            <a:ext cx="9032700" cy="2412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Data backup</a:t>
            </a:r>
            <a:endParaRPr i="1" sz="1800">
              <a:solidFill>
                <a:schemeClr val="lt1"/>
              </a:solidFill>
            </a:endParaRPr>
          </a:p>
          <a:p>
            <a:pPr indent="0" lvl="0" marL="0" marR="0" rtl="0" algn="l">
              <a:lnSpc>
                <a:spcPct val="100000"/>
              </a:lnSpc>
              <a:spcBef>
                <a:spcPts val="0"/>
              </a:spcBef>
              <a:spcAft>
                <a:spcPts val="0"/>
              </a:spcAft>
              <a:buNone/>
            </a:pPr>
            <a:r>
              <a:rPr i="1" lang="en" sz="1800">
                <a:solidFill>
                  <a:schemeClr val="lt1"/>
                </a:solidFill>
              </a:rPr>
              <a:t>       -- Automatic dump</a:t>
            </a:r>
            <a:endParaRPr i="1" sz="1800">
              <a:solidFill>
                <a:schemeClr val="lt1"/>
              </a:solidFill>
            </a:endParaRPr>
          </a:p>
          <a:p>
            <a:pPr indent="0" lvl="0" marL="0" marR="0" rtl="0" algn="l">
              <a:lnSpc>
                <a:spcPct val="100000"/>
              </a:lnSpc>
              <a:spcBef>
                <a:spcPts val="0"/>
              </a:spcBef>
              <a:spcAft>
                <a:spcPts val="0"/>
              </a:spcAft>
              <a:buNone/>
            </a:pPr>
            <a:r>
              <a:rPr i="1" lang="en" sz="1800">
                <a:solidFill>
                  <a:schemeClr val="lt1"/>
                </a:solidFill>
              </a:rPr>
              <a:t>       -- Periodic backup</a:t>
            </a:r>
            <a:endParaRPr i="1" sz="1800">
              <a:solidFill>
                <a:schemeClr val="lt1"/>
              </a:solidFill>
            </a:endParaRPr>
          </a:p>
          <a:p>
            <a:pPr indent="0" lvl="0" marL="0" rtl="0" algn="l">
              <a:spcBef>
                <a:spcPts val="0"/>
              </a:spcBef>
              <a:spcAft>
                <a:spcPts val="0"/>
              </a:spcAft>
              <a:buClr>
                <a:schemeClr val="dk1"/>
              </a:buClr>
              <a:buSzPts val="1100"/>
              <a:buFont typeface="Arial"/>
              <a:buNone/>
            </a:pPr>
            <a:r>
              <a:rPr i="1" lang="en" sz="1800">
                <a:solidFill>
                  <a:schemeClr val="lt1"/>
                </a:solidFill>
              </a:rPr>
              <a:t>       -- Backups stored in a secure, off-site location</a:t>
            </a:r>
            <a:endParaRPr i="1" sz="1800">
              <a:solidFill>
                <a:schemeClr val="lt1"/>
              </a:solidFill>
            </a:endParaRPr>
          </a:p>
          <a:p>
            <a:pPr indent="0" lvl="0" marL="0" marR="0" rtl="0" algn="l">
              <a:lnSpc>
                <a:spcPct val="115000"/>
              </a:lnSpc>
              <a:spcBef>
                <a:spcPts val="0"/>
              </a:spcBef>
              <a:spcAft>
                <a:spcPts val="0"/>
              </a:spcAft>
              <a:buNone/>
            </a:pPr>
            <a:r>
              <a:t/>
            </a:r>
            <a:endParaRPr i="1" sz="700">
              <a:solidFill>
                <a:schemeClr val="lt1"/>
              </a:solidFill>
            </a:endParaRPr>
          </a:p>
          <a:p>
            <a:pPr indent="-342900" lvl="0" marL="457200" marR="0" rtl="0" algn="l">
              <a:lnSpc>
                <a:spcPct val="100000"/>
              </a:lnSpc>
              <a:spcBef>
                <a:spcPts val="0"/>
              </a:spcBef>
              <a:spcAft>
                <a:spcPts val="0"/>
              </a:spcAft>
              <a:buClr>
                <a:srgbClr val="FFFFFF"/>
              </a:buClr>
              <a:buSzPts val="1800"/>
              <a:buFont typeface="Arial"/>
              <a:buChar char="★"/>
            </a:pPr>
            <a:r>
              <a:rPr i="1" lang="en" sz="1800">
                <a:solidFill>
                  <a:schemeClr val="lt1"/>
                </a:solidFill>
              </a:rPr>
              <a:t>Database recovery</a:t>
            </a:r>
            <a:endParaRPr i="1" sz="1800">
              <a:solidFill>
                <a:schemeClr val="lt1"/>
              </a:solidFill>
            </a:endParaRPr>
          </a:p>
          <a:p>
            <a:pPr indent="0" lvl="0" marL="0" rtl="0" algn="l">
              <a:lnSpc>
                <a:spcPct val="100000"/>
              </a:lnSpc>
              <a:spcBef>
                <a:spcPts val="0"/>
              </a:spcBef>
              <a:spcAft>
                <a:spcPts val="0"/>
              </a:spcAft>
              <a:buNone/>
            </a:pPr>
            <a:r>
              <a:rPr i="1" lang="en" sz="1800">
                <a:solidFill>
                  <a:schemeClr val="lt1"/>
                </a:solidFill>
              </a:rPr>
              <a:t>       -- Strategies for reinstallation of database after crash</a:t>
            </a:r>
            <a:endParaRPr i="1" sz="1800">
              <a:solidFill>
                <a:schemeClr val="lt1"/>
              </a:solidFill>
            </a:endParaRPr>
          </a:p>
          <a:p>
            <a:pPr indent="0" lvl="0" marL="0" rtl="0" algn="l">
              <a:lnSpc>
                <a:spcPct val="100000"/>
              </a:lnSpc>
              <a:spcBef>
                <a:spcPts val="0"/>
              </a:spcBef>
              <a:spcAft>
                <a:spcPts val="0"/>
              </a:spcAft>
              <a:buNone/>
            </a:pPr>
            <a:r>
              <a:rPr i="1" lang="en" sz="1800">
                <a:solidFill>
                  <a:schemeClr val="lt1"/>
                </a:solidFill>
              </a:rPr>
              <a:t>       -- Recovery facilities include backup, recovery manager etc.</a:t>
            </a:r>
            <a:endParaRPr i="1" sz="1800">
              <a:solidFill>
                <a:schemeClr val="lt1"/>
              </a:solidFill>
            </a:endParaRPr>
          </a:p>
          <a:p>
            <a:pPr indent="0" lvl="0" marL="0" rtl="0" algn="l">
              <a:lnSpc>
                <a:spcPct val="100000"/>
              </a:lnSpc>
              <a:spcBef>
                <a:spcPts val="0"/>
              </a:spcBef>
              <a:spcAft>
                <a:spcPts val="0"/>
              </a:spcAft>
              <a:buNone/>
            </a:pPr>
            <a:r>
              <a:rPr i="1" lang="en" sz="1800">
                <a:solidFill>
                  <a:schemeClr val="lt1"/>
                </a:solidFill>
              </a:rPr>
              <a:t>      </a:t>
            </a:r>
            <a:endParaRPr i="1" sz="1800">
              <a:solidFill>
                <a:schemeClr val="lt1"/>
              </a:solidFill>
            </a:endParaRPr>
          </a:p>
          <a:p>
            <a:pPr indent="0" lvl="0" marL="0" marR="0" rtl="0" algn="l">
              <a:lnSpc>
                <a:spcPct val="115000"/>
              </a:lnSpc>
              <a:spcBef>
                <a:spcPts val="0"/>
              </a:spcBef>
              <a:spcAft>
                <a:spcPts val="0"/>
              </a:spcAft>
              <a:buNone/>
            </a:pPr>
            <a:r>
              <a:t/>
            </a:r>
            <a:endParaRPr i="1" sz="700">
              <a:solidFill>
                <a:schemeClr val="lt1"/>
              </a:solidFill>
            </a:endParaRPr>
          </a:p>
          <a:p>
            <a:pPr indent="0" lvl="0" marL="0" rtl="0" algn="l">
              <a:spcBef>
                <a:spcPts val="0"/>
              </a:spcBef>
              <a:spcAft>
                <a:spcPts val="0"/>
              </a:spcAft>
              <a:buNone/>
            </a:pPr>
            <a:r>
              <a:t/>
            </a:r>
            <a:endParaRPr i="1" sz="1800">
              <a:solidFill>
                <a:schemeClr val="lt1"/>
              </a:solidFill>
            </a:endParaRPr>
          </a:p>
          <a:p>
            <a:pPr indent="0" lvl="0" marL="0" rtl="0" algn="l">
              <a:spcBef>
                <a:spcPts val="0"/>
              </a:spcBef>
              <a:spcAft>
                <a:spcPts val="0"/>
              </a:spcAft>
              <a:buNone/>
            </a:pPr>
            <a:r>
              <a:rPr i="1" lang="en" sz="1800">
                <a:solidFill>
                  <a:schemeClr val="lt1"/>
                </a:solidFill>
              </a:rPr>
              <a:t>       </a:t>
            </a:r>
            <a:endParaRPr i="1" sz="7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00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i="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marR="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Clr>
                <a:schemeClr val="lt1"/>
              </a:buClr>
              <a:buSzPts val="1800"/>
              <a:buNone/>
            </a:pPr>
            <a:r>
              <a:t/>
            </a:r>
            <a:endParaRPr b="1" sz="1800">
              <a:solidFill>
                <a:srgbClr val="FFFFFF"/>
              </a:solidFill>
            </a:endParaRPr>
          </a:p>
          <a:p>
            <a:pPr indent="0" lvl="0" marL="0" marR="0" rtl="0" algn="l">
              <a:lnSpc>
                <a:spcPct val="200000"/>
              </a:lnSpc>
              <a:spcBef>
                <a:spcPts val="0"/>
              </a:spcBef>
              <a:spcAft>
                <a:spcPts val="0"/>
              </a:spcAft>
              <a:buNone/>
            </a:pPr>
            <a:r>
              <a:t/>
            </a:r>
            <a:endParaRPr b="1" sz="1800">
              <a:solidFill>
                <a:srgbClr val="FFFFFF"/>
              </a:solidFill>
            </a:endParaRPr>
          </a:p>
          <a:p>
            <a:pPr indent="0" lvl="0" marL="0" marR="0" rtl="0" algn="l">
              <a:lnSpc>
                <a:spcPct val="200000"/>
              </a:lnSpc>
              <a:spcBef>
                <a:spcPts val="0"/>
              </a:spcBef>
              <a:spcAft>
                <a:spcPts val="0"/>
              </a:spcAft>
              <a:buNone/>
            </a:pPr>
            <a:r>
              <a:t/>
            </a:r>
            <a:endParaRPr/>
          </a:p>
        </p:txBody>
      </p:sp>
      <p:sp>
        <p:nvSpPr>
          <p:cNvPr id="869" name="Google Shape;869;p105"/>
          <p:cNvSpPr txBox="1"/>
          <p:nvPr>
            <p:ph type="ctrTitle"/>
          </p:nvPr>
        </p:nvSpPr>
        <p:spPr>
          <a:xfrm>
            <a:off x="122550" y="171375"/>
            <a:ext cx="8898900" cy="612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Trebuchet MS"/>
              <a:buNone/>
            </a:pPr>
            <a:r>
              <a:rPr b="1" lang="en" sz="3600">
                <a:solidFill>
                  <a:srgbClr val="FFFFFF"/>
                </a:solidFill>
                <a:latin typeface="Trebuchet MS"/>
                <a:ea typeface="Trebuchet MS"/>
                <a:cs typeface="Trebuchet MS"/>
                <a:sym typeface="Trebuchet MS"/>
              </a:rPr>
              <a:t>Role of a Data</a:t>
            </a:r>
            <a:r>
              <a:rPr b="1" lang="en" sz="3600">
                <a:solidFill>
                  <a:schemeClr val="lt1"/>
                </a:solidFill>
                <a:latin typeface="Trebuchet MS"/>
                <a:ea typeface="Trebuchet MS"/>
                <a:cs typeface="Trebuchet MS"/>
                <a:sym typeface="Trebuchet MS"/>
              </a:rPr>
              <a:t>base Administrator</a:t>
            </a:r>
            <a:endParaRPr>
              <a:solidFill>
                <a:srgbClr val="FFFFFF"/>
              </a:solidFill>
            </a:endParaRPr>
          </a:p>
        </p:txBody>
      </p:sp>
      <p:sp>
        <p:nvSpPr>
          <p:cNvPr id="870" name="Google Shape;870;p105"/>
          <p:cNvSpPr txBox="1"/>
          <p:nvPr/>
        </p:nvSpPr>
        <p:spPr>
          <a:xfrm>
            <a:off x="122550" y="987850"/>
            <a:ext cx="8898900" cy="4704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600"/>
              </a:spcBef>
              <a:spcAft>
                <a:spcPts val="0"/>
              </a:spcAft>
              <a:buNone/>
            </a:pPr>
            <a:r>
              <a:rPr lang="en" sz="1900">
                <a:solidFill>
                  <a:schemeClr val="lt1"/>
                </a:solidFill>
              </a:rPr>
              <a:t>► </a:t>
            </a:r>
            <a:r>
              <a:rPr i="1" lang="en" sz="1900">
                <a:solidFill>
                  <a:schemeClr val="lt1"/>
                </a:solidFill>
              </a:rPr>
              <a:t>Continued from previous slide</a:t>
            </a:r>
            <a:endParaRPr i="1" sz="1900">
              <a:solidFill>
                <a:srgbClr val="FFFFF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06"/>
          <p:cNvSpPr txBox="1"/>
          <p:nvPr/>
        </p:nvSpPr>
        <p:spPr>
          <a:xfrm>
            <a:off x="8039600" y="4775400"/>
            <a:ext cx="1171500" cy="3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Oxygen"/>
              <a:buNone/>
            </a:pPr>
            <a:r>
              <a:rPr b="0" i="0" lang="en" sz="1200" u="none" cap="none" strike="noStrike">
                <a:solidFill>
                  <a:schemeClr val="lt1"/>
                </a:solidFill>
                <a:latin typeface="Oxygen"/>
                <a:ea typeface="Oxygen"/>
                <a:cs typeface="Oxygen"/>
                <a:sym typeface="Oxygen"/>
              </a:rPr>
              <a:t>©</a:t>
            </a:r>
            <a:r>
              <a:rPr b="1" i="0" lang="en" sz="1200" u="none" cap="none" strike="noStrike">
                <a:solidFill>
                  <a:schemeClr val="lt1"/>
                </a:solidFill>
                <a:latin typeface="Oxygen"/>
                <a:ea typeface="Oxygen"/>
                <a:cs typeface="Oxygen"/>
                <a:sym typeface="Oxygen"/>
              </a:rPr>
              <a:t>w3resource</a:t>
            </a:r>
            <a:endParaRPr/>
          </a:p>
        </p:txBody>
      </p:sp>
      <p:sp>
        <p:nvSpPr>
          <p:cNvPr id="876" name="Google Shape;876;p106"/>
          <p:cNvSpPr txBox="1"/>
          <p:nvPr/>
        </p:nvSpPr>
        <p:spPr>
          <a:xfrm>
            <a:off x="1042675" y="1448375"/>
            <a:ext cx="7063800" cy="16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3000">
                <a:solidFill>
                  <a:srgbClr val="FFFFFF"/>
                </a:solidFill>
                <a:latin typeface="Trebuchet MS"/>
                <a:ea typeface="Trebuchet MS"/>
                <a:cs typeface="Trebuchet MS"/>
                <a:sym typeface="Trebuchet MS"/>
              </a:rPr>
              <a:t>Thank you for your Time and Attention!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