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75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EE4"/>
    <a:srgbClr val="98DC56"/>
    <a:srgbClr val="4CD6B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6196" autoAdjust="0"/>
  </p:normalViewPr>
  <p:slideViewPr>
    <p:cSldViewPr snapToGrid="0" showGuides="1">
      <p:cViewPr varScale="1">
        <p:scale>
          <a:sx n="90" d="100"/>
          <a:sy n="90" d="100"/>
        </p:scale>
        <p:origin x="394" y="6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1">
            <a:extLst>
              <a:ext uri="{FF2B5EF4-FFF2-40B4-BE49-F238E27FC236}">
                <a16:creationId xmlns:a16="http://schemas.microsoft.com/office/drawing/2014/main" xmlns="" id="{1889D08F-D3CF-4FD0-917C-3B8C3708640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47281" y="2254250"/>
            <a:ext cx="4897438" cy="1174750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>
              <a:defRPr sz="5400">
                <a:latin typeface="Britannic Bold" panose="020B0903060703020204" pitchFamily="34" charset="0"/>
              </a:defRPr>
            </a:lvl2pPr>
            <a:lvl3pPr>
              <a:defRPr sz="5400">
                <a:latin typeface="Britannic Bold" panose="020B0903060703020204" pitchFamily="34" charset="0"/>
              </a:defRPr>
            </a:lvl3pPr>
            <a:lvl4pPr>
              <a:defRPr sz="5400">
                <a:latin typeface="Britannic Bold" panose="020B0903060703020204" pitchFamily="34" charset="0"/>
              </a:defRPr>
            </a:lvl4pPr>
            <a:lvl5pPr>
              <a:defRPr sz="5400">
                <a:latin typeface="Britannic Bold" panose="020B0903060703020204" pitchFamily="34" charset="0"/>
              </a:defRPr>
            </a:lvl5pPr>
          </a:lstStyle>
          <a:p>
            <a:pPr lvl="0"/>
            <a:r>
              <a:rPr lang="en-US" dirty="0"/>
              <a:t>Click for Title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xmlns="" id="{31494D1B-2444-49D6-BD8A-10A34537D5C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646488" y="3239362"/>
            <a:ext cx="4899025" cy="966787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1">
            <a:extLst>
              <a:ext uri="{FF2B5EF4-FFF2-40B4-BE49-F238E27FC236}">
                <a16:creationId xmlns:a16="http://schemas.microsoft.com/office/drawing/2014/main" xmlns="" id="{A60C1D29-5C74-45B4-8718-21DAD275405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47281" y="2254250"/>
            <a:ext cx="4897438" cy="1174750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>
              <a:defRPr sz="5400">
                <a:latin typeface="Britannic Bold" panose="020B0903060703020204" pitchFamily="34" charset="0"/>
              </a:defRPr>
            </a:lvl2pPr>
            <a:lvl3pPr>
              <a:defRPr sz="5400">
                <a:latin typeface="Britannic Bold" panose="020B0903060703020204" pitchFamily="34" charset="0"/>
              </a:defRPr>
            </a:lvl3pPr>
            <a:lvl4pPr>
              <a:defRPr sz="5400">
                <a:latin typeface="Britannic Bold" panose="020B0903060703020204" pitchFamily="34" charset="0"/>
              </a:defRPr>
            </a:lvl4pPr>
            <a:lvl5pPr>
              <a:defRPr sz="5400">
                <a:latin typeface="Britannic Bold" panose="020B0903060703020204" pitchFamily="34" charset="0"/>
              </a:defRPr>
            </a:lvl5pPr>
          </a:lstStyle>
          <a:p>
            <a:pPr lvl="0"/>
            <a:r>
              <a:rPr lang="en-US" dirty="0"/>
              <a:t>Add your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7C392-6A1D-4F00-AA9E-A77572BF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65125"/>
            <a:ext cx="10980738" cy="60217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70C0"/>
                </a:solidFill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077E306-E5E7-4C05-967A-B026225737FE}"/>
              </a:ext>
            </a:extLst>
          </p:cNvPr>
          <p:cNvGrpSpPr/>
          <p:nvPr userDrawn="1"/>
        </p:nvGrpSpPr>
        <p:grpSpPr>
          <a:xfrm>
            <a:off x="-3479" y="967298"/>
            <a:ext cx="4083661" cy="142202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0695272-8667-4F31-BB1E-2A1731A14FA2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rgbClr val="98D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7445F3F-44CD-4300-A64D-CA4C26829B3C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rgbClr val="4C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25B5164-1B55-4B6D-889F-1D51A5B1C109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rgbClr val="5EB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xmlns="" id="{A04DC654-B8CA-480D-96AA-2A16306165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9125" y="1397000"/>
            <a:ext cx="10980738" cy="4729475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>
                <a:latin typeface="ArialMT"/>
              </a:defRPr>
            </a:lvl1pPr>
            <a:lvl2pPr>
              <a:buNone/>
              <a:defRPr sz="1800">
                <a:latin typeface="ArialMT"/>
              </a:defRPr>
            </a:lvl2pPr>
          </a:lstStyle>
          <a:p>
            <a:pPr lvl="0"/>
            <a:r>
              <a:rPr lang="en-US" dirty="0"/>
              <a:t>Click to edit text or add image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64C88F6-DA58-4013-A034-488394930330}"/>
              </a:ext>
            </a:extLst>
          </p:cNvPr>
          <p:cNvCxnSpPr/>
          <p:nvPr userDrawn="1"/>
        </p:nvCxnSpPr>
        <p:spPr>
          <a:xfrm>
            <a:off x="0" y="6484507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B2F91826-726A-45C4-8106-8256CC40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8" y="6473917"/>
            <a:ext cx="420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91ADA82B-71F9-4660-87A4-331EF1AE22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3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7C392-6A1D-4F00-AA9E-A77572BF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65125"/>
            <a:ext cx="10980738" cy="60217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70C0"/>
                </a:solidFill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64C88F6-DA58-4013-A034-488394930330}"/>
              </a:ext>
            </a:extLst>
          </p:cNvPr>
          <p:cNvCxnSpPr/>
          <p:nvPr userDrawn="1"/>
        </p:nvCxnSpPr>
        <p:spPr>
          <a:xfrm>
            <a:off x="0" y="6484507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B2F91826-726A-45C4-8106-8256CC40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8" y="6473917"/>
            <a:ext cx="420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91ADA82B-71F9-4660-87A4-331EF1AE22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37F63374-4B08-4535-9511-156E6AA724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2137" y="1384300"/>
            <a:ext cx="11007726" cy="47450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MT"/>
              </a:defRPr>
            </a:lvl1pPr>
          </a:lstStyle>
          <a:p>
            <a:pPr lvl="0"/>
            <a:r>
              <a:rPr lang="en-US" dirty="0"/>
              <a:t>Click to edit bulleted text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779DF44-DAAF-4AF6-AC70-6EBF82FCEAB6}"/>
              </a:ext>
            </a:extLst>
          </p:cNvPr>
          <p:cNvGrpSpPr/>
          <p:nvPr userDrawn="1"/>
        </p:nvGrpSpPr>
        <p:grpSpPr>
          <a:xfrm>
            <a:off x="-3479" y="967298"/>
            <a:ext cx="4083661" cy="142202"/>
            <a:chOff x="11445923" y="0"/>
            <a:chExt cx="1119115" cy="25522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EBF7282-E3E1-4B4B-99F7-9EE56849CC69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rgbClr val="98D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B27DC3D-3274-4F88-A5BD-02CA97A3361A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rgbClr val="4C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282BEDC-5143-42C1-BB13-4CDED3E98F78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rgbClr val="5EB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91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6" r:id="rId3"/>
    <p:sldLayoutId id="214748369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912E9B0-F2F4-4562-B18C-B8C47283B4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8267" y="2237316"/>
            <a:ext cx="7526866" cy="2791883"/>
          </a:xfrm>
        </p:spPr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2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get</a:t>
            </a:r>
            <a:r>
              <a:rPr lang="en-IN" dirty="0" smtClean="0"/>
              <a:t>: This command will get the file from HDFS to Local (edge Node or Linux terminal)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have a file </a:t>
            </a:r>
            <a:r>
              <a:rPr lang="en-IN" dirty="0" err="1" smtClean="0"/>
              <a:t>txns</a:t>
            </a:r>
            <a:r>
              <a:rPr lang="en-IN" dirty="0" smtClean="0"/>
              <a:t> in </a:t>
            </a:r>
            <a:r>
              <a:rPr lang="en-IN" dirty="0" err="1" smtClean="0"/>
              <a:t>hdfs</a:t>
            </a:r>
            <a:r>
              <a:rPr lang="en-IN" dirty="0" smtClean="0"/>
              <a:t> under the directory as shown , we will get that to local </a:t>
            </a:r>
          </a:p>
          <a:p>
            <a:pPr marL="0" indent="0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97" y="2454213"/>
            <a:ext cx="9658831" cy="1699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7" y="4414445"/>
            <a:ext cx="10021436" cy="670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97" y="5274428"/>
            <a:ext cx="8554650" cy="10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5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err="1" smtClean="0"/>
              <a:t>cp</a:t>
            </a:r>
            <a:r>
              <a:rPr lang="en-IN" dirty="0" smtClean="0"/>
              <a:t>: This command is used to copy the files with in HDFS directories </a:t>
            </a:r>
          </a:p>
          <a:p>
            <a:pPr marL="0" indent="0"/>
            <a:endParaRPr lang="en-IN" dirty="0" smtClean="0"/>
          </a:p>
          <a:p>
            <a:pPr marL="0" indent="0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7" y="2122548"/>
            <a:ext cx="10888243" cy="32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mv</a:t>
            </a:r>
            <a:r>
              <a:rPr lang="en-IN" dirty="0" smtClean="0"/>
              <a:t>: This command is used to move the files from one directory to other in HDFS ,its like cut and paste from one location in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/>
            <a:endParaRPr lang="en-IN" dirty="0" smtClean="0"/>
          </a:p>
          <a:p>
            <a:pPr marL="0" indent="0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6" y="2565399"/>
            <a:ext cx="10682922" cy="31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8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err="1"/>
              <a:t>r</a:t>
            </a:r>
            <a:r>
              <a:rPr lang="en-IN" i="1" dirty="0" err="1" smtClean="0"/>
              <a:t>m</a:t>
            </a:r>
            <a:r>
              <a:rPr lang="en-IN" i="1" dirty="0" smtClean="0"/>
              <a:t> -r</a:t>
            </a:r>
            <a:r>
              <a:rPr lang="en-IN" dirty="0" smtClean="0"/>
              <a:t>: This command will delete a file from HDFS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4" y="2295484"/>
            <a:ext cx="10031883" cy="33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du</a:t>
            </a:r>
            <a:r>
              <a:rPr lang="en-IN" dirty="0" smtClean="0"/>
              <a:t>: This command will give the size of each file in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2014911"/>
            <a:ext cx="6544734" cy="40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/>
              <a:t>d</a:t>
            </a:r>
            <a:r>
              <a:rPr lang="en-IN" i="1" dirty="0" smtClean="0"/>
              <a:t>u -s</a:t>
            </a:r>
            <a:r>
              <a:rPr lang="en-IN" dirty="0" smtClean="0"/>
              <a:t>: This command will give the total size of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326076"/>
            <a:ext cx="7972425" cy="31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8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stat</a:t>
            </a:r>
            <a:r>
              <a:rPr lang="en-IN" dirty="0" smtClean="0"/>
              <a:t>: This command will give the last modified time of directory or path.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95" y="2328332"/>
            <a:ext cx="8448675" cy="24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4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125" y="1456764"/>
            <a:ext cx="10980738" cy="472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report</a:t>
            </a:r>
            <a:r>
              <a:rPr lang="en-IN" dirty="0" smtClean="0"/>
              <a:t>: This command will give the capacity of cluster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9" y="2205566"/>
            <a:ext cx="7704667" cy="33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6F76DDF-B588-4CA3-A343-FF282D67FE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08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need to know some basic commands in </a:t>
            </a:r>
            <a:r>
              <a:rPr lang="en-IN" dirty="0" err="1" smtClean="0"/>
              <a:t>hadoop</a:t>
            </a:r>
            <a:r>
              <a:rPr lang="en-IN" dirty="0" smtClean="0"/>
              <a:t> in order to access the HDFS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Only Admins can access the HDFS directly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Admins will give access to developers to HDFS through Edge Node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can create directories , transfer the file from local to HDFS , can see the data in the files in HDFS  using the basic commands in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Without knowing the basic commands , we cannot process the data in HDFS.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6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Version</a:t>
            </a:r>
            <a:r>
              <a:rPr lang="en-IN" dirty="0" smtClean="0"/>
              <a:t> : This command will check the </a:t>
            </a:r>
            <a:r>
              <a:rPr lang="en-IN" dirty="0" err="1" smtClean="0"/>
              <a:t>hadoop</a:t>
            </a:r>
            <a:r>
              <a:rPr lang="en-IN" dirty="0" smtClean="0"/>
              <a:t> version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49" y="2389717"/>
            <a:ext cx="4205817" cy="16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Jps</a:t>
            </a:r>
            <a:r>
              <a:rPr lang="en-IN" dirty="0" smtClean="0"/>
              <a:t> is used to check whether all the </a:t>
            </a:r>
            <a:r>
              <a:rPr lang="en-IN" dirty="0" err="1" smtClean="0"/>
              <a:t>hadoop</a:t>
            </a:r>
            <a:r>
              <a:rPr lang="en-IN" dirty="0" smtClean="0"/>
              <a:t> services are running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2202392"/>
            <a:ext cx="5960533" cy="3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ls</a:t>
            </a:r>
            <a:r>
              <a:rPr lang="en-IN" dirty="0" smtClean="0"/>
              <a:t>: This command is used to list all the files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989126"/>
            <a:ext cx="6604000" cy="42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err="1" smtClean="0"/>
              <a:t>mkdir</a:t>
            </a:r>
            <a:r>
              <a:rPr lang="en-IN" dirty="0" smtClean="0"/>
              <a:t>: In order to create the new directory in HDFS , below command is used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58" y="2103966"/>
            <a:ext cx="691515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8" y="3953932"/>
            <a:ext cx="9692745" cy="20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6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Put </a:t>
            </a:r>
            <a:r>
              <a:rPr lang="en-IN" dirty="0" smtClean="0"/>
              <a:t>: This command is used to put the data from local to HDFS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have a file </a:t>
            </a:r>
            <a:r>
              <a:rPr lang="en-IN" dirty="0" err="1" smtClean="0"/>
              <a:t>txns</a:t>
            </a:r>
            <a:r>
              <a:rPr lang="en-IN" dirty="0" smtClean="0"/>
              <a:t> in local , and we are putting into HDFS .</a:t>
            </a:r>
          </a:p>
          <a:p>
            <a:pPr marL="0" indent="0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2516717"/>
            <a:ext cx="7820025" cy="147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71" y="4475583"/>
            <a:ext cx="74771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3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/>
              <a:t>cat</a:t>
            </a:r>
            <a:r>
              <a:rPr lang="en-IN" dirty="0" smtClean="0"/>
              <a:t>: This command is used to view the data in HDFS </a:t>
            </a:r>
          </a:p>
          <a:p>
            <a:pPr marL="0" indent="0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1915454"/>
            <a:ext cx="9782439" cy="4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5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82A102-C4A9-4B38-8DD2-B453505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48DCA0-4DF0-4D05-9D41-FB57311256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err="1" smtClean="0"/>
              <a:t>touchz</a:t>
            </a:r>
            <a:r>
              <a:rPr lang="en-IN" dirty="0" smtClean="0"/>
              <a:t>: This command will create the empty file in HDFS</a:t>
            </a:r>
          </a:p>
          <a:p>
            <a:pPr marL="0" indent="0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099062"/>
            <a:ext cx="10897767" cy="35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155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398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ArialMT</vt:lpstr>
      <vt:lpstr>Britannic Bold</vt:lpstr>
      <vt:lpstr>Calibri</vt:lpstr>
      <vt:lpstr>Cover and End Slide Master</vt:lpstr>
      <vt:lpstr>PowerPoint Presentation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Basic Commands In Hadoop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mcbvamsi@gmail.com</cp:lastModifiedBy>
  <cp:revision>86</cp:revision>
  <dcterms:created xsi:type="dcterms:W3CDTF">2020-01-20T05:08:25Z</dcterms:created>
  <dcterms:modified xsi:type="dcterms:W3CDTF">2020-11-26T06:47:52Z</dcterms:modified>
</cp:coreProperties>
</file>