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89" r:id="rId2"/>
    <p:sldMasterId id="2147483722" r:id="rId3"/>
  </p:sldMasterIdLst>
  <p:notesMasterIdLst>
    <p:notesMasterId r:id="rId26"/>
  </p:notesMasterIdLst>
  <p:sldIdLst>
    <p:sldId id="256" r:id="rId4"/>
    <p:sldId id="257" r:id="rId5"/>
    <p:sldId id="258" r:id="rId6"/>
    <p:sldId id="259" r:id="rId7"/>
    <p:sldId id="271" r:id="rId8"/>
    <p:sldId id="272" r:id="rId9"/>
    <p:sldId id="273" r:id="rId10"/>
    <p:sldId id="280" r:id="rId11"/>
    <p:sldId id="274" r:id="rId12"/>
    <p:sldId id="275" r:id="rId13"/>
    <p:sldId id="276" r:id="rId14"/>
    <p:sldId id="277" r:id="rId15"/>
    <p:sldId id="278" r:id="rId16"/>
    <p:sldId id="279" r:id="rId17"/>
    <p:sldId id="283" r:id="rId18"/>
    <p:sldId id="281" r:id="rId19"/>
    <p:sldId id="282" r:id="rId20"/>
    <p:sldId id="284" r:id="rId21"/>
    <p:sldId id="267" r:id="rId22"/>
    <p:sldId id="268" r:id="rId23"/>
    <p:sldId id="269" r:id="rId24"/>
    <p:sldId id="270" r:id="rId25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27"/>
    </p:embeddedFont>
    <p:embeddedFont>
      <p:font typeface="Bodoni MT Black" panose="02070A03080606020203" pitchFamily="18" charset="0"/>
      <p:bold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entury Gothic" panose="020B0502020202020204" pitchFamily="34" charset="0"/>
      <p:regular r:id="rId34"/>
      <p:bold r:id="rId35"/>
      <p:italic r:id="rId36"/>
      <p:boldItalic r:id="rId37"/>
    </p:embeddedFont>
    <p:embeddedFont>
      <p:font typeface="Gill Sans MT" panose="020B0502020104020203" pitchFamily="34" charset="0"/>
      <p:regular r:id="rId38"/>
      <p:bold r:id="rId39"/>
      <p:italic r:id="rId40"/>
      <p:boldItalic r:id="rId41"/>
    </p:embeddedFont>
    <p:embeddedFont>
      <p:font typeface="Verdana" panose="020B060403050404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gcUN44gfsd3JZguAkeYiZxHHUq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7" name="Google Shape;3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3" name="Google Shape;3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3720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4" name="Google Shape;4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3" name="Google Shape;4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9" name="Google Shape;4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6" name="Google Shape;44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6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46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8" name="Google Shape;188;p4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4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4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5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5" name="Google Shape;245;p5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5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5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6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56"/>
          <p:cNvSpPr txBox="1">
            <a:spLocks noGrp="1"/>
          </p:cNvSpPr>
          <p:nvPr>
            <p:ph type="body" idx="1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5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5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5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8"/>
          <p:cNvSpPr txBox="1">
            <a:spLocks noGrp="1"/>
          </p:cNvSpPr>
          <p:nvPr>
            <p:ph type="ctrTitle"/>
          </p:nvPr>
        </p:nvSpPr>
        <p:spPr>
          <a:xfrm>
            <a:off x="892176" y="2911261"/>
            <a:ext cx="6581775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22571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None/>
              <a:defRPr sz="14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58"/>
          <p:cNvSpPr txBox="1">
            <a:spLocks noGrp="1"/>
          </p:cNvSpPr>
          <p:nvPr>
            <p:ph type="subTitle" idx="1"/>
          </p:nvPr>
        </p:nvSpPr>
        <p:spPr>
          <a:xfrm>
            <a:off x="892177" y="3402014"/>
            <a:ext cx="6583363" cy="439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454"/>
              </a:lnSpc>
              <a:spcBef>
                <a:spcPts val="165"/>
              </a:spcBef>
              <a:spcAft>
                <a:spcPts val="0"/>
              </a:spcAft>
              <a:buSzPts val="1400"/>
              <a:buNone/>
              <a:defRPr sz="1100" b="1"/>
            </a:lvl1pPr>
            <a:lvl2pPr lvl="1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lvl="2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265" name="Google Shape;265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66" name="Google Shape;266;p5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9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59"/>
          <p:cNvSpPr txBox="1">
            <a:spLocks noGrp="1"/>
          </p:cNvSpPr>
          <p:nvPr>
            <p:ph type="body" idx="1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270" name="Google Shape;27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1" name="Google Shape;271;p5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0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50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cap="none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6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106000"/>
              </a:lnSpc>
              <a:spcBef>
                <a:spcPts val="112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6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6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6pPr>
            <a:lvl7pPr marL="3200400" lvl="6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7pPr>
            <a:lvl8pPr marL="3657600" lvl="7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8pPr>
            <a:lvl9pPr marL="4114800" lvl="8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9pPr>
          </a:lstStyle>
          <a:p>
            <a:endParaRPr/>
          </a:p>
        </p:txBody>
      </p:sp>
      <p:pic>
        <p:nvPicPr>
          <p:cNvPr id="275" name="Google Shape;27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350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6" name="Google Shape;276;p60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1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61"/>
          <p:cNvSpPr txBox="1">
            <a:spLocks noGrp="1"/>
          </p:cNvSpPr>
          <p:nvPr>
            <p:ph type="body" idx="1"/>
          </p:nvPr>
        </p:nvSpPr>
        <p:spPr>
          <a:xfrm>
            <a:off x="396877" y="1154114"/>
            <a:ext cx="1927225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marL="914400" lvl="1" indent="-34925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marL="1371600" lvl="2" indent="-3302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marL="1828800" lvl="3" indent="-3175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>
            <a:endParaRPr/>
          </a:p>
        </p:txBody>
      </p:sp>
      <p:sp>
        <p:nvSpPr>
          <p:cNvPr id="280" name="Google Shape;280;p61"/>
          <p:cNvSpPr txBox="1">
            <a:spLocks noGrp="1"/>
          </p:cNvSpPr>
          <p:nvPr>
            <p:ph type="body" idx="2"/>
          </p:nvPr>
        </p:nvSpPr>
        <p:spPr>
          <a:xfrm>
            <a:off x="2476502" y="1154114"/>
            <a:ext cx="1928813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marL="914400" lvl="1" indent="-34925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marL="1371600" lvl="2" indent="-3302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marL="1828800" lvl="3" indent="-3175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>
            <a:endParaRPr/>
          </a:p>
        </p:txBody>
      </p:sp>
      <p:pic>
        <p:nvPicPr>
          <p:cNvPr id="281" name="Google Shape;28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82" name="Google Shape;282;p61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2"/>
          <p:cNvSpPr txBox="1">
            <a:spLocks noGrp="1"/>
          </p:cNvSpPr>
          <p:nvPr>
            <p:ph type="title"/>
          </p:nvPr>
        </p:nvSpPr>
        <p:spPr>
          <a:xfrm>
            <a:off x="457200" y="1223740"/>
            <a:ext cx="8229600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62"/>
          <p:cNvSpPr txBox="1"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sz="1900" b="1"/>
            </a:lvl1pPr>
            <a:lvl2pPr marL="914400" lvl="1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sz="1600" b="1"/>
            </a:lvl2pPr>
            <a:lvl3pPr marL="1371600" lvl="2" indent="-228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286" name="Google Shape;286;p6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marL="914400" lvl="1" indent="-3302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marL="1371600" lvl="2" indent="-3175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marL="1828800" lvl="3" indent="-304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>
            <a:endParaRPr/>
          </a:p>
        </p:txBody>
      </p:sp>
      <p:sp>
        <p:nvSpPr>
          <p:cNvPr id="287" name="Google Shape;287;p62"/>
          <p:cNvSpPr txBox="1">
            <a:spLocks noGrp="1"/>
          </p:cNvSpPr>
          <p:nvPr>
            <p:ph type="body" idx="3"/>
          </p:nvPr>
        </p:nvSpPr>
        <p:spPr>
          <a:xfrm>
            <a:off x="4645027" y="1535114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sz="1900" b="1"/>
            </a:lvl1pPr>
            <a:lvl2pPr marL="914400" lvl="1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sz="1600" b="1"/>
            </a:lvl2pPr>
            <a:lvl3pPr marL="1371600" lvl="2" indent="-228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288" name="Google Shape;288;p62"/>
          <p:cNvSpPr txBox="1">
            <a:spLocks noGrp="1"/>
          </p:cNvSpPr>
          <p:nvPr>
            <p:ph type="body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marL="914400" lvl="1" indent="-3302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marL="1371600" lvl="2" indent="-3175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marL="1828800" lvl="3" indent="-304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>
            <a:endParaRPr/>
          </a:p>
        </p:txBody>
      </p:sp>
      <p:pic>
        <p:nvPicPr>
          <p:cNvPr id="289" name="Google Shape;289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0" name="Google Shape;290;p62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3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3" name="Google Shape;293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4" name="Google Shape;294;p63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7" name="Google Shape;297;p64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5"/>
          <p:cNvSpPr txBox="1">
            <a:spLocks noGrp="1"/>
          </p:cNvSpPr>
          <p:nvPr>
            <p:ph type="title"/>
          </p:nvPr>
        </p:nvSpPr>
        <p:spPr>
          <a:xfrm>
            <a:off x="457202" y="1176568"/>
            <a:ext cx="3008313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65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2500"/>
            </a:lvl1pPr>
            <a:lvl2pPr marL="914400" lvl="1" indent="-3683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2200"/>
              <a:buChar char="◼"/>
              <a:defRPr sz="2200"/>
            </a:lvl2pPr>
            <a:lvl3pPr marL="1371600" lvl="2" indent="-349250" algn="l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SzPts val="1900"/>
              <a:buChar char="–"/>
              <a:defRPr sz="1900"/>
            </a:lvl3pPr>
            <a:lvl4pPr marL="1828800" lvl="3" indent="-3302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301" name="Google Shape;301;p65"/>
          <p:cNvSpPr txBox="1">
            <a:spLocks noGrp="1"/>
          </p:cNvSpPr>
          <p:nvPr>
            <p:ph type="body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marL="914400" lvl="1" indent="-228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>
            <a:endParaRPr/>
          </a:p>
        </p:txBody>
      </p:sp>
      <p:pic>
        <p:nvPicPr>
          <p:cNvPr id="302" name="Google Shape;302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5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03" name="Google Shape;303;p65"/>
          <p:cNvSpPr txBox="1"/>
          <p:nvPr/>
        </p:nvSpPr>
        <p:spPr>
          <a:xfrm>
            <a:off x="533570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4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4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6"/>
          <p:cNvSpPr txBox="1">
            <a:spLocks noGrp="1"/>
          </p:cNvSpPr>
          <p:nvPr>
            <p:ph type="title"/>
          </p:nvPr>
        </p:nvSpPr>
        <p:spPr>
          <a:xfrm>
            <a:off x="1792288" y="5108806"/>
            <a:ext cx="548640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7" name="Google Shape;307;p6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marL="914400" lvl="1" indent="-228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>
            <a:endParaRPr/>
          </a:p>
        </p:txBody>
      </p:sp>
      <p:pic>
        <p:nvPicPr>
          <p:cNvPr id="308" name="Google Shape;308;p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8069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09" name="Google Shape;309;p66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7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67"/>
          <p:cNvSpPr txBox="1">
            <a:spLocks noGrp="1"/>
          </p:cNvSpPr>
          <p:nvPr>
            <p:ph type="body" idx="1"/>
          </p:nvPr>
        </p:nvSpPr>
        <p:spPr>
          <a:xfrm rot="5400000">
            <a:off x="-166687" y="1717676"/>
            <a:ext cx="5135562" cy="400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313" name="Google Shape;313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17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14" name="Google Shape;314;p67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8"/>
          <p:cNvSpPr txBox="1">
            <a:spLocks noGrp="1"/>
          </p:cNvSpPr>
          <p:nvPr>
            <p:ph type="title"/>
          </p:nvPr>
        </p:nvSpPr>
        <p:spPr>
          <a:xfrm rot="5400000">
            <a:off x="3868851" y="3305065"/>
            <a:ext cx="5775325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68"/>
          <p:cNvSpPr txBox="1">
            <a:spLocks noGrp="1"/>
          </p:cNvSpPr>
          <p:nvPr>
            <p:ph type="body" idx="1"/>
          </p:nvPr>
        </p:nvSpPr>
        <p:spPr>
          <a:xfrm rot="5400000">
            <a:off x="564356" y="346870"/>
            <a:ext cx="5775325" cy="611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318" name="Google Shape;318;p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19" name="Google Shape;319;p6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able" type="tbl">
  <p:cSld name="TABLE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9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2" name="Google Shape;322;p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5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23" name="Google Shape;323;p6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0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1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52858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7771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7149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61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8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8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4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003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5829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583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1390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639603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879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6362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461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4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49"/>
          <p:cNvSpPr txBox="1">
            <a:spLocks noGrp="1"/>
          </p:cNvSpPr>
          <p:nvPr>
            <p:ph type="body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4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4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0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50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50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5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5" name="Google Shape;215;p5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5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5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5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5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5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5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5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5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3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53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31" name="Google Shape;231;p53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2" name="Google Shape;232;p5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5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5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4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54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Google Shape;238;p54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9" name="Google Shape;239;p5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5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5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4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p4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4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3" name="Google Shape;183;p4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168896" y="8509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84" name="Google Shape;184;p45"/>
          <p:cNvSpPr txBox="1"/>
          <p:nvPr/>
        </p:nvSpPr>
        <p:spPr>
          <a:xfrm>
            <a:off x="54728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7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" name="Google Shape;256;p57"/>
          <p:cNvSpPr txBox="1">
            <a:spLocks noGrp="1"/>
          </p:cNvSpPr>
          <p:nvPr>
            <p:ph type="body" idx="1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◼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9400" algn="l" rtl="0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106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" name="Google Shape;257;p57"/>
          <p:cNvSpPr txBox="1"/>
          <p:nvPr/>
        </p:nvSpPr>
        <p:spPr>
          <a:xfrm rot="-5400000">
            <a:off x="8861426" y="6543677"/>
            <a:ext cx="422275" cy="6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AFAF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57"/>
          <p:cNvCxnSpPr/>
          <p:nvPr/>
        </p:nvCxnSpPr>
        <p:spPr>
          <a:xfrm>
            <a:off x="469900" y="992188"/>
            <a:ext cx="8504238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9" name="Google Shape;259;p57"/>
          <p:cNvSpPr/>
          <p:nvPr/>
        </p:nvSpPr>
        <p:spPr>
          <a:xfrm>
            <a:off x="414339" y="6670419"/>
            <a:ext cx="268287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5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61" name="Google Shape;261;p57"/>
          <p:cNvSpPr txBox="1"/>
          <p:nvPr/>
        </p:nvSpPr>
        <p:spPr>
          <a:xfrm>
            <a:off x="535399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8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"/>
          <p:cNvSpPr txBox="1"/>
          <p:nvPr/>
        </p:nvSpPr>
        <p:spPr>
          <a:xfrm>
            <a:off x="872197" y="513918"/>
            <a:ext cx="8651630" cy="411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Project for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Loan Prediction</a:t>
            </a:r>
            <a:endParaRPr sz="7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0064" y="102559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"/>
          <p:cNvSpPr txBox="1"/>
          <p:nvPr/>
        </p:nvSpPr>
        <p:spPr>
          <a:xfrm>
            <a:off x="2696901" y="5266481"/>
            <a:ext cx="3356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5ADE1F-0968-4299-A4B8-2309D7616268}"/>
              </a:ext>
            </a:extLst>
          </p:cNvPr>
          <p:cNvSpPr/>
          <p:nvPr/>
        </p:nvSpPr>
        <p:spPr>
          <a:xfrm>
            <a:off x="844260" y="3975793"/>
            <a:ext cx="3530991" cy="1659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EXCELR</a:t>
            </a:r>
          </a:p>
          <a:p>
            <a:pPr algn="ctr"/>
            <a:r>
              <a:rPr lang="en-US" sz="4000" dirty="0"/>
              <a:t>Project Group</a:t>
            </a:r>
          </a:p>
          <a:p>
            <a:pPr algn="ctr"/>
            <a:r>
              <a:rPr lang="en-US" sz="3200" dirty="0"/>
              <a:t>P53-Group-4</a:t>
            </a:r>
            <a:endParaRPr lang="en-IN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DBFDEC-19C3-4C27-B6A1-80DA8CB7F842}"/>
              </a:ext>
            </a:extLst>
          </p:cNvPr>
          <p:cNvSpPr/>
          <p:nvPr/>
        </p:nvSpPr>
        <p:spPr>
          <a:xfrm>
            <a:off x="5521926" y="2827037"/>
            <a:ext cx="3356699" cy="31687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Project Creator</a:t>
            </a:r>
          </a:p>
          <a:p>
            <a:r>
              <a:rPr lang="en-US" sz="2400" dirty="0"/>
              <a:t>Navnath Satre</a:t>
            </a:r>
          </a:p>
          <a:p>
            <a:r>
              <a:rPr lang="en-US" sz="2400" dirty="0"/>
              <a:t>Vaibhav Bansode</a:t>
            </a:r>
          </a:p>
          <a:p>
            <a:r>
              <a:rPr lang="en-US" sz="2400" dirty="0"/>
              <a:t>Divya Bagadi</a:t>
            </a:r>
          </a:p>
          <a:p>
            <a:r>
              <a:rPr lang="en-US" sz="2400" dirty="0"/>
              <a:t>Bharath A V</a:t>
            </a:r>
          </a:p>
          <a:p>
            <a:r>
              <a:rPr lang="en-US" sz="2400" dirty="0"/>
              <a:t>Sandeep Khandelwal</a:t>
            </a:r>
            <a:r>
              <a:rPr lang="en-US" sz="3200" dirty="0"/>
              <a:t> </a:t>
            </a:r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E3554C-90CA-4738-AFC7-CDC5367F018A}"/>
              </a:ext>
            </a:extLst>
          </p:cNvPr>
          <p:cNvSpPr/>
          <p:nvPr/>
        </p:nvSpPr>
        <p:spPr>
          <a:xfrm>
            <a:off x="671054" y="3133862"/>
            <a:ext cx="4164037" cy="590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Mentor Name:-Mr. Parth</a:t>
            </a:r>
            <a:endParaRPr lang="en-I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E62A26-08E6-491B-BFCD-7419A715F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54" y="689317"/>
            <a:ext cx="8931446" cy="53738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782C55-78AD-491D-BB70-AEF54818DD89}"/>
              </a:ext>
            </a:extLst>
          </p:cNvPr>
          <p:cNvSpPr/>
          <p:nvPr/>
        </p:nvSpPr>
        <p:spPr>
          <a:xfrm>
            <a:off x="212554" y="0"/>
            <a:ext cx="3376246" cy="436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Continuous Variables: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35508C-7911-4229-A9B8-E44D38930451}"/>
              </a:ext>
            </a:extLst>
          </p:cNvPr>
          <p:cNvSpPr/>
          <p:nvPr/>
        </p:nvSpPr>
        <p:spPr>
          <a:xfrm>
            <a:off x="212554" y="6316394"/>
            <a:ext cx="7595015" cy="5416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Black" panose="020B0A04020102020204" pitchFamily="34" charset="0"/>
              </a:rPr>
              <a:t>Our data is </a:t>
            </a:r>
            <a:r>
              <a:rPr lang="en-US" sz="1200" b="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Black" panose="020B0A04020102020204" pitchFamily="34" charset="0"/>
              </a:rPr>
              <a:t>Not Normal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Black" panose="020B0A04020102020204" pitchFamily="34" charset="0"/>
              </a:rPr>
              <a:t> (Right Skewed) and Huge </a:t>
            </a:r>
            <a:r>
              <a:rPr lang="en-US" sz="1200" b="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Black" panose="020B0A04020102020204" pitchFamily="34" charset="0"/>
              </a:rPr>
              <a:t>Outliers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Black" panose="020B0A04020102020204" pitchFamily="34" charset="0"/>
              </a:rPr>
              <a:t> in 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Black" panose="020B0A04020102020204" pitchFamily="34" charset="0"/>
              </a:rPr>
              <a:t>ApplicantIncome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Black" panose="020B0A04020102020204" pitchFamily="34" charset="0"/>
              </a:rPr>
              <a:t>.,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Black" panose="020B0A04020102020204" pitchFamily="34" charset="0"/>
              </a:rPr>
              <a:t>CoapplicantIncome,LoanAmount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Black" panose="020B0A04020102020204" pitchFamily="34" charset="0"/>
              </a:rPr>
              <a:t> &amp;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Black" panose="020B0A04020102020204" pitchFamily="34" charset="0"/>
              </a:rPr>
              <a:t>Loan_amount_term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Black" panose="020B0A04020102020204" pitchFamily="34" charset="0"/>
              </a:rPr>
              <a:t> is only 360.</a:t>
            </a:r>
            <a:endParaRPr lang="en-IN" sz="1200" dirty="0">
              <a:highlight>
                <a:srgbClr val="FFFF00"/>
              </a:highligh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27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359B35-8F45-4875-A97A-5D3445C66ECF}"/>
              </a:ext>
            </a:extLst>
          </p:cNvPr>
          <p:cNvSpPr/>
          <p:nvPr/>
        </p:nvSpPr>
        <p:spPr>
          <a:xfrm>
            <a:off x="337625" y="351692"/>
            <a:ext cx="6724357" cy="1153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>
                <a:highlight>
                  <a:srgbClr val="FFFF00"/>
                </a:highlight>
              </a:rPr>
              <a:t>Data Preprocessing</a:t>
            </a:r>
            <a:endParaRPr lang="en-IN" sz="6000" dirty="0">
              <a:highlight>
                <a:srgbClr val="FFFF00"/>
              </a:highligh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29D172-34E8-46FE-9DDF-87EA87BE2F53}"/>
              </a:ext>
            </a:extLst>
          </p:cNvPr>
          <p:cNvSpPr/>
          <p:nvPr/>
        </p:nvSpPr>
        <p:spPr>
          <a:xfrm>
            <a:off x="337625" y="1744394"/>
            <a:ext cx="2630658" cy="436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highlight>
                  <a:srgbClr val="FFFF00"/>
                </a:highlight>
              </a:rPr>
              <a:t>Treating Null Values </a:t>
            </a:r>
            <a:endParaRPr lang="en-IN" sz="2000" dirty="0"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B7D81E-7D40-41EB-B6B0-89A85C3E36A9}"/>
              </a:ext>
            </a:extLst>
          </p:cNvPr>
          <p:cNvSpPr/>
          <p:nvPr/>
        </p:nvSpPr>
        <p:spPr>
          <a:xfrm>
            <a:off x="337625" y="2440337"/>
            <a:ext cx="5524844" cy="465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Mode is used to treat null values in Categorical Data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D3445B-E7E2-4E3D-83F7-8DE64514A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5" y="3165229"/>
            <a:ext cx="8088923" cy="1357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A59116-8F18-441F-822E-9992358F5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82" y="5416062"/>
            <a:ext cx="8736036" cy="135789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0C72E4-320A-478E-88F1-62E2CAB6BF47}"/>
              </a:ext>
            </a:extLst>
          </p:cNvPr>
          <p:cNvSpPr/>
          <p:nvPr/>
        </p:nvSpPr>
        <p:spPr>
          <a:xfrm>
            <a:off x="337625" y="4656002"/>
            <a:ext cx="4386245" cy="4853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BackFill</a:t>
            </a:r>
            <a:r>
              <a:rPr lang="en-US" dirty="0"/>
              <a:t> is used to fill null values in Numerical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8584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499779-B473-4DC3-81AF-CB6411033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85" y="882491"/>
            <a:ext cx="3239453" cy="50930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A0A48C-F5A2-4DB0-9B40-F32D8D75B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981" y="882491"/>
            <a:ext cx="3756074" cy="50930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FD1F0C-4B23-4CD5-9354-8F9A16D08EAD}"/>
              </a:ext>
            </a:extLst>
          </p:cNvPr>
          <p:cNvSpPr/>
          <p:nvPr/>
        </p:nvSpPr>
        <p:spPr>
          <a:xfrm>
            <a:off x="154745" y="316523"/>
            <a:ext cx="6499273" cy="436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highlight>
                  <a:srgbClr val="FFFF00"/>
                </a:highlight>
              </a:rPr>
              <a:t>All Null Values from Train and Test has been treated.</a:t>
            </a:r>
            <a:endParaRPr lang="en-IN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07873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904DFF-6D25-4F8B-AE73-2A5C9356D476}"/>
              </a:ext>
            </a:extLst>
          </p:cNvPr>
          <p:cNvSpPr/>
          <p:nvPr/>
        </p:nvSpPr>
        <p:spPr>
          <a:xfrm>
            <a:off x="0" y="0"/>
            <a:ext cx="5373858" cy="39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Outlier detection &amp; Treatment</a:t>
            </a:r>
            <a:endParaRPr lang="en-IN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079791-256C-4C6B-95D1-91327F19D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20" y="393895"/>
            <a:ext cx="8840535" cy="63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50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A751D0-367D-4ACD-A4CB-04EFCFBD36F2}"/>
              </a:ext>
            </a:extLst>
          </p:cNvPr>
          <p:cNvSpPr/>
          <p:nvPr/>
        </p:nvSpPr>
        <p:spPr>
          <a:xfrm>
            <a:off x="576775" y="196948"/>
            <a:ext cx="5880296" cy="787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highlight>
                  <a:srgbClr val="FFFF00"/>
                </a:highlight>
                <a:latin typeface="Arial Black" panose="020B0A04020102020204" pitchFamily="34" charset="0"/>
              </a:rPr>
              <a:t>Feature Engineering</a:t>
            </a:r>
            <a:endParaRPr lang="en-IN" sz="3600" dirty="0">
              <a:highlight>
                <a:srgbClr val="FFFF00"/>
              </a:highlight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81B28-5E47-4560-AA9C-7500F0E02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1" y="1505244"/>
            <a:ext cx="8841545" cy="4572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390974-3171-44E5-ADC5-29D94A6C490D}"/>
              </a:ext>
            </a:extLst>
          </p:cNvPr>
          <p:cNvSpPr/>
          <p:nvPr/>
        </p:nvSpPr>
        <p:spPr>
          <a:xfrm>
            <a:off x="576775" y="1069144"/>
            <a:ext cx="2386430" cy="3516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By Using PPS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299164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899184-C117-405D-AA6D-1E3BBDCBE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9" y="98474"/>
            <a:ext cx="8742264" cy="592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84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8CBEA7-6D29-45FD-AF97-2C139724A066}"/>
              </a:ext>
            </a:extLst>
          </p:cNvPr>
          <p:cNvSpPr/>
          <p:nvPr/>
        </p:nvSpPr>
        <p:spPr>
          <a:xfrm>
            <a:off x="0" y="182880"/>
            <a:ext cx="6583680" cy="942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b="1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Unbalanced Classes</a:t>
            </a:r>
            <a:endParaRPr lang="en-IN" sz="4400" dirty="0">
              <a:latin typeface="Arial Black" panose="020B0A040201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AB829-60F5-4123-8155-4E7F2C54168A}"/>
              </a:ext>
            </a:extLst>
          </p:cNvPr>
          <p:cNvSpPr/>
          <p:nvPr/>
        </p:nvSpPr>
        <p:spPr>
          <a:xfrm>
            <a:off x="98474" y="1280159"/>
            <a:ext cx="9045525" cy="13645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 use SMOTETomek analysis and do Oversampling to give model equal chances to classify data.</a:t>
            </a:r>
            <a:endParaRPr lang="en-US" sz="2800" b="0" dirty="0">
              <a:effectLst/>
            </a:endParaRPr>
          </a:p>
          <a:p>
            <a:br>
              <a:rPr lang="en-US" sz="2000" dirty="0"/>
            </a:b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E37A56-AB40-42DA-859E-5F5896459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6" y="2884792"/>
            <a:ext cx="8685995" cy="1247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0D83C5-EB65-4AC5-A4B9-E17ABD8C8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" y="4248443"/>
            <a:ext cx="8685994" cy="159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16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4E53A0-B6B8-486B-AD1A-782B5D195408}"/>
              </a:ext>
            </a:extLst>
          </p:cNvPr>
          <p:cNvSpPr/>
          <p:nvPr/>
        </p:nvSpPr>
        <p:spPr>
          <a:xfrm>
            <a:off x="1012874" y="1659988"/>
            <a:ext cx="7554351" cy="15474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ighlight>
                  <a:srgbClr val="FFFF00"/>
                </a:highlight>
              </a:rPr>
              <a:t>Model Summary</a:t>
            </a:r>
            <a:endParaRPr lang="en-IN" sz="88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38642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072A5D-ADC6-43E7-A9C0-A5D0D39FF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11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49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2"/>
          <p:cNvSpPr txBox="1"/>
          <p:nvPr/>
        </p:nvSpPr>
        <p:spPr>
          <a:xfrm>
            <a:off x="0" y="0"/>
            <a:ext cx="37885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Results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638407"/>
            <a:ext cx="8859329" cy="108216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12"/>
          <p:cNvSpPr txBox="1"/>
          <p:nvPr/>
        </p:nvSpPr>
        <p:spPr>
          <a:xfrm>
            <a:off x="99477" y="1685911"/>
            <a:ext cx="88593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generated the output for the transaction data set in which 324 transactions are genuine(0) claims and 61 transaction are fraudulent(1)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12"/>
          <p:cNvSpPr txBox="1"/>
          <p:nvPr/>
        </p:nvSpPr>
        <p:spPr>
          <a:xfrm>
            <a:off x="243068" y="1064871"/>
            <a:ext cx="14584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"/>
          <p:cNvSpPr txBox="1"/>
          <p:nvPr/>
        </p:nvSpPr>
        <p:spPr>
          <a:xfrm>
            <a:off x="0" y="112649"/>
            <a:ext cx="3507129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Business Problem: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"/>
          <p:cNvSpPr txBox="1"/>
          <p:nvPr/>
        </p:nvSpPr>
        <p:spPr>
          <a:xfrm>
            <a:off x="-20236" y="2966777"/>
            <a:ext cx="8979041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 Black" panose="020B0A04020102020204" pitchFamily="34" charset="0"/>
                <a:ea typeface="Verdana"/>
                <a:cs typeface="Verdana"/>
                <a:sym typeface="Verdana"/>
              </a:rPr>
              <a:t>The objective of the analysis is to predict loan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eligibility process (real time) based on customer detail provided.</a:t>
            </a:r>
            <a:endParaRPr sz="3200" b="0" i="0" u="none" strike="noStrike" cap="none" dirty="0">
              <a:solidFill>
                <a:srgbClr val="000000"/>
              </a:solidFill>
              <a:latin typeface="Arial Black" panose="020B0A04020102020204" pitchFamily="34" charset="0"/>
              <a:sym typeface="Arial"/>
            </a:endParaRPr>
          </a:p>
        </p:txBody>
      </p:sp>
      <p:sp>
        <p:nvSpPr>
          <p:cNvPr id="341" name="Google Shape;341;p2"/>
          <p:cNvSpPr txBox="1"/>
          <p:nvPr/>
        </p:nvSpPr>
        <p:spPr>
          <a:xfrm>
            <a:off x="28291" y="817570"/>
            <a:ext cx="7743463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050"/>
            </a:pPr>
            <a:r>
              <a:rPr lang="en-IN" sz="3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 predict the impact of the incident raised by the customer.</a:t>
            </a:r>
            <a:endParaRPr lang="en-IN" sz="3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"/>
          <p:cNvSpPr txBox="1"/>
          <p:nvPr/>
        </p:nvSpPr>
        <p:spPr>
          <a:xfrm>
            <a:off x="84408" y="2213902"/>
            <a:ext cx="25695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Objective:</a:t>
            </a:r>
            <a:endParaRPr sz="3600" b="0" i="0" u="none" strike="noStrike" cap="none" dirty="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3"/>
          <p:cNvSpPr txBox="1"/>
          <p:nvPr/>
        </p:nvSpPr>
        <p:spPr>
          <a:xfrm>
            <a:off x="1109354" y="3218296"/>
            <a:ext cx="692529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 using R shiny / Flask or any other method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6" name="Google Shape;43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4"/>
          <p:cNvSpPr txBox="1"/>
          <p:nvPr/>
        </p:nvSpPr>
        <p:spPr>
          <a:xfrm>
            <a:off x="90782" y="305924"/>
            <a:ext cx="34626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Challenges faced?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2" name="Google Shape;44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14"/>
          <p:cNvSpPr txBox="1"/>
          <p:nvPr/>
        </p:nvSpPr>
        <p:spPr>
          <a:xfrm>
            <a:off x="90782" y="3429000"/>
            <a:ext cx="43654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How did you overcome?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5"/>
          <p:cNvSpPr txBox="1"/>
          <p:nvPr/>
        </p:nvSpPr>
        <p:spPr>
          <a:xfrm>
            <a:off x="3599331" y="3137647"/>
            <a:ext cx="20259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9" name="Google Shape;44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"/>
          <p:cNvSpPr txBox="1"/>
          <p:nvPr/>
        </p:nvSpPr>
        <p:spPr>
          <a:xfrm>
            <a:off x="2135645" y="3429000"/>
            <a:ext cx="61347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36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Project Flow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"/>
          <p:cNvSpPr txBox="1"/>
          <p:nvPr/>
        </p:nvSpPr>
        <p:spPr>
          <a:xfrm>
            <a:off x="0" y="72109"/>
            <a:ext cx="643552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Looking both the Datasets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345FA6-A62A-46B0-937E-98EF9CDA5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535" y="1384530"/>
            <a:ext cx="4002041" cy="46505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BE197C-5EDC-4506-A8AA-B1C37B3D1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7425" y="1384531"/>
            <a:ext cx="4091380" cy="46505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4C456E-09E2-42A1-8DC4-E24EBE894B5E}"/>
              </a:ext>
            </a:extLst>
          </p:cNvPr>
          <p:cNvSpPr/>
          <p:nvPr/>
        </p:nvSpPr>
        <p:spPr>
          <a:xfrm>
            <a:off x="1072338" y="1026941"/>
            <a:ext cx="1924080" cy="357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Training </a:t>
            </a:r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  <a:endParaRPr lang="en-IN" sz="1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0CADEC-0FCE-46A4-8261-DA9B13A00AA4}"/>
              </a:ext>
            </a:extLst>
          </p:cNvPr>
          <p:cNvSpPr/>
          <p:nvPr/>
        </p:nvSpPr>
        <p:spPr>
          <a:xfrm>
            <a:off x="5570806" y="1026942"/>
            <a:ext cx="2200948" cy="357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Dataset</a:t>
            </a:r>
            <a:endParaRPr lang="en-IN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78CF07-6D7D-459E-BFA2-115FC4BEE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28" y="751522"/>
            <a:ext cx="3250003" cy="7959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6D1051-3759-4046-9D57-646486E5C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369" y="751522"/>
            <a:ext cx="3516923" cy="7959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C20AA8-0076-46C6-BA49-A78369F55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29" y="1646579"/>
            <a:ext cx="3250003" cy="42899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2FBAB2-49EE-4683-B255-0DBD49EB1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369" y="1646580"/>
            <a:ext cx="3516923" cy="43315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BDCC361-F396-4598-882E-A425FA58CC4A}"/>
              </a:ext>
            </a:extLst>
          </p:cNvPr>
          <p:cNvSpPr/>
          <p:nvPr/>
        </p:nvSpPr>
        <p:spPr>
          <a:xfrm>
            <a:off x="1327493" y="164635"/>
            <a:ext cx="6545284" cy="302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Shape &amp; </a:t>
            </a:r>
            <a:r>
              <a:rPr lang="en-US" sz="2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DataType</a:t>
            </a:r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Train &amp; Test </a:t>
            </a:r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Data</a:t>
            </a:r>
            <a:endParaRPr lang="en-IN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47687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6F5272-C28E-455F-8FAD-3F5574CF6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6" y="1181685"/>
            <a:ext cx="3606569" cy="48041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A26E46-4810-4F8D-BC31-D51D89C95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594" y="1181686"/>
            <a:ext cx="4231810" cy="47548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17CBE2-2236-4F81-9F40-703D82B77705}"/>
              </a:ext>
            </a:extLst>
          </p:cNvPr>
          <p:cNvSpPr/>
          <p:nvPr/>
        </p:nvSpPr>
        <p:spPr>
          <a:xfrm>
            <a:off x="464234" y="211015"/>
            <a:ext cx="8046720" cy="7315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 Values in both Train and Test Data</a:t>
            </a:r>
            <a:endParaRPr lang="en-IN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12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3F930C-C88F-440D-8F03-E1BCE6869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45" y="1420837"/>
            <a:ext cx="8756046" cy="409369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B6E526-235B-4281-9E7E-75B4F59EC2BE}"/>
              </a:ext>
            </a:extLst>
          </p:cNvPr>
          <p:cNvSpPr/>
          <p:nvPr/>
        </p:nvSpPr>
        <p:spPr>
          <a:xfrm>
            <a:off x="261345" y="1"/>
            <a:ext cx="8376218" cy="12660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Bodoni MT Black" panose="02070A03080606020203" pitchFamily="18" charset="0"/>
              </a:rPr>
              <a:t>Univariate Analysis on Categorical Data</a:t>
            </a:r>
            <a:endParaRPr lang="en-I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 Black" panose="02070A030806060202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66C37D-C230-410E-91CC-DFF1384162EE}"/>
              </a:ext>
            </a:extLst>
          </p:cNvPr>
          <p:cNvSpPr/>
          <p:nvPr/>
        </p:nvSpPr>
        <p:spPr>
          <a:xfrm>
            <a:off x="0" y="5950634"/>
            <a:ext cx="9143999" cy="907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Mostly, those who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Male, Married, Graduated, Not Self-Employed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they 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applied for Loan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Those who a 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high Credit_History (1.0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they mostly 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applied for Loan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any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Property_Area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people 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applied for Loan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59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BF3D06-84F7-44EF-B0D2-DB349F408A62}"/>
              </a:ext>
            </a:extLst>
          </p:cNvPr>
          <p:cNvSpPr/>
          <p:nvPr/>
        </p:nvSpPr>
        <p:spPr>
          <a:xfrm>
            <a:off x="1484141" y="0"/>
            <a:ext cx="6175717" cy="6471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Bivariate Analysis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0212D9-BC1E-4733-85F3-D5576B1C67C7}"/>
              </a:ext>
            </a:extLst>
          </p:cNvPr>
          <p:cNvSpPr/>
          <p:nvPr/>
        </p:nvSpPr>
        <p:spPr>
          <a:xfrm>
            <a:off x="254545" y="928468"/>
            <a:ext cx="4513077" cy="3516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highlight>
                  <a:srgbClr val="FFFF00"/>
                </a:highlight>
              </a:rPr>
              <a:t>Bar Chart on Categorical Data</a:t>
            </a:r>
            <a:endParaRPr lang="en-IN" sz="2400" dirty="0"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E606DC-2D35-442A-8283-830A3E3EC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768"/>
            <a:ext cx="9143999" cy="464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49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FDACFA-D7A0-4C80-A635-E93169A29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2775"/>
            <a:ext cx="3756074" cy="2816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660E38-1D96-4563-8503-F02532322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12776"/>
            <a:ext cx="4403188" cy="46373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8D6A71-378F-4BF5-A557-172EC489A475}"/>
              </a:ext>
            </a:extLst>
          </p:cNvPr>
          <p:cNvSpPr/>
          <p:nvPr/>
        </p:nvSpPr>
        <p:spPr>
          <a:xfrm>
            <a:off x="4220308" y="5303520"/>
            <a:ext cx="4754880" cy="4501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From above, data is imbalanced we need to balance it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3859C-B343-4C6D-A243-E92AB20C8953}"/>
              </a:ext>
            </a:extLst>
          </p:cNvPr>
          <p:cNvSpPr/>
          <p:nvPr/>
        </p:nvSpPr>
        <p:spPr>
          <a:xfrm>
            <a:off x="196948" y="4121834"/>
            <a:ext cx="3657600" cy="407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Mostly those who have NO dependents they applied for Loan</a:t>
            </a:r>
            <a:endParaRPr lang="en-IN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592220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2">
  <a:themeElements>
    <a:clrScheme name="">
      <a:dk1>
        <a:srgbClr val="000000"/>
      </a:dk1>
      <a:lt1>
        <a:srgbClr val="FFFFFF"/>
      </a:lt1>
      <a:dk2>
        <a:srgbClr val="99CC00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342</Words>
  <Application>Microsoft Office PowerPoint</Application>
  <PresentationFormat>On-screen Show (4:3)</PresentationFormat>
  <Paragraphs>51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Verdana</vt:lpstr>
      <vt:lpstr>Bodoni MT Black</vt:lpstr>
      <vt:lpstr>Arial Black</vt:lpstr>
      <vt:lpstr>Helvetica Neue</vt:lpstr>
      <vt:lpstr>Century Gothic</vt:lpstr>
      <vt:lpstr>Calibri</vt:lpstr>
      <vt:lpstr>Arial</vt:lpstr>
      <vt:lpstr>Noto Sans Symbols</vt:lpstr>
      <vt:lpstr>Gill Sans MT</vt:lpstr>
      <vt:lpstr>Custom Design</vt:lpstr>
      <vt:lpstr>Theme2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Gonala, Shirish</dc:creator>
  <cp:lastModifiedBy>Admin</cp:lastModifiedBy>
  <cp:revision>39</cp:revision>
  <dcterms:created xsi:type="dcterms:W3CDTF">2012-08-17T07:00:49Z</dcterms:created>
  <dcterms:modified xsi:type="dcterms:W3CDTF">2021-05-25T07:45:50Z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1983786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D7.1.2</vt:lpwstr>
  </property>
</Properties>
</file>