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8" r:id="rId3"/>
    <p:sldId id="325" r:id="rId4"/>
    <p:sldId id="257" r:id="rId5"/>
    <p:sldId id="333" r:id="rId6"/>
    <p:sldId id="327" r:id="rId7"/>
    <p:sldId id="326" r:id="rId8"/>
    <p:sldId id="334" r:id="rId9"/>
    <p:sldId id="329" r:id="rId10"/>
    <p:sldId id="328" r:id="rId11"/>
    <p:sldId id="332" r:id="rId12"/>
    <p:sldId id="336" r:id="rId13"/>
    <p:sldId id="337" r:id="rId14"/>
    <p:sldId id="338" r:id="rId15"/>
    <p:sldId id="339" r:id="rId16"/>
    <p:sldId id="335" r:id="rId17"/>
    <p:sldId id="278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31A05A-5101-4F73-A8DE-D730B741F45D}">
  <a:tblStyle styleId="{9631A05A-5101-4F73-A8DE-D730B741F4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473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4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80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9aae1a29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9aae1a29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3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23"/>
          <p:cNvSpPr txBox="1">
            <a:spLocks noGrp="1"/>
          </p:cNvSpPr>
          <p:nvPr>
            <p:ph type="subTitle" idx="1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2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9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18097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Social Media on Indian General Elections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DBB3-A8A4-DA5D-D671-1316A99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Details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89A5-74F3-7518-9F50-8C10ED46E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research conducted, the Target Respondents were Indians both Residentials and Non-Residentials who are eligible for voting in the Indian general elections.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was done by using a combination of two types of Non-Probability based sampling - Quota Sampling and Convenience Sampling.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was circulated among the targeted audience and were able to gain valuable insights.</a:t>
            </a:r>
          </a:p>
          <a:p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3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69A-7362-6E3D-AFBE-5FCECDB0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5F35F-24E9-119C-1AA1-EE1B41A92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AE" dirty="0"/>
              <a:t>Social Media Usage Region wise</a:t>
            </a:r>
          </a:p>
          <a:p>
            <a:pPr marL="152400" indent="0">
              <a:buNone/>
            </a:pP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802C4-CBD4-F582-DCBE-1F450A07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21474"/>
            <a:ext cx="8001000" cy="259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5DACD-D52F-0F80-347D-AC833CBA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8" y="4352523"/>
            <a:ext cx="1495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69A-7362-6E3D-AFBE-5FCECDB0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6088C-82F0-FA9F-57E1-7CD7CAC1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5706"/>
            <a:ext cx="6629400" cy="3432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EEFFC-14C7-6827-7092-849C333D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279693"/>
            <a:ext cx="141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69A-7362-6E3D-AFBE-5FCECDB0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BDA5A-9404-0D47-ED0F-5B3247ED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4998"/>
            <a:ext cx="6148388" cy="387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D0528-4E36-49EE-F90A-4F4726EF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330883"/>
            <a:ext cx="1504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69A-7362-6E3D-AFBE-5FCECDB0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0A2-3308-4ED0-F166-4214E2AE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2550"/>
            <a:ext cx="6949790" cy="3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9D459-1C5F-1BBB-F8E9-13401B79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1298058"/>
            <a:ext cx="1504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69A-7362-6E3D-AFBE-5FCECDB0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9D459-1C5F-1BBB-F8E9-13401B79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1298058"/>
            <a:ext cx="1504950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E1ED4-3B23-2A57-2FEF-7626CB9E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28750"/>
            <a:ext cx="6917278" cy="36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DBB3-A8A4-DA5D-D671-1316A99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89A5-74F3-7518-9F50-8C10ED46E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widely used social media platforms region wise to tap the trending political news for a controlled approach.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popular social media platforms to educate and create awareness among the public to handle its influence specific to political activities.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Indian election commission can come up with guidelines to be practiced by the electoral candidates for a controlled social media influence.</a:t>
            </a:r>
            <a:endParaRPr lang="en-AE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8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53"/>
          <p:cNvSpPr txBox="1">
            <a:spLocks noGrp="1"/>
          </p:cNvSpPr>
          <p:nvPr>
            <p:ph type="title"/>
          </p:nvPr>
        </p:nvSpPr>
        <p:spPr>
          <a:xfrm>
            <a:off x="894974" y="823125"/>
            <a:ext cx="3524626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54" name="Google Shape;2754;p53"/>
          <p:cNvPicPr preferRelativeResize="0"/>
          <p:nvPr/>
        </p:nvPicPr>
        <p:blipFill rotWithShape="1">
          <a:blip r:embed="rId3">
            <a:alphaModFix/>
          </a:blip>
          <a:srcRect l="14994" r="15001"/>
          <a:stretch/>
        </p:blipFill>
        <p:spPr>
          <a:xfrm>
            <a:off x="4879725" y="720000"/>
            <a:ext cx="3889800" cy="370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5" name="Google Shape;2755;p53"/>
          <p:cNvGrpSpPr/>
          <p:nvPr/>
        </p:nvGrpSpPr>
        <p:grpSpPr>
          <a:xfrm>
            <a:off x="-6" y="4633276"/>
            <a:ext cx="3482976" cy="334783"/>
            <a:chOff x="-79178" y="4632327"/>
            <a:chExt cx="4182751" cy="402045"/>
          </a:xfrm>
        </p:grpSpPr>
        <p:sp>
          <p:nvSpPr>
            <p:cNvPr id="2756" name="Google Shape;2756;p53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7" name="Google Shape;2757;p53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8" name="Google Shape;2758;p53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9" name="Google Shape;2759;p53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0" name="Google Shape;2760;p53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1" name="Google Shape;2761;p53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2" name="Google Shape;2762;p53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3" name="Google Shape;2763;p53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4" name="Google Shape;2764;p53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" name="Google Shape;2765;p53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" name="Google Shape;2766;p53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" name="Google Shape;2767;p53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" name="Google Shape;2768;p53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" name="Google Shape;2769;p53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" name="Google Shape;2770;p53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" name="Google Shape;2771;p53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" name="Google Shape;2772;p53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" name="Google Shape;2773;p53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4" name="Google Shape;2774;p53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5" name="Google Shape;2775;p53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6" name="Google Shape;2776;p53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7" name="Google Shape;2777;p53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8" name="Google Shape;2778;p53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9" name="Google Shape;2779;p53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0" name="Google Shape;2780;p53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1" name="Google Shape;2781;p53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2" name="Google Shape;2782;p53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3" name="Google Shape;2783;p53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4" name="Google Shape;2784;p53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5" name="Google Shape;2785;p53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6" name="Google Shape;2786;p53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7" name="Google Shape;2787;p53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8" y="2876550"/>
            <a:ext cx="304386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07037" y="180975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–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Sandhra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Nuha Hair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Zulaika Ali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Navnee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304800" y="1885950"/>
            <a:ext cx="14478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3"/>
          </p:nvPr>
        </p:nvSpPr>
        <p:spPr>
          <a:xfrm>
            <a:off x="2209800" y="2474150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4"/>
          </p:nvPr>
        </p:nvSpPr>
        <p:spPr>
          <a:xfrm>
            <a:off x="4038600" y="1885950"/>
            <a:ext cx="1371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4" name="Google Shape;724;p33"/>
          <p:cNvSpPr txBox="1">
            <a:spLocks noGrp="1"/>
          </p:cNvSpPr>
          <p:nvPr>
            <p:ph type="title" idx="6"/>
          </p:nvPr>
        </p:nvSpPr>
        <p:spPr>
          <a:xfrm>
            <a:off x="3962400" y="1504950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5" name="Google Shape;725;p33"/>
          <p:cNvSpPr txBox="1">
            <a:spLocks noGrp="1"/>
          </p:cNvSpPr>
          <p:nvPr>
            <p:ph type="subTitle" idx="7"/>
          </p:nvPr>
        </p:nvSpPr>
        <p:spPr>
          <a:xfrm>
            <a:off x="2133600" y="1885950"/>
            <a:ext cx="1371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Intoduction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" name="Google Shape;727;p33"/>
          <p:cNvSpPr txBox="1">
            <a:spLocks noGrp="1"/>
          </p:cNvSpPr>
          <p:nvPr>
            <p:ph type="title" idx="9"/>
          </p:nvPr>
        </p:nvSpPr>
        <p:spPr>
          <a:xfrm>
            <a:off x="2133600" y="1504950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Google Shape;728;p33"/>
          <p:cNvSpPr txBox="1">
            <a:spLocks noGrp="1"/>
          </p:cNvSpPr>
          <p:nvPr>
            <p:ph type="subTitle" idx="13"/>
          </p:nvPr>
        </p:nvSpPr>
        <p:spPr>
          <a:xfrm>
            <a:off x="5638799" y="1885950"/>
            <a:ext cx="1512525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33"/>
          <p:cNvSpPr txBox="1">
            <a:spLocks noGrp="1"/>
          </p:cNvSpPr>
          <p:nvPr>
            <p:ph type="title" idx="15"/>
          </p:nvPr>
        </p:nvSpPr>
        <p:spPr>
          <a:xfrm>
            <a:off x="5562600" y="1504950"/>
            <a:ext cx="741825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21;p33"/>
          <p:cNvSpPr txBox="1">
            <a:spLocks/>
          </p:cNvSpPr>
          <p:nvPr/>
        </p:nvSpPr>
        <p:spPr>
          <a:xfrm>
            <a:off x="275400" y="2495550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8" name="Google Shape;721;p33"/>
          <p:cNvSpPr txBox="1">
            <a:spLocks/>
          </p:cNvSpPr>
          <p:nvPr/>
        </p:nvSpPr>
        <p:spPr>
          <a:xfrm>
            <a:off x="5638799" y="2521032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  <p:sp>
        <p:nvSpPr>
          <p:cNvPr id="19" name="Google Shape;721;p33"/>
          <p:cNvSpPr txBox="1">
            <a:spLocks/>
          </p:cNvSpPr>
          <p:nvPr/>
        </p:nvSpPr>
        <p:spPr>
          <a:xfrm>
            <a:off x="3962400" y="2498396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20" name="Google Shape;721;p33"/>
          <p:cNvSpPr txBox="1">
            <a:spLocks/>
          </p:cNvSpPr>
          <p:nvPr/>
        </p:nvSpPr>
        <p:spPr>
          <a:xfrm>
            <a:off x="228600" y="1504950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2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295494" y="2962622"/>
            <a:ext cx="1587444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2133600" y="2962622"/>
            <a:ext cx="14478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3976104" y="2969832"/>
            <a:ext cx="1586496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Respondents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5671812" y="2988059"/>
            <a:ext cx="1831554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Collections Details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721;p33">
            <a:extLst>
              <a:ext uri="{FF2B5EF4-FFF2-40B4-BE49-F238E27FC236}">
                <a16:creationId xmlns:a16="http://schemas.microsoft.com/office/drawing/2014/main" id="{77A661C0-460E-14B2-66A9-8938DA929D60}"/>
              </a:ext>
            </a:extLst>
          </p:cNvPr>
          <p:cNvSpPr txBox="1">
            <a:spLocks/>
          </p:cNvSpPr>
          <p:nvPr/>
        </p:nvSpPr>
        <p:spPr>
          <a:xfrm>
            <a:off x="228600" y="3572222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27" name="Google Shape;721;p33">
            <a:extLst>
              <a:ext uri="{FF2B5EF4-FFF2-40B4-BE49-F238E27FC236}">
                <a16:creationId xmlns:a16="http://schemas.microsoft.com/office/drawing/2014/main" id="{FB3357CD-3DEE-96C0-F2B5-2F6C75005D47}"/>
              </a:ext>
            </a:extLst>
          </p:cNvPr>
          <p:cNvSpPr txBox="1">
            <a:spLocks/>
          </p:cNvSpPr>
          <p:nvPr/>
        </p:nvSpPr>
        <p:spPr>
          <a:xfrm>
            <a:off x="2137731" y="3604268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8" name="Google Shape;721;p33">
            <a:extLst>
              <a:ext uri="{FF2B5EF4-FFF2-40B4-BE49-F238E27FC236}">
                <a16:creationId xmlns:a16="http://schemas.microsoft.com/office/drawing/2014/main" id="{453ABA9C-26AA-C2DB-6760-7B57A680233F}"/>
              </a:ext>
            </a:extLst>
          </p:cNvPr>
          <p:cNvSpPr txBox="1">
            <a:spLocks/>
          </p:cNvSpPr>
          <p:nvPr/>
        </p:nvSpPr>
        <p:spPr>
          <a:xfrm>
            <a:off x="3962400" y="3629059"/>
            <a:ext cx="75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3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9" name="Google Shape;719;p33">
            <a:extLst>
              <a:ext uri="{FF2B5EF4-FFF2-40B4-BE49-F238E27FC236}">
                <a16:creationId xmlns:a16="http://schemas.microsoft.com/office/drawing/2014/main" id="{B7307BBC-4B9B-DE85-3AAF-F524C1369EEA}"/>
              </a:ext>
            </a:extLst>
          </p:cNvPr>
          <p:cNvSpPr txBox="1">
            <a:spLocks/>
          </p:cNvSpPr>
          <p:nvPr/>
        </p:nvSpPr>
        <p:spPr>
          <a:xfrm>
            <a:off x="3921978" y="4006659"/>
            <a:ext cx="1587444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</a:p>
        </p:txBody>
      </p:sp>
      <p:sp>
        <p:nvSpPr>
          <p:cNvPr id="30" name="Google Shape;719;p33">
            <a:extLst>
              <a:ext uri="{FF2B5EF4-FFF2-40B4-BE49-F238E27FC236}">
                <a16:creationId xmlns:a16="http://schemas.microsoft.com/office/drawing/2014/main" id="{5A506961-63A1-6345-98BC-BE0D55091A30}"/>
              </a:ext>
            </a:extLst>
          </p:cNvPr>
          <p:cNvSpPr txBox="1">
            <a:spLocks/>
          </p:cNvSpPr>
          <p:nvPr/>
        </p:nvSpPr>
        <p:spPr>
          <a:xfrm>
            <a:off x="2083927" y="4035817"/>
            <a:ext cx="1905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1" name="Google Shape;719;p33">
            <a:extLst>
              <a:ext uri="{FF2B5EF4-FFF2-40B4-BE49-F238E27FC236}">
                <a16:creationId xmlns:a16="http://schemas.microsoft.com/office/drawing/2014/main" id="{29630BDF-65D7-D632-D39F-3386EEBCBA38}"/>
              </a:ext>
            </a:extLst>
          </p:cNvPr>
          <p:cNvSpPr txBox="1">
            <a:spLocks/>
          </p:cNvSpPr>
          <p:nvPr/>
        </p:nvSpPr>
        <p:spPr>
          <a:xfrm>
            <a:off x="228600" y="4006659"/>
            <a:ext cx="1587444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 txBox="1">
            <a:spLocks noGrp="1"/>
          </p:cNvSpPr>
          <p:nvPr>
            <p:ph type="title"/>
          </p:nvPr>
        </p:nvSpPr>
        <p:spPr>
          <a:xfrm>
            <a:off x="685800" y="590550"/>
            <a:ext cx="49974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3" name="Google Shape;713;p32"/>
          <p:cNvSpPr txBox="1">
            <a:spLocks noGrp="1"/>
          </p:cNvSpPr>
          <p:nvPr>
            <p:ph type="body" idx="1"/>
          </p:nvPr>
        </p:nvSpPr>
        <p:spPr>
          <a:xfrm>
            <a:off x="685800" y="1283104"/>
            <a:ext cx="7704000" cy="3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Elections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of Votes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marL="0" lvl="0" indent="0">
              <a:buNone/>
            </a:pP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1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 txBox="1">
            <a:spLocks noGrp="1"/>
          </p:cNvSpPr>
          <p:nvPr>
            <p:ph type="title"/>
          </p:nvPr>
        </p:nvSpPr>
        <p:spPr>
          <a:xfrm>
            <a:off x="685800" y="590550"/>
            <a:ext cx="49974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3" name="Google Shape;713;p32"/>
          <p:cNvSpPr txBox="1">
            <a:spLocks noGrp="1"/>
          </p:cNvSpPr>
          <p:nvPr>
            <p:ph type="body" idx="1"/>
          </p:nvPr>
        </p:nvSpPr>
        <p:spPr>
          <a:xfrm>
            <a:off x="685800" y="1283104"/>
            <a:ext cx="7704000" cy="3650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With Social Media penetration expanding widely, its power has increased and is being used to influence something as important as elections as well. </a:t>
            </a:r>
          </a:p>
          <a:p>
            <a:pPr marL="228600" lvl="0" indent="-228600">
              <a:buFont typeface="+mj-lt"/>
              <a:buAutoNum type="arabicPeriod"/>
            </a:pPr>
            <a:endParaRPr lang="en-US" sz="1600" dirty="0"/>
          </a:p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Political parties are using the positive side of social media to their advantage.</a:t>
            </a:r>
          </a:p>
          <a:p>
            <a:pPr marL="228600" lvl="0" indent="-228600">
              <a:buFont typeface="+mj-lt"/>
              <a:buAutoNum type="arabicPeriod"/>
            </a:pPr>
            <a:endParaRPr lang="en-US" sz="1600" dirty="0"/>
          </a:p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Unfortunately, the power of this tool is something that cannot be measured nor can be handled properly.</a:t>
            </a:r>
          </a:p>
          <a:p>
            <a:pPr marL="228600" lvl="0" indent="-228600">
              <a:buFont typeface="+mj-lt"/>
              <a:buAutoNum type="arabicPeriod"/>
            </a:pPr>
            <a:endParaRPr lang="en-US" sz="1600" dirty="0"/>
          </a:p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In 2008, Barack Obama harnessed social media to rally majority of voters to win his first presidential campaign. </a:t>
            </a:r>
          </a:p>
          <a:p>
            <a:pPr marL="228600" lvl="0" indent="-228600">
              <a:buFont typeface="+mj-lt"/>
              <a:buAutoNum type="arabicPeriod"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 txBox="1">
            <a:spLocks noGrp="1"/>
          </p:cNvSpPr>
          <p:nvPr>
            <p:ph type="title"/>
          </p:nvPr>
        </p:nvSpPr>
        <p:spPr>
          <a:xfrm>
            <a:off x="685800" y="590550"/>
            <a:ext cx="57912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STUDY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61D34-36AF-BBC5-D6B0-2A98C3482BF6}"/>
              </a:ext>
            </a:extLst>
          </p:cNvPr>
          <p:cNvSpPr/>
          <p:nvPr/>
        </p:nvSpPr>
        <p:spPr>
          <a:xfrm>
            <a:off x="838200" y="1581150"/>
            <a:ext cx="739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by political parties to merge with social media.</a:t>
            </a:r>
            <a:endParaRPr lang="en-AE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15C8CC-C035-1EBA-D497-66EDEC8E1E80}"/>
              </a:ext>
            </a:extLst>
          </p:cNvPr>
          <p:cNvSpPr/>
          <p:nvPr/>
        </p:nvSpPr>
        <p:spPr>
          <a:xfrm>
            <a:off x="838200" y="2571750"/>
            <a:ext cx="739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interest generation of public on social media about election topics.  </a:t>
            </a:r>
            <a:endParaRPr lang="en-AE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CEAF3B-F370-1A9F-0F54-9945D8FE9D0D}"/>
              </a:ext>
            </a:extLst>
          </p:cNvPr>
          <p:cNvSpPr/>
          <p:nvPr/>
        </p:nvSpPr>
        <p:spPr>
          <a:xfrm>
            <a:off x="838200" y="3562350"/>
            <a:ext cx="7429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has influenced almost all of the traditional aspects, but how does its affects something as important and strong as elections in India</a:t>
            </a:r>
            <a:endParaRPr lang="en-AE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9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4CA-F7E5-B88D-4A82-F90B1DE7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2EFFC-BD17-14AD-D049-D9A9116FB07B}"/>
              </a:ext>
            </a:extLst>
          </p:cNvPr>
          <p:cNvSpPr/>
          <p:nvPr/>
        </p:nvSpPr>
        <p:spPr>
          <a:xfrm>
            <a:off x="3200400" y="1352550"/>
            <a:ext cx="2023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</a:t>
            </a:r>
          </a:p>
          <a:p>
            <a:pPr algn="ctr"/>
            <a:r>
              <a:rPr lang="en-US" dirty="0"/>
              <a:t>Key Aspects</a:t>
            </a:r>
            <a:endParaRPr lang="en-A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68AAE-BE02-8ABD-CA5F-79EF90E6A2DC}"/>
              </a:ext>
            </a:extLst>
          </p:cNvPr>
          <p:cNvCxnSpPr/>
          <p:nvPr/>
        </p:nvCxnSpPr>
        <p:spPr>
          <a:xfrm>
            <a:off x="4212000" y="17335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3E7B878-3AE0-3020-ADE4-2C2BE6CD8A34}"/>
              </a:ext>
            </a:extLst>
          </p:cNvPr>
          <p:cNvSpPr/>
          <p:nvPr/>
        </p:nvSpPr>
        <p:spPr>
          <a:xfrm>
            <a:off x="2929178" y="2134519"/>
            <a:ext cx="2593186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Formulation of the Questionnaire</a:t>
            </a:r>
            <a:endParaRPr lang="en-A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0104B-1A37-02BB-79C0-483290A4A220}"/>
              </a:ext>
            </a:extLst>
          </p:cNvPr>
          <p:cNvCxnSpPr/>
          <p:nvPr/>
        </p:nvCxnSpPr>
        <p:spPr>
          <a:xfrm>
            <a:off x="4225771" y="2515519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54E10A-5BF2-6872-3DBA-CACC84EDE199}"/>
              </a:ext>
            </a:extLst>
          </p:cNvPr>
          <p:cNvSpPr/>
          <p:nvPr/>
        </p:nvSpPr>
        <p:spPr>
          <a:xfrm>
            <a:off x="2915407" y="2896519"/>
            <a:ext cx="2593186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of Quantitative Data through Survey</a:t>
            </a:r>
            <a:endParaRPr lang="en-A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6AE92-7458-B02D-39A8-070E2B04F987}"/>
              </a:ext>
            </a:extLst>
          </p:cNvPr>
          <p:cNvCxnSpPr/>
          <p:nvPr/>
        </p:nvCxnSpPr>
        <p:spPr>
          <a:xfrm>
            <a:off x="4230246" y="3277519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CAD66-C4B2-5697-E383-CEDE71F04DB8}"/>
              </a:ext>
            </a:extLst>
          </p:cNvPr>
          <p:cNvSpPr/>
          <p:nvPr/>
        </p:nvSpPr>
        <p:spPr>
          <a:xfrm>
            <a:off x="2819402" y="3679419"/>
            <a:ext cx="2897998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and Interpretation of populated responses</a:t>
            </a:r>
            <a:endParaRPr lang="en-A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7094A9-7E01-41A4-BC5B-3396367A7456}"/>
              </a:ext>
            </a:extLst>
          </p:cNvPr>
          <p:cNvCxnSpPr/>
          <p:nvPr/>
        </p:nvCxnSpPr>
        <p:spPr>
          <a:xfrm>
            <a:off x="4225771" y="4060419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EE23F7-9C79-00AF-9196-8793FC6611B1}"/>
              </a:ext>
            </a:extLst>
          </p:cNvPr>
          <p:cNvSpPr/>
          <p:nvPr/>
        </p:nvSpPr>
        <p:spPr>
          <a:xfrm>
            <a:off x="3200400" y="4461388"/>
            <a:ext cx="2023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266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8400" y="162502"/>
            <a:ext cx="2362200" cy="136405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2200" y="189353"/>
            <a:ext cx="2362200" cy="136405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6375" y="162503"/>
            <a:ext cx="2362200" cy="136405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8400" y="1733550"/>
            <a:ext cx="2362200" cy="3352800"/>
          </a:xfrm>
          <a:prstGeom prst="roundRect">
            <a:avLst/>
          </a:prstGeom>
          <a:noFill/>
          <a:ln>
            <a:solidFill>
              <a:srgbClr val="E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7550" y="1733550"/>
            <a:ext cx="2362200" cy="3352800"/>
          </a:xfrm>
          <a:prstGeom prst="roundRect">
            <a:avLst/>
          </a:prstGeom>
          <a:noFill/>
          <a:ln>
            <a:solidFill>
              <a:srgbClr val="E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0" y="1733550"/>
            <a:ext cx="2362200" cy="3352800"/>
          </a:xfrm>
          <a:prstGeom prst="roundRect">
            <a:avLst/>
          </a:prstGeom>
          <a:noFill/>
          <a:ln>
            <a:solidFill>
              <a:srgbClr val="E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125" y="455882"/>
            <a:ext cx="221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0850" y="326229"/>
            <a:ext cx="233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IDENTIFICAT-ION OF VARIABLES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8900" y="429031"/>
            <a:ext cx="1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100" y="1934430"/>
            <a:ext cx="190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Social Media on Indian General Elections 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8050" y="1943245"/>
            <a:ext cx="1981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</a:p>
          <a:p>
            <a:pPr marL="15240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marL="152400" indent="0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</a:p>
          <a:p>
            <a:pPr marL="15240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pPr marL="15240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7550" y="1793087"/>
            <a:ext cx="2609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effect do social media have on Indian General Elections?</a:t>
            </a:r>
          </a:p>
          <a:p>
            <a:pPr marL="1524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do social media influence the decision making of a voter?</a:t>
            </a:r>
          </a:p>
          <a:p>
            <a:pPr marL="1524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Does social media campaign have greater impact on the voter’s decision making compared to traditional campaign?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9517-5C40-0F44-4B25-FE4FAC567913}"/>
              </a:ext>
            </a:extLst>
          </p:cNvPr>
          <p:cNvSpPr txBox="1"/>
          <p:nvPr/>
        </p:nvSpPr>
        <p:spPr>
          <a:xfrm>
            <a:off x="1036122" y="3117958"/>
            <a:ext cx="1901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understand the how strongly votes are being affected by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91500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DBB3-A8A4-DA5D-D671-1316A99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89A5-74F3-7518-9F50-8C10ED46E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preprocessing tasks carried out for analyzing the data : </a:t>
            </a: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separated based on different social media as opted by the respondents and aggregated  region wise.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spent on social media, is further analyzed and categorized as follows  :</a:t>
            </a:r>
          </a:p>
          <a:p>
            <a:pPr marL="1524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&gt;30 mins – 2 hours – Max 120 mins ( Category – 1)</a:t>
            </a:r>
          </a:p>
          <a:p>
            <a:pPr marL="1524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-&gt; 2 hours – 3 hours – Max 180 mins ( Category – 2)</a:t>
            </a:r>
          </a:p>
          <a:p>
            <a:pPr marL="1524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-&gt; More than 3 hours – More than 180 mins ( Category – 3)</a:t>
            </a: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 of social media in different regions.</a:t>
            </a:r>
          </a:p>
          <a:p>
            <a:pPr marL="1524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8AE3-1AC8-766A-A848-410F44B1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Respondents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590E1B-48F4-0364-897A-87B6FB58F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90241"/>
              </p:ext>
            </p:extLst>
          </p:nvPr>
        </p:nvGraphicFramePr>
        <p:xfrm>
          <a:off x="838200" y="1352550"/>
          <a:ext cx="6096000" cy="889000"/>
        </p:xfrm>
        <a:graphic>
          <a:graphicData uri="http://schemas.openxmlformats.org/drawingml/2006/table">
            <a:tbl>
              <a:tblPr firstRow="1" bandRow="1">
                <a:tableStyleId>{9631A05A-5101-4F73-A8DE-D730B741F45D}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310515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7208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4434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04478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9403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18-30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31-50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51-80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&gt;80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Responses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52.5%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1.7%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8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655DB2-3168-A30A-3304-02F7B8C2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55887"/>
              </p:ext>
            </p:extLst>
          </p:nvPr>
        </p:nvGraphicFramePr>
        <p:xfrm>
          <a:off x="838200" y="2558208"/>
          <a:ext cx="6096000" cy="889000"/>
        </p:xfrm>
        <a:graphic>
          <a:graphicData uri="http://schemas.openxmlformats.org/drawingml/2006/table">
            <a:tbl>
              <a:tblPr firstRow="1" bandRow="1">
                <a:tableStyleId>{9631A05A-5101-4F73-A8DE-D730B741F45D}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310515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7208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4434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04478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9403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Responses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31.4%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19.5%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878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CF4F6FB-66F4-CA7D-BFA8-DCD92E7A9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46552"/>
              </p:ext>
            </p:extLst>
          </p:nvPr>
        </p:nvGraphicFramePr>
        <p:xfrm>
          <a:off x="838200" y="3763866"/>
          <a:ext cx="6096000" cy="741680"/>
        </p:xfrm>
        <a:graphic>
          <a:graphicData uri="http://schemas.openxmlformats.org/drawingml/2006/table">
            <a:tbl>
              <a:tblPr firstRow="1" bandRow="1">
                <a:tableStyleId>{9631A05A-5101-4F73-A8DE-D730B741F45D}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7129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53482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540792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37590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 Not to say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Responses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44.9%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355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4091E62-3B8B-265F-9FB0-8EEA1407C0C4}"/>
              </a:ext>
            </a:extLst>
          </p:cNvPr>
          <p:cNvSpPr txBox="1"/>
          <p:nvPr/>
        </p:nvSpPr>
        <p:spPr>
          <a:xfrm>
            <a:off x="7086600" y="1352550"/>
            <a:ext cx="1371600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contains Reponses of 118 Indian citizens.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3037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619</Words>
  <Application>Microsoft Office PowerPoint</Application>
  <PresentationFormat>On-screen Show (16:9)</PresentationFormat>
  <Paragraphs>130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Wingdings</vt:lpstr>
      <vt:lpstr>Arial</vt:lpstr>
      <vt:lpstr>Open Sans</vt:lpstr>
      <vt:lpstr>Montserrat</vt:lpstr>
      <vt:lpstr>Roboto Condensed Light</vt:lpstr>
      <vt:lpstr>Oswald</vt:lpstr>
      <vt:lpstr>International politics thesis by Slidesgo</vt:lpstr>
      <vt:lpstr>Impact of Social Media on Indian General Elections</vt:lpstr>
      <vt:lpstr>Table of contents</vt:lpstr>
      <vt:lpstr>ABSTRACT</vt:lpstr>
      <vt:lpstr>INTRODUCTION</vt:lpstr>
      <vt:lpstr>MOTIVATION OF STUDY</vt:lpstr>
      <vt:lpstr>Methodology</vt:lpstr>
      <vt:lpstr>PowerPoint Presentation</vt:lpstr>
      <vt:lpstr>Data Pre-processing</vt:lpstr>
      <vt:lpstr>Survey Respondents</vt:lpstr>
      <vt:lpstr>Data Collection Details</vt:lpstr>
      <vt:lpstr>Analysis and Result</vt:lpstr>
      <vt:lpstr>Analysis and Result</vt:lpstr>
      <vt:lpstr>Analysis and Result</vt:lpstr>
      <vt:lpstr>Analysis and Result</vt:lpstr>
      <vt:lpstr>Analysis and Result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Indian General Elections</dc:title>
  <dc:creator>Navnee Sharma</dc:creator>
  <cp:lastModifiedBy>ZULAIKA ALI</cp:lastModifiedBy>
  <cp:revision>38</cp:revision>
  <dcterms:modified xsi:type="dcterms:W3CDTF">2022-05-17T05:17:03Z</dcterms:modified>
</cp:coreProperties>
</file>