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759022d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759022d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747219a4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747219a4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759022d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7759022d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7759022d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7759022d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759022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759022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759022d4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759022d4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7759022d4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7759022d4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759022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759022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759022d4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7759022d4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747219a4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747219a4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47219a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747219a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747219a4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747219a4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747219a4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747219a4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47219a4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747219a4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47219a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47219a4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47219a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47219a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759022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759022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759022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759022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2" name="Google Shape;52;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4"/>
          <p:cNvPicPr preferRelativeResize="0"/>
          <p:nvPr/>
        </p:nvPicPr>
        <p:blipFill rotWithShape="1">
          <a:blip r:embed="rId2">
            <a:alphaModFix/>
          </a:blip>
          <a:srcRect b="0" l="0" r="75551" t="0"/>
          <a:stretch/>
        </p:blipFill>
        <p:spPr>
          <a:xfrm>
            <a:off x="8346225" y="160200"/>
            <a:ext cx="486074" cy="384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avneet-ag/Auction-Syste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XY5y0g23AVR7hII3tXINxqddX2lPtuDZ/view" TargetMode="External"/><Relationship Id="rId4" Type="http://schemas.openxmlformats.org/officeDocument/2006/relationships/image" Target="../media/image16.jpg"/><Relationship Id="rId5" Type="http://schemas.openxmlformats.org/officeDocument/2006/relationships/hyperlink" Target="https://drive.google.com/file/d/1XY5y0g23AVR7hII3tXINxqddX2lPtuDZ/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rufflesuite.com/" TargetMode="External"/><Relationship Id="rId4" Type="http://schemas.openxmlformats.org/officeDocument/2006/relationships/hyperlink" Target="https://reactjs.org/" TargetMode="External"/><Relationship Id="rId5" Type="http://schemas.openxmlformats.org/officeDocument/2006/relationships/hyperlink" Target="https://getbootstrap.com/docs/5.1/getting-started/introduction/" TargetMode="External"/><Relationship Id="rId6" Type="http://schemas.openxmlformats.org/officeDocument/2006/relationships/hyperlink" Target="https://docs.soliditylang.org/en/v0.8.10/" TargetMode="External"/><Relationship Id="rId7" Type="http://schemas.openxmlformats.org/officeDocument/2006/relationships/hyperlink" Target="https://metamask.io/" TargetMode="External"/><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ink.springer.com/chapter/10.1007/11507840_26" TargetMode="External"/><Relationship Id="rId4" Type="http://schemas.openxmlformats.org/officeDocument/2006/relationships/hyperlink" Target="https://www.researchgate.net/publication/220198713_A_secure_e-auction_scheme_based_on_group_signatures" TargetMode="External"/><Relationship Id="rId5" Type="http://schemas.openxmlformats.org/officeDocument/2006/relationships/hyperlink" Target="https://ieeexplore.ieee.org/document/4420165"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print.iacr.org/2018/704.pdf" TargetMode="External"/><Relationship Id="rId4" Type="http://schemas.openxmlformats.org/officeDocument/2006/relationships/hyperlink" Target="https://downloads.hindawi.com/journals/scn/2021/5523394.pdf" TargetMode="External"/><Relationship Id="rId5" Type="http://schemas.openxmlformats.org/officeDocument/2006/relationships/hyperlink" Target="https://downloads.hindawi.com/journals/scn/2021/5523394.pdf" TargetMode="External"/><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idx="1" type="subTitle"/>
          </p:nvPr>
        </p:nvSpPr>
        <p:spPr>
          <a:xfrm>
            <a:off x="510450" y="3182350"/>
            <a:ext cx="8123100" cy="134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Team 31</a:t>
            </a:r>
            <a:endParaRPr b="1"/>
          </a:p>
          <a:p>
            <a:pPr indent="0" lvl="0" marL="0" rtl="0" algn="l">
              <a:spcBef>
                <a:spcPts val="0"/>
              </a:spcBef>
              <a:spcAft>
                <a:spcPts val="0"/>
              </a:spcAft>
              <a:buNone/>
            </a:pPr>
            <a:r>
              <a:rPr lang="en"/>
              <a:t>Navneet Agarwal (2018348)</a:t>
            </a:r>
            <a:endParaRPr/>
          </a:p>
          <a:p>
            <a:pPr indent="0" lvl="0" marL="0" rtl="0" algn="l">
              <a:spcBef>
                <a:spcPts val="0"/>
              </a:spcBef>
              <a:spcAft>
                <a:spcPts val="0"/>
              </a:spcAft>
              <a:buNone/>
            </a:pPr>
            <a:r>
              <a:rPr lang="en"/>
              <a:t>Nitin Gupta (2018251)</a:t>
            </a:r>
            <a:endParaRPr/>
          </a:p>
          <a:p>
            <a:pPr indent="0" lvl="0" marL="0" rtl="0" algn="l">
              <a:spcBef>
                <a:spcPts val="0"/>
              </a:spcBef>
              <a:spcAft>
                <a:spcPts val="0"/>
              </a:spcAft>
              <a:buNone/>
            </a:pPr>
            <a:r>
              <a:rPr lang="en"/>
              <a:t>Swastik Jain (2018269)</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Github Repository </a:t>
            </a:r>
            <a:r>
              <a:rPr b="1" lang="en" u="sng">
                <a:solidFill>
                  <a:schemeClr val="accent5"/>
                </a:solidFill>
                <a:hlinkClick r:id="rId3">
                  <a:extLst>
                    <a:ext uri="{A12FA001-AC4F-418D-AE19-62706E023703}">
                      <ahyp:hlinkClr val="tx"/>
                    </a:ext>
                  </a:extLst>
                </a:hlinkClick>
              </a:rPr>
              <a:t>[Link]</a:t>
            </a:r>
            <a:endParaRPr/>
          </a:p>
        </p:txBody>
      </p:sp>
      <p:pic>
        <p:nvPicPr>
          <p:cNvPr id="61" name="Google Shape;61;p13"/>
          <p:cNvPicPr preferRelativeResize="0"/>
          <p:nvPr/>
        </p:nvPicPr>
        <p:blipFill>
          <a:blip r:embed="rId4">
            <a:alphaModFix/>
          </a:blip>
          <a:stretch>
            <a:fillRect/>
          </a:stretch>
        </p:blipFill>
        <p:spPr>
          <a:xfrm>
            <a:off x="604400" y="1462000"/>
            <a:ext cx="6582476" cy="1346375"/>
          </a:xfrm>
          <a:prstGeom prst="rect">
            <a:avLst/>
          </a:prstGeom>
          <a:noFill/>
          <a:ln>
            <a:noFill/>
          </a:ln>
        </p:spPr>
      </p:pic>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Profile Page</a:t>
            </a:r>
            <a:endParaRPr/>
          </a:p>
        </p:txBody>
      </p:sp>
      <p:pic>
        <p:nvPicPr>
          <p:cNvPr id="137" name="Google Shape;137;p22"/>
          <p:cNvPicPr preferRelativeResize="0"/>
          <p:nvPr/>
        </p:nvPicPr>
        <p:blipFill rotWithShape="1">
          <a:blip r:embed="rId3">
            <a:alphaModFix/>
          </a:blip>
          <a:srcRect b="5222" l="0" r="0" t="0"/>
          <a:stretch/>
        </p:blipFill>
        <p:spPr>
          <a:xfrm>
            <a:off x="1282899" y="1170800"/>
            <a:ext cx="6578198" cy="3505350"/>
          </a:xfrm>
          <a:prstGeom prst="rect">
            <a:avLst/>
          </a:prstGeom>
          <a:noFill/>
          <a:ln cap="flat" cmpd="sng" w="9525">
            <a:solidFill>
              <a:schemeClr val="dk1"/>
            </a:solidFill>
            <a:prstDash val="solid"/>
            <a:round/>
            <a:headEnd len="sm" w="sm" type="none"/>
            <a:tailEnd len="sm" w="sm" type="none"/>
          </a:ln>
        </p:spPr>
      </p:pic>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auction - 1</a:t>
            </a:r>
            <a:endParaRPr/>
          </a:p>
        </p:txBody>
      </p:sp>
      <p:pic>
        <p:nvPicPr>
          <p:cNvPr id="144" name="Google Shape;144;p23"/>
          <p:cNvPicPr preferRelativeResize="0"/>
          <p:nvPr/>
        </p:nvPicPr>
        <p:blipFill rotWithShape="1">
          <a:blip r:embed="rId3">
            <a:alphaModFix/>
          </a:blip>
          <a:srcRect b="0" l="0" r="75551" t="0"/>
          <a:stretch/>
        </p:blipFill>
        <p:spPr>
          <a:xfrm>
            <a:off x="8346225" y="160200"/>
            <a:ext cx="486074" cy="384025"/>
          </a:xfrm>
          <a:prstGeom prst="rect">
            <a:avLst/>
          </a:prstGeom>
          <a:noFill/>
          <a:ln>
            <a:noFill/>
          </a:ln>
        </p:spPr>
      </p:pic>
      <p:pic>
        <p:nvPicPr>
          <p:cNvPr id="145" name="Google Shape;145;p23"/>
          <p:cNvPicPr preferRelativeResize="0"/>
          <p:nvPr/>
        </p:nvPicPr>
        <p:blipFill rotWithShape="1">
          <a:blip r:embed="rId4">
            <a:alphaModFix/>
          </a:blip>
          <a:srcRect b="5374" l="0" r="0" t="0"/>
          <a:stretch/>
        </p:blipFill>
        <p:spPr>
          <a:xfrm>
            <a:off x="1491050" y="1171137"/>
            <a:ext cx="6351675" cy="3379075"/>
          </a:xfrm>
          <a:prstGeom prst="rect">
            <a:avLst/>
          </a:prstGeom>
          <a:noFill/>
          <a:ln cap="flat" cmpd="sng" w="9525">
            <a:solidFill>
              <a:schemeClr val="dk1"/>
            </a:solidFill>
            <a:prstDash val="solid"/>
            <a:round/>
            <a:headEnd len="sm" w="sm" type="none"/>
            <a:tailEnd len="sm" w="sm" type="none"/>
          </a:ln>
        </p:spPr>
      </p:pic>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auction - 2</a:t>
            </a:r>
            <a:endParaRPr/>
          </a:p>
        </p:txBody>
      </p:sp>
      <p:pic>
        <p:nvPicPr>
          <p:cNvPr id="152" name="Google Shape;152;p24"/>
          <p:cNvPicPr preferRelativeResize="0"/>
          <p:nvPr/>
        </p:nvPicPr>
        <p:blipFill rotWithShape="1">
          <a:blip r:embed="rId3">
            <a:alphaModFix/>
          </a:blip>
          <a:srcRect b="5544" l="0" r="0" t="0"/>
          <a:stretch/>
        </p:blipFill>
        <p:spPr>
          <a:xfrm>
            <a:off x="1533725" y="1152475"/>
            <a:ext cx="6076549" cy="3226925"/>
          </a:xfrm>
          <a:prstGeom prst="rect">
            <a:avLst/>
          </a:prstGeom>
          <a:noFill/>
          <a:ln cap="flat" cmpd="sng" w="9525">
            <a:solidFill>
              <a:schemeClr val="dk1"/>
            </a:solidFill>
            <a:prstDash val="solid"/>
            <a:round/>
            <a:headEnd len="sm" w="sm" type="none"/>
            <a:tailEnd len="sm" w="sm" type="none"/>
          </a:ln>
        </p:spPr>
      </p:pic>
      <p:sp>
        <p:nvSpPr>
          <p:cNvPr id="153" name="Google Shape;15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auction - 3</a:t>
            </a:r>
            <a:endParaRPr/>
          </a:p>
        </p:txBody>
      </p:sp>
      <p:pic>
        <p:nvPicPr>
          <p:cNvPr id="159" name="Google Shape;159;p25"/>
          <p:cNvPicPr preferRelativeResize="0"/>
          <p:nvPr/>
        </p:nvPicPr>
        <p:blipFill rotWithShape="1">
          <a:blip r:embed="rId3">
            <a:alphaModFix/>
          </a:blip>
          <a:srcRect b="6296" l="0" r="0" t="0"/>
          <a:stretch/>
        </p:blipFill>
        <p:spPr>
          <a:xfrm>
            <a:off x="1329550" y="1152475"/>
            <a:ext cx="6484897" cy="3416400"/>
          </a:xfrm>
          <a:prstGeom prst="rect">
            <a:avLst/>
          </a:prstGeom>
          <a:noFill/>
          <a:ln cap="flat" cmpd="sng" w="9525">
            <a:solidFill>
              <a:schemeClr val="dk1"/>
            </a:solidFill>
            <a:prstDash val="solid"/>
            <a:round/>
            <a:headEnd len="sm" w="sm" type="none"/>
            <a:tailEnd len="sm" w="sm" type="none"/>
          </a:ln>
        </p:spPr>
      </p:pic>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Viewing all auctions</a:t>
            </a:r>
            <a:endParaRPr/>
          </a:p>
        </p:txBody>
      </p:sp>
      <p:pic>
        <p:nvPicPr>
          <p:cNvPr id="166" name="Google Shape;166;p26"/>
          <p:cNvPicPr preferRelativeResize="0"/>
          <p:nvPr/>
        </p:nvPicPr>
        <p:blipFill rotWithShape="1">
          <a:blip r:embed="rId3">
            <a:alphaModFix/>
          </a:blip>
          <a:srcRect b="4897" l="0" r="0" t="0"/>
          <a:stretch/>
        </p:blipFill>
        <p:spPr>
          <a:xfrm>
            <a:off x="1377138" y="1152475"/>
            <a:ext cx="6389731" cy="3416400"/>
          </a:xfrm>
          <a:prstGeom prst="rect">
            <a:avLst/>
          </a:prstGeom>
          <a:noFill/>
          <a:ln cap="flat" cmpd="sng" w="9525">
            <a:solidFill>
              <a:schemeClr val="dk1"/>
            </a:solidFill>
            <a:prstDash val="solid"/>
            <a:round/>
            <a:headEnd len="sm" w="sm" type="none"/>
            <a:tailEnd len="sm" w="sm" type="none"/>
          </a:ln>
        </p:spPr>
      </p:pic>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Bidding for Auction - 1/2</a:t>
            </a:r>
            <a:endParaRPr/>
          </a:p>
        </p:txBody>
      </p:sp>
      <p:pic>
        <p:nvPicPr>
          <p:cNvPr id="173" name="Google Shape;173;p27"/>
          <p:cNvPicPr preferRelativeResize="0"/>
          <p:nvPr/>
        </p:nvPicPr>
        <p:blipFill rotWithShape="1">
          <a:blip r:embed="rId3">
            <a:alphaModFix/>
          </a:blip>
          <a:srcRect b="4879" l="0" r="0" t="-4880"/>
          <a:stretch/>
        </p:blipFill>
        <p:spPr>
          <a:xfrm>
            <a:off x="1533712" y="1152475"/>
            <a:ext cx="6076572" cy="3416400"/>
          </a:xfrm>
          <a:prstGeom prst="rect">
            <a:avLst/>
          </a:prstGeom>
          <a:noFill/>
          <a:ln cap="flat" cmpd="sng" w="9525">
            <a:solidFill>
              <a:schemeClr val="dk1"/>
            </a:solidFill>
            <a:prstDash val="solid"/>
            <a:round/>
            <a:headEnd len="sm" w="sm" type="none"/>
            <a:tailEnd len="sm" w="sm" type="none"/>
          </a:ln>
        </p:spPr>
      </p:pic>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Bidding for Auction - 2/2</a:t>
            </a:r>
            <a:endParaRPr/>
          </a:p>
          <a:p>
            <a:pPr indent="0" lvl="0" marL="0" rtl="0" algn="l">
              <a:spcBef>
                <a:spcPts val="0"/>
              </a:spcBef>
              <a:spcAft>
                <a:spcPts val="0"/>
              </a:spcAft>
              <a:buNone/>
            </a:pPr>
            <a:r>
              <a:t/>
            </a:r>
            <a:endParaRPr/>
          </a:p>
        </p:txBody>
      </p:sp>
      <p:pic>
        <p:nvPicPr>
          <p:cNvPr id="180" name="Google Shape;180;p28"/>
          <p:cNvPicPr preferRelativeResize="0"/>
          <p:nvPr/>
        </p:nvPicPr>
        <p:blipFill rotWithShape="1">
          <a:blip r:embed="rId3">
            <a:alphaModFix/>
          </a:blip>
          <a:srcRect b="5374" l="0" r="0" t="0"/>
          <a:stretch/>
        </p:blipFill>
        <p:spPr>
          <a:xfrm>
            <a:off x="1361325" y="1152475"/>
            <a:ext cx="6421358" cy="3416400"/>
          </a:xfrm>
          <a:prstGeom prst="rect">
            <a:avLst/>
          </a:prstGeom>
          <a:noFill/>
          <a:ln cap="flat" cmpd="sng" w="9525">
            <a:solidFill>
              <a:schemeClr val="dk1"/>
            </a:solidFill>
            <a:prstDash val="solid"/>
            <a:round/>
            <a:headEnd len="sm" w="sm" type="none"/>
            <a:tailEnd len="sm" w="sm" type="none"/>
          </a:ln>
        </p:spPr>
      </p:pic>
      <p:sp>
        <p:nvSpPr>
          <p:cNvPr id="181" name="Google Shape;18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Withdraw</a:t>
            </a:r>
            <a:endParaRPr/>
          </a:p>
        </p:txBody>
      </p:sp>
      <p:pic>
        <p:nvPicPr>
          <p:cNvPr id="187" name="Google Shape;187;p29"/>
          <p:cNvPicPr preferRelativeResize="0"/>
          <p:nvPr/>
        </p:nvPicPr>
        <p:blipFill rotWithShape="1">
          <a:blip r:embed="rId3">
            <a:alphaModFix/>
          </a:blip>
          <a:srcRect b="5660" l="0" r="0" t="0"/>
          <a:stretch/>
        </p:blipFill>
        <p:spPr>
          <a:xfrm>
            <a:off x="1772463" y="1086863"/>
            <a:ext cx="5599073" cy="2969775"/>
          </a:xfrm>
          <a:prstGeom prst="rect">
            <a:avLst/>
          </a:prstGeom>
          <a:noFill/>
          <a:ln cap="flat" cmpd="sng" w="9525">
            <a:solidFill>
              <a:schemeClr val="dk1"/>
            </a:solidFill>
            <a:prstDash val="solid"/>
            <a:round/>
            <a:headEnd len="sm" w="sm" type="none"/>
            <a:tailEnd len="sm" w="sm" type="none"/>
          </a:ln>
        </p:spPr>
      </p:pic>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Video</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title="tnd-uuak-ajo (2021-12-14 at 04:38 GMT-8)">
            <a:hlinkClick r:id="rId3"/>
          </p:cNvPr>
          <p:cNvPicPr preferRelativeResize="0"/>
          <p:nvPr/>
        </p:nvPicPr>
        <p:blipFill>
          <a:blip r:embed="rId4">
            <a:alphaModFix/>
          </a:blip>
          <a:stretch>
            <a:fillRect/>
          </a:stretch>
        </p:blipFill>
        <p:spPr>
          <a:xfrm>
            <a:off x="1351150" y="1000075"/>
            <a:ext cx="6384074" cy="3591050"/>
          </a:xfrm>
          <a:prstGeom prst="rect">
            <a:avLst/>
          </a:prstGeom>
          <a:noFill/>
          <a:ln>
            <a:noFill/>
          </a:ln>
        </p:spPr>
      </p:pic>
      <p:sp>
        <p:nvSpPr>
          <p:cNvPr id="196" name="Google Shape;196;p30"/>
          <p:cNvSpPr txBox="1"/>
          <p:nvPr/>
        </p:nvSpPr>
        <p:spPr>
          <a:xfrm>
            <a:off x="1511388" y="4627150"/>
            <a:ext cx="606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solidFill>
                  <a:schemeClr val="hlink"/>
                </a:solidFill>
                <a:hlinkClick r:id="rId5"/>
              </a:rPr>
              <a:t>[LINK TO VIDEO]</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Arial"/>
              <a:buChar char="●"/>
            </a:pPr>
            <a:r>
              <a:rPr lang="en" sz="1000">
                <a:solidFill>
                  <a:srgbClr val="000000"/>
                </a:solidFill>
                <a:highlight>
                  <a:srgbClr val="FFFFFF"/>
                </a:highlight>
                <a:latin typeface="Arial"/>
                <a:ea typeface="Arial"/>
                <a:cs typeface="Arial"/>
                <a:sym typeface="Arial"/>
              </a:rPr>
              <a:t>Omar, I., Hasan, H., Jayaraman, R., Salah, K. and Omar, M., 2021. Implementing decentralized auctions using blockchain smart contracts. </a:t>
            </a:r>
            <a:r>
              <a:rPr i="1" lang="en" sz="1000">
                <a:solidFill>
                  <a:srgbClr val="000000"/>
                </a:solidFill>
                <a:highlight>
                  <a:srgbClr val="FFFFFF"/>
                </a:highlight>
                <a:latin typeface="Arial"/>
                <a:ea typeface="Arial"/>
                <a:cs typeface="Arial"/>
                <a:sym typeface="Arial"/>
              </a:rPr>
              <a:t>Technological Forecasting and Social Change</a:t>
            </a:r>
            <a:r>
              <a:rPr lang="en" sz="1000">
                <a:solidFill>
                  <a:srgbClr val="000000"/>
                </a:solidFill>
                <a:highlight>
                  <a:srgbClr val="FFFFFF"/>
                </a:highlight>
                <a:latin typeface="Arial"/>
                <a:ea typeface="Arial"/>
                <a:cs typeface="Arial"/>
                <a:sym typeface="Arial"/>
              </a:rPr>
              <a:t>, 168, p.120786.</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latin typeface="Arial"/>
                <a:ea typeface="Arial"/>
                <a:cs typeface="Arial"/>
                <a:sym typeface="Arial"/>
              </a:rPr>
              <a:t>Li, Honglei, and Weilian Xue. “A Blockchain-Based Sealed-Bid e-Auction Scheme with Smart Contract and Zero-Knowledge Proof.” Edited by Leandros Maglaras. </a:t>
            </a:r>
            <a:r>
              <a:rPr i="1" lang="en" sz="1000">
                <a:solidFill>
                  <a:srgbClr val="000000"/>
                </a:solidFill>
                <a:latin typeface="Arial"/>
                <a:ea typeface="Arial"/>
                <a:cs typeface="Arial"/>
                <a:sym typeface="Arial"/>
              </a:rPr>
              <a:t>Security and Communication Networks</a:t>
            </a:r>
            <a:r>
              <a:rPr lang="en" sz="1000">
                <a:solidFill>
                  <a:srgbClr val="000000"/>
                </a:solidFill>
                <a:latin typeface="Arial"/>
                <a:ea typeface="Arial"/>
                <a:cs typeface="Arial"/>
                <a:sym typeface="Arial"/>
              </a:rPr>
              <a:t> 2021 (May 19, 2021): 1–10.</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latin typeface="Arial"/>
                <a:ea typeface="Arial"/>
                <a:cs typeface="Arial"/>
                <a:sym typeface="Arial"/>
              </a:rPr>
              <a:t>Qusa, Hani, Jumana Tarazi, and Vishwesh Akre. “Secure E-Auction System Using Blockchain: UAE Case Study,” 1–5, 2020.</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latin typeface="Arial"/>
                <a:ea typeface="Arial"/>
                <a:cs typeface="Arial"/>
                <a:sym typeface="Arial"/>
              </a:rPr>
              <a:t>Lee, Cheng-Chi &amp; Ho, Pi-Fang &amp; Hwang, Min-Shiang. (2009). A secure e-auction scheme based on group signatures. Information Systems Frontiers. 11. 335-343. 10.1007/s10796-008-9094-3. </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highlight>
                  <a:srgbClr val="FFFFFF"/>
                </a:highlight>
                <a:latin typeface="Arial"/>
                <a:ea typeface="Arial"/>
                <a:cs typeface="Arial"/>
                <a:sym typeface="Arial"/>
              </a:rPr>
              <a:t>W. Chen and F. Lei, "A Simple Efficient Electronic Auction Scheme," </a:t>
            </a:r>
            <a:r>
              <a:rPr i="1" lang="en" sz="1000">
                <a:solidFill>
                  <a:srgbClr val="000000"/>
                </a:solidFill>
                <a:highlight>
                  <a:srgbClr val="FFFFFF"/>
                </a:highlight>
                <a:latin typeface="Arial"/>
                <a:ea typeface="Arial"/>
                <a:cs typeface="Arial"/>
                <a:sym typeface="Arial"/>
              </a:rPr>
              <a:t>Eighth International Conference on Parallel and Distributed Computing, Applications and Technologies (PDCAT 2007)</a:t>
            </a:r>
            <a:r>
              <a:rPr lang="en" sz="1000">
                <a:solidFill>
                  <a:srgbClr val="000000"/>
                </a:solidFill>
                <a:highlight>
                  <a:srgbClr val="FFFFFF"/>
                </a:highlight>
                <a:latin typeface="Arial"/>
                <a:ea typeface="Arial"/>
                <a:cs typeface="Arial"/>
                <a:sym typeface="Arial"/>
              </a:rPr>
              <a:t>, 2007, pp. 173-174, doi: 10.1109/PDCAT.2007.60.</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latin typeface="Arial"/>
                <a:ea typeface="Arial"/>
                <a:cs typeface="Arial"/>
                <a:sym typeface="Arial"/>
              </a:rPr>
              <a:t>H. S. Galal and A. M. Youssef, “Verifiable sealed-bid auction on the Ethereum blockchain,” in Proceedings of the 2018 Financial Cryptography, pp. 265–278, Springer, Nieuwpoort, Curaçao, March 2018</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rgbClr val="000000"/>
                </a:solidFill>
                <a:latin typeface="Arial"/>
                <a:ea typeface="Arial"/>
                <a:cs typeface="Arial"/>
                <a:sym typeface="Arial"/>
              </a:rPr>
              <a:t>Qusa, Hani &amp; Tarazi, Jumana &amp; Akre, Vishwesh. (2020). Secure E-Auction System Using Blockchain: UAE Case Study. 1-5. 10.1109/ASET48392.2020.9118213. </a:t>
            </a:r>
            <a:endParaRPr sz="1000">
              <a:solidFill>
                <a:srgbClr val="000000"/>
              </a:solidFill>
              <a:latin typeface="Arial"/>
              <a:ea typeface="Arial"/>
              <a:cs typeface="Arial"/>
              <a:sym typeface="Arial"/>
            </a:endParaRPr>
          </a:p>
          <a:p>
            <a:pPr indent="-288925" lvl="0" marL="457200" rtl="0" algn="l">
              <a:spcBef>
                <a:spcPts val="0"/>
              </a:spcBef>
              <a:spcAft>
                <a:spcPts val="0"/>
              </a:spcAft>
              <a:buClr>
                <a:schemeClr val="dk1"/>
              </a:buClr>
              <a:buSzPts val="950"/>
              <a:buChar char="●"/>
            </a:pPr>
            <a:r>
              <a:rPr lang="en" sz="950" u="sng">
                <a:solidFill>
                  <a:srgbClr val="4A86E8"/>
                </a:solidFill>
                <a:hlinkClick r:id="rId3">
                  <a:extLst>
                    <a:ext uri="{A12FA001-AC4F-418D-AE19-62706E023703}">
                      <ahyp:hlinkClr val="tx"/>
                    </a:ext>
                  </a:extLst>
                </a:hlinkClick>
              </a:rPr>
              <a:t>https://trufflesuite.com/</a:t>
            </a:r>
            <a:endParaRPr sz="950" u="sng">
              <a:solidFill>
                <a:srgbClr val="4A86E8"/>
              </a:solidFill>
            </a:endParaRPr>
          </a:p>
          <a:p>
            <a:pPr indent="-288925" lvl="0" marL="457200" rtl="0" algn="l">
              <a:spcBef>
                <a:spcPts val="0"/>
              </a:spcBef>
              <a:spcAft>
                <a:spcPts val="0"/>
              </a:spcAft>
              <a:buClr>
                <a:schemeClr val="dk1"/>
              </a:buClr>
              <a:buSzPts val="950"/>
              <a:buChar char="●"/>
            </a:pPr>
            <a:r>
              <a:rPr lang="en" sz="950" u="sng">
                <a:solidFill>
                  <a:srgbClr val="4A86E8"/>
                </a:solidFill>
                <a:hlinkClick r:id="rId4">
                  <a:extLst>
                    <a:ext uri="{A12FA001-AC4F-418D-AE19-62706E023703}">
                      <ahyp:hlinkClr val="tx"/>
                    </a:ext>
                  </a:extLst>
                </a:hlinkClick>
              </a:rPr>
              <a:t>https://reactjs.org/</a:t>
            </a:r>
            <a:endParaRPr sz="950" u="sng">
              <a:solidFill>
                <a:srgbClr val="4A86E8"/>
              </a:solidFill>
            </a:endParaRPr>
          </a:p>
          <a:p>
            <a:pPr indent="-288925" lvl="0" marL="457200" rtl="0" algn="l">
              <a:spcBef>
                <a:spcPts val="0"/>
              </a:spcBef>
              <a:spcAft>
                <a:spcPts val="0"/>
              </a:spcAft>
              <a:buClr>
                <a:schemeClr val="dk1"/>
              </a:buClr>
              <a:buSzPts val="950"/>
              <a:buChar char="●"/>
            </a:pPr>
            <a:r>
              <a:rPr lang="en" sz="950" u="sng">
                <a:solidFill>
                  <a:srgbClr val="4A86E8"/>
                </a:solidFill>
                <a:hlinkClick r:id="rId5">
                  <a:extLst>
                    <a:ext uri="{A12FA001-AC4F-418D-AE19-62706E023703}">
                      <ahyp:hlinkClr val="tx"/>
                    </a:ext>
                  </a:extLst>
                </a:hlinkClick>
              </a:rPr>
              <a:t>https://getbootstrap.com/docs/5.1/getting-started/introduction/</a:t>
            </a:r>
            <a:endParaRPr sz="950" u="sng">
              <a:solidFill>
                <a:srgbClr val="4A86E8"/>
              </a:solidFill>
            </a:endParaRPr>
          </a:p>
          <a:p>
            <a:pPr indent="-288925" lvl="0" marL="457200" rtl="0" algn="l">
              <a:spcBef>
                <a:spcPts val="0"/>
              </a:spcBef>
              <a:spcAft>
                <a:spcPts val="0"/>
              </a:spcAft>
              <a:buClr>
                <a:schemeClr val="dk1"/>
              </a:buClr>
              <a:buSzPts val="950"/>
              <a:buChar char="●"/>
            </a:pPr>
            <a:r>
              <a:rPr lang="en" sz="950" u="sng">
                <a:solidFill>
                  <a:srgbClr val="4A86E8"/>
                </a:solidFill>
                <a:hlinkClick r:id="rId6">
                  <a:extLst>
                    <a:ext uri="{A12FA001-AC4F-418D-AE19-62706E023703}">
                      <ahyp:hlinkClr val="tx"/>
                    </a:ext>
                  </a:extLst>
                </a:hlinkClick>
              </a:rPr>
              <a:t>https://docs.soliditylang.org/en/v0.8.10/</a:t>
            </a:r>
            <a:endParaRPr sz="950" u="sng">
              <a:solidFill>
                <a:srgbClr val="4A86E8"/>
              </a:solidFill>
            </a:endParaRPr>
          </a:p>
          <a:p>
            <a:pPr indent="-288925" lvl="0" marL="457200" rtl="0" algn="l">
              <a:spcBef>
                <a:spcPts val="0"/>
              </a:spcBef>
              <a:spcAft>
                <a:spcPts val="0"/>
              </a:spcAft>
              <a:buClr>
                <a:schemeClr val="dk1"/>
              </a:buClr>
              <a:buSzPts val="950"/>
              <a:buChar char="●"/>
            </a:pPr>
            <a:r>
              <a:rPr lang="en" sz="950" u="sng">
                <a:solidFill>
                  <a:srgbClr val="4A86E8"/>
                </a:solidFill>
                <a:hlinkClick r:id="rId7">
                  <a:extLst>
                    <a:ext uri="{A12FA001-AC4F-418D-AE19-62706E023703}">
                      <ahyp:hlinkClr val="tx"/>
                    </a:ext>
                  </a:extLst>
                </a:hlinkClick>
              </a:rPr>
              <a:t>https://metamask.io/</a:t>
            </a:r>
            <a:endParaRPr sz="950" u="sng">
              <a:solidFill>
                <a:srgbClr val="4A86E8"/>
              </a:solidFill>
            </a:endParaRPr>
          </a:p>
          <a:p>
            <a:pPr indent="-288925" lvl="0" marL="457200" rtl="0" algn="l">
              <a:spcBef>
                <a:spcPts val="0"/>
              </a:spcBef>
              <a:spcAft>
                <a:spcPts val="0"/>
              </a:spcAft>
              <a:buClr>
                <a:schemeClr val="dk1"/>
              </a:buClr>
              <a:buSzPts val="950"/>
              <a:buChar char="●"/>
            </a:pPr>
            <a:r>
              <a:rPr lang="en" sz="950" u="sng">
                <a:solidFill>
                  <a:srgbClr val="4A86E8"/>
                </a:solidFill>
              </a:rPr>
              <a:t>https://eprint.iacr.org/2018/704.pdf</a:t>
            </a:r>
            <a:endParaRPr sz="1000">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8">
            <a:alphaModFix/>
          </a:blip>
          <a:srcRect b="0" l="0" r="75551" t="0"/>
          <a:stretch/>
        </p:blipFill>
        <p:spPr>
          <a:xfrm>
            <a:off x="8346225" y="160200"/>
            <a:ext cx="486074" cy="384025"/>
          </a:xfrm>
          <a:prstGeom prst="rect">
            <a:avLst/>
          </a:prstGeom>
          <a:noFill/>
          <a:ln>
            <a:noFill/>
          </a:ln>
        </p:spPr>
      </p:pic>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As we know most of the auctioning platforms available online/offline are run by a centralized entity and face the issue of stringent rules and regulations set by that entity. Problems faced on these platforms are as follows:</a:t>
            </a:r>
            <a:endParaRPr sz="1700"/>
          </a:p>
          <a:p>
            <a:pPr indent="-336550" lvl="0" marL="457200" rtl="0" algn="l">
              <a:lnSpc>
                <a:spcPct val="115000"/>
              </a:lnSpc>
              <a:spcBef>
                <a:spcPts val="1200"/>
              </a:spcBef>
              <a:spcAft>
                <a:spcPts val="0"/>
              </a:spcAft>
              <a:buSzPts val="1700"/>
              <a:buChar char="●"/>
            </a:pPr>
            <a:r>
              <a:rPr lang="en" sz="1700"/>
              <a:t>Their application depends on </a:t>
            </a:r>
            <a:r>
              <a:rPr b="1" lang="en" sz="1700"/>
              <a:t>proprietary software inaccessible</a:t>
            </a:r>
            <a:r>
              <a:rPr lang="en" sz="1700"/>
              <a:t> to the general public which leads to a </a:t>
            </a:r>
            <a:r>
              <a:rPr b="1" lang="en" sz="1700"/>
              <a:t>lack of transparency</a:t>
            </a:r>
            <a:r>
              <a:rPr lang="en" sz="1700"/>
              <a:t> and </a:t>
            </a:r>
            <a:r>
              <a:rPr b="1" lang="en" sz="1700"/>
              <a:t>unwanted added costs</a:t>
            </a:r>
            <a:r>
              <a:rPr lang="en" sz="1700"/>
              <a:t> to the users such as commission fees etc. </a:t>
            </a:r>
            <a:endParaRPr sz="1700"/>
          </a:p>
          <a:p>
            <a:pPr indent="-336550" lvl="0" marL="457200" rtl="0" algn="l">
              <a:lnSpc>
                <a:spcPct val="115000"/>
              </a:lnSpc>
              <a:spcBef>
                <a:spcPts val="0"/>
              </a:spcBef>
              <a:spcAft>
                <a:spcPts val="0"/>
              </a:spcAft>
              <a:buSzPts val="1700"/>
              <a:buChar char="●"/>
            </a:pPr>
            <a:r>
              <a:rPr lang="en" sz="1700"/>
              <a:t>An e-auction leads to</a:t>
            </a:r>
            <a:r>
              <a:rPr b="1" lang="en" sz="1700"/>
              <a:t> lack of trust</a:t>
            </a:r>
            <a:r>
              <a:rPr lang="en" sz="1700"/>
              <a:t> between the parties involved in the transaction. This may often create transaction misbehavior in cases like the seller might not deliver the commodity or the buyer might refuse to pay the agreed price.</a:t>
            </a:r>
            <a:endParaRPr sz="1700"/>
          </a:p>
          <a:p>
            <a:pPr indent="0" lvl="0" marL="0" rtl="0" algn="l">
              <a:lnSpc>
                <a:spcPct val="115000"/>
              </a:lnSpc>
              <a:spcBef>
                <a:spcPts val="1200"/>
              </a:spcBef>
              <a:spcAft>
                <a:spcPts val="1200"/>
              </a:spcAft>
              <a:buNone/>
            </a:pPr>
            <a:r>
              <a:t/>
            </a:r>
            <a:endParaRPr sz="1700"/>
          </a:p>
        </p:txBody>
      </p:sp>
      <p:pic>
        <p:nvPicPr>
          <p:cNvPr id="69" name="Google Shape;69;p14"/>
          <p:cNvPicPr preferRelativeResize="0"/>
          <p:nvPr/>
        </p:nvPicPr>
        <p:blipFill>
          <a:blip r:embed="rId3">
            <a:alphaModFix/>
          </a:blip>
          <a:stretch>
            <a:fillRect/>
          </a:stretch>
        </p:blipFill>
        <p:spPr>
          <a:xfrm>
            <a:off x="5410375" y="160200"/>
            <a:ext cx="3515249" cy="572700"/>
          </a:xfrm>
          <a:prstGeom prst="rect">
            <a:avLst/>
          </a:prstGeom>
          <a:noFill/>
          <a:ln>
            <a:noFill/>
          </a:ln>
        </p:spPr>
      </p:pic>
      <p:pic>
        <p:nvPicPr>
          <p:cNvPr id="70" name="Google Shape;70;p14"/>
          <p:cNvPicPr preferRelativeResize="0"/>
          <p:nvPr/>
        </p:nvPicPr>
        <p:blipFill rotWithShape="1">
          <a:blip r:embed="rId4">
            <a:alphaModFix/>
          </a:blip>
          <a:srcRect b="0" l="0" r="75551" t="0"/>
          <a:stretch/>
        </p:blipFill>
        <p:spPr>
          <a:xfrm>
            <a:off x="8346225" y="160200"/>
            <a:ext cx="486074" cy="384025"/>
          </a:xfrm>
          <a:prstGeom prst="rect">
            <a:avLst/>
          </a:prstGeom>
          <a:noFill/>
          <a:ln>
            <a:noFill/>
          </a:ln>
        </p:spPr>
      </p:pic>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studied about various bidding system. </a:t>
            </a:r>
            <a:r>
              <a:rPr lang="en"/>
              <a:t>Primarily</a:t>
            </a:r>
            <a:r>
              <a:rPr lang="en"/>
              <a:t> there are two type of bidding system</a:t>
            </a:r>
            <a:endParaRPr/>
          </a:p>
          <a:p>
            <a:pPr indent="-342900" lvl="0" marL="457200" rtl="0" algn="l">
              <a:spcBef>
                <a:spcPts val="1200"/>
              </a:spcBef>
              <a:spcAft>
                <a:spcPts val="0"/>
              </a:spcAft>
              <a:buSzPts val="1800"/>
              <a:buChar char="●"/>
            </a:pPr>
            <a:r>
              <a:rPr b="1" lang="en"/>
              <a:t>Sealed-Bid</a:t>
            </a:r>
            <a:r>
              <a:rPr lang="en"/>
              <a:t> </a:t>
            </a:r>
            <a:r>
              <a:rPr b="1" lang="en"/>
              <a:t>-</a:t>
            </a:r>
            <a:r>
              <a:rPr lang="en"/>
              <a:t> No bidder knows what other people have bid. </a:t>
            </a:r>
            <a:endParaRPr/>
          </a:p>
          <a:p>
            <a:pPr indent="-342900" lvl="0" marL="457200" rtl="0" algn="l">
              <a:spcBef>
                <a:spcPts val="0"/>
              </a:spcBef>
              <a:spcAft>
                <a:spcPts val="0"/>
              </a:spcAft>
              <a:buSzPts val="1800"/>
              <a:buChar char="●"/>
            </a:pPr>
            <a:r>
              <a:rPr b="1" lang="en"/>
              <a:t>Open-bid -</a:t>
            </a:r>
            <a:r>
              <a:rPr lang="en"/>
              <a:t> All participants know the bids of every other participant at any given time.</a:t>
            </a:r>
            <a:endParaRPr/>
          </a:p>
          <a:p>
            <a:pPr indent="0" lvl="0" marL="0" rtl="0" algn="l">
              <a:spcBef>
                <a:spcPts val="1200"/>
              </a:spcBef>
              <a:spcAft>
                <a:spcPts val="0"/>
              </a:spcAft>
              <a:buNone/>
            </a:pPr>
            <a:r>
              <a:rPr lang="en"/>
              <a:t>Sealed-bid provides much more anonymity between participants as compared to Open-bid. Whereas active competition in open-bid system </a:t>
            </a:r>
            <a:r>
              <a:rPr lang="en"/>
              <a:t>allows the seller/owner to get a better value for the item as compared to a sealed-bid auction.</a:t>
            </a:r>
            <a:endParaRPr/>
          </a:p>
          <a:p>
            <a:pPr indent="0" lvl="0" marL="0" rtl="0" algn="l">
              <a:spcBef>
                <a:spcPts val="1200"/>
              </a:spcBef>
              <a:spcAft>
                <a:spcPts val="1200"/>
              </a:spcAft>
              <a:buNone/>
            </a:pPr>
            <a:r>
              <a:t/>
            </a:r>
            <a:endParaRPr/>
          </a:p>
        </p:txBody>
      </p:sp>
      <p:pic>
        <p:nvPicPr>
          <p:cNvPr id="78" name="Google Shape;78;p15"/>
          <p:cNvPicPr preferRelativeResize="0"/>
          <p:nvPr/>
        </p:nvPicPr>
        <p:blipFill rotWithShape="1">
          <a:blip r:embed="rId3">
            <a:alphaModFix/>
          </a:blip>
          <a:srcRect b="0" l="0" r="75551" t="0"/>
          <a:stretch/>
        </p:blipFill>
        <p:spPr>
          <a:xfrm>
            <a:off x="8346225" y="160200"/>
            <a:ext cx="486074" cy="384025"/>
          </a:xfrm>
          <a:prstGeom prst="rect">
            <a:avLst/>
          </a:prstGeom>
          <a:noFill/>
          <a:ln>
            <a:noFill/>
          </a:ln>
        </p:spPr>
      </p:pic>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Non-blockchain based Existing System</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auction system proposed by </a:t>
            </a:r>
            <a:r>
              <a:rPr b="1" lang="en" u="sng">
                <a:solidFill>
                  <a:schemeClr val="hlink"/>
                </a:solidFill>
                <a:hlinkClick r:id="rId3"/>
              </a:rPr>
              <a:t>Brandt</a:t>
            </a:r>
            <a:r>
              <a:rPr lang="en"/>
              <a:t> did not rely on trusted third parties (auctioneers). ElGamal encryption was used in this system to protect the bidders’ privacy. But the proposed method is time-consuming as the computations were only performed by the auctioneer.</a:t>
            </a:r>
            <a:endParaRPr/>
          </a:p>
          <a:p>
            <a:pPr indent="-342900" lvl="0" marL="457200" rtl="0" algn="l">
              <a:spcBef>
                <a:spcPts val="0"/>
              </a:spcBef>
              <a:spcAft>
                <a:spcPts val="0"/>
              </a:spcAft>
              <a:buSzPts val="1800"/>
              <a:buChar char="●"/>
            </a:pPr>
            <a:r>
              <a:rPr b="1" lang="en" u="sng">
                <a:solidFill>
                  <a:schemeClr val="hlink"/>
                </a:solidFill>
                <a:hlinkClick r:id="rId4"/>
              </a:rPr>
              <a:t>Lee</a:t>
            </a:r>
            <a:r>
              <a:rPr lang="en"/>
              <a:t> proposed a securely sealed-bid auction system that claimed to have the secrecy of the bidding process, verifiability, and non-reputability. It used a group signature scheme with authenticated encryption.</a:t>
            </a:r>
            <a:endParaRPr/>
          </a:p>
          <a:p>
            <a:pPr indent="-342900" lvl="0" marL="457200" rtl="0" algn="l">
              <a:spcBef>
                <a:spcPts val="0"/>
              </a:spcBef>
              <a:spcAft>
                <a:spcPts val="0"/>
              </a:spcAft>
              <a:buSzPts val="1800"/>
              <a:buChar char="●"/>
            </a:pPr>
            <a:r>
              <a:rPr b="1" lang="en" u="sng">
                <a:solidFill>
                  <a:schemeClr val="hlink"/>
                </a:solidFill>
                <a:hlinkClick r:id="rId5"/>
              </a:rPr>
              <a:t>Cheng</a:t>
            </a:r>
            <a:r>
              <a:rPr lang="en"/>
              <a:t> had proposed a sealed-bid auction scheme that used digital signatures to verify bidders and encrypt the bid price. The problem that this system faced was the verification and determination of winning bid prices by the third-party auctioneer.</a:t>
            </a:r>
            <a:endParaRPr/>
          </a:p>
        </p:txBody>
      </p:sp>
      <p:pic>
        <p:nvPicPr>
          <p:cNvPr id="86" name="Google Shape;86;p16"/>
          <p:cNvPicPr preferRelativeResize="0"/>
          <p:nvPr/>
        </p:nvPicPr>
        <p:blipFill rotWithShape="1">
          <a:blip r:embed="rId6">
            <a:alphaModFix/>
          </a:blip>
          <a:srcRect b="0" l="0" r="75551" t="0"/>
          <a:stretch/>
        </p:blipFill>
        <p:spPr>
          <a:xfrm>
            <a:off x="8346225" y="160200"/>
            <a:ext cx="486074" cy="384025"/>
          </a:xfrm>
          <a:prstGeom prst="rect">
            <a:avLst/>
          </a:prstGeom>
          <a:noFill/>
          <a:ln>
            <a:noFill/>
          </a:ln>
        </p:spPr>
      </p:pic>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lockchain based Existing System</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u="sng">
                <a:solidFill>
                  <a:schemeClr val="hlink"/>
                </a:solidFill>
                <a:hlinkClick r:id="rId3"/>
              </a:rPr>
              <a:t>Galal and Youssef</a:t>
            </a:r>
            <a:r>
              <a:rPr lang="en"/>
              <a:t> had proposed the sealed-bid auction on the Ethereum blockchain with smart contracts. Their method implemented the validity, secrecy, and fairness of the auction transaction but they used a third-party auctioneer. </a:t>
            </a:r>
            <a:endParaRPr/>
          </a:p>
          <a:p>
            <a:pPr indent="-342900" lvl="0" marL="457200" rtl="0" algn="l">
              <a:spcBef>
                <a:spcPts val="0"/>
              </a:spcBef>
              <a:spcAft>
                <a:spcPts val="0"/>
              </a:spcAft>
              <a:buSzPts val="1800"/>
              <a:buChar char="●"/>
            </a:pPr>
            <a:r>
              <a:rPr b="1" lang="en" u="sng">
                <a:solidFill>
                  <a:schemeClr val="hlink"/>
                </a:solidFill>
                <a:hlinkClick r:id="rId4"/>
              </a:rPr>
              <a:t>Peng</a:t>
            </a:r>
            <a:r>
              <a:rPr lang="en"/>
              <a:t> published an article on a sealed-bid auction system with concurrent signatures to protect the privacy of the participants and hide the bid price. This strategy was also flawed since they were not able to verify the winning bid confidently. </a:t>
            </a:r>
            <a:endParaRPr/>
          </a:p>
          <a:p>
            <a:pPr indent="-342900" lvl="0" marL="457200" rtl="0" algn="l">
              <a:spcBef>
                <a:spcPts val="0"/>
              </a:spcBef>
              <a:spcAft>
                <a:spcPts val="0"/>
              </a:spcAft>
              <a:buSzPts val="1800"/>
              <a:buChar char="●"/>
            </a:pPr>
            <a:r>
              <a:rPr b="1" lang="en" u="sng">
                <a:solidFill>
                  <a:schemeClr val="hlink"/>
                </a:solidFill>
                <a:hlinkClick r:id="rId5"/>
              </a:rPr>
              <a:t>Yu</a:t>
            </a:r>
            <a:r>
              <a:rPr lang="en"/>
              <a:t> modified a two-party comparison protocol, by zero-knowledge proof and proposed a scheme with semi-honest judge parties. But this means that partial security still depends on the honesty of the judge party.</a:t>
            </a:r>
            <a:endParaRPr/>
          </a:p>
        </p:txBody>
      </p:sp>
      <p:pic>
        <p:nvPicPr>
          <p:cNvPr id="94" name="Google Shape;94;p17"/>
          <p:cNvPicPr preferRelativeResize="0"/>
          <p:nvPr/>
        </p:nvPicPr>
        <p:blipFill rotWithShape="1">
          <a:blip r:embed="rId6">
            <a:alphaModFix/>
          </a:blip>
          <a:srcRect b="0" l="0" r="75551" t="0"/>
          <a:stretch/>
        </p:blipFill>
        <p:spPr>
          <a:xfrm>
            <a:off x="8346225" y="160200"/>
            <a:ext cx="486074" cy="384025"/>
          </a:xfrm>
          <a:prstGeom prst="rect">
            <a:avLst/>
          </a:prstGeom>
          <a:noFill/>
          <a:ln>
            <a:noFill/>
          </a:ln>
        </p:spPr>
      </p:pic>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offer	</a:t>
            </a:r>
            <a:endParaRPr/>
          </a:p>
        </p:txBody>
      </p:sp>
      <p:sp>
        <p:nvSpPr>
          <p:cNvPr id="101" name="Google Shape;101;p18"/>
          <p:cNvSpPr txBox="1"/>
          <p:nvPr>
            <p:ph idx="1" type="body"/>
          </p:nvPr>
        </p:nvSpPr>
        <p:spPr>
          <a:xfrm>
            <a:off x="311700" y="1503950"/>
            <a:ext cx="8520600" cy="306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offer a blockchain based solution which solves the problem faced in the auction industry. Use of blockchain technology will make our platform </a:t>
            </a:r>
            <a:endParaRPr/>
          </a:p>
          <a:p>
            <a:pPr indent="-342900" lvl="0" marL="457200" rtl="0" algn="l">
              <a:spcBef>
                <a:spcPts val="1200"/>
              </a:spcBef>
              <a:spcAft>
                <a:spcPts val="0"/>
              </a:spcAft>
              <a:buSzPts val="1800"/>
              <a:buChar char="●"/>
            </a:pPr>
            <a:r>
              <a:rPr b="1" lang="en"/>
              <a:t>Transparent</a:t>
            </a:r>
            <a:r>
              <a:rPr lang="en"/>
              <a:t> - All the records can be viewed by anyone</a:t>
            </a:r>
            <a:endParaRPr/>
          </a:p>
          <a:p>
            <a:pPr indent="-342900" lvl="0" marL="457200" rtl="0" algn="l">
              <a:spcBef>
                <a:spcPts val="0"/>
              </a:spcBef>
              <a:spcAft>
                <a:spcPts val="0"/>
              </a:spcAft>
              <a:buSzPts val="1800"/>
              <a:buChar char="●"/>
            </a:pPr>
            <a:r>
              <a:rPr b="1" lang="en"/>
              <a:t>Reliable</a:t>
            </a:r>
            <a:r>
              <a:rPr lang="en"/>
              <a:t> - System is </a:t>
            </a:r>
            <a:r>
              <a:rPr lang="en"/>
              <a:t>independent</a:t>
            </a:r>
            <a:r>
              <a:rPr lang="en"/>
              <a:t> of any third party</a:t>
            </a:r>
            <a:endParaRPr/>
          </a:p>
          <a:p>
            <a:pPr indent="-342900" lvl="0" marL="457200" rtl="0" algn="l">
              <a:spcBef>
                <a:spcPts val="0"/>
              </a:spcBef>
              <a:spcAft>
                <a:spcPts val="0"/>
              </a:spcAft>
              <a:buSzPts val="1800"/>
              <a:buChar char="●"/>
            </a:pPr>
            <a:r>
              <a:rPr b="1" lang="en"/>
              <a:t>Scalable </a:t>
            </a:r>
            <a:r>
              <a:rPr lang="en"/>
              <a:t>- Anyone with the valid </a:t>
            </a:r>
            <a:r>
              <a:rPr lang="en"/>
              <a:t>cryptocurrency wallet can create and bid on the auction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2" name="Google Shape;102;p18"/>
          <p:cNvPicPr preferRelativeResize="0"/>
          <p:nvPr/>
        </p:nvPicPr>
        <p:blipFill rotWithShape="1">
          <a:blip r:embed="rId3">
            <a:alphaModFix/>
          </a:blip>
          <a:srcRect b="0" l="0" r="75551" t="0"/>
          <a:stretch/>
        </p:blipFill>
        <p:spPr>
          <a:xfrm>
            <a:off x="8346225" y="160200"/>
            <a:ext cx="486074" cy="384025"/>
          </a:xfrm>
          <a:prstGeom prst="rect">
            <a:avLst/>
          </a:prstGeom>
          <a:noFill/>
          <a:ln>
            <a:noFill/>
          </a:ln>
        </p:spPr>
      </p:pic>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Anyone with the </a:t>
            </a:r>
            <a:r>
              <a:rPr lang="en"/>
              <a:t>cryptocurrency</a:t>
            </a:r>
            <a:r>
              <a:rPr lang="en"/>
              <a:t> wallet can create an auction by providing:</a:t>
            </a:r>
            <a:endParaRPr/>
          </a:p>
          <a:p>
            <a:pPr indent="-317182" lvl="0" marL="457200" rtl="0" algn="l">
              <a:spcBef>
                <a:spcPts val="1200"/>
              </a:spcBef>
              <a:spcAft>
                <a:spcPts val="0"/>
              </a:spcAft>
              <a:buSzPct val="100000"/>
              <a:buChar char="●"/>
            </a:pPr>
            <a:r>
              <a:rPr lang="en"/>
              <a:t>Title of the item to be auctioned</a:t>
            </a:r>
            <a:endParaRPr/>
          </a:p>
          <a:p>
            <a:pPr indent="-317182" lvl="0" marL="457200" rtl="0" algn="l">
              <a:spcBef>
                <a:spcPts val="0"/>
              </a:spcBef>
              <a:spcAft>
                <a:spcPts val="0"/>
              </a:spcAft>
              <a:buSzPct val="100000"/>
              <a:buChar char="●"/>
            </a:pPr>
            <a:r>
              <a:rPr lang="en"/>
              <a:t>Start Time of the Auction</a:t>
            </a:r>
            <a:endParaRPr/>
          </a:p>
          <a:p>
            <a:pPr indent="-317182" lvl="0" marL="457200" rtl="0" algn="l">
              <a:spcBef>
                <a:spcPts val="0"/>
              </a:spcBef>
              <a:spcAft>
                <a:spcPts val="0"/>
              </a:spcAft>
              <a:buSzPct val="100000"/>
              <a:buChar char="●"/>
            </a:pPr>
            <a:r>
              <a:rPr lang="en"/>
              <a:t>End time </a:t>
            </a:r>
            <a:r>
              <a:rPr lang="en"/>
              <a:t>of the Auction</a:t>
            </a:r>
            <a:endParaRPr/>
          </a:p>
          <a:p>
            <a:pPr indent="-317182" lvl="0" marL="457200" rtl="0" algn="l">
              <a:spcBef>
                <a:spcPts val="0"/>
              </a:spcBef>
              <a:spcAft>
                <a:spcPts val="0"/>
              </a:spcAft>
              <a:buSzPct val="100000"/>
              <a:buChar char="●"/>
            </a:pPr>
            <a:r>
              <a:rPr lang="en"/>
              <a:t>Description of the item</a:t>
            </a:r>
            <a:endParaRPr/>
          </a:p>
          <a:p>
            <a:pPr indent="-317182" lvl="0" marL="457200" rtl="0" algn="l">
              <a:spcBef>
                <a:spcPts val="0"/>
              </a:spcBef>
              <a:spcAft>
                <a:spcPts val="0"/>
              </a:spcAft>
              <a:buSzPct val="100000"/>
              <a:buChar char="●"/>
            </a:pPr>
            <a:r>
              <a:rPr lang="en"/>
              <a:t>Minimum Bidding price (in ETH)</a:t>
            </a:r>
            <a:endParaRPr/>
          </a:p>
          <a:p>
            <a:pPr indent="0" lvl="0" marL="0" rtl="0" algn="l">
              <a:spcBef>
                <a:spcPts val="1200"/>
              </a:spcBef>
              <a:spcAft>
                <a:spcPts val="0"/>
              </a:spcAft>
              <a:buNone/>
            </a:pPr>
            <a:r>
              <a:rPr lang="en"/>
              <a:t>Anyone can place bids in an ongoing auction provided:</a:t>
            </a:r>
            <a:endParaRPr/>
          </a:p>
          <a:p>
            <a:pPr indent="-317182" lvl="0" marL="457200" rtl="0" algn="l">
              <a:spcBef>
                <a:spcPts val="1200"/>
              </a:spcBef>
              <a:spcAft>
                <a:spcPts val="0"/>
              </a:spcAft>
              <a:buSzPct val="100000"/>
              <a:buChar char="●"/>
            </a:pPr>
            <a:r>
              <a:rPr lang="en"/>
              <a:t>Enough Funds</a:t>
            </a:r>
            <a:endParaRPr/>
          </a:p>
          <a:p>
            <a:pPr indent="-317182" lvl="0" marL="457200" rtl="0" algn="l">
              <a:spcBef>
                <a:spcPts val="0"/>
              </a:spcBef>
              <a:spcAft>
                <a:spcPts val="0"/>
              </a:spcAft>
              <a:buSzPct val="100000"/>
              <a:buChar char="●"/>
            </a:pPr>
            <a:r>
              <a:rPr lang="en"/>
              <a:t>He is not the owner of the contract</a:t>
            </a:r>
            <a:endParaRPr/>
          </a:p>
          <a:p>
            <a:pPr indent="0" lvl="0" marL="0" rtl="0" algn="l">
              <a:spcBef>
                <a:spcPts val="1200"/>
              </a:spcBef>
              <a:spcAft>
                <a:spcPts val="0"/>
              </a:spcAft>
              <a:buNone/>
            </a:pPr>
            <a:r>
              <a:rPr lang="en"/>
              <a:t>Anyone can withdraw his funds provided:</a:t>
            </a:r>
            <a:endParaRPr/>
          </a:p>
          <a:p>
            <a:pPr indent="-317182" lvl="0" marL="457200" rtl="0" algn="l">
              <a:spcBef>
                <a:spcPts val="1200"/>
              </a:spcBef>
              <a:spcAft>
                <a:spcPts val="0"/>
              </a:spcAft>
              <a:buSzPct val="100000"/>
              <a:buChar char="●"/>
            </a:pPr>
            <a:r>
              <a:rPr lang="en"/>
              <a:t>He did not win the auction</a:t>
            </a:r>
            <a:endParaRPr/>
          </a:p>
          <a:p>
            <a:pPr indent="-317182" lvl="0" marL="457200" rtl="0" algn="l">
              <a:spcBef>
                <a:spcPts val="0"/>
              </a:spcBef>
              <a:spcAft>
                <a:spcPts val="0"/>
              </a:spcAft>
              <a:buSzPct val="100000"/>
              <a:buChar char="●"/>
            </a:pPr>
            <a:r>
              <a:rPr lang="en"/>
              <a:t>The auction is not over until then</a:t>
            </a:r>
            <a:endParaRPr/>
          </a:p>
        </p:txBody>
      </p:sp>
      <p:pic>
        <p:nvPicPr>
          <p:cNvPr id="110" name="Google Shape;110;p19"/>
          <p:cNvPicPr preferRelativeResize="0"/>
          <p:nvPr/>
        </p:nvPicPr>
        <p:blipFill rotWithShape="1">
          <a:blip r:embed="rId3">
            <a:alphaModFix/>
          </a:blip>
          <a:srcRect b="0" l="0" r="75551" t="0"/>
          <a:stretch/>
        </p:blipFill>
        <p:spPr>
          <a:xfrm>
            <a:off x="8346225" y="160200"/>
            <a:ext cx="486074" cy="384025"/>
          </a:xfrm>
          <a:prstGeom prst="rect">
            <a:avLst/>
          </a:prstGeom>
          <a:noFill/>
          <a:ln>
            <a:noFill/>
          </a:ln>
        </p:spPr>
      </p:pic>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a:t>
            </a:r>
            <a:r>
              <a:rPr lang="en"/>
              <a:t>ch Stack</a:t>
            </a:r>
            <a:endParaRPr/>
          </a:p>
        </p:txBody>
      </p:sp>
      <p:pic>
        <p:nvPicPr>
          <p:cNvPr id="117" name="Google Shape;117;p20"/>
          <p:cNvPicPr preferRelativeResize="0"/>
          <p:nvPr/>
        </p:nvPicPr>
        <p:blipFill>
          <a:blip r:embed="rId3">
            <a:alphaModFix/>
          </a:blip>
          <a:stretch>
            <a:fillRect/>
          </a:stretch>
        </p:blipFill>
        <p:spPr>
          <a:xfrm>
            <a:off x="4976050" y="1145924"/>
            <a:ext cx="1457250" cy="662601"/>
          </a:xfrm>
          <a:prstGeom prst="rect">
            <a:avLst/>
          </a:prstGeom>
          <a:noFill/>
          <a:ln>
            <a:noFill/>
          </a:ln>
        </p:spPr>
      </p:pic>
      <p:pic>
        <p:nvPicPr>
          <p:cNvPr id="118" name="Google Shape;118;p20"/>
          <p:cNvPicPr preferRelativeResize="0"/>
          <p:nvPr/>
        </p:nvPicPr>
        <p:blipFill>
          <a:blip r:embed="rId4">
            <a:alphaModFix/>
          </a:blip>
          <a:stretch>
            <a:fillRect/>
          </a:stretch>
        </p:blipFill>
        <p:spPr>
          <a:xfrm>
            <a:off x="7349996" y="3413085"/>
            <a:ext cx="1138557" cy="866975"/>
          </a:xfrm>
          <a:prstGeom prst="rect">
            <a:avLst/>
          </a:prstGeom>
          <a:noFill/>
          <a:ln>
            <a:noFill/>
          </a:ln>
        </p:spPr>
      </p:pic>
      <p:pic>
        <p:nvPicPr>
          <p:cNvPr id="119" name="Google Shape;119;p20"/>
          <p:cNvPicPr preferRelativeResize="0"/>
          <p:nvPr/>
        </p:nvPicPr>
        <p:blipFill>
          <a:blip r:embed="rId5">
            <a:alphaModFix/>
          </a:blip>
          <a:stretch>
            <a:fillRect/>
          </a:stretch>
        </p:blipFill>
        <p:spPr>
          <a:xfrm>
            <a:off x="7467825" y="1145925"/>
            <a:ext cx="902901" cy="902901"/>
          </a:xfrm>
          <a:prstGeom prst="rect">
            <a:avLst/>
          </a:prstGeom>
          <a:noFill/>
          <a:ln>
            <a:noFill/>
          </a:ln>
        </p:spPr>
      </p:pic>
      <p:pic>
        <p:nvPicPr>
          <p:cNvPr id="120" name="Google Shape;120;p20"/>
          <p:cNvPicPr preferRelativeResize="0"/>
          <p:nvPr/>
        </p:nvPicPr>
        <p:blipFill rotWithShape="1">
          <a:blip r:embed="rId6">
            <a:alphaModFix/>
          </a:blip>
          <a:srcRect b="0" l="27909" r="26604" t="0"/>
          <a:stretch/>
        </p:blipFill>
        <p:spPr>
          <a:xfrm>
            <a:off x="6268275" y="2076150"/>
            <a:ext cx="790899" cy="991200"/>
          </a:xfrm>
          <a:prstGeom prst="rect">
            <a:avLst/>
          </a:prstGeom>
          <a:noFill/>
          <a:ln>
            <a:noFill/>
          </a:ln>
        </p:spPr>
      </p:pic>
      <p:pic>
        <p:nvPicPr>
          <p:cNvPr id="121" name="Google Shape;121;p20"/>
          <p:cNvPicPr preferRelativeResize="0"/>
          <p:nvPr/>
        </p:nvPicPr>
        <p:blipFill>
          <a:blip r:embed="rId7">
            <a:alphaModFix/>
          </a:blip>
          <a:stretch>
            <a:fillRect/>
          </a:stretch>
        </p:blipFill>
        <p:spPr>
          <a:xfrm>
            <a:off x="5168300" y="3577800"/>
            <a:ext cx="1228674" cy="537550"/>
          </a:xfrm>
          <a:prstGeom prst="rect">
            <a:avLst/>
          </a:prstGeom>
          <a:noFill/>
          <a:ln>
            <a:noFill/>
          </a:ln>
        </p:spPr>
      </p:pic>
      <p:sp>
        <p:nvSpPr>
          <p:cNvPr id="122" name="Google Shape;122;p20"/>
          <p:cNvSpPr txBox="1"/>
          <p:nvPr/>
        </p:nvSpPr>
        <p:spPr>
          <a:xfrm>
            <a:off x="311700" y="1145925"/>
            <a:ext cx="4110600" cy="3361200"/>
          </a:xfrm>
          <a:prstGeom prst="rect">
            <a:avLst/>
          </a:prstGeom>
          <a:noFill/>
          <a:ln>
            <a:noFill/>
          </a:ln>
        </p:spPr>
        <p:txBody>
          <a:bodyPr anchorCtr="0" anchor="t" bIns="91425" lIns="91425" spcFirstLastPara="1" rIns="91425" wrap="square" tIns="91425">
            <a:spAutoFit/>
          </a:bodyPr>
          <a:lstStyle/>
          <a:p>
            <a:pPr indent="-292100" lvl="0" marL="457200" rtl="0" algn="l">
              <a:lnSpc>
                <a:spcPct val="163636"/>
              </a:lnSpc>
              <a:spcBef>
                <a:spcPts val="0"/>
              </a:spcBef>
              <a:spcAft>
                <a:spcPts val="0"/>
              </a:spcAft>
              <a:buClr>
                <a:srgbClr val="404040"/>
              </a:buClr>
              <a:buSzPts val="1000"/>
              <a:buFont typeface="Helvetica Neue"/>
              <a:buChar char="●"/>
            </a:pPr>
            <a:r>
              <a:rPr b="1" lang="en" sz="1000">
                <a:solidFill>
                  <a:srgbClr val="404040"/>
                </a:solidFill>
                <a:latin typeface="Helvetica Neue"/>
                <a:ea typeface="Helvetica Neue"/>
                <a:cs typeface="Helvetica Neue"/>
                <a:sym typeface="Helvetica Neue"/>
              </a:rPr>
              <a:t>Solidity</a:t>
            </a:r>
            <a:r>
              <a:rPr lang="en" sz="1000">
                <a:solidFill>
                  <a:srgbClr val="404040"/>
                </a:solidFill>
                <a:latin typeface="Helvetica Neue"/>
                <a:ea typeface="Helvetica Neue"/>
                <a:cs typeface="Helvetica Neue"/>
                <a:sym typeface="Helvetica Neue"/>
              </a:rPr>
              <a:t> is an object-oriented, high-level language for implementing smart contracts. Smart contracts are programs which govern the behaviour of accounts within the Ethereum state.</a:t>
            </a:r>
            <a:endParaRPr sz="1000">
              <a:solidFill>
                <a:srgbClr val="404040"/>
              </a:solidFill>
              <a:latin typeface="Helvetica Neue"/>
              <a:ea typeface="Helvetica Neue"/>
              <a:cs typeface="Helvetica Neue"/>
              <a:sym typeface="Helvetica Neue"/>
            </a:endParaRPr>
          </a:p>
          <a:p>
            <a:pPr indent="-292100" lvl="0" marL="457200" rtl="0" algn="l">
              <a:lnSpc>
                <a:spcPct val="163636"/>
              </a:lnSpc>
              <a:spcBef>
                <a:spcPts val="0"/>
              </a:spcBef>
              <a:spcAft>
                <a:spcPts val="0"/>
              </a:spcAft>
              <a:buClr>
                <a:srgbClr val="404040"/>
              </a:buClr>
              <a:buSzPts val="1000"/>
              <a:buFont typeface="Helvetica Neue"/>
              <a:buChar char="●"/>
            </a:pPr>
            <a:r>
              <a:rPr b="1" lang="en" sz="1000">
                <a:solidFill>
                  <a:srgbClr val="404040"/>
                </a:solidFill>
                <a:latin typeface="Helvetica Neue"/>
                <a:ea typeface="Helvetica Neue"/>
                <a:cs typeface="Helvetica Neue"/>
                <a:sym typeface="Helvetica Neue"/>
              </a:rPr>
              <a:t>Metamask </a:t>
            </a:r>
            <a:r>
              <a:rPr lang="en" sz="1000">
                <a:solidFill>
                  <a:srgbClr val="404040"/>
                </a:solidFill>
                <a:latin typeface="Helvetica Neue"/>
                <a:ea typeface="Helvetica Neue"/>
                <a:cs typeface="Helvetica Neue"/>
                <a:sym typeface="Helvetica Neue"/>
              </a:rPr>
              <a:t>A crypto wallet &amp; gateway to blockchain apps</a:t>
            </a:r>
            <a:endParaRPr sz="1000">
              <a:solidFill>
                <a:srgbClr val="404040"/>
              </a:solidFill>
              <a:latin typeface="Helvetica Neue"/>
              <a:ea typeface="Helvetica Neue"/>
              <a:cs typeface="Helvetica Neue"/>
              <a:sym typeface="Helvetica Neue"/>
            </a:endParaRPr>
          </a:p>
          <a:p>
            <a:pPr indent="-292100" lvl="0" marL="457200" rtl="0" algn="l">
              <a:lnSpc>
                <a:spcPct val="163636"/>
              </a:lnSpc>
              <a:spcBef>
                <a:spcPts val="0"/>
              </a:spcBef>
              <a:spcAft>
                <a:spcPts val="0"/>
              </a:spcAft>
              <a:buClr>
                <a:srgbClr val="404040"/>
              </a:buClr>
              <a:buSzPts val="1000"/>
              <a:buFont typeface="Helvetica Neue"/>
              <a:buChar char="●"/>
            </a:pPr>
            <a:r>
              <a:rPr b="1" lang="en" sz="1000">
                <a:solidFill>
                  <a:srgbClr val="404040"/>
                </a:solidFill>
                <a:latin typeface="Helvetica Neue"/>
                <a:ea typeface="Helvetica Neue"/>
                <a:cs typeface="Helvetica Neue"/>
                <a:sym typeface="Helvetica Neue"/>
              </a:rPr>
              <a:t>Truffle </a:t>
            </a:r>
            <a:r>
              <a:rPr lang="en" sz="1000">
                <a:solidFill>
                  <a:srgbClr val="404040"/>
                </a:solidFill>
                <a:latin typeface="Helvetica Neue"/>
                <a:ea typeface="Helvetica Neue"/>
                <a:cs typeface="Helvetica Neue"/>
                <a:sym typeface="Helvetica Neue"/>
              </a:rPr>
              <a:t>A world class development environment, testing framework and asset pipeline for blockchains using the Ethereum Virtual Machine (EVM), aiming to make life as a developer easier.</a:t>
            </a:r>
            <a:endParaRPr b="1" sz="1000">
              <a:solidFill>
                <a:srgbClr val="404040"/>
              </a:solidFill>
              <a:latin typeface="Helvetica Neue"/>
              <a:ea typeface="Helvetica Neue"/>
              <a:cs typeface="Helvetica Neue"/>
              <a:sym typeface="Helvetica Neue"/>
            </a:endParaRPr>
          </a:p>
          <a:p>
            <a:pPr indent="-292100" lvl="0" marL="457200" rtl="0" algn="l">
              <a:lnSpc>
                <a:spcPct val="163636"/>
              </a:lnSpc>
              <a:spcBef>
                <a:spcPts val="0"/>
              </a:spcBef>
              <a:spcAft>
                <a:spcPts val="0"/>
              </a:spcAft>
              <a:buClr>
                <a:srgbClr val="404040"/>
              </a:buClr>
              <a:buSzPts val="1000"/>
              <a:buFont typeface="Helvetica Neue"/>
              <a:buChar char="●"/>
            </a:pPr>
            <a:r>
              <a:rPr b="1" lang="en" sz="1000">
                <a:solidFill>
                  <a:srgbClr val="404040"/>
                </a:solidFill>
                <a:latin typeface="Helvetica Neue"/>
                <a:ea typeface="Helvetica Neue"/>
                <a:cs typeface="Helvetica Neue"/>
                <a:sym typeface="Helvetica Neue"/>
              </a:rPr>
              <a:t>React JS </a:t>
            </a:r>
            <a:r>
              <a:rPr lang="en" sz="1000">
                <a:solidFill>
                  <a:srgbClr val="404040"/>
                </a:solidFill>
                <a:latin typeface="Helvetica Neue"/>
                <a:ea typeface="Helvetica Neue"/>
                <a:cs typeface="Helvetica Neue"/>
                <a:sym typeface="Helvetica Neue"/>
              </a:rPr>
              <a:t>A JavaScript library for building user interfaces</a:t>
            </a:r>
            <a:endParaRPr sz="1000">
              <a:solidFill>
                <a:srgbClr val="404040"/>
              </a:solidFill>
              <a:latin typeface="Helvetica Neue"/>
              <a:ea typeface="Helvetica Neue"/>
              <a:cs typeface="Helvetica Neue"/>
              <a:sym typeface="Helvetica Neue"/>
            </a:endParaRPr>
          </a:p>
          <a:p>
            <a:pPr indent="-292100" lvl="0" marL="457200" rtl="0" algn="l">
              <a:lnSpc>
                <a:spcPct val="163636"/>
              </a:lnSpc>
              <a:spcBef>
                <a:spcPts val="0"/>
              </a:spcBef>
              <a:spcAft>
                <a:spcPts val="0"/>
              </a:spcAft>
              <a:buClr>
                <a:srgbClr val="404040"/>
              </a:buClr>
              <a:buSzPts val="1000"/>
              <a:buFont typeface="Helvetica Neue"/>
              <a:buChar char="●"/>
            </a:pPr>
            <a:r>
              <a:rPr b="1" lang="en" sz="1000">
                <a:solidFill>
                  <a:srgbClr val="404040"/>
                </a:solidFill>
                <a:latin typeface="Helvetica Neue"/>
                <a:ea typeface="Helvetica Neue"/>
                <a:cs typeface="Helvetica Neue"/>
                <a:sym typeface="Helvetica Neue"/>
              </a:rPr>
              <a:t>Bootstrap is</a:t>
            </a:r>
            <a:r>
              <a:rPr lang="en" sz="1000">
                <a:solidFill>
                  <a:srgbClr val="404040"/>
                </a:solidFill>
                <a:latin typeface="Helvetica Neue"/>
                <a:ea typeface="Helvetica Neue"/>
                <a:cs typeface="Helvetica Neue"/>
                <a:sym typeface="Helvetica Neue"/>
              </a:rPr>
              <a:t> the world’s most popular framework for building responsive, mobile-first sites, with jsDelivr and a template starter page.</a:t>
            </a:r>
            <a:endParaRPr sz="1200">
              <a:latin typeface="Proxima Nova"/>
              <a:ea typeface="Proxima Nova"/>
              <a:cs typeface="Proxima Nova"/>
              <a:sym typeface="Proxima Nova"/>
            </a:endParaRPr>
          </a:p>
        </p:txBody>
      </p:sp>
      <p:pic>
        <p:nvPicPr>
          <p:cNvPr id="123" name="Google Shape;123;p20"/>
          <p:cNvPicPr preferRelativeResize="0"/>
          <p:nvPr/>
        </p:nvPicPr>
        <p:blipFill rotWithShape="1">
          <a:blip r:embed="rId8">
            <a:alphaModFix/>
          </a:blip>
          <a:srcRect b="0" l="0" r="75551" t="0"/>
          <a:stretch/>
        </p:blipFill>
        <p:spPr>
          <a:xfrm>
            <a:off x="8346225" y="160200"/>
            <a:ext cx="486074" cy="384025"/>
          </a:xfrm>
          <a:prstGeom prst="rect">
            <a:avLst/>
          </a:prstGeom>
          <a:noFill/>
          <a:ln>
            <a:noFill/>
          </a:ln>
        </p:spPr>
      </p:pic>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60188" y="248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Workflow Diagram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1"/>
          <p:cNvPicPr preferRelativeResize="0"/>
          <p:nvPr/>
        </p:nvPicPr>
        <p:blipFill>
          <a:blip r:embed="rId3">
            <a:alphaModFix/>
          </a:blip>
          <a:stretch>
            <a:fillRect/>
          </a:stretch>
        </p:blipFill>
        <p:spPr>
          <a:xfrm>
            <a:off x="1389175" y="821200"/>
            <a:ext cx="6186342" cy="4017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